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3" r:id="rId2"/>
  </p:sldMasterIdLst>
  <p:notesMasterIdLst>
    <p:notesMasterId r:id="rId21"/>
  </p:notesMasterIdLst>
  <p:sldIdLst>
    <p:sldId id="256" r:id="rId3"/>
    <p:sldId id="270" r:id="rId4"/>
    <p:sldId id="269" r:id="rId5"/>
    <p:sldId id="259" r:id="rId6"/>
    <p:sldId id="271" r:id="rId7"/>
    <p:sldId id="258" r:id="rId8"/>
    <p:sldId id="257" r:id="rId9"/>
    <p:sldId id="260" r:id="rId10"/>
    <p:sldId id="261" r:id="rId11"/>
    <p:sldId id="262" r:id="rId12"/>
    <p:sldId id="275" r:id="rId13"/>
    <p:sldId id="274" r:id="rId14"/>
    <p:sldId id="272" r:id="rId15"/>
    <p:sldId id="263" r:id="rId16"/>
    <p:sldId id="264" r:id="rId17"/>
    <p:sldId id="265" r:id="rId18"/>
    <p:sldId id="267" r:id="rId19"/>
    <p:sldId id="268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1A80B6"/>
    <a:srgbClr val="2588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8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1C6F69CE-FA8A-4CEB-8F6E-3F88EC29A7AD}"/>
    <pc:docChg chg="undo custSel modSld">
      <pc:chgData name="Paul Bloemers" userId="fe3832ff3b233e04" providerId="LiveId" clId="{1C6F69CE-FA8A-4CEB-8F6E-3F88EC29A7AD}" dt="2022-05-27T09:23:49.420" v="33" actId="20577"/>
      <pc:docMkLst>
        <pc:docMk/>
      </pc:docMkLst>
      <pc:sldChg chg="modSp mod">
        <pc:chgData name="Paul Bloemers" userId="fe3832ff3b233e04" providerId="LiveId" clId="{1C6F69CE-FA8A-4CEB-8F6E-3F88EC29A7AD}" dt="2022-05-27T09:23:49.420" v="33" actId="20577"/>
        <pc:sldMkLst>
          <pc:docMk/>
          <pc:sldMk cId="2061610295" sldId="263"/>
        </pc:sldMkLst>
        <pc:spChg chg="mod">
          <ac:chgData name="Paul Bloemers" userId="fe3832ff3b233e04" providerId="LiveId" clId="{1C6F69CE-FA8A-4CEB-8F6E-3F88EC29A7AD}" dt="2022-05-27T09:23:49.420" v="33" actId="20577"/>
          <ac:spMkLst>
            <pc:docMk/>
            <pc:sldMk cId="2061610295" sldId="263"/>
            <ac:spMk id="2" creationId="{300FCF67-424B-4189-9993-9B5BC69233B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CE25B-82AE-4A0F-A1AA-B99C9BB876D7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154735-4760-447D-8851-2792568B4AD9}">
      <dgm:prSet custT="1"/>
      <dgm:spPr/>
      <dgm:t>
        <a:bodyPr/>
        <a:lstStyle/>
        <a:p>
          <a:r>
            <a:rPr lang="nl-NL" sz="3200"/>
            <a:t>Op de arbeidsmarkt</a:t>
          </a:r>
          <a:endParaRPr lang="en-US" sz="3200"/>
        </a:p>
      </dgm:t>
    </dgm:pt>
    <dgm:pt modelId="{EBA8AE64-A13C-4B58-B392-27879739E0C8}" type="parTrans" cxnId="{A1559436-356A-4ACC-A9EA-CC5E432F913C}">
      <dgm:prSet/>
      <dgm:spPr/>
      <dgm:t>
        <a:bodyPr/>
        <a:lstStyle/>
        <a:p>
          <a:endParaRPr lang="en-US"/>
        </a:p>
      </dgm:t>
    </dgm:pt>
    <dgm:pt modelId="{43525C9B-9135-435E-90CF-BCEC070DC2F4}" type="sibTrans" cxnId="{A1559436-356A-4ACC-A9EA-CC5E432F913C}">
      <dgm:prSet/>
      <dgm:spPr/>
      <dgm:t>
        <a:bodyPr/>
        <a:lstStyle/>
        <a:p>
          <a:endParaRPr lang="en-US"/>
        </a:p>
      </dgm:t>
    </dgm:pt>
    <dgm:pt modelId="{A0CC91B4-DF77-4AC8-90AD-7E58B8EA0886}">
      <dgm:prSet custT="1"/>
      <dgm:spPr/>
      <dgm:t>
        <a:bodyPr/>
        <a:lstStyle/>
        <a:p>
          <a:r>
            <a:rPr lang="nl-NL" sz="3200"/>
            <a:t>Op de productiestructuur</a:t>
          </a:r>
          <a:endParaRPr lang="en-US" sz="3200"/>
        </a:p>
      </dgm:t>
    </dgm:pt>
    <dgm:pt modelId="{609C802A-D453-4264-A0C3-F3FB4E0FA2AB}" type="parTrans" cxnId="{6328E874-222E-4664-8C6B-1180059639B0}">
      <dgm:prSet/>
      <dgm:spPr/>
      <dgm:t>
        <a:bodyPr/>
        <a:lstStyle/>
        <a:p>
          <a:endParaRPr lang="en-US"/>
        </a:p>
      </dgm:t>
    </dgm:pt>
    <dgm:pt modelId="{F54A232E-F9E1-4045-9810-EBE228053A72}" type="sibTrans" cxnId="{6328E874-222E-4664-8C6B-1180059639B0}">
      <dgm:prSet/>
      <dgm:spPr/>
      <dgm:t>
        <a:bodyPr/>
        <a:lstStyle/>
        <a:p>
          <a:endParaRPr lang="en-US"/>
        </a:p>
      </dgm:t>
    </dgm:pt>
    <dgm:pt modelId="{CD8D20F7-3161-4C77-B1AB-46C1A612E4D6}">
      <dgm:prSet custT="1"/>
      <dgm:spPr/>
      <dgm:t>
        <a:bodyPr/>
        <a:lstStyle/>
        <a:p>
          <a:r>
            <a:rPr lang="nl-NL" sz="3200"/>
            <a:t>Op de vermogensmarkt</a:t>
          </a:r>
          <a:endParaRPr lang="en-US" sz="3200"/>
        </a:p>
      </dgm:t>
    </dgm:pt>
    <dgm:pt modelId="{2F23B683-663D-4301-A580-F92E64EA95DE}" type="parTrans" cxnId="{B69EC3C6-34BA-4EEF-BBFD-3ED2E3F4079E}">
      <dgm:prSet/>
      <dgm:spPr/>
      <dgm:t>
        <a:bodyPr/>
        <a:lstStyle/>
        <a:p>
          <a:endParaRPr lang="en-US"/>
        </a:p>
      </dgm:t>
    </dgm:pt>
    <dgm:pt modelId="{326D8617-4D1B-4C43-B11E-E679BA95EDEE}" type="sibTrans" cxnId="{B69EC3C6-34BA-4EEF-BBFD-3ED2E3F4079E}">
      <dgm:prSet/>
      <dgm:spPr/>
      <dgm:t>
        <a:bodyPr/>
        <a:lstStyle/>
        <a:p>
          <a:endParaRPr lang="en-US"/>
        </a:p>
      </dgm:t>
    </dgm:pt>
    <dgm:pt modelId="{03D84410-F573-45ED-A9D8-F6BF085B8348}" type="pres">
      <dgm:prSet presAssocID="{0FFCE25B-82AE-4A0F-A1AA-B99C9BB876D7}" presName="linear" presStyleCnt="0">
        <dgm:presLayoutVars>
          <dgm:animLvl val="lvl"/>
          <dgm:resizeHandles val="exact"/>
        </dgm:presLayoutVars>
      </dgm:prSet>
      <dgm:spPr/>
    </dgm:pt>
    <dgm:pt modelId="{01A23E2A-DC71-42FF-BF06-C79952C17DE0}" type="pres">
      <dgm:prSet presAssocID="{13154735-4760-447D-8851-2792568B4AD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B36A05A-ECF2-4CC3-82D6-7FDA0240CD35}" type="pres">
      <dgm:prSet presAssocID="{43525C9B-9135-435E-90CF-BCEC070DC2F4}" presName="spacer" presStyleCnt="0"/>
      <dgm:spPr/>
    </dgm:pt>
    <dgm:pt modelId="{EEF1C842-8084-46C1-BFCD-47653FFE575C}" type="pres">
      <dgm:prSet presAssocID="{A0CC91B4-DF77-4AC8-90AD-7E58B8EA088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3535B0F-96D3-49DE-965C-F1BA9AB0EE29}" type="pres">
      <dgm:prSet presAssocID="{F54A232E-F9E1-4045-9810-EBE228053A72}" presName="spacer" presStyleCnt="0"/>
      <dgm:spPr/>
    </dgm:pt>
    <dgm:pt modelId="{93217DB8-1CFE-4ECC-B83C-EA79B521AEDE}" type="pres">
      <dgm:prSet presAssocID="{CD8D20F7-3161-4C77-B1AB-46C1A612E4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620E133-030F-4320-8AC4-4AD0F1FCC352}" type="presOf" srcId="{0FFCE25B-82AE-4A0F-A1AA-B99C9BB876D7}" destId="{03D84410-F573-45ED-A9D8-F6BF085B8348}" srcOrd="0" destOrd="0" presId="urn:microsoft.com/office/officeart/2005/8/layout/vList2"/>
    <dgm:cxn modelId="{A1559436-356A-4ACC-A9EA-CC5E432F913C}" srcId="{0FFCE25B-82AE-4A0F-A1AA-B99C9BB876D7}" destId="{13154735-4760-447D-8851-2792568B4AD9}" srcOrd="0" destOrd="0" parTransId="{EBA8AE64-A13C-4B58-B392-27879739E0C8}" sibTransId="{43525C9B-9135-435E-90CF-BCEC070DC2F4}"/>
    <dgm:cxn modelId="{6328E874-222E-4664-8C6B-1180059639B0}" srcId="{0FFCE25B-82AE-4A0F-A1AA-B99C9BB876D7}" destId="{A0CC91B4-DF77-4AC8-90AD-7E58B8EA0886}" srcOrd="1" destOrd="0" parTransId="{609C802A-D453-4264-A0C3-F3FB4E0FA2AB}" sibTransId="{F54A232E-F9E1-4045-9810-EBE228053A72}"/>
    <dgm:cxn modelId="{F07DE17A-C608-4B5E-9B50-72CAF254FC67}" type="presOf" srcId="{CD8D20F7-3161-4C77-B1AB-46C1A612E4D6}" destId="{93217DB8-1CFE-4ECC-B83C-EA79B521AEDE}" srcOrd="0" destOrd="0" presId="urn:microsoft.com/office/officeart/2005/8/layout/vList2"/>
    <dgm:cxn modelId="{D9778398-821A-48A9-9CBA-53945EEBE7E9}" type="presOf" srcId="{A0CC91B4-DF77-4AC8-90AD-7E58B8EA0886}" destId="{EEF1C842-8084-46C1-BFCD-47653FFE575C}" srcOrd="0" destOrd="0" presId="urn:microsoft.com/office/officeart/2005/8/layout/vList2"/>
    <dgm:cxn modelId="{B67019B4-D563-4E57-9728-691FCD3DF3FD}" type="presOf" srcId="{13154735-4760-447D-8851-2792568B4AD9}" destId="{01A23E2A-DC71-42FF-BF06-C79952C17DE0}" srcOrd="0" destOrd="0" presId="urn:microsoft.com/office/officeart/2005/8/layout/vList2"/>
    <dgm:cxn modelId="{B69EC3C6-34BA-4EEF-BBFD-3ED2E3F4079E}" srcId="{0FFCE25B-82AE-4A0F-A1AA-B99C9BB876D7}" destId="{CD8D20F7-3161-4C77-B1AB-46C1A612E4D6}" srcOrd="2" destOrd="0" parTransId="{2F23B683-663D-4301-A580-F92E64EA95DE}" sibTransId="{326D8617-4D1B-4C43-B11E-E679BA95EDEE}"/>
    <dgm:cxn modelId="{3CFB04BC-B7FF-4A84-88AE-9829D7946AD7}" type="presParOf" srcId="{03D84410-F573-45ED-A9D8-F6BF085B8348}" destId="{01A23E2A-DC71-42FF-BF06-C79952C17DE0}" srcOrd="0" destOrd="0" presId="urn:microsoft.com/office/officeart/2005/8/layout/vList2"/>
    <dgm:cxn modelId="{22624891-8EFB-420E-85A3-6FD1A8501F73}" type="presParOf" srcId="{03D84410-F573-45ED-A9D8-F6BF085B8348}" destId="{EB36A05A-ECF2-4CC3-82D6-7FDA0240CD35}" srcOrd="1" destOrd="0" presId="urn:microsoft.com/office/officeart/2005/8/layout/vList2"/>
    <dgm:cxn modelId="{B2F5C594-D656-496C-80EF-451122633648}" type="presParOf" srcId="{03D84410-F573-45ED-A9D8-F6BF085B8348}" destId="{EEF1C842-8084-46C1-BFCD-47653FFE575C}" srcOrd="2" destOrd="0" presId="urn:microsoft.com/office/officeart/2005/8/layout/vList2"/>
    <dgm:cxn modelId="{068435AA-57E9-49E0-AB27-A35C171A2C18}" type="presParOf" srcId="{03D84410-F573-45ED-A9D8-F6BF085B8348}" destId="{13535B0F-96D3-49DE-965C-F1BA9AB0EE29}" srcOrd="3" destOrd="0" presId="urn:microsoft.com/office/officeart/2005/8/layout/vList2"/>
    <dgm:cxn modelId="{4CF1463F-7DCF-4213-9086-3ADD39DA62EF}" type="presParOf" srcId="{03D84410-F573-45ED-A9D8-F6BF085B8348}" destId="{93217DB8-1CFE-4ECC-B83C-EA79B521AE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A23E2A-DC71-42FF-BF06-C79952C17DE0}">
      <dsp:nvSpPr>
        <dsp:cNvPr id="0" name=""/>
        <dsp:cNvSpPr/>
      </dsp:nvSpPr>
      <dsp:spPr>
        <a:xfrm>
          <a:off x="0" y="321224"/>
          <a:ext cx="5288456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Op de arbeidsmarkt</a:t>
          </a:r>
          <a:endParaRPr lang="en-US" sz="3200" kern="1200"/>
        </a:p>
      </dsp:txBody>
      <dsp:txXfrm>
        <a:off x="59399" y="380623"/>
        <a:ext cx="5169658" cy="1098002"/>
      </dsp:txXfrm>
    </dsp:sp>
    <dsp:sp modelId="{EEF1C842-8084-46C1-BFCD-47653FFE575C}">
      <dsp:nvSpPr>
        <dsp:cNvPr id="0" name=""/>
        <dsp:cNvSpPr/>
      </dsp:nvSpPr>
      <dsp:spPr>
        <a:xfrm>
          <a:off x="0" y="1725225"/>
          <a:ext cx="5288456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Op de productiestructuur</a:t>
          </a:r>
          <a:endParaRPr lang="en-US" sz="3200" kern="1200"/>
        </a:p>
      </dsp:txBody>
      <dsp:txXfrm>
        <a:off x="59399" y="1784624"/>
        <a:ext cx="5169658" cy="1098002"/>
      </dsp:txXfrm>
    </dsp:sp>
    <dsp:sp modelId="{93217DB8-1CFE-4ECC-B83C-EA79B521AEDE}">
      <dsp:nvSpPr>
        <dsp:cNvPr id="0" name=""/>
        <dsp:cNvSpPr/>
      </dsp:nvSpPr>
      <dsp:spPr>
        <a:xfrm>
          <a:off x="0" y="3129225"/>
          <a:ext cx="5288456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Op de vermogensmarkt</a:t>
          </a:r>
          <a:endParaRPr lang="en-US" sz="3200" kern="1200"/>
        </a:p>
      </dsp:txBody>
      <dsp:txXfrm>
        <a:off x="59399" y="3188624"/>
        <a:ext cx="5169658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256DA-93AC-4CB0-AC7E-573D55B3B4F8}" type="datetimeFigureOut">
              <a:rPr lang="nl-NL" smtClean="0"/>
              <a:t>10-6-2022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C55BE-FB94-4CB8-B716-79F420F53B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6199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4FFED-EF9C-4E7B-A700-353B4924DD54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59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027241702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129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82851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468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6967714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755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64268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732020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2215021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00983061"/>
      </p:ext>
    </p:extLst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7779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28349162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7132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271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5941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3961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93546054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5041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690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91" r:id="rId10"/>
    <p:sldLayoutId id="2147483684" r:id="rId11"/>
    <p:sldLayoutId id="2147483685" r:id="rId12"/>
    <p:sldLayoutId id="2147483692" r:id="rId13"/>
    <p:sldLayoutId id="2147483687" r:id="rId14"/>
    <p:sldLayoutId id="2147483688" r:id="rId15"/>
    <p:sldLayoutId id="2147483689" r:id="rId16"/>
    <p:sldLayoutId id="2147483690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0428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986CC-217B-45FF-A156-CEE55DFF51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Structuur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C50513A-0C6F-47C0-9410-E96323ADFC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productiekant van de economie</a:t>
            </a:r>
          </a:p>
        </p:txBody>
      </p:sp>
    </p:spTree>
    <p:extLst>
      <p:ext uri="{BB962C8B-B14F-4D97-AF65-F5344CB8AC3E}">
        <p14:creationId xmlns:p14="http://schemas.microsoft.com/office/powerpoint/2010/main" val="3061626559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2A089-5671-4BA8-87B1-BEA12D841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Kapitaal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3F1619-0E5B-4F21-B78B-746C106AC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/>
              <a:t>Investeren =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nl-NL" sz="2000" dirty="0"/>
              <a:t>aanschaffen productiemiddelen (kapitaalgoederen) door bedrijven of overheid</a:t>
            </a:r>
          </a:p>
          <a:p>
            <a:pPr marL="0" indent="0">
              <a:buNone/>
            </a:pPr>
            <a:endParaRPr lang="nl-NL" dirty="0"/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6F844562-3CEB-4DF6-8605-16A6E949EDFE}"/>
              </a:ext>
            </a:extLst>
          </p:cNvPr>
          <p:cNvGrpSpPr/>
          <p:nvPr/>
        </p:nvGrpSpPr>
        <p:grpSpPr>
          <a:xfrm>
            <a:off x="1602658" y="2971800"/>
            <a:ext cx="1984261" cy="1381871"/>
            <a:chOff x="9002666" y="2890949"/>
            <a:chExt cx="1984261" cy="1381871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DA88EC68-CD05-4E0C-B816-23697D9C8A86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9002666" y="3061215"/>
              <a:ext cx="1473699" cy="1211605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Afgeronde rechthoek 4">
              <a:extLst>
                <a:ext uri="{FF2B5EF4-FFF2-40B4-BE49-F238E27FC236}">
                  <a16:creationId xmlns:a16="http://schemas.microsoft.com/office/drawing/2014/main" id="{B4E0D85E-5391-4F7E-8309-42B183764CD1}"/>
                </a:ext>
              </a:extLst>
            </p:cNvPr>
            <p:cNvSpPr/>
            <p:nvPr/>
          </p:nvSpPr>
          <p:spPr>
            <a:xfrm>
              <a:off x="10014927" y="2890949"/>
              <a:ext cx="972000" cy="576064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Rendement +</a:t>
              </a:r>
            </a:p>
          </p:txBody>
        </p: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B79AEC85-BCCE-4224-ACC1-60860B7FB0A2}"/>
              </a:ext>
            </a:extLst>
          </p:cNvPr>
          <p:cNvGrpSpPr/>
          <p:nvPr/>
        </p:nvGrpSpPr>
        <p:grpSpPr>
          <a:xfrm>
            <a:off x="1602658" y="4070161"/>
            <a:ext cx="1959700" cy="576064"/>
            <a:chOff x="9027227" y="4159364"/>
            <a:chExt cx="1959700" cy="576064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11D345D5-7E7B-49D7-B3D8-1B54DA9567C8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9027227" y="4429140"/>
              <a:ext cx="1707470" cy="1373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fgeronde rechthoek 6">
              <a:extLst>
                <a:ext uri="{FF2B5EF4-FFF2-40B4-BE49-F238E27FC236}">
                  <a16:creationId xmlns:a16="http://schemas.microsoft.com/office/drawing/2014/main" id="{6CF35498-D677-40CC-8999-071CF8098BA6}"/>
                </a:ext>
              </a:extLst>
            </p:cNvPr>
            <p:cNvSpPr/>
            <p:nvPr/>
          </p:nvSpPr>
          <p:spPr>
            <a:xfrm>
              <a:off x="10014927" y="4159364"/>
              <a:ext cx="972000" cy="576064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vertrouwen</a:t>
              </a:r>
              <a:b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7481B39F-4408-4EDD-B9C5-3C39E5AA32C7}"/>
              </a:ext>
            </a:extLst>
          </p:cNvPr>
          <p:cNvGrpSpPr/>
          <p:nvPr/>
        </p:nvGrpSpPr>
        <p:grpSpPr>
          <a:xfrm>
            <a:off x="3586919" y="2749289"/>
            <a:ext cx="3531636" cy="510543"/>
            <a:chOff x="3586919" y="2849873"/>
            <a:chExt cx="3531636" cy="510543"/>
          </a:xfrm>
        </p:grpSpPr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857ACD7-153C-44FB-ACFC-7892713398A1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 flipV="1">
              <a:off x="3586919" y="2948264"/>
              <a:ext cx="1167961" cy="41215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fgeronde rechthoek 4">
              <a:extLst>
                <a:ext uri="{FF2B5EF4-FFF2-40B4-BE49-F238E27FC236}">
                  <a16:creationId xmlns:a16="http://schemas.microsoft.com/office/drawing/2014/main" id="{4A8FF19C-B4DD-43FB-8380-5018ABC35F88}"/>
                </a:ext>
              </a:extLst>
            </p:cNvPr>
            <p:cNvSpPr/>
            <p:nvPr/>
          </p:nvSpPr>
          <p:spPr>
            <a:xfrm>
              <a:off x="4560759" y="2849873"/>
              <a:ext cx="2557796" cy="337107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gunstige rente (vermogensmarkt)</a:t>
              </a:r>
            </a:p>
          </p:txBody>
        </p: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898AB92F-C52A-4DE9-BE91-BCD1C792CE53}"/>
              </a:ext>
            </a:extLst>
          </p:cNvPr>
          <p:cNvGrpSpPr/>
          <p:nvPr/>
        </p:nvGrpSpPr>
        <p:grpSpPr>
          <a:xfrm>
            <a:off x="3586919" y="3259832"/>
            <a:ext cx="3531636" cy="501891"/>
            <a:chOff x="3661495" y="3350291"/>
            <a:chExt cx="3531636" cy="501891"/>
          </a:xfrm>
        </p:grpSpPr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1E958AAD-005D-4C9A-8F2F-07BA7FE9741F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>
              <a:off x="3661495" y="3350291"/>
              <a:ext cx="1268296" cy="412152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fgeronde rechthoek 4">
              <a:extLst>
                <a:ext uri="{FF2B5EF4-FFF2-40B4-BE49-F238E27FC236}">
                  <a16:creationId xmlns:a16="http://schemas.microsoft.com/office/drawing/2014/main" id="{7025698E-A7D9-451A-B920-70B780B45AEF}"/>
                </a:ext>
              </a:extLst>
            </p:cNvPr>
            <p:cNvSpPr/>
            <p:nvPr/>
          </p:nvSpPr>
          <p:spPr>
            <a:xfrm>
              <a:off x="4635335" y="3515075"/>
              <a:ext cx="2557796" cy="337107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winstgevendheid +</a:t>
              </a:r>
            </a:p>
          </p:txBody>
        </p:sp>
      </p:grpSp>
      <p:grpSp>
        <p:nvGrpSpPr>
          <p:cNvPr id="23" name="Groep 22">
            <a:extLst>
              <a:ext uri="{FF2B5EF4-FFF2-40B4-BE49-F238E27FC236}">
                <a16:creationId xmlns:a16="http://schemas.microsoft.com/office/drawing/2014/main" id="{6CC9A0BE-E20B-44AC-8F3A-CF7D6D045919}"/>
              </a:ext>
            </a:extLst>
          </p:cNvPr>
          <p:cNvGrpSpPr/>
          <p:nvPr/>
        </p:nvGrpSpPr>
        <p:grpSpPr>
          <a:xfrm>
            <a:off x="1602658" y="4353671"/>
            <a:ext cx="2214073" cy="1488564"/>
            <a:chOff x="1602658" y="4353671"/>
            <a:chExt cx="2214073" cy="1488564"/>
          </a:xfrm>
        </p:grpSpPr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8448FAFD-15D8-4A86-BB5A-3D64C5C4BB17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>
              <a:off x="1602658" y="4353671"/>
              <a:ext cx="1396574" cy="132406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Afgeronde rechthoek 6">
              <a:extLst>
                <a:ext uri="{FF2B5EF4-FFF2-40B4-BE49-F238E27FC236}">
                  <a16:creationId xmlns:a16="http://schemas.microsoft.com/office/drawing/2014/main" id="{9D3848C2-D200-42FF-B691-1B95C8439C05}"/>
                </a:ext>
              </a:extLst>
            </p:cNvPr>
            <p:cNvSpPr/>
            <p:nvPr/>
          </p:nvSpPr>
          <p:spPr>
            <a:xfrm>
              <a:off x="2585187" y="5266171"/>
              <a:ext cx="1231544" cy="576064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bezettingsgraad</a:t>
              </a:r>
            </a:p>
          </p:txBody>
        </p:sp>
      </p:grpSp>
      <p:sp>
        <p:nvSpPr>
          <p:cNvPr id="4" name="Afgeronde rechthoek 1">
            <a:extLst>
              <a:ext uri="{FF2B5EF4-FFF2-40B4-BE49-F238E27FC236}">
                <a16:creationId xmlns:a16="http://schemas.microsoft.com/office/drawing/2014/main" id="{77DB15DF-FB6E-49A2-8D69-0FF6A31A70B3}"/>
              </a:ext>
            </a:extLst>
          </p:cNvPr>
          <p:cNvSpPr/>
          <p:nvPr/>
        </p:nvSpPr>
        <p:spPr>
          <a:xfrm>
            <a:off x="306658" y="4065639"/>
            <a:ext cx="1296000" cy="576064"/>
          </a:xfrm>
          <a:prstGeom prst="roundRect">
            <a:avLst>
              <a:gd name="adj" fmla="val 33706"/>
            </a:avLst>
          </a:prstGeom>
          <a:solidFill>
            <a:srgbClr val="ED4D0F"/>
          </a:solidFill>
          <a:ln w="19050"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sz="1050" dirty="0">
                <a:latin typeface="Arial" panose="020B0604020202020204" pitchFamily="34" charset="0"/>
                <a:cs typeface="Arial" panose="020B0604020202020204" pitchFamily="34" charset="0"/>
              </a:rPr>
              <a:t>Investeren als…</a:t>
            </a:r>
          </a:p>
        </p:txBody>
      </p:sp>
      <p:pic>
        <p:nvPicPr>
          <p:cNvPr id="29" name="Graphic 28" descr="Robothand">
            <a:extLst>
              <a:ext uri="{FF2B5EF4-FFF2-40B4-BE49-F238E27FC236}">
                <a16:creationId xmlns:a16="http://schemas.microsoft.com/office/drawing/2014/main" id="{D4AACE84-CF0F-447F-B4F3-F584FA179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064605" y="3671984"/>
            <a:ext cx="2050026" cy="2050026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A6DCB5EA-FEFF-48AD-92F4-3DBE255F962C}"/>
              </a:ext>
            </a:extLst>
          </p:cNvPr>
          <p:cNvSpPr txBox="1"/>
          <p:nvPr/>
        </p:nvSpPr>
        <p:spPr>
          <a:xfrm>
            <a:off x="2480047" y="3501980"/>
            <a:ext cx="1268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C00000"/>
                </a:solidFill>
              </a:rPr>
              <a:t>aantrekkelijk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D10A6850-24E0-47ED-A20F-540E8D171A4E}"/>
              </a:ext>
            </a:extLst>
          </p:cNvPr>
          <p:cNvSpPr txBox="1"/>
          <p:nvPr/>
        </p:nvSpPr>
        <p:spPr>
          <a:xfrm>
            <a:off x="2685866" y="4601449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C00000"/>
                </a:solidFill>
              </a:rPr>
              <a:t>durven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B133DAD0-EAE0-4968-AA67-769247F1FBF3}"/>
              </a:ext>
            </a:extLst>
          </p:cNvPr>
          <p:cNvSpPr txBox="1"/>
          <p:nvPr/>
        </p:nvSpPr>
        <p:spPr>
          <a:xfrm>
            <a:off x="2728172" y="5801858"/>
            <a:ext cx="100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C00000"/>
                </a:solidFill>
              </a:rPr>
              <a:t>noodzaak</a:t>
            </a:r>
          </a:p>
        </p:txBody>
      </p:sp>
      <p:pic>
        <p:nvPicPr>
          <p:cNvPr id="37" name="Graphic 36" descr="Vrachtwagen met effen opvulling">
            <a:extLst>
              <a:ext uri="{FF2B5EF4-FFF2-40B4-BE49-F238E27FC236}">
                <a16:creationId xmlns:a16="http://schemas.microsoft.com/office/drawing/2014/main" id="{6E8478F7-2132-4C42-ABEB-F0B28BA39E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6774711" y="5097121"/>
            <a:ext cx="2262420" cy="2262420"/>
          </a:xfrm>
          <a:prstGeom prst="rect">
            <a:avLst/>
          </a:prstGeom>
        </p:spPr>
      </p:pic>
      <p:pic>
        <p:nvPicPr>
          <p:cNvPr id="39" name="Graphic 38" descr="Steekkar met effen opvulling">
            <a:extLst>
              <a:ext uri="{FF2B5EF4-FFF2-40B4-BE49-F238E27FC236}">
                <a16:creationId xmlns:a16="http://schemas.microsoft.com/office/drawing/2014/main" id="{4E33A752-25E7-4671-8066-D475982FF4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9865887" y="5386955"/>
            <a:ext cx="937300" cy="937300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F61ECB21-1A41-4B97-AC19-2250EECEBF64}"/>
              </a:ext>
            </a:extLst>
          </p:cNvPr>
          <p:cNvSpPr txBox="1"/>
          <p:nvPr/>
        </p:nvSpPr>
        <p:spPr>
          <a:xfrm>
            <a:off x="6075113" y="3059578"/>
            <a:ext cx="10470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b="1" dirty="0">
                <a:solidFill>
                  <a:srgbClr val="C00000"/>
                </a:solidFill>
              </a:rPr>
              <a:t>kosten lenen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BD143D9-6F46-4231-AF81-DAE6A39149D0}"/>
              </a:ext>
            </a:extLst>
          </p:cNvPr>
          <p:cNvSpPr txBox="1"/>
          <p:nvPr/>
        </p:nvSpPr>
        <p:spPr>
          <a:xfrm>
            <a:off x="6081525" y="3753522"/>
            <a:ext cx="10406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b="1" dirty="0">
                <a:solidFill>
                  <a:srgbClr val="C00000"/>
                </a:solidFill>
              </a:rPr>
              <a:t>opbrengsten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B6CC4EE-38CA-4159-BF63-9F27E04EA218}"/>
              </a:ext>
            </a:extLst>
          </p:cNvPr>
          <p:cNvSpPr txBox="1"/>
          <p:nvPr/>
        </p:nvSpPr>
        <p:spPr>
          <a:xfrm>
            <a:off x="7720771" y="449092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Investeren in..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8469B4BC-AF51-4D8E-A32F-7C511B9866BA}"/>
              </a:ext>
            </a:extLst>
          </p:cNvPr>
          <p:cNvSpPr txBox="1"/>
          <p:nvPr/>
        </p:nvSpPr>
        <p:spPr>
          <a:xfrm>
            <a:off x="7720771" y="5801857"/>
            <a:ext cx="1180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vast kapitaal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950C6AE8-D4F4-4F93-9C74-F5DEC131D193}"/>
              </a:ext>
            </a:extLst>
          </p:cNvPr>
          <p:cNvSpPr txBox="1"/>
          <p:nvPr/>
        </p:nvSpPr>
        <p:spPr>
          <a:xfrm>
            <a:off x="11164842" y="4714746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rgbClr val="ED4D0F"/>
                </a:solidFill>
              </a:rPr>
              <a:t>vast</a:t>
            </a:r>
            <a:br>
              <a:rPr lang="nl-NL" sz="1400" dirty="0">
                <a:solidFill>
                  <a:srgbClr val="ED4D0F"/>
                </a:solidFill>
              </a:rPr>
            </a:br>
            <a:r>
              <a:rPr lang="nl-NL" sz="1400" dirty="0">
                <a:solidFill>
                  <a:srgbClr val="ED4D0F"/>
                </a:solidFill>
              </a:rPr>
              <a:t>kapitaal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9F19C7F1-3764-4C85-BD0C-482822765BE6}"/>
              </a:ext>
            </a:extLst>
          </p:cNvPr>
          <p:cNvSpPr txBox="1"/>
          <p:nvPr/>
        </p:nvSpPr>
        <p:spPr>
          <a:xfrm>
            <a:off x="9611328" y="6238891"/>
            <a:ext cx="1478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rgbClr val="FFC000"/>
                </a:solidFill>
              </a:rPr>
              <a:t>vlottend kapitaal</a:t>
            </a:r>
            <a:br>
              <a:rPr lang="nl-NL" sz="1400" dirty="0">
                <a:solidFill>
                  <a:srgbClr val="FFC000"/>
                </a:solidFill>
              </a:rPr>
            </a:br>
            <a:r>
              <a:rPr lang="nl-NL" sz="1400" dirty="0">
                <a:solidFill>
                  <a:srgbClr val="FFC000"/>
                </a:solidFill>
              </a:rPr>
              <a:t>(voorraden)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A52B8B6F-7958-4E3D-BB44-7809619FD526}"/>
              </a:ext>
            </a:extLst>
          </p:cNvPr>
          <p:cNvSpPr txBox="1"/>
          <p:nvPr/>
        </p:nvSpPr>
        <p:spPr>
          <a:xfrm>
            <a:off x="7305811" y="4771406"/>
            <a:ext cx="2571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FFC000"/>
                </a:solidFill>
              </a:rPr>
              <a:t>ter vervanging / als uitbreiding</a:t>
            </a:r>
          </a:p>
        </p:txBody>
      </p:sp>
    </p:spTree>
    <p:extLst>
      <p:ext uri="{BB962C8B-B14F-4D97-AF65-F5344CB8AC3E}">
        <p14:creationId xmlns:p14="http://schemas.microsoft.com/office/powerpoint/2010/main" val="352534743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/>
      <p:bldP spid="31" grpId="0"/>
      <p:bldP spid="32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576A4-05BD-87BD-674B-45F96317D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Investeringen in kapitaal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4E5D6F-A50A-E0AB-5219-2F651EAF2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5140131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Bedrijven</a:t>
            </a:r>
            <a:endParaRPr lang="nl-NL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dirty="0"/>
              <a:t>Productiemiddelen, zoals gebouwen en machines.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Winstgevendheid</a:t>
            </a:r>
          </a:p>
          <a:p>
            <a:pPr marL="0" indent="0">
              <a:buNone/>
            </a:pPr>
            <a:r>
              <a:rPr lang="nl-NL" dirty="0"/>
              <a:t>Regelgeving</a:t>
            </a:r>
          </a:p>
          <a:p>
            <a:pPr marL="0" indent="0">
              <a:buNone/>
            </a:pPr>
            <a:r>
              <a:rPr lang="nl-NL" dirty="0"/>
              <a:t>Stabiliteit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55FD4377-429B-03B6-4430-8506FA6B665E}"/>
              </a:ext>
            </a:extLst>
          </p:cNvPr>
          <p:cNvSpPr txBox="1">
            <a:spLocks/>
          </p:cNvSpPr>
          <p:nvPr/>
        </p:nvSpPr>
        <p:spPr>
          <a:xfrm>
            <a:off x="6535575" y="1817999"/>
            <a:ext cx="51401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b="1" dirty="0"/>
              <a:t>Overheid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/>
              <a:t>Infrastructuur en collectieve goederen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/>
              <a:t>Havens, wegen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/>
              <a:t>Communicatienetwerk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/>
              <a:t>Financiële infrastructuur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dirty="0"/>
              <a:t>Voorwaardenscheppend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950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F2B9E99-C875-1769-BE15-0C1EFB95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Kapitaalintensiteit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8162E29-5F00-B566-F2F8-64955DA30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Arbeid krap en duur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 vervanging door kapitaal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(diepte investeringen)</a:t>
            </a:r>
            <a:endParaRPr lang="nl-NL" dirty="0"/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/>
              <a:t>Kapitaalintensiteit stijgt.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B9651FD-D4A7-9448-1470-CA781AC94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119" y="2420764"/>
            <a:ext cx="4804064" cy="362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1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F19932-A204-7AA4-F192-DEB38958C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TFP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F747B1E-1FAB-E9E6-1B77-25F5296A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stijging van TFP maakt het mogelijk om met dezelfde combinatie van productiefactoren (kapitaal en arbeid) meer welvaart/productie te creëren.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Menselijk kapitaal (scholing) en Research &amp; Development zijn de twee belangrijke pijlers onder technologische ontwikkeling en de TFP.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Ondernemerschap (en dus winstquote) ook belangrijk voor TFP.</a:t>
            </a:r>
          </a:p>
        </p:txBody>
      </p:sp>
    </p:spTree>
    <p:extLst>
      <p:ext uri="{BB962C8B-B14F-4D97-AF65-F5344CB8AC3E}">
        <p14:creationId xmlns:p14="http://schemas.microsoft.com/office/powerpoint/2010/main" val="311666794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FCF67-424B-4189-9993-9B5BC692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</p:spPr>
        <p:txBody>
          <a:bodyPr anchor="ctr">
            <a:normAutofit/>
          </a:bodyPr>
          <a:lstStyle/>
          <a:p>
            <a:r>
              <a:rPr lang="nl-NL" dirty="0"/>
              <a:t>Rol overheid </a:t>
            </a:r>
            <a:r>
              <a:rPr lang="nl-NL"/>
              <a:t>/ structuurbeleid</a:t>
            </a: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0ACC55F-6886-4189-BB82-6A8E5601DE7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4875847"/>
              </p:ext>
            </p:extLst>
          </p:nvPr>
        </p:nvGraphicFramePr>
        <p:xfrm>
          <a:off x="355600" y="1825625"/>
          <a:ext cx="5288456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Afbeelding 6">
            <a:extLst>
              <a:ext uri="{FF2B5EF4-FFF2-40B4-BE49-F238E27FC236}">
                <a16:creationId xmlns:a16="http://schemas.microsoft.com/office/drawing/2014/main" id="{5EBBA9F3-44D6-4BBC-80EC-AEEF073A91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0760" y="1825625"/>
            <a:ext cx="4524375" cy="4524375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B86EDC04-7940-4562-9F22-E7BEDC158015}"/>
              </a:ext>
            </a:extLst>
          </p:cNvPr>
          <p:cNvSpPr/>
          <p:nvPr/>
        </p:nvSpPr>
        <p:spPr>
          <a:xfrm>
            <a:off x="128016" y="3429000"/>
            <a:ext cx="5852160" cy="1472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D752633-CE79-4AED-AA28-FD8091ABCF2D}"/>
              </a:ext>
            </a:extLst>
          </p:cNvPr>
          <p:cNvSpPr/>
          <p:nvPr/>
        </p:nvSpPr>
        <p:spPr>
          <a:xfrm>
            <a:off x="128016" y="4877816"/>
            <a:ext cx="5852160" cy="1472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61029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C593E-3C44-4644-888D-F4FE756D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overheid: arbeidsmarkt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165E2B-6D20-4683-B1EC-E82576A54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3403" y="1937144"/>
            <a:ext cx="5222199" cy="4555729"/>
          </a:xfrm>
        </p:spPr>
        <p:txBody>
          <a:bodyPr/>
          <a:lstStyle/>
          <a:p>
            <a:r>
              <a:rPr lang="nl-NL" dirty="0"/>
              <a:t>de WIG</a:t>
            </a:r>
          </a:p>
          <a:p>
            <a:pPr lvl="1"/>
            <a:r>
              <a:rPr lang="nl-NL" dirty="0"/>
              <a:t>grote wig maakt werken/arbeid onaantrekkelijk </a:t>
            </a:r>
          </a:p>
          <a:p>
            <a:r>
              <a:rPr lang="nl-NL" dirty="0"/>
              <a:t>Regelgeving</a:t>
            </a:r>
          </a:p>
          <a:p>
            <a:pPr lvl="1"/>
            <a:r>
              <a:rPr lang="nl-NL" dirty="0"/>
              <a:t>diploma-eisen</a:t>
            </a:r>
          </a:p>
          <a:p>
            <a:pPr lvl="1"/>
            <a:r>
              <a:rPr lang="nl-NL" dirty="0"/>
              <a:t>minimumloon</a:t>
            </a:r>
          </a:p>
          <a:p>
            <a:pPr lvl="1"/>
            <a:r>
              <a:rPr lang="nl-NL" dirty="0" err="1"/>
              <a:t>enz</a:t>
            </a:r>
            <a:r>
              <a:rPr lang="nl-NL" dirty="0"/>
              <a:t>…</a:t>
            </a:r>
          </a:p>
          <a:p>
            <a:r>
              <a:rPr lang="nl-NL" dirty="0"/>
              <a:t>Sociale zekerheid</a:t>
            </a:r>
          </a:p>
          <a:p>
            <a:r>
              <a:rPr lang="nl-NL" dirty="0"/>
              <a:t>Scholing / wetenschap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D1395CB-F956-4057-B470-318C992F1BE3}"/>
              </a:ext>
            </a:extLst>
          </p:cNvPr>
          <p:cNvSpPr txBox="1"/>
          <p:nvPr/>
        </p:nvSpPr>
        <p:spPr>
          <a:xfrm>
            <a:off x="1063103" y="3593328"/>
            <a:ext cx="1901483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800" b="1"/>
              <a:t>Brutoloon</a:t>
            </a:r>
            <a:endParaRPr lang="nl-NL" sz="1600" b="1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659A91C-630D-4BD3-BD2B-19228E775533}"/>
              </a:ext>
            </a:extLst>
          </p:cNvPr>
          <p:cNvSpPr txBox="1"/>
          <p:nvPr/>
        </p:nvSpPr>
        <p:spPr>
          <a:xfrm>
            <a:off x="116397" y="368503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CAO</a:t>
            </a:r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24C93429-77FF-48D9-AE3F-9CD7315C682C}"/>
              </a:ext>
            </a:extLst>
          </p:cNvPr>
          <p:cNvCxnSpPr>
            <a:cxnSpLocks/>
          </p:cNvCxnSpPr>
          <p:nvPr/>
        </p:nvCxnSpPr>
        <p:spPr>
          <a:xfrm>
            <a:off x="687338" y="3863437"/>
            <a:ext cx="311919" cy="1358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6423CD79-2BF5-40F4-AA4B-B95FF6A7942D}"/>
              </a:ext>
            </a:extLst>
          </p:cNvPr>
          <p:cNvSpPr txBox="1"/>
          <p:nvPr/>
        </p:nvSpPr>
        <p:spPr>
          <a:xfrm>
            <a:off x="1063103" y="5825576"/>
            <a:ext cx="186301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800" b="1"/>
              <a:t>Nettoloon</a:t>
            </a:r>
            <a:endParaRPr lang="nl-NL" sz="1600" b="1"/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8336CED8-3F1D-4BE0-A933-92194949039D}"/>
              </a:ext>
            </a:extLst>
          </p:cNvPr>
          <p:cNvCxnSpPr/>
          <p:nvPr/>
        </p:nvCxnSpPr>
        <p:spPr>
          <a:xfrm>
            <a:off x="1351135" y="4150671"/>
            <a:ext cx="0" cy="164747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2E3C5344-4AE8-4FB5-95A9-B31D02E18263}"/>
              </a:ext>
            </a:extLst>
          </p:cNvPr>
          <p:cNvSpPr txBox="1"/>
          <p:nvPr/>
        </p:nvSpPr>
        <p:spPr>
          <a:xfrm>
            <a:off x="1351135" y="4632507"/>
            <a:ext cx="2945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- Loon- en Inkomstenbelasting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D8DDE3D-F3A2-43F5-9C81-0D07445B4D4A}"/>
              </a:ext>
            </a:extLst>
          </p:cNvPr>
          <p:cNvSpPr txBox="1"/>
          <p:nvPr/>
        </p:nvSpPr>
        <p:spPr>
          <a:xfrm>
            <a:off x="1351135" y="4964137"/>
            <a:ext cx="34676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- Sociale premies (werknemersdeel)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9FBFDAF-3BE4-4356-926E-CAD2E6571BB3}"/>
              </a:ext>
            </a:extLst>
          </p:cNvPr>
          <p:cNvSpPr txBox="1"/>
          <p:nvPr/>
        </p:nvSpPr>
        <p:spPr>
          <a:xfrm>
            <a:off x="940248" y="1937144"/>
            <a:ext cx="2223686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800" b="1" dirty="0"/>
              <a:t>Loonkosten</a:t>
            </a:r>
            <a:endParaRPr lang="nl-NL" sz="1600" b="1" dirty="0"/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759ECBDF-1601-40E4-B8A6-B9438B2FBEEF}"/>
              </a:ext>
            </a:extLst>
          </p:cNvPr>
          <p:cNvCxnSpPr/>
          <p:nvPr/>
        </p:nvCxnSpPr>
        <p:spPr>
          <a:xfrm flipV="1">
            <a:off x="1351135" y="2485343"/>
            <a:ext cx="0" cy="107140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DB67E2D8-B215-4A1E-828C-B3192E34F03A}"/>
              </a:ext>
            </a:extLst>
          </p:cNvPr>
          <p:cNvSpPr txBox="1"/>
          <p:nvPr/>
        </p:nvSpPr>
        <p:spPr>
          <a:xfrm>
            <a:off x="1351135" y="2872957"/>
            <a:ext cx="3449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+ Sociale premies (werkgeversdeel)</a:t>
            </a:r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13435820-AA5B-4E00-8BAB-1D9463105299}"/>
              </a:ext>
            </a:extLst>
          </p:cNvPr>
          <p:cNvGrpSpPr/>
          <p:nvPr/>
        </p:nvGrpSpPr>
        <p:grpSpPr>
          <a:xfrm>
            <a:off x="2926114" y="2198754"/>
            <a:ext cx="2514409" cy="3888432"/>
            <a:chOff x="2854105" y="2198754"/>
            <a:chExt cx="3316996" cy="3888432"/>
          </a:xfrm>
        </p:grpSpPr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40D01620-C3CD-4ED2-AF68-CA2833F40E3A}"/>
                </a:ext>
              </a:extLst>
            </p:cNvPr>
            <p:cNvCxnSpPr/>
            <p:nvPr/>
          </p:nvCxnSpPr>
          <p:spPr>
            <a:xfrm>
              <a:off x="5811061" y="3896961"/>
              <a:ext cx="36004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Gebogen verbindingslijn 13">
              <a:extLst>
                <a:ext uri="{FF2B5EF4-FFF2-40B4-BE49-F238E27FC236}">
                  <a16:creationId xmlns:a16="http://schemas.microsoft.com/office/drawing/2014/main" id="{A4DC4291-BD7A-4696-B7CE-0FA92B303E58}"/>
                </a:ext>
              </a:extLst>
            </p:cNvPr>
            <p:cNvCxnSpPr>
              <a:stCxn id="14" idx="3"/>
              <a:endCxn id="10" idx="3"/>
            </p:cNvCxnSpPr>
            <p:nvPr/>
          </p:nvCxnSpPr>
          <p:spPr>
            <a:xfrm flipH="1">
              <a:off x="2854105" y="2198754"/>
              <a:ext cx="313731" cy="3888432"/>
            </a:xfrm>
            <a:prstGeom prst="bentConnector3">
              <a:avLst>
                <a:gd name="adj1" fmla="val -842039"/>
              </a:avLst>
            </a:prstGeom>
            <a:ln w="28575">
              <a:solidFill>
                <a:srgbClr val="C00000"/>
              </a:solidFill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0" name="Tekstvak 19">
            <a:extLst>
              <a:ext uri="{FF2B5EF4-FFF2-40B4-BE49-F238E27FC236}">
                <a16:creationId xmlns:a16="http://schemas.microsoft.com/office/drawing/2014/main" id="{7FE8565B-74A1-44F9-8034-4536A321F233}"/>
              </a:ext>
            </a:extLst>
          </p:cNvPr>
          <p:cNvSpPr txBox="1"/>
          <p:nvPr/>
        </p:nvSpPr>
        <p:spPr>
          <a:xfrm>
            <a:off x="5456398" y="3667265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WIG</a:t>
            </a:r>
            <a:endParaRPr lang="nl-NL" sz="1600" b="1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6C116BB-48F2-4D21-BC7A-B1D4F94D68F9}"/>
              </a:ext>
            </a:extLst>
          </p:cNvPr>
          <p:cNvSpPr txBox="1"/>
          <p:nvPr/>
        </p:nvSpPr>
        <p:spPr>
          <a:xfrm>
            <a:off x="3214096" y="3712481"/>
            <a:ext cx="1346844" cy="338554"/>
          </a:xfrm>
          <a:prstGeom prst="rect">
            <a:avLst/>
          </a:prstGeom>
          <a:ln>
            <a:solidFill>
              <a:srgbClr val="1A80B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i="1"/>
              <a:t>je échte loon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ABDC3D7-2566-44BD-A425-3744DC76461F}"/>
              </a:ext>
            </a:extLst>
          </p:cNvPr>
          <p:cNvSpPr txBox="1"/>
          <p:nvPr/>
        </p:nvSpPr>
        <p:spPr>
          <a:xfrm>
            <a:off x="2491720" y="6392057"/>
            <a:ext cx="3445174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i="1"/>
              <a:t>wat je écht krijgt op je bankrekening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DC5861F6-D08F-4EF6-ADBD-D766E0686195}"/>
              </a:ext>
            </a:extLst>
          </p:cNvPr>
          <p:cNvSpPr txBox="1"/>
          <p:nvPr/>
        </p:nvSpPr>
        <p:spPr>
          <a:xfrm>
            <a:off x="2546606" y="1548942"/>
            <a:ext cx="4028667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600" i="1"/>
              <a:t>wat je baas in totaal moet betalen voor jou</a:t>
            </a:r>
          </a:p>
        </p:txBody>
      </p:sp>
    </p:spTree>
    <p:extLst>
      <p:ext uri="{BB962C8B-B14F-4D97-AF65-F5344CB8AC3E}">
        <p14:creationId xmlns:p14="http://schemas.microsoft.com/office/powerpoint/2010/main" val="137683392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3" grpId="0"/>
      <p:bldP spid="14" grpId="0" animBg="1"/>
      <p:bldP spid="16" grpId="0"/>
      <p:bldP spid="20" grpId="0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C593E-3C44-4644-888D-F4FE756D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overheid: productiestructuur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165E2B-6D20-4683-B1EC-E82576A54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500" y="1817999"/>
            <a:ext cx="5605700" cy="4682502"/>
          </a:xfrm>
        </p:spPr>
        <p:txBody>
          <a:bodyPr/>
          <a:lstStyle/>
          <a:p>
            <a:r>
              <a:rPr lang="nl-NL" dirty="0"/>
              <a:t>Opleidingsniveau / Wetenschap</a:t>
            </a:r>
          </a:p>
          <a:p>
            <a:pPr lvl="1"/>
            <a:r>
              <a:rPr lang="nl-NL" dirty="0"/>
              <a:t>arbeidsproductiviteit</a:t>
            </a:r>
          </a:p>
          <a:p>
            <a:pPr lvl="1"/>
            <a:r>
              <a:rPr lang="nl-NL" dirty="0"/>
              <a:t>innovatie</a:t>
            </a:r>
          </a:p>
          <a:p>
            <a:r>
              <a:rPr lang="nl-NL" dirty="0"/>
              <a:t>Investeringen in infrastructuur</a:t>
            </a:r>
          </a:p>
          <a:p>
            <a:pPr lvl="1"/>
            <a:r>
              <a:rPr lang="nl-NL" dirty="0"/>
              <a:t>wegen (transport / mobiliteit)</a:t>
            </a:r>
          </a:p>
          <a:p>
            <a:pPr lvl="1"/>
            <a:r>
              <a:rPr lang="nl-NL" dirty="0"/>
              <a:t>ook communicatienetwerken</a:t>
            </a:r>
          </a:p>
          <a:p>
            <a:r>
              <a:rPr lang="nl-NL" dirty="0"/>
              <a:t>Investeringsklimaat</a:t>
            </a:r>
          </a:p>
          <a:p>
            <a:pPr lvl="1"/>
            <a:r>
              <a:rPr lang="nl-NL" dirty="0"/>
              <a:t>regels topsalarissen</a:t>
            </a:r>
          </a:p>
          <a:p>
            <a:pPr lvl="1"/>
            <a:r>
              <a:rPr lang="nl-NL" dirty="0"/>
              <a:t>(dividend)belasting</a:t>
            </a:r>
          </a:p>
          <a:p>
            <a:pPr lvl="1"/>
            <a:r>
              <a:rPr lang="nl-NL" dirty="0"/>
              <a:t>investeringsregelingen / subsidies</a:t>
            </a:r>
          </a:p>
          <a:p>
            <a:pPr lvl="1"/>
            <a:r>
              <a:rPr lang="nl-NL" dirty="0"/>
              <a:t>klimaatregels</a:t>
            </a:r>
          </a:p>
          <a:p>
            <a:pPr lvl="1"/>
            <a:r>
              <a:rPr lang="nl-NL" dirty="0" err="1"/>
              <a:t>enz</a:t>
            </a:r>
            <a:r>
              <a:rPr lang="nl-NL" dirty="0"/>
              <a:t>…</a:t>
            </a:r>
          </a:p>
        </p:txBody>
      </p:sp>
      <p:pic>
        <p:nvPicPr>
          <p:cNvPr id="1026" name="Picture 2" descr="Samen bouwen aan een infrastructuur voor iedereen | iBestuur">
            <a:extLst>
              <a:ext uri="{FF2B5EF4-FFF2-40B4-BE49-F238E27FC236}">
                <a16:creationId xmlns:a16="http://schemas.microsoft.com/office/drawing/2014/main" id="{8CE34BA2-9C8D-42DD-B9EA-7A4F87DB2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9175" y="2241103"/>
            <a:ext cx="47625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58B8452-6CF2-4931-B9CC-09375597A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425" y="1441960"/>
            <a:ext cx="3810000" cy="29813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2B29DEE-40D5-408A-A47C-A6AC27EE7A2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473" y="3925377"/>
            <a:ext cx="4267905" cy="245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4068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75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overheid: vermogensmarkt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6530512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Rente komt tot stand door </a:t>
            </a:r>
            <a:r>
              <a:rPr lang="nl-NL" b="1" dirty="0"/>
              <a:t>vraag</a:t>
            </a:r>
            <a:r>
              <a:rPr lang="nl-NL" dirty="0"/>
              <a:t> en </a:t>
            </a:r>
            <a:r>
              <a:rPr lang="nl-NL" b="1" dirty="0"/>
              <a:t>aanbod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sz="2400" dirty="0"/>
              <a:t>Als de overheid meer gaat lenen = extra vraag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Rente stijging: mogelijk </a:t>
            </a:r>
            <a:r>
              <a:rPr lang="nl-NL" sz="2400" b="1" i="1" dirty="0" err="1"/>
              <a:t>crowding</a:t>
            </a:r>
            <a:r>
              <a:rPr lang="nl-NL" sz="2400" b="1" i="1" dirty="0"/>
              <a:t> out</a:t>
            </a:r>
          </a:p>
          <a:p>
            <a:pPr marL="539750"/>
            <a:r>
              <a:rPr lang="nl-NL" dirty="0"/>
              <a:t>verdringt particuliere investeringen</a:t>
            </a:r>
            <a:br>
              <a:rPr lang="nl-NL" dirty="0"/>
            </a:br>
            <a:r>
              <a:rPr lang="nl-NL" dirty="0"/>
              <a:t>(die niet meer rendabel zijn)</a:t>
            </a:r>
          </a:p>
          <a:p>
            <a:pPr marL="539750"/>
            <a:endParaRPr lang="nl-NL" b="1" dirty="0"/>
          </a:p>
          <a:p>
            <a:pPr marL="0" indent="0">
              <a:buNone/>
            </a:pPr>
            <a:r>
              <a:rPr lang="nl-NL" dirty="0"/>
              <a:t>Voor structuurkant economie vooral belangrijk </a:t>
            </a:r>
            <a:r>
              <a:rPr lang="nl-NL" sz="2000" b="1" dirty="0"/>
              <a:t>WAARVOOR</a:t>
            </a:r>
            <a:r>
              <a:rPr lang="nl-NL" dirty="0"/>
              <a:t> de overheid leent.</a:t>
            </a:r>
            <a:endParaRPr lang="nl-NL" sz="2400" dirty="0"/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41A4344B-7DC1-4D1B-8BE2-5B000390FE8B}"/>
              </a:ext>
            </a:extLst>
          </p:cNvPr>
          <p:cNvCxnSpPr/>
          <p:nvPr/>
        </p:nvCxnSpPr>
        <p:spPr>
          <a:xfrm>
            <a:off x="8184232" y="1989550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F12E36AA-C552-471B-BE6E-8DA627F74EE0}"/>
              </a:ext>
            </a:extLst>
          </p:cNvPr>
          <p:cNvCxnSpPr/>
          <p:nvPr/>
        </p:nvCxnSpPr>
        <p:spPr>
          <a:xfrm>
            <a:off x="8184232" y="2695228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70425819-09DD-4D15-A5DC-A698E83C7496}"/>
              </a:ext>
            </a:extLst>
          </p:cNvPr>
          <p:cNvCxnSpPr/>
          <p:nvPr/>
        </p:nvCxnSpPr>
        <p:spPr>
          <a:xfrm>
            <a:off x="8184232" y="3400906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A4D9D2C3-CFE2-4E3D-B5CF-F5B7B592C42E}"/>
              </a:ext>
            </a:extLst>
          </p:cNvPr>
          <p:cNvCxnSpPr/>
          <p:nvPr/>
        </p:nvCxnSpPr>
        <p:spPr>
          <a:xfrm>
            <a:off x="8184232" y="410658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3BA7CDED-A8D4-487E-A600-4C541542F14D}"/>
              </a:ext>
            </a:extLst>
          </p:cNvPr>
          <p:cNvCxnSpPr/>
          <p:nvPr/>
        </p:nvCxnSpPr>
        <p:spPr>
          <a:xfrm>
            <a:off x="8184232" y="481226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3C15B537-84E3-4BFD-8793-69AEA295CBA3}"/>
              </a:ext>
            </a:extLst>
          </p:cNvPr>
          <p:cNvCxnSpPr/>
          <p:nvPr/>
        </p:nvCxnSpPr>
        <p:spPr>
          <a:xfrm>
            <a:off x="8904312" y="1989550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B2509095-FD14-4800-9CE1-D1CA3AE2427D}"/>
              </a:ext>
            </a:extLst>
          </p:cNvPr>
          <p:cNvCxnSpPr/>
          <p:nvPr/>
        </p:nvCxnSpPr>
        <p:spPr>
          <a:xfrm>
            <a:off x="9624392" y="1989550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D3362647-4DAD-4F51-8442-5BED7AA71BFB}"/>
              </a:ext>
            </a:extLst>
          </p:cNvPr>
          <p:cNvCxnSpPr/>
          <p:nvPr/>
        </p:nvCxnSpPr>
        <p:spPr>
          <a:xfrm>
            <a:off x="10344472" y="1989550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507FC62A-D083-4AE5-858B-FF8AF020CADF}"/>
              </a:ext>
            </a:extLst>
          </p:cNvPr>
          <p:cNvCxnSpPr/>
          <p:nvPr/>
        </p:nvCxnSpPr>
        <p:spPr>
          <a:xfrm>
            <a:off x="11064552" y="1989550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7D64F76C-57E5-4629-AD4C-815906D76068}"/>
              </a:ext>
            </a:extLst>
          </p:cNvPr>
          <p:cNvCxnSpPr/>
          <p:nvPr/>
        </p:nvCxnSpPr>
        <p:spPr>
          <a:xfrm>
            <a:off x="11784632" y="1989550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DD0EFFBC-F618-4829-B49F-801DD520A6D7}"/>
              </a:ext>
            </a:extLst>
          </p:cNvPr>
          <p:cNvSpPr txBox="1"/>
          <p:nvPr/>
        </p:nvSpPr>
        <p:spPr>
          <a:xfrm>
            <a:off x="9483155" y="5901540"/>
            <a:ext cx="2424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hoeveelheid × € 100 </a:t>
            </a:r>
            <a:r>
              <a:rPr lang="nl-NL" sz="1600" dirty="0" err="1">
                <a:solidFill>
                  <a:schemeClr val="bg1"/>
                </a:solidFill>
              </a:rPr>
              <a:t>mln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D379C4FB-2D6E-44DF-9042-DB2CF46CFC65}"/>
              </a:ext>
            </a:extLst>
          </p:cNvPr>
          <p:cNvSpPr txBox="1"/>
          <p:nvPr/>
        </p:nvSpPr>
        <p:spPr>
          <a:xfrm rot="16200000">
            <a:off x="6721968" y="2642163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bg1"/>
                </a:solidFill>
              </a:rPr>
              <a:t>prijs</a:t>
            </a:r>
            <a:r>
              <a:rPr lang="nl-NL" sz="1600" dirty="0">
                <a:solidFill>
                  <a:schemeClr val="bg1"/>
                </a:solidFill>
              </a:rPr>
              <a:t> (rente in %)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FD9FD8C6-000B-4814-9909-6E6194B7202C}"/>
              </a:ext>
            </a:extLst>
          </p:cNvPr>
          <p:cNvSpPr txBox="1"/>
          <p:nvPr/>
        </p:nvSpPr>
        <p:spPr>
          <a:xfrm>
            <a:off x="7868419" y="464181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FFAD55AB-766B-4488-A8C2-6BBC8CDE4390}"/>
              </a:ext>
            </a:extLst>
          </p:cNvPr>
          <p:cNvSpPr txBox="1"/>
          <p:nvPr/>
        </p:nvSpPr>
        <p:spPr>
          <a:xfrm>
            <a:off x="7868419" y="394040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93D0081E-4D8D-43C3-84C8-9FA48023F457}"/>
              </a:ext>
            </a:extLst>
          </p:cNvPr>
          <p:cNvSpPr txBox="1"/>
          <p:nvPr/>
        </p:nvSpPr>
        <p:spPr>
          <a:xfrm>
            <a:off x="7868419" y="322451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AAB437B6-E5A2-4DAF-BEEF-F73DEA3E3996}"/>
              </a:ext>
            </a:extLst>
          </p:cNvPr>
          <p:cNvSpPr txBox="1"/>
          <p:nvPr/>
        </p:nvSpPr>
        <p:spPr>
          <a:xfrm>
            <a:off x="7868419" y="254837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627FD40F-4808-42CD-87B6-43BB4E39E755}"/>
              </a:ext>
            </a:extLst>
          </p:cNvPr>
          <p:cNvSpPr txBox="1"/>
          <p:nvPr/>
        </p:nvSpPr>
        <p:spPr>
          <a:xfrm>
            <a:off x="7754607" y="183758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99908A62-7A35-40FC-9EC0-F6FC4AF72EF6}"/>
              </a:ext>
            </a:extLst>
          </p:cNvPr>
          <p:cNvSpPr txBox="1"/>
          <p:nvPr/>
        </p:nvSpPr>
        <p:spPr>
          <a:xfrm>
            <a:off x="8696239" y="555019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C99146DC-E4F3-44AA-8158-45B5CFCB1B99}"/>
              </a:ext>
            </a:extLst>
          </p:cNvPr>
          <p:cNvSpPr txBox="1"/>
          <p:nvPr/>
        </p:nvSpPr>
        <p:spPr>
          <a:xfrm>
            <a:off x="9429663" y="555019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ED834A6D-9A24-49ED-8CD2-8EFFC867B814}"/>
              </a:ext>
            </a:extLst>
          </p:cNvPr>
          <p:cNvSpPr txBox="1"/>
          <p:nvPr/>
        </p:nvSpPr>
        <p:spPr>
          <a:xfrm>
            <a:off x="10149743" y="555019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1B4E746B-EF86-41F7-A9C3-1F193811A9C8}"/>
              </a:ext>
            </a:extLst>
          </p:cNvPr>
          <p:cNvSpPr txBox="1"/>
          <p:nvPr/>
        </p:nvSpPr>
        <p:spPr>
          <a:xfrm>
            <a:off x="10869823" y="5550195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2AA3A861-4B29-418B-8D8E-F39FBF6D80D8}"/>
              </a:ext>
            </a:extLst>
          </p:cNvPr>
          <p:cNvSpPr txBox="1"/>
          <p:nvPr/>
        </p:nvSpPr>
        <p:spPr>
          <a:xfrm>
            <a:off x="11517895" y="555019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5C95F9F9-6251-4CEA-A566-21B24BEF3DF5}"/>
              </a:ext>
            </a:extLst>
          </p:cNvPr>
          <p:cNvCxnSpPr/>
          <p:nvPr/>
        </p:nvCxnSpPr>
        <p:spPr>
          <a:xfrm>
            <a:off x="9104056" y="1976759"/>
            <a:ext cx="1478058" cy="332301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8" name="Rechthoek 47">
            <a:extLst>
              <a:ext uri="{FF2B5EF4-FFF2-40B4-BE49-F238E27FC236}">
                <a16:creationId xmlns:a16="http://schemas.microsoft.com/office/drawing/2014/main" id="{40A0E154-6397-4367-B214-25D5A3B8FAF8}"/>
              </a:ext>
            </a:extLst>
          </p:cNvPr>
          <p:cNvSpPr/>
          <p:nvPr/>
        </p:nvSpPr>
        <p:spPr>
          <a:xfrm>
            <a:off x="9174575" y="193844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E5B8D89F-6337-4643-A2EF-A361DDE1F0C0}"/>
              </a:ext>
            </a:extLst>
          </p:cNvPr>
          <p:cNvCxnSpPr/>
          <p:nvPr/>
        </p:nvCxnSpPr>
        <p:spPr>
          <a:xfrm flipV="1">
            <a:off x="8198331" y="3920195"/>
            <a:ext cx="3573085" cy="138597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0" name="Rechthoek 49">
            <a:extLst>
              <a:ext uri="{FF2B5EF4-FFF2-40B4-BE49-F238E27FC236}">
                <a16:creationId xmlns:a16="http://schemas.microsoft.com/office/drawing/2014/main" id="{565DC05F-82DC-4B13-AB3D-944DF9B2E495}"/>
              </a:ext>
            </a:extLst>
          </p:cNvPr>
          <p:cNvSpPr/>
          <p:nvPr/>
        </p:nvSpPr>
        <p:spPr>
          <a:xfrm>
            <a:off x="11282011" y="3584150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1261311F-70E3-44E8-AE06-5FB0ADF1CB3C}"/>
              </a:ext>
            </a:extLst>
          </p:cNvPr>
          <p:cNvCxnSpPr/>
          <p:nvPr/>
        </p:nvCxnSpPr>
        <p:spPr>
          <a:xfrm flipV="1">
            <a:off x="8276018" y="4526642"/>
            <a:ext cx="1864823" cy="4774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851BD4AB-73F8-4CE3-839F-5130EEFFE530}"/>
              </a:ext>
            </a:extLst>
          </p:cNvPr>
          <p:cNvCxnSpPr/>
          <p:nvPr/>
        </p:nvCxnSpPr>
        <p:spPr>
          <a:xfrm>
            <a:off x="8184232" y="1989550"/>
            <a:ext cx="0" cy="35283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F0F47F88-F22B-4640-B86F-5AD732E90218}"/>
              </a:ext>
            </a:extLst>
          </p:cNvPr>
          <p:cNvCxnSpPr/>
          <p:nvPr/>
        </p:nvCxnSpPr>
        <p:spPr>
          <a:xfrm flipH="1">
            <a:off x="8165180" y="5517942"/>
            <a:ext cx="3636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E2862597-D94A-4364-AA43-1C1443310825}"/>
              </a:ext>
            </a:extLst>
          </p:cNvPr>
          <p:cNvCxnSpPr/>
          <p:nvPr/>
        </p:nvCxnSpPr>
        <p:spPr>
          <a:xfrm>
            <a:off x="9104056" y="1984276"/>
            <a:ext cx="1478058" cy="3323013"/>
          </a:xfrm>
          <a:prstGeom prst="line">
            <a:avLst/>
          </a:prstGeom>
          <a:ln w="28575">
            <a:solidFill>
              <a:srgbClr val="51A04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Rechthoek 55">
            <a:extLst>
              <a:ext uri="{FF2B5EF4-FFF2-40B4-BE49-F238E27FC236}">
                <a16:creationId xmlns:a16="http://schemas.microsoft.com/office/drawing/2014/main" id="{E8F6B6B4-30DB-41E3-929B-2888B81C4C5A}"/>
              </a:ext>
            </a:extLst>
          </p:cNvPr>
          <p:cNvSpPr/>
          <p:nvPr/>
        </p:nvSpPr>
        <p:spPr>
          <a:xfrm>
            <a:off x="10250085" y="1958070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Q</a:t>
            </a:r>
            <a:r>
              <a:rPr lang="nl-NL" baseline="-25000" dirty="0">
                <a:solidFill>
                  <a:schemeClr val="bg1"/>
                </a:solidFill>
              </a:rPr>
              <a:t>v2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9" name="Rechte verbindingslijn 58">
            <a:extLst>
              <a:ext uri="{FF2B5EF4-FFF2-40B4-BE49-F238E27FC236}">
                <a16:creationId xmlns:a16="http://schemas.microsoft.com/office/drawing/2014/main" id="{A1689A96-E3AB-46F1-9C12-D507BDA02B3B}"/>
              </a:ext>
            </a:extLst>
          </p:cNvPr>
          <p:cNvCxnSpPr/>
          <p:nvPr/>
        </p:nvCxnSpPr>
        <p:spPr>
          <a:xfrm flipV="1">
            <a:off x="8269281" y="4176449"/>
            <a:ext cx="2736000" cy="4774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Ovaal 51">
            <a:extLst>
              <a:ext uri="{FF2B5EF4-FFF2-40B4-BE49-F238E27FC236}">
                <a16:creationId xmlns:a16="http://schemas.microsoft.com/office/drawing/2014/main" id="{E39411EF-6D7F-4910-9FB1-0D7D50A7F1CA}"/>
              </a:ext>
            </a:extLst>
          </p:cNvPr>
          <p:cNvSpPr/>
          <p:nvPr/>
        </p:nvSpPr>
        <p:spPr>
          <a:xfrm>
            <a:off x="10190281" y="4471612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0" name="Ovaal 59">
            <a:extLst>
              <a:ext uri="{FF2B5EF4-FFF2-40B4-BE49-F238E27FC236}">
                <a16:creationId xmlns:a16="http://schemas.microsoft.com/office/drawing/2014/main" id="{7D0B1707-FC8E-45A8-94B7-A21B9E03BF6F}"/>
              </a:ext>
            </a:extLst>
          </p:cNvPr>
          <p:cNvSpPr/>
          <p:nvPr/>
        </p:nvSpPr>
        <p:spPr>
          <a:xfrm>
            <a:off x="11068885" y="4135266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0602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08425 -0.003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2" grpId="0" animBg="1"/>
      <p:bldP spid="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2967739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E442CE28-DB35-B88D-E9D1-99790433B8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Potentiële productie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8EC9C79-00D8-EF07-1EE2-6DF2B0DA82FF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De elementen van de productiefunctie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0D8DAC-8F5C-B7BE-0707-6A1089F20C2D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Rol van de overheid</a:t>
            </a:r>
          </a:p>
        </p:txBody>
      </p:sp>
    </p:spTree>
    <p:extLst>
      <p:ext uri="{BB962C8B-B14F-4D97-AF65-F5344CB8AC3E}">
        <p14:creationId xmlns:p14="http://schemas.microsoft.com/office/powerpoint/2010/main" val="3770605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81C9DE0-F024-892A-5E54-5E2B1D746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Potentiële productie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B0D8E6D-F090-48C3-D13B-A1FAA1A24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</a:t>
            </a:r>
            <a:r>
              <a:rPr lang="nl-NL" b="1" i="1" dirty="0"/>
              <a:t>potentiële productie </a:t>
            </a:r>
            <a:r>
              <a:rPr lang="nl-NL" dirty="0"/>
              <a:t>van een land is de maximale productie die met een normale inzet van beschikbare productiefactoren en de stand van de techniek bereikt kan worden.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 structurele, houdbare, groeimogelijkheden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/>
              <a:t>Productiefunctie: </a:t>
            </a:r>
            <a:r>
              <a:rPr lang="es-ES" b="1" dirty="0"/>
              <a:t>Y* = A </a:t>
            </a:r>
            <a:r>
              <a:rPr lang="es-ES" b="1" i="1" dirty="0"/>
              <a:t>f</a:t>
            </a:r>
            <a:r>
              <a:rPr lang="es-ES" b="1" dirty="0"/>
              <a:t>(K,L)</a:t>
            </a:r>
            <a:endParaRPr lang="nl-NL" b="1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E8B60B2-1592-F875-AFBB-E374E662306C}"/>
              </a:ext>
            </a:extLst>
          </p:cNvPr>
          <p:cNvSpPr txBox="1"/>
          <p:nvPr/>
        </p:nvSpPr>
        <p:spPr>
          <a:xfrm>
            <a:off x="6035040" y="3863815"/>
            <a:ext cx="615696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waarbij:</a:t>
            </a:r>
            <a:br>
              <a:rPr lang="nl-NL" dirty="0"/>
            </a:br>
            <a:r>
              <a:rPr lang="nl-NL" dirty="0"/>
              <a:t>Y* = potentiële productie</a:t>
            </a:r>
            <a:br>
              <a:rPr lang="nl-NL" dirty="0"/>
            </a:br>
            <a:r>
              <a:rPr lang="nl-NL" dirty="0"/>
              <a:t>A = totale factorproductiviteit</a:t>
            </a:r>
            <a:br>
              <a:rPr lang="nl-NL" dirty="0"/>
            </a:br>
            <a:r>
              <a:rPr lang="nl-NL" dirty="0"/>
              <a:t>K = omvang productiefactor Kapitaal (incl. Natuur)</a:t>
            </a:r>
            <a:br>
              <a:rPr lang="nl-NL" dirty="0"/>
            </a:br>
            <a:r>
              <a:rPr lang="nl-NL" dirty="0"/>
              <a:t>L = omvang productiefactor Arbeid (Labour)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47EE7BBD-415A-093D-5EB5-D8C4F1CD8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495753"/>
            <a:ext cx="5381147" cy="213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7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95D2EF8A-A6D2-9E76-749C-A819B29DF312}"/>
              </a:ext>
            </a:extLst>
          </p:cNvPr>
          <p:cNvSpPr/>
          <p:nvPr/>
        </p:nvSpPr>
        <p:spPr>
          <a:xfrm>
            <a:off x="3080122" y="1608109"/>
            <a:ext cx="4271264" cy="1820891"/>
          </a:xfrm>
          <a:prstGeom prst="rect">
            <a:avLst/>
          </a:prstGeom>
          <a:solidFill>
            <a:srgbClr val="1A80B6">
              <a:alpha val="70000"/>
            </a:srgbClr>
          </a:solidFill>
          <a:ln w="2857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FAA351-87DD-43DF-96F4-C6852B86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Productiefactoren</a:t>
            </a:r>
          </a:p>
        </p:txBody>
      </p:sp>
      <p:pic>
        <p:nvPicPr>
          <p:cNvPr id="4" name="Afbeelding 3" descr="Afbeelding met groen, voedsel&#10;&#10;Automatisch gegenereerde beschrijving">
            <a:extLst>
              <a:ext uri="{FF2B5EF4-FFF2-40B4-BE49-F238E27FC236}">
                <a16:creationId xmlns:a16="http://schemas.microsoft.com/office/drawing/2014/main" id="{715133AD-DFDE-4E14-B0B0-29A08FF62D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47116" y="1808765"/>
            <a:ext cx="1905000" cy="167640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1B32E3B-669E-46DA-BC40-A5FC971C827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6734" y="1782098"/>
            <a:ext cx="989077" cy="1676400"/>
          </a:xfrm>
          <a:prstGeom prst="rect">
            <a:avLst/>
          </a:prstGeom>
        </p:spPr>
      </p:pic>
      <p:pic>
        <p:nvPicPr>
          <p:cNvPr id="8" name="Afbeelding 7" descr="Afbeelding met teken&#10;&#10;Automatisch gegenereerde beschrijving">
            <a:extLst>
              <a:ext uri="{FF2B5EF4-FFF2-40B4-BE49-F238E27FC236}">
                <a16:creationId xmlns:a16="http://schemas.microsoft.com/office/drawing/2014/main" id="{089BE3CC-707A-41EB-9A4A-D05001D1243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6353" y="1772571"/>
            <a:ext cx="989077" cy="1685927"/>
          </a:xfrm>
          <a:prstGeom prst="rect">
            <a:avLst/>
          </a:prstGeom>
        </p:spPr>
      </p:pic>
      <p:pic>
        <p:nvPicPr>
          <p:cNvPr id="10" name="Afbeelding 9" descr="Afbeelding met teken, voedsel&#10;&#10;Automatisch gegenereerde beschrijving">
            <a:extLst>
              <a:ext uri="{FF2B5EF4-FFF2-40B4-BE49-F238E27FC236}">
                <a16:creationId xmlns:a16="http://schemas.microsoft.com/office/drawing/2014/main" id="{D8476137-F850-4672-B7E7-593F839E79A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972" y="1791098"/>
            <a:ext cx="989077" cy="1561700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6D5D7E0-11D4-4BE6-9A71-2E9FBE392C6F}"/>
              </a:ext>
            </a:extLst>
          </p:cNvPr>
          <p:cNvSpPr txBox="1"/>
          <p:nvPr/>
        </p:nvSpPr>
        <p:spPr>
          <a:xfrm>
            <a:off x="9045746" y="3503953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belastingklimaat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8B74DF4-11A9-442C-85AD-01485BE630E5}"/>
              </a:ext>
            </a:extLst>
          </p:cNvPr>
          <p:cNvSpPr txBox="1"/>
          <p:nvPr/>
        </p:nvSpPr>
        <p:spPr>
          <a:xfrm>
            <a:off x="9045746" y="3921325"/>
            <a:ext cx="1518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winstgevendheid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B627FB3-972E-46F0-9CCF-08ACC910CB55}"/>
              </a:ext>
            </a:extLst>
          </p:cNvPr>
          <p:cNvSpPr txBox="1"/>
          <p:nvPr/>
        </p:nvSpPr>
        <p:spPr>
          <a:xfrm>
            <a:off x="9045746" y="4342876"/>
            <a:ext cx="2491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belemmerende regels/wetten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65EB77D-4D5A-4617-8713-AF9DCDBADB15}"/>
              </a:ext>
            </a:extLst>
          </p:cNvPr>
          <p:cNvSpPr txBox="1"/>
          <p:nvPr/>
        </p:nvSpPr>
        <p:spPr>
          <a:xfrm>
            <a:off x="9045746" y="4775229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stabiliteit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2F206A2-CB3D-4E55-B0BF-268B3F19F230}"/>
              </a:ext>
            </a:extLst>
          </p:cNvPr>
          <p:cNvSpPr txBox="1"/>
          <p:nvPr/>
        </p:nvSpPr>
        <p:spPr>
          <a:xfrm>
            <a:off x="5958076" y="3503953"/>
            <a:ext cx="1459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milieuwetgeving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E8BBCFF-CE76-4295-B39B-C1499E6FFF9B}"/>
              </a:ext>
            </a:extLst>
          </p:cNvPr>
          <p:cNvSpPr txBox="1"/>
          <p:nvPr/>
        </p:nvSpPr>
        <p:spPr>
          <a:xfrm>
            <a:off x="3329718" y="3503953"/>
            <a:ext cx="2621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rente / beschikbare vermogen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DC3ED9B-26B2-4D91-82D1-DFDE7FA98D2A}"/>
              </a:ext>
            </a:extLst>
          </p:cNvPr>
          <p:cNvSpPr txBox="1"/>
          <p:nvPr/>
        </p:nvSpPr>
        <p:spPr>
          <a:xfrm>
            <a:off x="3329718" y="3921325"/>
            <a:ext cx="1518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winstgevendheid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3F10199-1B64-45BE-A544-088E6D31B0A4}"/>
              </a:ext>
            </a:extLst>
          </p:cNvPr>
          <p:cNvSpPr txBox="1"/>
          <p:nvPr/>
        </p:nvSpPr>
        <p:spPr>
          <a:xfrm>
            <a:off x="3329718" y="4342876"/>
            <a:ext cx="2063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producentenvertrouwen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ADB7A78-9ED0-47E9-823C-4399494F9A66}"/>
              </a:ext>
            </a:extLst>
          </p:cNvPr>
          <p:cNvSpPr txBox="1"/>
          <p:nvPr/>
        </p:nvSpPr>
        <p:spPr>
          <a:xfrm>
            <a:off x="3329718" y="4775229"/>
            <a:ext cx="2643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technologische ontwikkelingen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46D9AAFF-0E42-4E21-B58F-D62B8BE02D76}"/>
              </a:ext>
            </a:extLst>
          </p:cNvPr>
          <p:cNvSpPr txBox="1"/>
          <p:nvPr/>
        </p:nvSpPr>
        <p:spPr>
          <a:xfrm>
            <a:off x="753039" y="3503953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beroepsbevolking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87DC987-35ED-414E-AE15-38A9CCA95494}"/>
              </a:ext>
            </a:extLst>
          </p:cNvPr>
          <p:cNvSpPr txBox="1"/>
          <p:nvPr/>
        </p:nvSpPr>
        <p:spPr>
          <a:xfrm>
            <a:off x="753039" y="3921325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participatiegraad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2E92A2A-BD0A-4799-893E-EE44593DABA2}"/>
              </a:ext>
            </a:extLst>
          </p:cNvPr>
          <p:cNvSpPr txBox="1"/>
          <p:nvPr/>
        </p:nvSpPr>
        <p:spPr>
          <a:xfrm>
            <a:off x="754882" y="4775229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scholing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3B073D8F-D4DE-4200-B8D4-CC09462DE46B}"/>
              </a:ext>
            </a:extLst>
          </p:cNvPr>
          <p:cNvSpPr txBox="1"/>
          <p:nvPr/>
        </p:nvSpPr>
        <p:spPr>
          <a:xfrm>
            <a:off x="753039" y="4346783"/>
            <a:ext cx="100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vergrijzing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812CF26-24EB-8D93-9BD2-A1C0233D2645}"/>
              </a:ext>
            </a:extLst>
          </p:cNvPr>
          <p:cNvSpPr txBox="1"/>
          <p:nvPr/>
        </p:nvSpPr>
        <p:spPr>
          <a:xfrm>
            <a:off x="9847675" y="166414"/>
            <a:ext cx="2344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Y* = A </a:t>
            </a:r>
            <a:r>
              <a:rPr lang="es-ES" sz="2800" b="1" i="1" dirty="0"/>
              <a:t>f</a:t>
            </a:r>
            <a:r>
              <a:rPr lang="es-ES" sz="2800" b="1" dirty="0"/>
              <a:t>(K,L)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4664911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Vrije vorm: vorm 34">
            <a:extLst>
              <a:ext uri="{FF2B5EF4-FFF2-40B4-BE49-F238E27FC236}">
                <a16:creationId xmlns:a16="http://schemas.microsoft.com/office/drawing/2014/main" id="{E5714FD2-0F8F-2749-CA42-172023F670C8}"/>
              </a:ext>
            </a:extLst>
          </p:cNvPr>
          <p:cNvSpPr/>
          <p:nvPr/>
        </p:nvSpPr>
        <p:spPr>
          <a:xfrm>
            <a:off x="7796425" y="4329328"/>
            <a:ext cx="2743199" cy="1997850"/>
          </a:xfrm>
          <a:custGeom>
            <a:avLst/>
            <a:gdLst>
              <a:gd name="connsiteX0" fmla="*/ 0 w 2301240"/>
              <a:gd name="connsiteY0" fmla="*/ 1272540 h 1272540"/>
              <a:gd name="connsiteX1" fmla="*/ 594360 w 2301240"/>
              <a:gd name="connsiteY1" fmla="*/ 586740 h 1272540"/>
              <a:gd name="connsiteX2" fmla="*/ 2301240 w 2301240"/>
              <a:gd name="connsiteY2" fmla="*/ 0 h 1272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1240" h="1272540">
                <a:moveTo>
                  <a:pt x="0" y="1272540"/>
                </a:moveTo>
                <a:cubicBezTo>
                  <a:pt x="105410" y="1035685"/>
                  <a:pt x="210820" y="798830"/>
                  <a:pt x="594360" y="586740"/>
                </a:cubicBezTo>
                <a:cubicBezTo>
                  <a:pt x="977900" y="374650"/>
                  <a:pt x="1639570" y="187325"/>
                  <a:pt x="2301240" y="0"/>
                </a:cubicBezTo>
              </a:path>
            </a:pathLst>
          </a:custGeom>
          <a:noFill/>
          <a:ln w="3810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139197-0DCB-19FA-C660-F356E2342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Productiefunctie: modelmatig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440DE53-247B-8510-5AF7-3FDBA77D06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Constante schaalopbrengsten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47E6643-0E3B-F51F-FCA5-4B055993C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9239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Evenredige stijging productie bij toevoeging van K en L.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D4B01E88-1718-92DC-3659-248381B84D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Op korte termijn:</a:t>
            </a:r>
            <a:br>
              <a:rPr lang="nl-NL" dirty="0"/>
            </a:br>
            <a:r>
              <a:rPr lang="nl-NL" dirty="0"/>
              <a:t>Afnemende meeropbrengsten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D04B77D7-9555-6DB2-44BF-F0A537BDE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14417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Minder dan evenredige toename productie bij toevoeging K óf L.</a:t>
            </a:r>
          </a:p>
          <a:p>
            <a:pPr marL="0" indent="0">
              <a:buNone/>
            </a:pPr>
            <a:r>
              <a:rPr lang="nl-NL" sz="1800" dirty="0"/>
              <a:t>Verschuiving op KT over (A naar C)</a:t>
            </a:r>
          </a:p>
          <a:p>
            <a:pPr marL="0" indent="0">
              <a:buNone/>
            </a:pPr>
            <a:r>
              <a:rPr lang="nl-NL" sz="1800" dirty="0"/>
              <a:t>Verschuiving van (TFP stijgt): LT</a:t>
            </a:r>
            <a:endParaRPr lang="nl-NL" dirty="0"/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06C87038-AB40-801D-F7E9-97BEDAE2BF41}"/>
              </a:ext>
            </a:extLst>
          </p:cNvPr>
          <p:cNvSpPr/>
          <p:nvPr/>
        </p:nvSpPr>
        <p:spPr>
          <a:xfrm>
            <a:off x="1275674" y="4915846"/>
            <a:ext cx="2355850" cy="1416050"/>
          </a:xfrm>
          <a:custGeom>
            <a:avLst/>
            <a:gdLst>
              <a:gd name="connsiteX0" fmla="*/ 0 w 2355850"/>
              <a:gd name="connsiteY0" fmla="*/ 1416050 h 1416050"/>
              <a:gd name="connsiteX1" fmla="*/ 2355850 w 2355850"/>
              <a:gd name="connsiteY1" fmla="*/ 1416050 h 1416050"/>
              <a:gd name="connsiteX2" fmla="*/ 2355850 w 2355850"/>
              <a:gd name="connsiteY2" fmla="*/ 0 h 1416050"/>
              <a:gd name="connsiteX3" fmla="*/ 0 w 2355850"/>
              <a:gd name="connsiteY3" fmla="*/ 1416050 h 141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5850" h="1416050">
                <a:moveTo>
                  <a:pt x="0" y="1416050"/>
                </a:moveTo>
                <a:lnTo>
                  <a:pt x="2355850" y="1416050"/>
                </a:lnTo>
                <a:lnTo>
                  <a:pt x="2355850" y="0"/>
                </a:lnTo>
                <a:lnTo>
                  <a:pt x="0" y="1416050"/>
                </a:lnTo>
                <a:close/>
              </a:path>
            </a:pathLst>
          </a:custGeom>
          <a:solidFill>
            <a:srgbClr val="AED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6AD165CB-C047-0D75-A39D-8F2769FA0059}"/>
              </a:ext>
            </a:extLst>
          </p:cNvPr>
          <p:cNvGrpSpPr/>
          <p:nvPr/>
        </p:nvGrpSpPr>
        <p:grpSpPr>
          <a:xfrm>
            <a:off x="1260313" y="4416909"/>
            <a:ext cx="2766291" cy="1922739"/>
            <a:chOff x="1046090" y="940534"/>
            <a:chExt cx="2766291" cy="1922739"/>
          </a:xfrm>
        </p:grpSpPr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0542975B-8E2C-CADA-51FE-6629C3049414}"/>
                </a:ext>
              </a:extLst>
            </p:cNvPr>
            <p:cNvCxnSpPr>
              <a:cxnSpLocks/>
            </p:cNvCxnSpPr>
            <p:nvPr/>
          </p:nvCxnSpPr>
          <p:spPr>
            <a:xfrm>
              <a:off x="1053955" y="940534"/>
              <a:ext cx="0" cy="1922739"/>
            </a:xfrm>
            <a:prstGeom prst="line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D01D16DE-A627-66FD-FB39-A591D3950D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090" y="2860892"/>
              <a:ext cx="276629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kstvak 11">
            <a:extLst>
              <a:ext uri="{FF2B5EF4-FFF2-40B4-BE49-F238E27FC236}">
                <a16:creationId xmlns:a16="http://schemas.microsoft.com/office/drawing/2014/main" id="{8843675A-F8BE-65E1-1330-30F425453AE7}"/>
              </a:ext>
            </a:extLst>
          </p:cNvPr>
          <p:cNvSpPr txBox="1"/>
          <p:nvPr/>
        </p:nvSpPr>
        <p:spPr>
          <a:xfrm>
            <a:off x="972565" y="4416909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Y</a:t>
            </a:r>
            <a:endParaRPr lang="nl-NL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7F7DB88-737A-4619-E302-0A51EF8615B2}"/>
              </a:ext>
            </a:extLst>
          </p:cNvPr>
          <p:cNvSpPr txBox="1"/>
          <p:nvPr/>
        </p:nvSpPr>
        <p:spPr>
          <a:xfrm>
            <a:off x="3553542" y="6291087"/>
            <a:ext cx="429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K,L</a:t>
            </a:r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DF2E844-AAA6-E91D-B108-756FF46276B3}"/>
              </a:ext>
            </a:extLst>
          </p:cNvPr>
          <p:cNvSpPr txBox="1"/>
          <p:nvPr/>
        </p:nvSpPr>
        <p:spPr>
          <a:xfrm>
            <a:off x="3663274" y="4735082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Y = A </a:t>
            </a:r>
            <a:r>
              <a:rPr lang="nl-NL" sz="1400" i="1" dirty="0"/>
              <a:t>f</a:t>
            </a:r>
            <a:r>
              <a:rPr lang="nl-NL" sz="1400" dirty="0"/>
              <a:t>(K,L)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5FFF5C93-8054-F7AC-41A3-EC10F4561D25}"/>
              </a:ext>
            </a:extLst>
          </p:cNvPr>
          <p:cNvCxnSpPr/>
          <p:nvPr/>
        </p:nvCxnSpPr>
        <p:spPr>
          <a:xfrm flipV="1">
            <a:off x="1268178" y="4884096"/>
            <a:ext cx="2395096" cy="1450791"/>
          </a:xfrm>
          <a:prstGeom prst="line">
            <a:avLst/>
          </a:prstGeom>
          <a:solidFill>
            <a:srgbClr val="AEDEAA"/>
          </a:solidFill>
          <a:ln w="38100">
            <a:solidFill>
              <a:srgbClr val="0E4B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02C9034F-484C-D878-AB14-19D1955C2669}"/>
              </a:ext>
            </a:extLst>
          </p:cNvPr>
          <p:cNvSpPr/>
          <p:nvPr/>
        </p:nvSpPr>
        <p:spPr>
          <a:xfrm>
            <a:off x="7785696" y="4686840"/>
            <a:ext cx="2659380" cy="1653540"/>
          </a:xfrm>
          <a:custGeom>
            <a:avLst/>
            <a:gdLst>
              <a:gd name="connsiteX0" fmla="*/ 0 w 2659380"/>
              <a:gd name="connsiteY0" fmla="*/ 1645920 h 1653540"/>
              <a:gd name="connsiteX1" fmla="*/ 2659380 w 2659380"/>
              <a:gd name="connsiteY1" fmla="*/ 0 h 1653540"/>
              <a:gd name="connsiteX2" fmla="*/ 2628900 w 2659380"/>
              <a:gd name="connsiteY2" fmla="*/ 1653540 h 1653540"/>
              <a:gd name="connsiteX3" fmla="*/ 0 w 2659380"/>
              <a:gd name="connsiteY3" fmla="*/ 1645920 h 1653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9380" h="1653540">
                <a:moveTo>
                  <a:pt x="0" y="1645920"/>
                </a:moveTo>
                <a:lnTo>
                  <a:pt x="2659380" y="0"/>
                </a:lnTo>
                <a:lnTo>
                  <a:pt x="2628900" y="1653540"/>
                </a:lnTo>
                <a:lnTo>
                  <a:pt x="0" y="1645920"/>
                </a:lnTo>
                <a:close/>
              </a:path>
            </a:pathLst>
          </a:custGeom>
          <a:solidFill>
            <a:srgbClr val="AED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Vrije vorm: vorm 16">
            <a:extLst>
              <a:ext uri="{FF2B5EF4-FFF2-40B4-BE49-F238E27FC236}">
                <a16:creationId xmlns:a16="http://schemas.microsoft.com/office/drawing/2014/main" id="{0DAA4297-A248-72A1-1D30-2A06B6C695A6}"/>
              </a:ext>
            </a:extLst>
          </p:cNvPr>
          <p:cNvSpPr/>
          <p:nvPr/>
        </p:nvSpPr>
        <p:spPr>
          <a:xfrm>
            <a:off x="7789390" y="4648362"/>
            <a:ext cx="2743199" cy="1688981"/>
          </a:xfrm>
          <a:custGeom>
            <a:avLst/>
            <a:gdLst>
              <a:gd name="connsiteX0" fmla="*/ 0 w 2301240"/>
              <a:gd name="connsiteY0" fmla="*/ 1272540 h 1272540"/>
              <a:gd name="connsiteX1" fmla="*/ 594360 w 2301240"/>
              <a:gd name="connsiteY1" fmla="*/ 586740 h 1272540"/>
              <a:gd name="connsiteX2" fmla="*/ 2301240 w 2301240"/>
              <a:gd name="connsiteY2" fmla="*/ 0 h 1272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1240" h="1272540">
                <a:moveTo>
                  <a:pt x="0" y="1272540"/>
                </a:moveTo>
                <a:cubicBezTo>
                  <a:pt x="105410" y="1035685"/>
                  <a:pt x="210820" y="798830"/>
                  <a:pt x="594360" y="586740"/>
                </a:cubicBezTo>
                <a:cubicBezTo>
                  <a:pt x="977900" y="374650"/>
                  <a:pt x="1639570" y="187325"/>
                  <a:pt x="2301240" y="0"/>
                </a:cubicBezTo>
              </a:path>
            </a:pathLst>
          </a:custGeom>
          <a:solidFill>
            <a:srgbClr val="AEDEAA"/>
          </a:solidFill>
          <a:ln w="38100">
            <a:solidFill>
              <a:srgbClr val="0E4B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ep 17">
            <a:extLst>
              <a:ext uri="{FF2B5EF4-FFF2-40B4-BE49-F238E27FC236}">
                <a16:creationId xmlns:a16="http://schemas.microsoft.com/office/drawing/2014/main" id="{B3856EB4-06B1-B426-FE6C-BCFFD5EFE366}"/>
              </a:ext>
            </a:extLst>
          </p:cNvPr>
          <p:cNvGrpSpPr/>
          <p:nvPr/>
        </p:nvGrpSpPr>
        <p:grpSpPr>
          <a:xfrm>
            <a:off x="7777845" y="4415794"/>
            <a:ext cx="2766291" cy="1922739"/>
            <a:chOff x="1046090" y="940534"/>
            <a:chExt cx="2766291" cy="1922739"/>
          </a:xfrm>
        </p:grpSpPr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C39E8F8F-63AC-DE12-3BFF-83BD0AC81B9A}"/>
                </a:ext>
              </a:extLst>
            </p:cNvPr>
            <p:cNvCxnSpPr>
              <a:cxnSpLocks/>
            </p:cNvCxnSpPr>
            <p:nvPr/>
          </p:nvCxnSpPr>
          <p:spPr>
            <a:xfrm>
              <a:off x="1053955" y="940534"/>
              <a:ext cx="0" cy="1922739"/>
            </a:xfrm>
            <a:prstGeom prst="line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0CDFA324-05F4-3FA5-DC81-9B4C4B433A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090" y="2860892"/>
              <a:ext cx="276629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kstvak 20">
            <a:extLst>
              <a:ext uri="{FF2B5EF4-FFF2-40B4-BE49-F238E27FC236}">
                <a16:creationId xmlns:a16="http://schemas.microsoft.com/office/drawing/2014/main" id="{58CFF43F-6C71-61B3-FB0D-90D1976D9293}"/>
              </a:ext>
            </a:extLst>
          </p:cNvPr>
          <p:cNvSpPr txBox="1"/>
          <p:nvPr/>
        </p:nvSpPr>
        <p:spPr>
          <a:xfrm>
            <a:off x="7490097" y="4415794"/>
            <a:ext cx="284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Y</a:t>
            </a:r>
            <a:endParaRPr lang="nl-NL" dirty="0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5144E2E-9891-7C55-5203-829A3DA9B777}"/>
              </a:ext>
            </a:extLst>
          </p:cNvPr>
          <p:cNvSpPr txBox="1"/>
          <p:nvPr/>
        </p:nvSpPr>
        <p:spPr>
          <a:xfrm>
            <a:off x="10142098" y="628997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L</a:t>
            </a:r>
            <a:endParaRPr lang="nl-NL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3E606136-2FC1-D7C2-7FB9-12F59589ED39}"/>
              </a:ext>
            </a:extLst>
          </p:cNvPr>
          <p:cNvSpPr txBox="1"/>
          <p:nvPr/>
        </p:nvSpPr>
        <p:spPr>
          <a:xfrm>
            <a:off x="10501000" y="4488066"/>
            <a:ext cx="1197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Y = A </a:t>
            </a:r>
            <a:r>
              <a:rPr lang="nl-NL" sz="1400" i="1" dirty="0"/>
              <a:t>f</a:t>
            </a:r>
            <a:r>
              <a:rPr lang="nl-NL" sz="1400" dirty="0"/>
              <a:t>(K</a:t>
            </a:r>
            <a:r>
              <a:rPr lang="nl-NL" sz="1400" baseline="30000" dirty="0"/>
              <a:t>=</a:t>
            </a:r>
            <a:r>
              <a:rPr lang="nl-NL" sz="1400" dirty="0"/>
              <a:t>,L)</a:t>
            </a:r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22DCAA82-2193-840E-4670-2DE8CB6F7B9A}"/>
              </a:ext>
            </a:extLst>
          </p:cNvPr>
          <p:cNvSpPr/>
          <p:nvPr/>
        </p:nvSpPr>
        <p:spPr>
          <a:xfrm>
            <a:off x="9405816" y="4705843"/>
            <a:ext cx="90000" cy="90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510C2DC-1A76-FEBB-2215-86D4D9C8F447}"/>
              </a:ext>
            </a:extLst>
          </p:cNvPr>
          <p:cNvSpPr txBox="1"/>
          <p:nvPr/>
        </p:nvSpPr>
        <p:spPr>
          <a:xfrm>
            <a:off x="9426248" y="4556821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Z</a:t>
            </a:r>
            <a:endParaRPr lang="nl-NL" b="1" dirty="0"/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07F4DB2A-241C-ED94-EA74-0F8967F270B7}"/>
              </a:ext>
            </a:extLst>
          </p:cNvPr>
          <p:cNvSpPr/>
          <p:nvPr/>
        </p:nvSpPr>
        <p:spPr>
          <a:xfrm>
            <a:off x="9599482" y="4903941"/>
            <a:ext cx="90000" cy="90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BD3496F3-63C6-47DC-D9C5-C4B40B983DC9}"/>
              </a:ext>
            </a:extLst>
          </p:cNvPr>
          <p:cNvCxnSpPr/>
          <p:nvPr/>
        </p:nvCxnSpPr>
        <p:spPr>
          <a:xfrm>
            <a:off x="7799764" y="4948941"/>
            <a:ext cx="1752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9A937532-7255-9936-E31B-805BC6AD864A}"/>
              </a:ext>
            </a:extLst>
          </p:cNvPr>
          <p:cNvCxnSpPr/>
          <p:nvPr/>
        </p:nvCxnSpPr>
        <p:spPr>
          <a:xfrm>
            <a:off x="7796425" y="5225373"/>
            <a:ext cx="1752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al 28">
            <a:extLst>
              <a:ext uri="{FF2B5EF4-FFF2-40B4-BE49-F238E27FC236}">
                <a16:creationId xmlns:a16="http://schemas.microsoft.com/office/drawing/2014/main" id="{CCEFE544-C9EB-E61C-8475-1B6620D50CED}"/>
              </a:ext>
            </a:extLst>
          </p:cNvPr>
          <p:cNvSpPr/>
          <p:nvPr/>
        </p:nvSpPr>
        <p:spPr>
          <a:xfrm>
            <a:off x="8859156" y="5179801"/>
            <a:ext cx="90000" cy="90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21BFE2C-0E50-C718-8BD1-88ED1433D0BE}"/>
              </a:ext>
            </a:extLst>
          </p:cNvPr>
          <p:cNvSpPr txBox="1"/>
          <p:nvPr/>
        </p:nvSpPr>
        <p:spPr>
          <a:xfrm>
            <a:off x="9601119" y="4881669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A</a:t>
            </a:r>
            <a:endParaRPr lang="nl-NL" b="1" dirty="0"/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4D86FCB7-384E-05D7-0E8E-C2132B844FCC}"/>
              </a:ext>
            </a:extLst>
          </p:cNvPr>
          <p:cNvSpPr txBox="1"/>
          <p:nvPr/>
        </p:nvSpPr>
        <p:spPr>
          <a:xfrm>
            <a:off x="9599482" y="5201214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B</a:t>
            </a:r>
            <a:endParaRPr lang="nl-NL" b="1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4C7E860-BFEB-32B5-A943-4F228E779917}"/>
              </a:ext>
            </a:extLst>
          </p:cNvPr>
          <p:cNvSpPr txBox="1"/>
          <p:nvPr/>
        </p:nvSpPr>
        <p:spPr>
          <a:xfrm>
            <a:off x="8859377" y="5189754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/>
              <a:t>C</a:t>
            </a:r>
            <a:endParaRPr lang="nl-NL" b="1" dirty="0"/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CEC1021A-941C-E8E2-341D-CE96B3974089}"/>
              </a:ext>
            </a:extLst>
          </p:cNvPr>
          <p:cNvCxnSpPr>
            <a:cxnSpLocks/>
          </p:cNvCxnSpPr>
          <p:nvPr/>
        </p:nvCxnSpPr>
        <p:spPr>
          <a:xfrm>
            <a:off x="9650544" y="5004152"/>
            <a:ext cx="0" cy="13320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al 33">
            <a:extLst>
              <a:ext uri="{FF2B5EF4-FFF2-40B4-BE49-F238E27FC236}">
                <a16:creationId xmlns:a16="http://schemas.microsoft.com/office/drawing/2014/main" id="{A959F822-71D2-D3FD-FA8E-4D1B6FDA77BB}"/>
              </a:ext>
            </a:extLst>
          </p:cNvPr>
          <p:cNvSpPr/>
          <p:nvPr/>
        </p:nvSpPr>
        <p:spPr>
          <a:xfrm>
            <a:off x="9599482" y="5181509"/>
            <a:ext cx="90000" cy="90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60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" grpId="0" build="p"/>
      <p:bldP spid="5" grpId="0" build="p"/>
      <p:bldP spid="6" grpId="0" build="p"/>
      <p:bldP spid="7" grpId="0" uiExpand="1" build="p"/>
      <p:bldP spid="8" grpId="0" animBg="1"/>
      <p:bldP spid="12" grpId="0"/>
      <p:bldP spid="13" grpId="0"/>
      <p:bldP spid="14" grpId="0"/>
      <p:bldP spid="16" grpId="0" animBg="1"/>
      <p:bldP spid="17" grpId="0" animBg="1"/>
      <p:bldP spid="21" grpId="0"/>
      <p:bldP spid="22" grpId="0"/>
      <p:bldP spid="23" grpId="0"/>
      <p:bldP spid="24" grpId="0" animBg="1"/>
      <p:bldP spid="25" grpId="0"/>
      <p:bldP spid="26" grpId="0" animBg="1"/>
      <p:bldP spid="29" grpId="0" animBg="1"/>
      <p:bldP spid="30" grpId="0"/>
      <p:bldP spid="31" grpId="0"/>
      <p:bldP spid="32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FB900-7ACB-412C-BFA6-2DF57641C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Kernbegrippen</a:t>
            </a:r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F1835D47-5203-4756-8D8E-C4039B884087}"/>
              </a:ext>
            </a:extLst>
          </p:cNvPr>
          <p:cNvGrpSpPr/>
          <p:nvPr/>
        </p:nvGrpSpPr>
        <p:grpSpPr>
          <a:xfrm>
            <a:off x="4866968" y="4168879"/>
            <a:ext cx="2271252" cy="1632155"/>
            <a:chOff x="4866968" y="3864078"/>
            <a:chExt cx="2271252" cy="1632155"/>
          </a:xfrm>
        </p:grpSpPr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EA5FA779-3918-46D9-B570-1548D48A0CF1}"/>
                </a:ext>
              </a:extLst>
            </p:cNvPr>
            <p:cNvCxnSpPr>
              <a:stCxn id="6" idx="2"/>
              <a:endCxn id="8" idx="0"/>
            </p:cNvCxnSpPr>
            <p:nvPr/>
          </p:nvCxnSpPr>
          <p:spPr>
            <a:xfrm>
              <a:off x="6002594" y="3864078"/>
              <a:ext cx="0" cy="1052052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8" name="Rechthoek: afgeronde hoeken 7">
              <a:extLst>
                <a:ext uri="{FF2B5EF4-FFF2-40B4-BE49-F238E27FC236}">
                  <a16:creationId xmlns:a16="http://schemas.microsoft.com/office/drawing/2014/main" id="{13DBA76D-8FD4-4D2E-BAB3-4F2370E107FE}"/>
                </a:ext>
              </a:extLst>
            </p:cNvPr>
            <p:cNvSpPr/>
            <p:nvPr/>
          </p:nvSpPr>
          <p:spPr>
            <a:xfrm>
              <a:off x="4866968" y="4916130"/>
              <a:ext cx="2271252" cy="58010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productiecapaciteit</a:t>
              </a:r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FF592279-413D-4AC2-8081-7966FF6D64A9}"/>
              </a:ext>
            </a:extLst>
          </p:cNvPr>
          <p:cNvGrpSpPr/>
          <p:nvPr/>
        </p:nvGrpSpPr>
        <p:grpSpPr>
          <a:xfrm>
            <a:off x="4866968" y="1809201"/>
            <a:ext cx="2271252" cy="1632091"/>
            <a:chOff x="4866968" y="1504400"/>
            <a:chExt cx="2271252" cy="1632091"/>
          </a:xfrm>
        </p:grpSpPr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39DC1D83-68D8-4087-9BA5-464AD5B9CF69}"/>
                </a:ext>
              </a:extLst>
            </p:cNvPr>
            <p:cNvCxnSpPr>
              <a:stCxn id="6" idx="0"/>
              <a:endCxn id="9" idx="2"/>
            </p:cNvCxnSpPr>
            <p:nvPr/>
          </p:nvCxnSpPr>
          <p:spPr>
            <a:xfrm flipV="1">
              <a:off x="6002594" y="2084503"/>
              <a:ext cx="0" cy="10519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9" name="Rechthoek: afgeronde hoeken 8">
              <a:extLst>
                <a:ext uri="{FF2B5EF4-FFF2-40B4-BE49-F238E27FC236}">
                  <a16:creationId xmlns:a16="http://schemas.microsoft.com/office/drawing/2014/main" id="{B0769B73-4B02-489F-BB46-839FEDE5A21F}"/>
                </a:ext>
              </a:extLst>
            </p:cNvPr>
            <p:cNvSpPr/>
            <p:nvPr/>
          </p:nvSpPr>
          <p:spPr>
            <a:xfrm>
              <a:off x="4866968" y="1504400"/>
              <a:ext cx="2271252" cy="58010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innovatie</a:t>
              </a:r>
            </a:p>
          </p:txBody>
        </p:sp>
      </p:grpSp>
      <p:grpSp>
        <p:nvGrpSpPr>
          <p:cNvPr id="23" name="Groep 22">
            <a:extLst>
              <a:ext uri="{FF2B5EF4-FFF2-40B4-BE49-F238E27FC236}">
                <a16:creationId xmlns:a16="http://schemas.microsoft.com/office/drawing/2014/main" id="{0C893DDD-B38C-4831-970A-6796550B65BD}"/>
              </a:ext>
            </a:extLst>
          </p:cNvPr>
          <p:cNvGrpSpPr/>
          <p:nvPr/>
        </p:nvGrpSpPr>
        <p:grpSpPr>
          <a:xfrm>
            <a:off x="7315200" y="3515033"/>
            <a:ext cx="3755923" cy="580103"/>
            <a:chOff x="7315200" y="3210232"/>
            <a:chExt cx="3755923" cy="580103"/>
          </a:xfrm>
        </p:grpSpPr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57866E4E-4BFB-47BD-8F8D-CCECD0A288AD}"/>
                </a:ext>
              </a:extLst>
            </p:cNvPr>
            <p:cNvCxnSpPr>
              <a:stCxn id="6" idx="3"/>
              <a:endCxn id="10" idx="1"/>
            </p:cNvCxnSpPr>
            <p:nvPr/>
          </p:nvCxnSpPr>
          <p:spPr>
            <a:xfrm flipV="1">
              <a:off x="7315200" y="3500284"/>
              <a:ext cx="1484671" cy="1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0" name="Rechthoek: afgeronde hoeken 9">
              <a:extLst>
                <a:ext uri="{FF2B5EF4-FFF2-40B4-BE49-F238E27FC236}">
                  <a16:creationId xmlns:a16="http://schemas.microsoft.com/office/drawing/2014/main" id="{28C069F2-70B9-4356-98E4-98B179EC65CE}"/>
                </a:ext>
              </a:extLst>
            </p:cNvPr>
            <p:cNvSpPr/>
            <p:nvPr/>
          </p:nvSpPr>
          <p:spPr>
            <a:xfrm>
              <a:off x="8799871" y="3210232"/>
              <a:ext cx="2271252" cy="58010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concurrentiepositie</a:t>
              </a:r>
            </a:p>
          </p:txBody>
        </p:sp>
      </p:grpSp>
      <p:sp>
        <p:nvSpPr>
          <p:cNvPr id="6" name="Stroomdiagram: Proces 5">
            <a:extLst>
              <a:ext uri="{FF2B5EF4-FFF2-40B4-BE49-F238E27FC236}">
                <a16:creationId xmlns:a16="http://schemas.microsoft.com/office/drawing/2014/main" id="{21475A0C-7828-4FB3-BB2A-E7ECEDCC7EAA}"/>
              </a:ext>
            </a:extLst>
          </p:cNvPr>
          <p:cNvSpPr/>
          <p:nvPr/>
        </p:nvSpPr>
        <p:spPr>
          <a:xfrm>
            <a:off x="4689988" y="3441292"/>
            <a:ext cx="2625212" cy="72758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STRUCTUUR</a:t>
            </a:r>
          </a:p>
        </p:txBody>
      </p:sp>
      <p:grpSp>
        <p:nvGrpSpPr>
          <p:cNvPr id="25" name="Groep 24">
            <a:extLst>
              <a:ext uri="{FF2B5EF4-FFF2-40B4-BE49-F238E27FC236}">
                <a16:creationId xmlns:a16="http://schemas.microsoft.com/office/drawing/2014/main" id="{0C6BF9AE-BA7F-4166-A8F1-C2BBC0AF4540}"/>
              </a:ext>
            </a:extLst>
          </p:cNvPr>
          <p:cNvGrpSpPr/>
          <p:nvPr/>
        </p:nvGrpSpPr>
        <p:grpSpPr>
          <a:xfrm>
            <a:off x="934065" y="3515032"/>
            <a:ext cx="3755923" cy="580103"/>
            <a:chOff x="934065" y="3210231"/>
            <a:chExt cx="3755923" cy="580103"/>
          </a:xfrm>
        </p:grpSpPr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78A499D6-5537-45FC-87BD-1AD2E9F22CE8}"/>
                </a:ext>
              </a:extLst>
            </p:cNvPr>
            <p:cNvCxnSpPr>
              <a:stCxn id="6" idx="1"/>
              <a:endCxn id="18" idx="3"/>
            </p:cNvCxnSpPr>
            <p:nvPr/>
          </p:nvCxnSpPr>
          <p:spPr>
            <a:xfrm flipH="1">
              <a:off x="3205317" y="3490453"/>
              <a:ext cx="1484671" cy="983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Rechthoek: afgeronde hoeken 17">
              <a:extLst>
                <a:ext uri="{FF2B5EF4-FFF2-40B4-BE49-F238E27FC236}">
                  <a16:creationId xmlns:a16="http://schemas.microsoft.com/office/drawing/2014/main" id="{7FCFAAC7-AA15-4249-8DBA-977916EF8A0A}"/>
                </a:ext>
              </a:extLst>
            </p:cNvPr>
            <p:cNvSpPr/>
            <p:nvPr/>
          </p:nvSpPr>
          <p:spPr>
            <a:xfrm>
              <a:off x="934065" y="3210231"/>
              <a:ext cx="2271252" cy="580103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cultuur</a:t>
              </a:r>
            </a:p>
          </p:txBody>
        </p:sp>
      </p:grp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667B90B6-FA48-4169-8577-D2EFB1F7494C}"/>
              </a:ext>
            </a:extLst>
          </p:cNvPr>
          <p:cNvCxnSpPr>
            <a:stCxn id="9" idx="1"/>
            <a:endCxn id="18" idx="0"/>
          </p:cNvCxnSpPr>
          <p:nvPr/>
        </p:nvCxnSpPr>
        <p:spPr>
          <a:xfrm flipH="1">
            <a:off x="2069691" y="2099253"/>
            <a:ext cx="2797277" cy="1415779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C98D357B-67C8-457B-A390-11FED17E328A}"/>
              </a:ext>
            </a:extLst>
          </p:cNvPr>
          <p:cNvCxnSpPr>
            <a:stCxn id="9" idx="3"/>
            <a:endCxn id="10" idx="0"/>
          </p:cNvCxnSpPr>
          <p:nvPr/>
        </p:nvCxnSpPr>
        <p:spPr>
          <a:xfrm>
            <a:off x="7138220" y="2099253"/>
            <a:ext cx="2797277" cy="1415780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EEEA54FC-2A1C-4913-BA62-D14F89709E55}"/>
              </a:ext>
            </a:extLst>
          </p:cNvPr>
          <p:cNvCxnSpPr>
            <a:stCxn id="10" idx="2"/>
            <a:endCxn id="8" idx="3"/>
          </p:cNvCxnSpPr>
          <p:nvPr/>
        </p:nvCxnSpPr>
        <p:spPr>
          <a:xfrm flipH="1">
            <a:off x="7138220" y="4095136"/>
            <a:ext cx="2797277" cy="1415847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E484B888-ABD1-4348-B1AF-5408A38AA3BE}"/>
              </a:ext>
            </a:extLst>
          </p:cNvPr>
          <p:cNvCxnSpPr>
            <a:stCxn id="18" idx="2"/>
            <a:endCxn id="8" idx="1"/>
          </p:cNvCxnSpPr>
          <p:nvPr/>
        </p:nvCxnSpPr>
        <p:spPr>
          <a:xfrm>
            <a:off x="2069691" y="4095135"/>
            <a:ext cx="2797277" cy="1415848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28308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39E9DEA-6148-4F81-BA98-66B70D8165F6}"/>
              </a:ext>
            </a:extLst>
          </p:cNvPr>
          <p:cNvSpPr/>
          <p:nvPr/>
        </p:nvSpPr>
        <p:spPr>
          <a:xfrm>
            <a:off x="6096000" y="1690685"/>
            <a:ext cx="5446123" cy="4802188"/>
          </a:xfrm>
          <a:prstGeom prst="roundRect">
            <a:avLst>
              <a:gd name="adj" fmla="val 6330"/>
            </a:avLst>
          </a:prstGeom>
          <a:solidFill>
            <a:srgbClr val="1A80B6"/>
          </a:solidFill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403C5431-4A80-49EF-982E-E485D552C63C}"/>
              </a:ext>
            </a:extLst>
          </p:cNvPr>
          <p:cNvSpPr/>
          <p:nvPr/>
        </p:nvSpPr>
        <p:spPr>
          <a:xfrm>
            <a:off x="266699" y="1690685"/>
            <a:ext cx="5446123" cy="4802188"/>
          </a:xfrm>
          <a:prstGeom prst="roundRect">
            <a:avLst>
              <a:gd name="adj" fmla="val 6330"/>
            </a:avLst>
          </a:prstGeom>
          <a:solidFill>
            <a:srgbClr val="ED4D0F"/>
          </a:solidFill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8F6B23C-EEF0-4DE3-8CBE-863392FF1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Macro economie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63D3836-8EB2-4E15-BF71-F7953E6B353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55599" y="1825625"/>
            <a:ext cx="4932364" cy="4667250"/>
          </a:xfrm>
        </p:spPr>
        <p:txBody>
          <a:bodyPr/>
          <a:lstStyle/>
          <a:p>
            <a:pPr marL="0" indent="0" algn="ctr">
              <a:buNone/>
            </a:pPr>
            <a:r>
              <a:rPr lang="nl-NL" b="1" dirty="0">
                <a:solidFill>
                  <a:schemeClr val="bg1"/>
                </a:solidFill>
              </a:rPr>
              <a:t>VRAAG</a:t>
            </a:r>
          </a:p>
          <a:p>
            <a:pPr marL="0" indent="0" algn="ctr">
              <a:buNone/>
            </a:pPr>
            <a:endParaRPr lang="nl-NL" dirty="0"/>
          </a:p>
          <a:p>
            <a:r>
              <a:rPr lang="nl-NL" dirty="0"/>
              <a:t>Conjunctuur (bestedingen)</a:t>
            </a:r>
          </a:p>
          <a:p>
            <a:r>
              <a:rPr lang="nl-NL" dirty="0"/>
              <a:t>EV = C + I + O + E – M</a:t>
            </a:r>
          </a:p>
          <a:p>
            <a:endParaRPr lang="nl-NL" dirty="0"/>
          </a:p>
          <a:p>
            <a:r>
              <a:rPr lang="nl-NL" dirty="0"/>
              <a:t>Economische ontwikkeling op korte termijn (werkelijke groei)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81CFD1E-C06C-4644-8BB3-EFFBFE0B1A6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226629" y="1825625"/>
            <a:ext cx="5207725" cy="4087495"/>
          </a:xfrm>
        </p:spPr>
        <p:txBody>
          <a:bodyPr/>
          <a:lstStyle/>
          <a:p>
            <a:pPr marL="0" indent="0" algn="ctr">
              <a:buNone/>
            </a:pPr>
            <a:r>
              <a:rPr lang="nl-NL" b="1" dirty="0">
                <a:solidFill>
                  <a:schemeClr val="bg1"/>
                </a:solidFill>
              </a:rPr>
              <a:t>AANBOD</a:t>
            </a:r>
          </a:p>
          <a:p>
            <a:pPr marL="0" indent="0" algn="ctr">
              <a:buNone/>
            </a:pPr>
            <a:endParaRPr lang="nl-NL" dirty="0"/>
          </a:p>
          <a:p>
            <a:pPr marL="269875" indent="-269875"/>
            <a:r>
              <a:rPr lang="nl-NL" dirty="0"/>
              <a:t>Structuur (productiekant)</a:t>
            </a:r>
          </a:p>
          <a:p>
            <a:pPr marL="269875" indent="-269875"/>
            <a:endParaRPr lang="nl-NL" dirty="0"/>
          </a:p>
          <a:p>
            <a:pPr marL="269875" indent="-269875"/>
            <a:endParaRPr lang="nl-NL" dirty="0"/>
          </a:p>
          <a:p>
            <a:pPr marL="269875" indent="-269875"/>
            <a:r>
              <a:rPr lang="nl-NL" dirty="0"/>
              <a:t>Economische ontwikkeling op lange termijn (potentiële groei)</a:t>
            </a:r>
          </a:p>
        </p:txBody>
      </p:sp>
    </p:spTree>
    <p:extLst>
      <p:ext uri="{BB962C8B-B14F-4D97-AF65-F5344CB8AC3E}">
        <p14:creationId xmlns:p14="http://schemas.microsoft.com/office/powerpoint/2010/main" val="257715415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B48A8-EF96-4EAF-8D87-48A896FB8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Arbeid (L)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C9AED0-BC83-48A4-A2BF-32D1055EA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228080" cy="468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Kwantiteit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6D4BCA-A2F6-4E77-9E36-D0D886DB89E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877441" y="1825625"/>
            <a:ext cx="5038725" cy="1954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Kwaliteit</a:t>
            </a:r>
          </a:p>
          <a:p>
            <a:pPr marL="0" indent="0">
              <a:buNone/>
            </a:pPr>
            <a:r>
              <a:rPr lang="nl-NL" sz="2000" dirty="0"/>
              <a:t>scholing (investeren in </a:t>
            </a:r>
            <a:r>
              <a:rPr lang="nl-NL" sz="2000" i="1" dirty="0"/>
              <a:t>human </a:t>
            </a:r>
            <a:r>
              <a:rPr lang="nl-NL" sz="2000" i="1" dirty="0" err="1"/>
              <a:t>capital</a:t>
            </a:r>
            <a:r>
              <a:rPr lang="nl-NL" sz="2000" dirty="0"/>
              <a:t>)</a:t>
            </a:r>
          </a:p>
          <a:p>
            <a:pPr marL="0" indent="0">
              <a:buNone/>
            </a:pPr>
            <a:r>
              <a:rPr lang="nl-NL" sz="2000" dirty="0"/>
              <a:t>gezondheid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D94570A6-7CEE-4969-898A-C56A3D90AE83}"/>
              </a:ext>
            </a:extLst>
          </p:cNvPr>
          <p:cNvSpPr/>
          <p:nvPr/>
        </p:nvSpPr>
        <p:spPr>
          <a:xfrm>
            <a:off x="2314844" y="2330725"/>
            <a:ext cx="1944216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totale bevolking</a:t>
            </a:r>
          </a:p>
        </p:txBody>
      </p:sp>
      <p:grpSp>
        <p:nvGrpSpPr>
          <p:cNvPr id="20" name="Groep 19">
            <a:extLst>
              <a:ext uri="{FF2B5EF4-FFF2-40B4-BE49-F238E27FC236}">
                <a16:creationId xmlns:a16="http://schemas.microsoft.com/office/drawing/2014/main" id="{048DEA58-AB74-4DFE-A7A7-6E260F5C59FE}"/>
              </a:ext>
            </a:extLst>
          </p:cNvPr>
          <p:cNvGrpSpPr/>
          <p:nvPr/>
        </p:nvGrpSpPr>
        <p:grpSpPr>
          <a:xfrm>
            <a:off x="170628" y="2762772"/>
            <a:ext cx="6231265" cy="890706"/>
            <a:chOff x="42612" y="2762772"/>
            <a:chExt cx="6231265" cy="890706"/>
          </a:xfrm>
        </p:grpSpPr>
        <p:cxnSp>
          <p:nvCxnSpPr>
            <p:cNvPr id="5" name="Gebogen verbindingslijn 11">
              <a:extLst>
                <a:ext uri="{FF2B5EF4-FFF2-40B4-BE49-F238E27FC236}">
                  <a16:creationId xmlns:a16="http://schemas.microsoft.com/office/drawing/2014/main" id="{5D44B3C1-E847-49E0-841D-1E7B6D3A48F1}"/>
                </a:ext>
              </a:extLst>
            </p:cNvPr>
            <p:cNvCxnSpPr>
              <a:stCxn id="12" idx="2"/>
              <a:endCxn id="13" idx="0"/>
            </p:cNvCxnSpPr>
            <p:nvPr/>
          </p:nvCxnSpPr>
          <p:spPr>
            <a:xfrm rot="5400000">
              <a:off x="1857500" y="1919993"/>
              <a:ext cx="458657" cy="2144216"/>
            </a:xfrm>
            <a:prstGeom prst="bentConnector3">
              <a:avLst/>
            </a:prstGeom>
            <a:ln>
              <a:solidFill>
                <a:srgbClr val="1A80B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bogen verbindingslijn 15">
              <a:extLst>
                <a:ext uri="{FF2B5EF4-FFF2-40B4-BE49-F238E27FC236}">
                  <a16:creationId xmlns:a16="http://schemas.microsoft.com/office/drawing/2014/main" id="{087F7FE6-38B7-485E-BFEC-5D2937D3B40A}"/>
                </a:ext>
              </a:extLst>
            </p:cNvPr>
            <p:cNvCxnSpPr>
              <a:stCxn id="12" idx="2"/>
              <a:endCxn id="14" idx="0"/>
            </p:cNvCxnSpPr>
            <p:nvPr/>
          </p:nvCxnSpPr>
          <p:spPr>
            <a:xfrm rot="16200000" flipH="1">
              <a:off x="4001024" y="1920684"/>
              <a:ext cx="458657" cy="2142833"/>
            </a:xfrm>
            <a:prstGeom prst="bentConnector3">
              <a:avLst/>
            </a:prstGeom>
            <a:ln>
              <a:solidFill>
                <a:srgbClr val="1A80B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F6B0FE0-792B-4014-8EFF-4D562DD707F6}"/>
                </a:ext>
              </a:extLst>
            </p:cNvPr>
            <p:cNvCxnSpPr>
              <a:stCxn id="12" idx="2"/>
              <a:endCxn id="15" idx="0"/>
            </p:cNvCxnSpPr>
            <p:nvPr/>
          </p:nvCxnSpPr>
          <p:spPr>
            <a:xfrm>
              <a:off x="3158936" y="2762773"/>
              <a:ext cx="9144" cy="458657"/>
            </a:xfrm>
            <a:prstGeom prst="line">
              <a:avLst/>
            </a:prstGeom>
            <a:ln>
              <a:solidFill>
                <a:srgbClr val="1A80B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2B895968-DAB0-4DCA-BBD3-7AA505F4E750}"/>
                </a:ext>
              </a:extLst>
            </p:cNvPr>
            <p:cNvSpPr/>
            <p:nvPr/>
          </p:nvSpPr>
          <p:spPr>
            <a:xfrm>
              <a:off x="42612" y="3221430"/>
              <a:ext cx="1944216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 jong (&lt;15)</a:t>
              </a:r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0DDDB44F-0105-4537-99C4-16952C415075}"/>
                </a:ext>
              </a:extLst>
            </p:cNvPr>
            <p:cNvSpPr/>
            <p:nvPr/>
          </p:nvSpPr>
          <p:spPr>
            <a:xfrm>
              <a:off x="4329661" y="3221430"/>
              <a:ext cx="1944216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 oud (&gt;74)</a:t>
              </a:r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C0CE80C2-F853-4823-AC8C-F0F367873453}"/>
                </a:ext>
              </a:extLst>
            </p:cNvPr>
            <p:cNvSpPr/>
            <p:nvPr/>
          </p:nvSpPr>
          <p:spPr>
            <a:xfrm>
              <a:off x="2195972" y="3221430"/>
              <a:ext cx="194421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beroepsgeschikt</a:t>
              </a:r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AEE1A400-D84A-470F-A994-A535940144D5}"/>
              </a:ext>
            </a:extLst>
          </p:cNvPr>
          <p:cNvGrpSpPr/>
          <p:nvPr/>
        </p:nvGrpSpPr>
        <p:grpSpPr>
          <a:xfrm>
            <a:off x="170349" y="4544182"/>
            <a:ext cx="4139299" cy="890706"/>
            <a:chOff x="42333" y="4544182"/>
            <a:chExt cx="4139299" cy="890706"/>
          </a:xfrm>
        </p:grpSpPr>
        <p:cxnSp>
          <p:nvCxnSpPr>
            <p:cNvPr id="9" name="Gebogen verbindingslijn 21">
              <a:extLst>
                <a:ext uri="{FF2B5EF4-FFF2-40B4-BE49-F238E27FC236}">
                  <a16:creationId xmlns:a16="http://schemas.microsoft.com/office/drawing/2014/main" id="{4F958B57-F243-471A-9188-FB37C154721E}"/>
                </a:ext>
              </a:extLst>
            </p:cNvPr>
            <p:cNvCxnSpPr>
              <a:stCxn id="16" idx="2"/>
              <a:endCxn id="17" idx="0"/>
            </p:cNvCxnSpPr>
            <p:nvPr/>
          </p:nvCxnSpPr>
          <p:spPr>
            <a:xfrm rot="5400000">
              <a:off x="1320114" y="4238510"/>
              <a:ext cx="458657" cy="1070002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bogen verbindingslijn 23">
              <a:extLst>
                <a:ext uri="{FF2B5EF4-FFF2-40B4-BE49-F238E27FC236}">
                  <a16:creationId xmlns:a16="http://schemas.microsoft.com/office/drawing/2014/main" id="{16C4D76A-4AC2-4145-9866-5846BAF05707}"/>
                </a:ext>
              </a:extLst>
            </p:cNvPr>
            <p:cNvCxnSpPr>
              <a:stCxn id="16" idx="2"/>
              <a:endCxn id="18" idx="0"/>
            </p:cNvCxnSpPr>
            <p:nvPr/>
          </p:nvCxnSpPr>
          <p:spPr>
            <a:xfrm rot="16200000" flipH="1">
              <a:off x="2417655" y="4210970"/>
              <a:ext cx="458657" cy="1125081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6986C53D-39A1-46CB-A50D-000EED4256B9}"/>
                </a:ext>
              </a:extLst>
            </p:cNvPr>
            <p:cNvSpPr/>
            <p:nvPr/>
          </p:nvSpPr>
          <p:spPr>
            <a:xfrm>
              <a:off x="42333" y="5002840"/>
              <a:ext cx="194421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werkzaam</a:t>
              </a:r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676D2152-2E31-4840-81DA-48C17F262267}"/>
                </a:ext>
              </a:extLst>
            </p:cNvPr>
            <p:cNvSpPr/>
            <p:nvPr/>
          </p:nvSpPr>
          <p:spPr>
            <a:xfrm>
              <a:off x="2237416" y="5002840"/>
              <a:ext cx="194421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werkloos</a:t>
              </a:r>
            </a:p>
          </p:txBody>
        </p:sp>
      </p:grpSp>
      <p:grpSp>
        <p:nvGrpSpPr>
          <p:cNvPr id="21" name="Groep 20">
            <a:extLst>
              <a:ext uri="{FF2B5EF4-FFF2-40B4-BE49-F238E27FC236}">
                <a16:creationId xmlns:a16="http://schemas.microsoft.com/office/drawing/2014/main" id="{EF677783-8D58-42B1-A527-795EE991D5D2}"/>
              </a:ext>
            </a:extLst>
          </p:cNvPr>
          <p:cNvGrpSpPr/>
          <p:nvPr/>
        </p:nvGrpSpPr>
        <p:grpSpPr>
          <a:xfrm>
            <a:off x="1240351" y="3653477"/>
            <a:ext cx="4071203" cy="890706"/>
            <a:chOff x="1112335" y="3653477"/>
            <a:chExt cx="4071203" cy="890706"/>
          </a:xfrm>
        </p:grpSpPr>
        <p:cxnSp>
          <p:nvCxnSpPr>
            <p:cNvPr id="7" name="Gebogen verbindingslijn 17">
              <a:extLst>
                <a:ext uri="{FF2B5EF4-FFF2-40B4-BE49-F238E27FC236}">
                  <a16:creationId xmlns:a16="http://schemas.microsoft.com/office/drawing/2014/main" id="{ABEFDB5C-4881-456A-B26B-F7F9CEF3D3A6}"/>
                </a:ext>
              </a:extLst>
            </p:cNvPr>
            <p:cNvCxnSpPr>
              <a:stCxn id="15" idx="2"/>
              <a:endCxn id="16" idx="0"/>
            </p:cNvCxnSpPr>
            <p:nvPr/>
          </p:nvCxnSpPr>
          <p:spPr>
            <a:xfrm rot="5400000">
              <a:off x="2401506" y="3336416"/>
              <a:ext cx="458657" cy="1092781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bogen verbindingslijn 19">
              <a:extLst>
                <a:ext uri="{FF2B5EF4-FFF2-40B4-BE49-F238E27FC236}">
                  <a16:creationId xmlns:a16="http://schemas.microsoft.com/office/drawing/2014/main" id="{1A322BD8-F5F5-4618-8085-3E88B632EB9B}"/>
                </a:ext>
              </a:extLst>
            </p:cNvPr>
            <p:cNvCxnSpPr>
              <a:stCxn id="15" idx="2"/>
              <a:endCxn id="19" idx="0"/>
            </p:cNvCxnSpPr>
            <p:nvPr/>
          </p:nvCxnSpPr>
          <p:spPr>
            <a:xfrm rot="16200000" flipH="1">
              <a:off x="3469114" y="3361588"/>
              <a:ext cx="450427" cy="1034206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480FA7A5-5DE8-4E58-A45E-567287F6E198}"/>
                </a:ext>
              </a:extLst>
            </p:cNvPr>
            <p:cNvSpPr/>
            <p:nvPr/>
          </p:nvSpPr>
          <p:spPr>
            <a:xfrm>
              <a:off x="1112335" y="4112135"/>
              <a:ext cx="194421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beroepsbevolking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0D17F2E0-6673-49E0-84F0-A5EAB975F2B1}"/>
                </a:ext>
              </a:extLst>
            </p:cNvPr>
            <p:cNvSpPr/>
            <p:nvPr/>
          </p:nvSpPr>
          <p:spPr>
            <a:xfrm>
              <a:off x="3239322" y="4103905"/>
              <a:ext cx="1944216" cy="4320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niet-actieven</a:t>
              </a:r>
            </a:p>
          </p:txBody>
        </p:sp>
      </p:grpSp>
      <p:sp>
        <p:nvSpPr>
          <p:cNvPr id="23" name="Gelijkbenige driehoek 22">
            <a:extLst>
              <a:ext uri="{FF2B5EF4-FFF2-40B4-BE49-F238E27FC236}">
                <a16:creationId xmlns:a16="http://schemas.microsoft.com/office/drawing/2014/main" id="{BD38C293-4DDA-4B8D-BFC9-E54CA0F5EBFC}"/>
              </a:ext>
            </a:extLst>
          </p:cNvPr>
          <p:cNvSpPr/>
          <p:nvPr/>
        </p:nvSpPr>
        <p:spPr>
          <a:xfrm>
            <a:off x="2988349" y="3572707"/>
            <a:ext cx="655516" cy="800536"/>
          </a:xfrm>
          <a:prstGeom prst="triangl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ijdelijke aanduiding voor inhoud 3">
            <a:extLst>
              <a:ext uri="{FF2B5EF4-FFF2-40B4-BE49-F238E27FC236}">
                <a16:creationId xmlns:a16="http://schemas.microsoft.com/office/drawing/2014/main" id="{03B209BF-B65E-477A-B8DA-227944DF930A}"/>
              </a:ext>
            </a:extLst>
          </p:cNvPr>
          <p:cNvSpPr txBox="1">
            <a:spLocks/>
          </p:cNvSpPr>
          <p:nvPr/>
        </p:nvSpPr>
        <p:spPr>
          <a:xfrm>
            <a:off x="6877441" y="3643933"/>
            <a:ext cx="5037584" cy="13152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marL="16073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438" indent="-19526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7508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67966" indent="-96441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8943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6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167163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192881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18598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nl-NL" b="1" dirty="0">
                <a:solidFill>
                  <a:schemeClr val="tx1"/>
                </a:solidFill>
              </a:rPr>
              <a:t>Structuur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sz="2000" dirty="0">
                <a:solidFill>
                  <a:schemeClr val="tx1"/>
                </a:solidFill>
              </a:rPr>
              <a:t>krap = weinig arbeid beschikbaar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sz="2000" dirty="0">
                <a:solidFill>
                  <a:schemeClr val="tx1"/>
                </a:solidFill>
              </a:rPr>
              <a:t>	rem op groei productie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D5CBA96-7648-4DCF-8E72-F369661F67A6}"/>
              </a:ext>
            </a:extLst>
          </p:cNvPr>
          <p:cNvSpPr txBox="1"/>
          <p:nvPr/>
        </p:nvSpPr>
        <p:spPr>
          <a:xfrm>
            <a:off x="1705471" y="3730943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C00000"/>
                </a:solidFill>
              </a:rPr>
              <a:t>participatiegraad</a:t>
            </a:r>
            <a:endParaRPr lang="nl-N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7546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23" grpId="1" animBg="1"/>
      <p:bldP spid="25" grpId="0"/>
      <p:bldP spid="2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580D0-4AFA-4850-88BD-B1B112DC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Arbeidsproductiviteit (TFP)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7568745-6BC0-4E24-9007-F2228FC7C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= productie per arbeider per tijdseenheid</a:t>
            </a:r>
          </a:p>
          <a:p>
            <a:pPr marL="0" indent="0">
              <a:buNone/>
            </a:pPr>
            <a:endParaRPr lang="nl-NL" sz="800" dirty="0"/>
          </a:p>
          <a:p>
            <a:r>
              <a:rPr lang="nl-NL" sz="2000" dirty="0"/>
              <a:t>Scholing verhoogt productiviteit</a:t>
            </a:r>
          </a:p>
          <a:p>
            <a:r>
              <a:rPr lang="nl-NL" sz="2000" dirty="0"/>
              <a:t>Organisatie verhoogt productiviteit </a:t>
            </a:r>
            <a:br>
              <a:rPr lang="nl-NL" sz="2000" dirty="0"/>
            </a:br>
            <a:r>
              <a:rPr lang="nl-NL" sz="2000" dirty="0"/>
              <a:t>(denk aan specialisatie)</a:t>
            </a:r>
          </a:p>
          <a:p>
            <a:r>
              <a:rPr lang="nl-NL" sz="2000" dirty="0"/>
              <a:t>Betere machines verhogen productiviteit</a:t>
            </a:r>
          </a:p>
          <a:p>
            <a:endParaRPr lang="nl-NL" sz="1800" dirty="0"/>
          </a:p>
          <a:p>
            <a:r>
              <a:rPr lang="nl-NL" sz="2000" dirty="0"/>
              <a:t>Arbeidsvoorwaarden kunnen productiviteit</a:t>
            </a:r>
            <a:br>
              <a:rPr lang="nl-NL" sz="2000" dirty="0"/>
            </a:br>
            <a:r>
              <a:rPr lang="nl-NL" sz="2000" dirty="0"/>
              <a:t>vooral verslechteren!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APT dus geen zaak van werknemer (alleen)</a:t>
            </a:r>
          </a:p>
          <a:p>
            <a:pPr marL="0" indent="0">
              <a:buNone/>
            </a:pPr>
            <a:endParaRPr lang="nl-NL" dirty="0"/>
          </a:p>
        </p:txBody>
      </p:sp>
      <p:grpSp>
        <p:nvGrpSpPr>
          <p:cNvPr id="20" name="Groep 19">
            <a:extLst>
              <a:ext uri="{FF2B5EF4-FFF2-40B4-BE49-F238E27FC236}">
                <a16:creationId xmlns:a16="http://schemas.microsoft.com/office/drawing/2014/main" id="{C51553E1-28E3-47FC-987E-F57846EC503C}"/>
              </a:ext>
            </a:extLst>
          </p:cNvPr>
          <p:cNvGrpSpPr/>
          <p:nvPr/>
        </p:nvGrpSpPr>
        <p:grpSpPr>
          <a:xfrm>
            <a:off x="7903762" y="2803540"/>
            <a:ext cx="1440522" cy="738082"/>
            <a:chOff x="7051482" y="2911552"/>
            <a:chExt cx="1440522" cy="738082"/>
          </a:xfrm>
          <a:solidFill>
            <a:srgbClr val="C00000"/>
          </a:solidFill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C86D67D4-45C3-4635-969C-6DADD313DA87}"/>
                </a:ext>
              </a:extLst>
            </p:cNvPr>
            <p:cNvCxnSpPr/>
            <p:nvPr/>
          </p:nvCxnSpPr>
          <p:spPr>
            <a:xfrm flipH="1" flipV="1">
              <a:off x="7409730" y="3127576"/>
              <a:ext cx="1082274" cy="522058"/>
            </a:xfrm>
            <a:prstGeom prst="lin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fgeronde rechthoek 2">
              <a:extLst>
                <a:ext uri="{FF2B5EF4-FFF2-40B4-BE49-F238E27FC236}">
                  <a16:creationId xmlns:a16="http://schemas.microsoft.com/office/drawing/2014/main" id="{12A7D9BD-E2DD-4274-8772-997B9CBC5C68}"/>
                </a:ext>
              </a:extLst>
            </p:cNvPr>
            <p:cNvSpPr/>
            <p:nvPr/>
          </p:nvSpPr>
          <p:spPr>
            <a:xfrm>
              <a:off x="7051482" y="2911552"/>
              <a:ext cx="972000" cy="576064"/>
            </a:xfrm>
            <a:prstGeom prst="roundRect">
              <a:avLst>
                <a:gd name="adj" fmla="val 33706"/>
              </a:avLst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loon</a:t>
              </a:r>
            </a:p>
          </p:txBody>
        </p:sp>
      </p:grpSp>
      <p:grpSp>
        <p:nvGrpSpPr>
          <p:cNvPr id="21" name="Groep 20">
            <a:extLst>
              <a:ext uri="{FF2B5EF4-FFF2-40B4-BE49-F238E27FC236}">
                <a16:creationId xmlns:a16="http://schemas.microsoft.com/office/drawing/2014/main" id="{5B9CB3A2-D0B9-4519-B6A9-0B8887225288}"/>
              </a:ext>
            </a:extLst>
          </p:cNvPr>
          <p:cNvGrpSpPr/>
          <p:nvPr/>
        </p:nvGrpSpPr>
        <p:grpSpPr>
          <a:xfrm>
            <a:off x="9374266" y="2206873"/>
            <a:ext cx="972000" cy="1226737"/>
            <a:chOff x="8521986" y="2314885"/>
            <a:chExt cx="972000" cy="1226737"/>
          </a:xfrm>
          <a:solidFill>
            <a:srgbClr val="C00000"/>
          </a:solidFill>
        </p:grpSpPr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9F5D9095-525E-4251-AFDD-A7AB5FF0C955}"/>
                </a:ext>
              </a:extLst>
            </p:cNvPr>
            <p:cNvCxnSpPr>
              <a:stCxn id="14" idx="2"/>
              <a:endCxn id="12" idx="0"/>
            </p:cNvCxnSpPr>
            <p:nvPr/>
          </p:nvCxnSpPr>
          <p:spPr>
            <a:xfrm>
              <a:off x="9007986" y="2890949"/>
              <a:ext cx="10833" cy="650673"/>
            </a:xfrm>
            <a:prstGeom prst="lin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fgeronde rechthoek 3">
              <a:extLst>
                <a:ext uri="{FF2B5EF4-FFF2-40B4-BE49-F238E27FC236}">
                  <a16:creationId xmlns:a16="http://schemas.microsoft.com/office/drawing/2014/main" id="{48FD64FE-A2E4-4130-A8DF-897BA1F577AB}"/>
                </a:ext>
              </a:extLst>
            </p:cNvPr>
            <p:cNvSpPr/>
            <p:nvPr/>
          </p:nvSpPr>
          <p:spPr>
            <a:xfrm>
              <a:off x="8521986" y="2314885"/>
              <a:ext cx="972000" cy="576064"/>
            </a:xfrm>
            <a:prstGeom prst="roundRect">
              <a:avLst>
                <a:gd name="adj" fmla="val 33706"/>
              </a:avLst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050" dirty="0" err="1">
                  <a:latin typeface="Arial" panose="020B0604020202020204" pitchFamily="34" charset="0"/>
                  <a:cs typeface="Arial" panose="020B0604020202020204" pitchFamily="34" charset="0"/>
                </a:rPr>
                <a:t>arbeids-voorwaarden</a:t>
              </a:r>
              <a:endParaRPr lang="nl-NL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5FC462E1-3B42-4946-BB8C-1A2FAAF225BA}"/>
              </a:ext>
            </a:extLst>
          </p:cNvPr>
          <p:cNvGrpSpPr/>
          <p:nvPr/>
        </p:nvGrpSpPr>
        <p:grpSpPr>
          <a:xfrm>
            <a:off x="10367932" y="2782937"/>
            <a:ext cx="1471275" cy="758685"/>
            <a:chOff x="9515652" y="2890949"/>
            <a:chExt cx="1471275" cy="758685"/>
          </a:xfrm>
          <a:solidFill>
            <a:srgbClr val="258812"/>
          </a:solidFill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24D1903D-C4F8-4E3A-98EF-7314EAA4131B}"/>
                </a:ext>
              </a:extLst>
            </p:cNvPr>
            <p:cNvCxnSpPr/>
            <p:nvPr/>
          </p:nvCxnSpPr>
          <p:spPr>
            <a:xfrm flipV="1">
              <a:off x="9515652" y="3145578"/>
              <a:ext cx="998551" cy="504056"/>
            </a:xfrm>
            <a:prstGeom prst="lin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Afgeronde rechthoek 4">
              <a:extLst>
                <a:ext uri="{FF2B5EF4-FFF2-40B4-BE49-F238E27FC236}">
                  <a16:creationId xmlns:a16="http://schemas.microsoft.com/office/drawing/2014/main" id="{E765D271-8831-4D84-B009-BD5C1E7448FA}"/>
                </a:ext>
              </a:extLst>
            </p:cNvPr>
            <p:cNvSpPr/>
            <p:nvPr/>
          </p:nvSpPr>
          <p:spPr>
            <a:xfrm>
              <a:off x="10014927" y="2890949"/>
              <a:ext cx="972000" cy="576064"/>
            </a:xfrm>
            <a:prstGeom prst="roundRect">
              <a:avLst>
                <a:gd name="adj" fmla="val 33706"/>
              </a:avLst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scholing</a:t>
              </a:r>
            </a:p>
          </p:txBody>
        </p:sp>
      </p:grpSp>
      <p:grpSp>
        <p:nvGrpSpPr>
          <p:cNvPr id="19" name="Groep 18">
            <a:extLst>
              <a:ext uri="{FF2B5EF4-FFF2-40B4-BE49-F238E27FC236}">
                <a16:creationId xmlns:a16="http://schemas.microsoft.com/office/drawing/2014/main" id="{7AD106A9-1F51-401A-AB42-1C839FE78E21}"/>
              </a:ext>
            </a:extLst>
          </p:cNvPr>
          <p:cNvGrpSpPr/>
          <p:nvPr/>
        </p:nvGrpSpPr>
        <p:grpSpPr>
          <a:xfrm>
            <a:off x="7903762" y="3901662"/>
            <a:ext cx="1447928" cy="727963"/>
            <a:chOff x="7051482" y="4009674"/>
            <a:chExt cx="1447928" cy="727963"/>
          </a:xfrm>
          <a:solidFill>
            <a:srgbClr val="258812"/>
          </a:solidFill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A8DA19F6-932E-4F8D-9C9A-FC211CC54DCF}"/>
                </a:ext>
              </a:extLst>
            </p:cNvPr>
            <p:cNvCxnSpPr/>
            <p:nvPr/>
          </p:nvCxnSpPr>
          <p:spPr>
            <a:xfrm flipH="1">
              <a:off x="7409729" y="4009674"/>
              <a:ext cx="1089681" cy="414046"/>
            </a:xfrm>
            <a:prstGeom prst="lin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Afgeronde rechthoek 5">
              <a:extLst>
                <a:ext uri="{FF2B5EF4-FFF2-40B4-BE49-F238E27FC236}">
                  <a16:creationId xmlns:a16="http://schemas.microsoft.com/office/drawing/2014/main" id="{B61240FE-A337-4102-BFDE-5888F6AAF981}"/>
                </a:ext>
              </a:extLst>
            </p:cNvPr>
            <p:cNvSpPr/>
            <p:nvPr/>
          </p:nvSpPr>
          <p:spPr>
            <a:xfrm>
              <a:off x="7051482" y="4161573"/>
              <a:ext cx="972000" cy="576064"/>
            </a:xfrm>
            <a:prstGeom prst="roundRect">
              <a:avLst>
                <a:gd name="adj" fmla="val 33706"/>
              </a:avLst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arbeids-verdeling</a:t>
              </a:r>
              <a:endParaRPr lang="nl-NL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ep 22">
            <a:extLst>
              <a:ext uri="{FF2B5EF4-FFF2-40B4-BE49-F238E27FC236}">
                <a16:creationId xmlns:a16="http://schemas.microsoft.com/office/drawing/2014/main" id="{432EA0D9-ACF2-4B37-901E-BD136358DE96}"/>
              </a:ext>
            </a:extLst>
          </p:cNvPr>
          <p:cNvGrpSpPr/>
          <p:nvPr/>
        </p:nvGrpSpPr>
        <p:grpSpPr>
          <a:xfrm>
            <a:off x="10342833" y="3901662"/>
            <a:ext cx="1496374" cy="725754"/>
            <a:chOff x="9490553" y="4009674"/>
            <a:chExt cx="1496374" cy="725754"/>
          </a:xfrm>
          <a:solidFill>
            <a:srgbClr val="258812"/>
          </a:solidFill>
        </p:grpSpPr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431AC560-FDEA-40C9-8820-F16257AD60DB}"/>
                </a:ext>
              </a:extLst>
            </p:cNvPr>
            <p:cNvCxnSpPr/>
            <p:nvPr/>
          </p:nvCxnSpPr>
          <p:spPr>
            <a:xfrm>
              <a:off x="9490553" y="4009674"/>
              <a:ext cx="1231544" cy="495055"/>
            </a:xfrm>
            <a:prstGeom prst="lin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Afgeronde rechthoek 6">
              <a:extLst>
                <a:ext uri="{FF2B5EF4-FFF2-40B4-BE49-F238E27FC236}">
                  <a16:creationId xmlns:a16="http://schemas.microsoft.com/office/drawing/2014/main" id="{9C3B2A00-0E27-42C2-ADEC-7A872A2D4637}"/>
                </a:ext>
              </a:extLst>
            </p:cNvPr>
            <p:cNvSpPr/>
            <p:nvPr/>
          </p:nvSpPr>
          <p:spPr>
            <a:xfrm>
              <a:off x="10014927" y="4159364"/>
              <a:ext cx="972000" cy="576064"/>
            </a:xfrm>
            <a:prstGeom prst="roundRect">
              <a:avLst>
                <a:gd name="adj" fmla="val 33706"/>
              </a:avLst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technische ontwikkeling</a:t>
              </a:r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3A0AC0EB-BB21-4232-BDAD-26F4C4F21445}"/>
              </a:ext>
            </a:extLst>
          </p:cNvPr>
          <p:cNvGrpSpPr/>
          <p:nvPr/>
        </p:nvGrpSpPr>
        <p:grpSpPr>
          <a:xfrm>
            <a:off x="9395932" y="4009674"/>
            <a:ext cx="972000" cy="1316234"/>
            <a:chOff x="8543652" y="4117686"/>
            <a:chExt cx="972000" cy="1316234"/>
          </a:xfrm>
          <a:solidFill>
            <a:srgbClr val="258812"/>
          </a:solidFill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1628939F-B3D5-4EA5-81F9-B5E8CF540752}"/>
                </a:ext>
              </a:extLst>
            </p:cNvPr>
            <p:cNvCxnSpPr>
              <a:stCxn id="12" idx="2"/>
              <a:endCxn id="18" idx="0"/>
            </p:cNvCxnSpPr>
            <p:nvPr/>
          </p:nvCxnSpPr>
          <p:spPr>
            <a:xfrm>
              <a:off x="9018819" y="4117686"/>
              <a:ext cx="10833" cy="740170"/>
            </a:xfrm>
            <a:prstGeom prst="lin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Afgeronde rechthoek 7">
              <a:extLst>
                <a:ext uri="{FF2B5EF4-FFF2-40B4-BE49-F238E27FC236}">
                  <a16:creationId xmlns:a16="http://schemas.microsoft.com/office/drawing/2014/main" id="{EDC78AE6-039F-47E0-BB53-85916130BD4E}"/>
                </a:ext>
              </a:extLst>
            </p:cNvPr>
            <p:cNvSpPr/>
            <p:nvPr/>
          </p:nvSpPr>
          <p:spPr>
            <a:xfrm>
              <a:off x="8543652" y="4857856"/>
              <a:ext cx="972000" cy="576064"/>
            </a:xfrm>
            <a:prstGeom prst="roundRect">
              <a:avLst>
                <a:gd name="adj" fmla="val 33706"/>
              </a:avLst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nl-NL" sz="1100" dirty="0">
                  <a:latin typeface="Arial" panose="020B0604020202020204" pitchFamily="34" charset="0"/>
                  <a:cs typeface="Arial" panose="020B0604020202020204" pitchFamily="34" charset="0"/>
                </a:rPr>
                <a:t>organisatie</a:t>
              </a:r>
            </a:p>
          </p:txBody>
        </p:sp>
      </p:grpSp>
      <p:sp>
        <p:nvSpPr>
          <p:cNvPr id="12" name="Afgeronde rechthoek 1">
            <a:extLst>
              <a:ext uri="{FF2B5EF4-FFF2-40B4-BE49-F238E27FC236}">
                <a16:creationId xmlns:a16="http://schemas.microsoft.com/office/drawing/2014/main" id="{5FCC7421-BDA9-433C-A880-DA601461D498}"/>
              </a:ext>
            </a:extLst>
          </p:cNvPr>
          <p:cNvSpPr/>
          <p:nvPr/>
        </p:nvSpPr>
        <p:spPr>
          <a:xfrm>
            <a:off x="9223099" y="3433610"/>
            <a:ext cx="1296000" cy="576064"/>
          </a:xfrm>
          <a:prstGeom prst="roundRect">
            <a:avLst>
              <a:gd name="adj" fmla="val 33706"/>
            </a:avLst>
          </a:prstGeom>
          <a:solidFill>
            <a:srgbClr val="ED4D0F"/>
          </a:solidFill>
          <a:ln w="28575"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l-NL" sz="1050" dirty="0">
                <a:latin typeface="Arial" panose="020B0604020202020204" pitchFamily="34" charset="0"/>
                <a:cs typeface="Arial" panose="020B0604020202020204" pitchFamily="34" charset="0"/>
              </a:rPr>
              <a:t>ARBEIDS-PRODUCTIVITEIT</a:t>
            </a:r>
          </a:p>
        </p:txBody>
      </p:sp>
    </p:spTree>
    <p:extLst>
      <p:ext uri="{BB962C8B-B14F-4D97-AF65-F5344CB8AC3E}">
        <p14:creationId xmlns:p14="http://schemas.microsoft.com/office/powerpoint/2010/main" val="36854516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ppt/theme/theme2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DD6ED018-B08A-44C1-9C82-25FF8C0A5232}" vid="{99E64DD1-B0F0-4953-8DDC-BB04212A106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2346</TotalTime>
  <Words>682</Words>
  <Application>Microsoft Office PowerPoint</Application>
  <PresentationFormat>Breedbeeld</PresentationFormat>
  <Paragraphs>205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</vt:lpstr>
      <vt:lpstr>Economielokaal vwoNieuw</vt:lpstr>
      <vt:lpstr>economielokaal vwoNieuw</vt:lpstr>
      <vt:lpstr>Structuur</vt:lpstr>
      <vt:lpstr>PowerPoint-presentatie</vt:lpstr>
      <vt:lpstr>Potentiële productie</vt:lpstr>
      <vt:lpstr>Productiefactoren</vt:lpstr>
      <vt:lpstr>Productiefunctie: modelmatig</vt:lpstr>
      <vt:lpstr>Kernbegrippen</vt:lpstr>
      <vt:lpstr>Macro economie</vt:lpstr>
      <vt:lpstr>Arbeid (L)</vt:lpstr>
      <vt:lpstr>Arbeidsproductiviteit (TFP)</vt:lpstr>
      <vt:lpstr>Kapitaal</vt:lpstr>
      <vt:lpstr>Investeringen in kapitaal</vt:lpstr>
      <vt:lpstr>Kapitaalintensiteit</vt:lpstr>
      <vt:lpstr>TFP</vt:lpstr>
      <vt:lpstr>Rol overheid / structuurbeleid</vt:lpstr>
      <vt:lpstr>Rol overheid: arbeidsmarkt</vt:lpstr>
      <vt:lpstr>Rol overheid: productiestructuur</vt:lpstr>
      <vt:lpstr>Rol overheid: vermogensmarkt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Structuur</dc:title>
  <dc:creator>Paul Bloemers</dc:creator>
  <cp:lastModifiedBy>Paul Bloemers</cp:lastModifiedBy>
  <cp:revision>11</cp:revision>
  <dcterms:created xsi:type="dcterms:W3CDTF">2020-05-06T06:47:11Z</dcterms:created>
  <dcterms:modified xsi:type="dcterms:W3CDTF">2022-06-10T06:14:38Z</dcterms:modified>
</cp:coreProperties>
</file>