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  <p:sldMasterId id="2147483720" r:id="rId2"/>
  </p:sldMasterIdLst>
  <p:notesMasterIdLst>
    <p:notesMasterId r:id="rId26"/>
  </p:notesMasterIdLst>
  <p:sldIdLst>
    <p:sldId id="258" r:id="rId3"/>
    <p:sldId id="290" r:id="rId4"/>
    <p:sldId id="287" r:id="rId5"/>
    <p:sldId id="261" r:id="rId6"/>
    <p:sldId id="275" r:id="rId7"/>
    <p:sldId id="276" r:id="rId8"/>
    <p:sldId id="278" r:id="rId9"/>
    <p:sldId id="289" r:id="rId10"/>
    <p:sldId id="277" r:id="rId11"/>
    <p:sldId id="260" r:id="rId12"/>
    <p:sldId id="269" r:id="rId13"/>
    <p:sldId id="288" r:id="rId14"/>
    <p:sldId id="262" r:id="rId15"/>
    <p:sldId id="263" r:id="rId16"/>
    <p:sldId id="264" r:id="rId17"/>
    <p:sldId id="280" r:id="rId18"/>
    <p:sldId id="291" r:id="rId19"/>
    <p:sldId id="292" r:id="rId20"/>
    <p:sldId id="293" r:id="rId21"/>
    <p:sldId id="294" r:id="rId22"/>
    <p:sldId id="265" r:id="rId23"/>
    <p:sldId id="266" r:id="rId24"/>
    <p:sldId id="274" r:id="rId2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8FBF"/>
    <a:srgbClr val="4472C4"/>
    <a:srgbClr val="51A041"/>
    <a:srgbClr val="EF6318"/>
    <a:srgbClr val="FF6969"/>
    <a:srgbClr val="F37543"/>
    <a:srgbClr val="ED4D0F"/>
    <a:srgbClr val="D8A71A"/>
    <a:srgbClr val="F58E65"/>
    <a:srgbClr val="1A80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B27AE9-112E-4FA3-9C3C-7CD81C343961}" v="123" dt="2022-04-21T07:38:08.7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1" autoAdjust="0"/>
    <p:restoredTop sz="95578" autoAdjust="0"/>
  </p:normalViewPr>
  <p:slideViewPr>
    <p:cSldViewPr>
      <p:cViewPr varScale="1">
        <p:scale>
          <a:sx n="105" d="100"/>
          <a:sy n="105" d="100"/>
        </p:scale>
        <p:origin x="636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8" d="100"/>
          <a:sy n="98" d="100"/>
        </p:scale>
        <p:origin x="-356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microsoft.com/office/2015/10/relationships/revisionInfo" Target="revisionInfo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ul Bloemers" userId="fe3832ff3b233e04" providerId="LiveId" clId="{39B27AE9-112E-4FA3-9C3C-7CD81C343961}"/>
    <pc:docChg chg="custSel addSld delSld modSld sldOrd">
      <pc:chgData name="Paul Bloemers" userId="fe3832ff3b233e04" providerId="LiveId" clId="{39B27AE9-112E-4FA3-9C3C-7CD81C343961}" dt="2022-04-21T07:38:08.796" v="232" actId="6549"/>
      <pc:docMkLst>
        <pc:docMk/>
      </pc:docMkLst>
      <pc:sldChg chg="modSp mod">
        <pc:chgData name="Paul Bloemers" userId="fe3832ff3b233e04" providerId="LiveId" clId="{39B27AE9-112E-4FA3-9C3C-7CD81C343961}" dt="2022-04-21T07:30:09.431" v="30" actId="27636"/>
        <pc:sldMkLst>
          <pc:docMk/>
          <pc:sldMk cId="162512422" sldId="258"/>
        </pc:sldMkLst>
        <pc:spChg chg="mod">
          <ac:chgData name="Paul Bloemers" userId="fe3832ff3b233e04" providerId="LiveId" clId="{39B27AE9-112E-4FA3-9C3C-7CD81C343961}" dt="2022-04-21T07:30:09.431" v="30" actId="27636"/>
          <ac:spMkLst>
            <pc:docMk/>
            <pc:sldMk cId="162512422" sldId="258"/>
            <ac:spMk id="5" creationId="{00000000-0000-0000-0000-000000000000}"/>
          </ac:spMkLst>
        </pc:spChg>
      </pc:sldChg>
      <pc:sldChg chg="del">
        <pc:chgData name="Paul Bloemers" userId="fe3832ff3b233e04" providerId="LiveId" clId="{39B27AE9-112E-4FA3-9C3C-7CD81C343961}" dt="2022-04-21T07:30:33.744" v="31" actId="2696"/>
        <pc:sldMkLst>
          <pc:docMk/>
          <pc:sldMk cId="3876726898" sldId="259"/>
        </pc:sldMkLst>
      </pc:sldChg>
      <pc:sldChg chg="modSp mod">
        <pc:chgData name="Paul Bloemers" userId="fe3832ff3b233e04" providerId="LiveId" clId="{39B27AE9-112E-4FA3-9C3C-7CD81C343961}" dt="2022-04-21T07:30:50.257" v="58" actId="20577"/>
        <pc:sldMkLst>
          <pc:docMk/>
          <pc:sldMk cId="140424241" sldId="260"/>
        </pc:sldMkLst>
        <pc:spChg chg="mod">
          <ac:chgData name="Paul Bloemers" userId="fe3832ff3b233e04" providerId="LiveId" clId="{39B27AE9-112E-4FA3-9C3C-7CD81C343961}" dt="2022-04-21T07:30:50.257" v="58" actId="20577"/>
          <ac:spMkLst>
            <pc:docMk/>
            <pc:sldMk cId="140424241" sldId="260"/>
            <ac:spMk id="2" creationId="{00000000-0000-0000-0000-000000000000}"/>
          </ac:spMkLst>
        </pc:spChg>
      </pc:sldChg>
      <pc:sldChg chg="modSp mod">
        <pc:chgData name="Paul Bloemers" userId="fe3832ff3b233e04" providerId="LiveId" clId="{39B27AE9-112E-4FA3-9C3C-7CD81C343961}" dt="2022-04-21T07:31:18.476" v="60" actId="27636"/>
        <pc:sldMkLst>
          <pc:docMk/>
          <pc:sldMk cId="1560137257" sldId="262"/>
        </pc:sldMkLst>
        <pc:spChg chg="mod">
          <ac:chgData name="Paul Bloemers" userId="fe3832ff3b233e04" providerId="LiveId" clId="{39B27AE9-112E-4FA3-9C3C-7CD81C343961}" dt="2022-04-21T07:31:18.476" v="60" actId="27636"/>
          <ac:spMkLst>
            <pc:docMk/>
            <pc:sldMk cId="1560137257" sldId="262"/>
            <ac:spMk id="5" creationId="{00000000-0000-0000-0000-000000000000}"/>
          </ac:spMkLst>
        </pc:spChg>
      </pc:sldChg>
      <pc:sldChg chg="addSp delSp modSp mod delAnim modAnim">
        <pc:chgData name="Paul Bloemers" userId="fe3832ff3b233e04" providerId="LiveId" clId="{39B27AE9-112E-4FA3-9C3C-7CD81C343961}" dt="2022-04-21T07:36:30.208" v="231" actId="1035"/>
        <pc:sldMkLst>
          <pc:docMk/>
          <pc:sldMk cId="3113055916" sldId="265"/>
        </pc:sldMkLst>
        <pc:spChg chg="mod">
          <ac:chgData name="Paul Bloemers" userId="fe3832ff3b233e04" providerId="LiveId" clId="{39B27AE9-112E-4FA3-9C3C-7CD81C343961}" dt="2022-04-21T07:36:24.017" v="225" actId="20577"/>
          <ac:spMkLst>
            <pc:docMk/>
            <pc:sldMk cId="3113055916" sldId="265"/>
            <ac:spMk id="3" creationId="{0165C997-E5E4-40AB-A08A-963C0DB62C3D}"/>
          </ac:spMkLst>
        </pc:spChg>
        <pc:spChg chg="del">
          <ac:chgData name="Paul Bloemers" userId="fe3832ff3b233e04" providerId="LiveId" clId="{39B27AE9-112E-4FA3-9C3C-7CD81C343961}" dt="2022-04-21T07:33:25.863" v="97" actId="478"/>
          <ac:spMkLst>
            <pc:docMk/>
            <pc:sldMk cId="3113055916" sldId="265"/>
            <ac:spMk id="11" creationId="{9C9AA975-E173-4F96-BC40-DDBA96FEFED9}"/>
          </ac:spMkLst>
        </pc:spChg>
        <pc:spChg chg="add mod">
          <ac:chgData name="Paul Bloemers" userId="fe3832ff3b233e04" providerId="LiveId" clId="{39B27AE9-112E-4FA3-9C3C-7CD81C343961}" dt="2022-04-21T07:36:30.208" v="231" actId="1035"/>
          <ac:spMkLst>
            <pc:docMk/>
            <pc:sldMk cId="3113055916" sldId="265"/>
            <ac:spMk id="12" creationId="{CD739E2F-F82F-4F3E-B952-D56DCFE33779}"/>
          </ac:spMkLst>
        </pc:spChg>
        <pc:spChg chg="del">
          <ac:chgData name="Paul Bloemers" userId="fe3832ff3b233e04" providerId="LiveId" clId="{39B27AE9-112E-4FA3-9C3C-7CD81C343961}" dt="2022-04-21T07:33:25.863" v="97" actId="478"/>
          <ac:spMkLst>
            <pc:docMk/>
            <pc:sldMk cId="3113055916" sldId="265"/>
            <ac:spMk id="13" creationId="{84FDB580-79CC-4B6A-ACEE-31E69F2698E7}"/>
          </ac:spMkLst>
        </pc:spChg>
        <pc:spChg chg="del">
          <ac:chgData name="Paul Bloemers" userId="fe3832ff3b233e04" providerId="LiveId" clId="{39B27AE9-112E-4FA3-9C3C-7CD81C343961}" dt="2022-04-21T07:33:33.182" v="98" actId="478"/>
          <ac:spMkLst>
            <pc:docMk/>
            <pc:sldMk cId="3113055916" sldId="265"/>
            <ac:spMk id="15" creationId="{A52FB9B8-15A0-4D92-880A-AEE83994F353}"/>
          </ac:spMkLst>
        </pc:spChg>
        <pc:spChg chg="del">
          <ac:chgData name="Paul Bloemers" userId="fe3832ff3b233e04" providerId="LiveId" clId="{39B27AE9-112E-4FA3-9C3C-7CD81C343961}" dt="2022-04-21T07:33:33.182" v="98" actId="478"/>
          <ac:spMkLst>
            <pc:docMk/>
            <pc:sldMk cId="3113055916" sldId="265"/>
            <ac:spMk id="17" creationId="{9B1E64EE-1F3F-4442-95C4-FDBC86061DCE}"/>
          </ac:spMkLst>
        </pc:spChg>
      </pc:sldChg>
      <pc:sldChg chg="modSp">
        <pc:chgData name="Paul Bloemers" userId="fe3832ff3b233e04" providerId="LiveId" clId="{39B27AE9-112E-4FA3-9C3C-7CD81C343961}" dt="2022-04-21T07:38:08.796" v="232" actId="6549"/>
        <pc:sldMkLst>
          <pc:docMk/>
          <pc:sldMk cId="1415956544" sldId="275"/>
        </pc:sldMkLst>
        <pc:spChg chg="mod">
          <ac:chgData name="Paul Bloemers" userId="fe3832ff3b233e04" providerId="LiveId" clId="{39B27AE9-112E-4FA3-9C3C-7CD81C343961}" dt="2022-04-21T07:38:08.796" v="232" actId="6549"/>
          <ac:spMkLst>
            <pc:docMk/>
            <pc:sldMk cId="1415956544" sldId="275"/>
            <ac:spMk id="4" creationId="{2358094B-48B9-4C75-B87A-7D86EAC3C04E}"/>
          </ac:spMkLst>
        </pc:spChg>
      </pc:sldChg>
      <pc:sldChg chg="modSp mod">
        <pc:chgData name="Paul Bloemers" userId="fe3832ff3b233e04" providerId="LiveId" clId="{39B27AE9-112E-4FA3-9C3C-7CD81C343961}" dt="2022-04-21T07:29:56.528" v="28" actId="20577"/>
        <pc:sldMkLst>
          <pc:docMk/>
          <pc:sldMk cId="1831927728" sldId="290"/>
        </pc:sldMkLst>
        <pc:spChg chg="mod">
          <ac:chgData name="Paul Bloemers" userId="fe3832ff3b233e04" providerId="LiveId" clId="{39B27AE9-112E-4FA3-9C3C-7CD81C343961}" dt="2022-04-21T07:29:56.528" v="28" actId="20577"/>
          <ac:spMkLst>
            <pc:docMk/>
            <pc:sldMk cId="1831927728" sldId="290"/>
            <ac:spMk id="4" creationId="{850FEE03-95FD-4501-8433-86195E631DD8}"/>
          </ac:spMkLst>
        </pc:spChg>
      </pc:sldChg>
      <pc:sldChg chg="modSp mod">
        <pc:chgData name="Paul Bloemers" userId="fe3832ff3b233e04" providerId="LiveId" clId="{39B27AE9-112E-4FA3-9C3C-7CD81C343961}" dt="2022-04-21T07:33:10.236" v="96" actId="20577"/>
        <pc:sldMkLst>
          <pc:docMk/>
          <pc:sldMk cId="593889797" sldId="293"/>
        </pc:sldMkLst>
        <pc:spChg chg="mod">
          <ac:chgData name="Paul Bloemers" userId="fe3832ff3b233e04" providerId="LiveId" clId="{39B27AE9-112E-4FA3-9C3C-7CD81C343961}" dt="2022-04-21T07:33:10.236" v="96" actId="20577"/>
          <ac:spMkLst>
            <pc:docMk/>
            <pc:sldMk cId="593889797" sldId="293"/>
            <ac:spMk id="2" creationId="{1C64CF83-1855-4079-B0F3-FA5CF590D829}"/>
          </ac:spMkLst>
        </pc:spChg>
      </pc:sldChg>
      <pc:sldChg chg="modSp add del mod ord">
        <pc:chgData name="Paul Bloemers" userId="fe3832ff3b233e04" providerId="LiveId" clId="{39B27AE9-112E-4FA3-9C3C-7CD81C343961}" dt="2022-04-21T07:32:50.420" v="95" actId="47"/>
        <pc:sldMkLst>
          <pc:docMk/>
          <pc:sldMk cId="3928514350" sldId="293"/>
        </pc:sldMkLst>
        <pc:spChg chg="mod">
          <ac:chgData name="Paul Bloemers" userId="fe3832ff3b233e04" providerId="LiveId" clId="{39B27AE9-112E-4FA3-9C3C-7CD81C343961}" dt="2022-04-21T07:31:51.554" v="94" actId="20577"/>
          <ac:spMkLst>
            <pc:docMk/>
            <pc:sldMk cId="3928514350" sldId="293"/>
            <ac:spMk id="5" creationId="{00000000-0000-0000-0000-000000000000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NBP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Verkoop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448-480F-AE75-00A9A565C516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448-480F-AE75-00A9A565C516}"/>
              </c:ext>
            </c:extLst>
          </c:dPt>
          <c:dPt>
            <c:idx val="2"/>
            <c:bubble3D val="0"/>
            <c:spPr>
              <a:solidFill>
                <a:srgbClr val="25881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448-480F-AE75-00A9A565C51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Blad1!$A$2:$A$4</c:f>
              <c:strCache>
                <c:ptCount val="3"/>
                <c:pt idx="0">
                  <c:v>loon</c:v>
                </c:pt>
                <c:pt idx="1">
                  <c:v>huur/rente/pacht</c:v>
                </c:pt>
                <c:pt idx="2">
                  <c:v>winst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70</c:v>
                </c:pt>
                <c:pt idx="1">
                  <c:v>8</c:v>
                </c:pt>
                <c:pt idx="2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2F-46E0-AAF3-9C0F043941C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NBP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nl-NL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Verkoop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89C-499A-97BD-39A73455DA4D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89C-499A-97BD-39A73455DA4D}"/>
              </c:ext>
            </c:extLst>
          </c:dPt>
          <c:dPt>
            <c:idx val="2"/>
            <c:bubble3D val="0"/>
            <c:spPr>
              <a:solidFill>
                <a:srgbClr val="25881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89C-499A-97BD-39A73455DA4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Blad1!$A$2:$A$4</c:f>
              <c:strCache>
                <c:ptCount val="3"/>
                <c:pt idx="0">
                  <c:v>loon</c:v>
                </c:pt>
                <c:pt idx="1">
                  <c:v>huur/rente/pacht</c:v>
                </c:pt>
                <c:pt idx="2">
                  <c:v>winst</c:v>
                </c:pt>
              </c:strCache>
            </c:strRef>
          </c:cat>
          <c:val>
            <c:numRef>
              <c:f>Blad1!$B$2:$B$4</c:f>
              <c:numCache>
                <c:formatCode>General</c:formatCode>
                <c:ptCount val="3"/>
                <c:pt idx="0">
                  <c:v>70</c:v>
                </c:pt>
                <c:pt idx="1">
                  <c:v>8</c:v>
                </c:pt>
                <c:pt idx="2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89C-499A-97BD-39A73455DA4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0595845279761"/>
          <c:y val="0.18520833333333334"/>
          <c:w val="0.36304014884969804"/>
          <c:h val="0.65499930555555552"/>
        </c:manualLayout>
      </c:layout>
      <c:pieChart>
        <c:varyColors val="1"/>
        <c:ser>
          <c:idx val="0"/>
          <c:order val="0"/>
          <c:tx>
            <c:strRef>
              <c:f>Blad1!$B$1</c:f>
              <c:strCache>
                <c:ptCount val="1"/>
                <c:pt idx="0">
                  <c:v>Verkoop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C46-419F-850C-6F742BE5B0B4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C46-419F-850C-6F742BE5B0B4}"/>
              </c:ext>
            </c:extLst>
          </c:dPt>
          <c:dPt>
            <c:idx val="2"/>
            <c:bubble3D val="0"/>
            <c:spPr>
              <a:solidFill>
                <a:srgbClr val="25881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0C46-419F-850C-6F742BE5B0B4}"/>
              </c:ext>
            </c:extLst>
          </c:dPt>
          <c:dPt>
            <c:idx val="3"/>
            <c:bubble3D val="0"/>
            <c:spPr>
              <a:pattFill prst="wdDnDiag">
                <a:fgClr>
                  <a:srgbClr val="9BBB59"/>
                </a:fgClr>
                <a:bgClr>
                  <a:srgbClr val="4C7FB4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0C46-419F-850C-6F742BE5B0B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NL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Blad1!$A$2:$A$5</c:f>
              <c:strCache>
                <c:ptCount val="4"/>
                <c:pt idx="0">
                  <c:v>loon</c:v>
                </c:pt>
                <c:pt idx="1">
                  <c:v>huur/rente/pacht</c:v>
                </c:pt>
                <c:pt idx="2">
                  <c:v>winst</c:v>
                </c:pt>
                <c:pt idx="3">
                  <c:v>toeger loon zelfst</c:v>
                </c:pt>
              </c:strCache>
            </c:strRef>
          </c:cat>
          <c:val>
            <c:numRef>
              <c:f>Blad1!$B$2:$B$5</c:f>
              <c:numCache>
                <c:formatCode>General</c:formatCode>
                <c:ptCount val="4"/>
                <c:pt idx="0">
                  <c:v>70</c:v>
                </c:pt>
                <c:pt idx="1">
                  <c:v>8</c:v>
                </c:pt>
                <c:pt idx="2">
                  <c:v>18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C46-419F-850C-6F742BE5B0B4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nl-NL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N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5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41E616-CBB9-4848-AA1E-39D55CD375AC}" type="datetimeFigureOut">
              <a:rPr lang="nl-NL" smtClean="0"/>
              <a:t>21-4-2022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B3C018-0355-4D9D-8236-315D2083AD9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5752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14CE7DE5-FC35-4FFD-AE29-C150217DEEED}"/>
              </a:ext>
            </a:extLst>
          </p:cNvPr>
          <p:cNvSpPr/>
          <p:nvPr/>
        </p:nvSpPr>
        <p:spPr>
          <a:xfrm rot="2700000">
            <a:off x="4407766" y="-1516342"/>
            <a:ext cx="3376466" cy="3376466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762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4" name="Groep 13">
            <a:extLst>
              <a:ext uri="{FF2B5EF4-FFF2-40B4-BE49-F238E27FC236}">
                <a16:creationId xmlns:a16="http://schemas.microsoft.com/office/drawing/2014/main" id="{2449F54E-C47E-4B61-8DF0-516E154B1163}"/>
              </a:ext>
            </a:extLst>
          </p:cNvPr>
          <p:cNvGrpSpPr/>
          <p:nvPr/>
        </p:nvGrpSpPr>
        <p:grpSpPr>
          <a:xfrm>
            <a:off x="4470321" y="-643744"/>
            <a:ext cx="8001078" cy="7768444"/>
            <a:chOff x="4470321" y="-643744"/>
            <a:chExt cx="8001078" cy="7768444"/>
          </a:xfrm>
        </p:grpSpPr>
        <p:sp>
          <p:nvSpPr>
            <p:cNvPr id="7" name="Vrije vorm: vorm 6">
              <a:extLst>
                <a:ext uri="{FF2B5EF4-FFF2-40B4-BE49-F238E27FC236}">
                  <a16:creationId xmlns:a16="http://schemas.microsoft.com/office/drawing/2014/main" id="{1285F57F-432D-4013-979E-83DAE5EC5DF8}"/>
                </a:ext>
              </a:extLst>
            </p:cNvPr>
            <p:cNvSpPr/>
            <p:nvPr/>
          </p:nvSpPr>
          <p:spPr>
            <a:xfrm>
              <a:off x="4470321" y="-643744"/>
              <a:ext cx="7747000" cy="7747000"/>
            </a:xfrm>
            <a:custGeom>
              <a:avLst/>
              <a:gdLst>
                <a:gd name="connsiteX0" fmla="*/ 7708900 w 7747000"/>
                <a:gd name="connsiteY0" fmla="*/ 723900 h 7747000"/>
                <a:gd name="connsiteX1" fmla="*/ 7708900 w 7747000"/>
                <a:gd name="connsiteY1" fmla="*/ 7747000 h 7747000"/>
                <a:gd name="connsiteX2" fmla="*/ 0 w 7747000"/>
                <a:gd name="connsiteY2" fmla="*/ 7747000 h 7747000"/>
                <a:gd name="connsiteX3" fmla="*/ 7747000 w 7747000"/>
                <a:gd name="connsiteY3" fmla="*/ 0 h 7747000"/>
                <a:gd name="connsiteX4" fmla="*/ 7747000 w 7747000"/>
                <a:gd name="connsiteY4" fmla="*/ 1143000 h 774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7000" h="7747000">
                  <a:moveTo>
                    <a:pt x="7708900" y="723900"/>
                  </a:moveTo>
                  <a:lnTo>
                    <a:pt x="7708900" y="7747000"/>
                  </a:lnTo>
                  <a:lnTo>
                    <a:pt x="0" y="7747000"/>
                  </a:lnTo>
                  <a:lnTo>
                    <a:pt x="7747000" y="0"/>
                  </a:lnTo>
                  <a:lnTo>
                    <a:pt x="7747000" y="1143000"/>
                  </a:lnTo>
                </a:path>
              </a:pathLst>
            </a:custGeom>
            <a:solidFill>
              <a:srgbClr val="258812">
                <a:alpha val="80000"/>
              </a:srgb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/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BDD80E4D-26F5-404F-B0AB-1C3820B74351}"/>
                </a:ext>
              </a:extLst>
            </p:cNvPr>
            <p:cNvSpPr/>
            <p:nvPr/>
          </p:nvSpPr>
          <p:spPr>
            <a:xfrm>
              <a:off x="4724399" y="-622300"/>
              <a:ext cx="7747000" cy="7747000"/>
            </a:xfrm>
            <a:custGeom>
              <a:avLst/>
              <a:gdLst>
                <a:gd name="connsiteX0" fmla="*/ 7708900 w 7747000"/>
                <a:gd name="connsiteY0" fmla="*/ 723900 h 7747000"/>
                <a:gd name="connsiteX1" fmla="*/ 7708900 w 7747000"/>
                <a:gd name="connsiteY1" fmla="*/ 7747000 h 7747000"/>
                <a:gd name="connsiteX2" fmla="*/ 0 w 7747000"/>
                <a:gd name="connsiteY2" fmla="*/ 7747000 h 7747000"/>
                <a:gd name="connsiteX3" fmla="*/ 7747000 w 7747000"/>
                <a:gd name="connsiteY3" fmla="*/ 0 h 7747000"/>
                <a:gd name="connsiteX4" fmla="*/ 7747000 w 7747000"/>
                <a:gd name="connsiteY4" fmla="*/ 1143000 h 774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7000" h="7747000">
                  <a:moveTo>
                    <a:pt x="7708900" y="723900"/>
                  </a:moveTo>
                  <a:lnTo>
                    <a:pt x="7708900" y="7747000"/>
                  </a:lnTo>
                  <a:lnTo>
                    <a:pt x="0" y="7747000"/>
                  </a:lnTo>
                  <a:lnTo>
                    <a:pt x="7747000" y="0"/>
                  </a:lnTo>
                  <a:lnTo>
                    <a:pt x="7747000" y="1143000"/>
                  </a:lnTo>
                </a:path>
              </a:pathLst>
            </a:custGeom>
            <a:solidFill>
              <a:srgbClr val="1A80B6">
                <a:alpha val="87843"/>
              </a:srgb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/>
            </a:p>
          </p:txBody>
        </p:sp>
      </p:grpSp>
      <p:sp>
        <p:nvSpPr>
          <p:cNvPr id="10" name="Tekstvak 9">
            <a:extLst>
              <a:ext uri="{FF2B5EF4-FFF2-40B4-BE49-F238E27FC236}">
                <a16:creationId xmlns:a16="http://schemas.microsoft.com/office/drawing/2014/main" id="{B60AB401-CB0B-4E2D-95D9-3264E568526D}"/>
              </a:ext>
            </a:extLst>
          </p:cNvPr>
          <p:cNvSpPr txBox="1"/>
          <p:nvPr/>
        </p:nvSpPr>
        <p:spPr>
          <a:xfrm>
            <a:off x="10821028" y="6488668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456 VWO</a:t>
            </a:r>
          </a:p>
        </p:txBody>
      </p:sp>
      <p:pic>
        <p:nvPicPr>
          <p:cNvPr id="11" name="Afbeelding 10" descr="Afbeelding met teken, shirt&#10;&#10;Automatisch gegenereerde beschrijving">
            <a:extLst>
              <a:ext uri="{FF2B5EF4-FFF2-40B4-BE49-F238E27FC236}">
                <a16:creationId xmlns:a16="http://schemas.microsoft.com/office/drawing/2014/main" id="{332D835C-91F6-4596-9A50-C97FEB6F00F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654" y="132186"/>
            <a:ext cx="1928692" cy="1243861"/>
          </a:xfrm>
          <a:prstGeom prst="rect">
            <a:avLst/>
          </a:prstGeom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92294A8B-377A-461D-87D6-A5AD20E7B6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959100"/>
            <a:ext cx="12192000" cy="178591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/>
            </a:lvl1pPr>
          </a:lstStyle>
          <a:p>
            <a:r>
              <a:rPr lang="nl-NL" b="1" spc="300">
                <a:latin typeface="Arial" panose="020B0604020202020204" pitchFamily="34" charset="0"/>
                <a:cs typeface="Arial" panose="020B0604020202020204" pitchFamily="34" charset="0"/>
              </a:rPr>
              <a:t>TITEL</a:t>
            </a:r>
          </a:p>
        </p:txBody>
      </p:sp>
      <p:sp>
        <p:nvSpPr>
          <p:cNvPr id="13" name="Ondertitel 2">
            <a:extLst>
              <a:ext uri="{FF2B5EF4-FFF2-40B4-BE49-F238E27FC236}">
                <a16:creationId xmlns:a16="http://schemas.microsoft.com/office/drawing/2014/main" id="{3B9BB25F-D78A-4C4C-AAD3-4183547A2E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-1" y="5081199"/>
            <a:ext cx="12191999" cy="705656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l-NL">
                <a:solidFill>
                  <a:schemeClr val="bg2">
                    <a:lumMod val="25000"/>
                  </a:schemeClr>
                </a:solidFill>
              </a:rPr>
              <a:t>SUBTITEL</a:t>
            </a:r>
          </a:p>
        </p:txBody>
      </p:sp>
    </p:spTree>
    <p:extLst>
      <p:ext uri="{BB962C8B-B14F-4D97-AF65-F5344CB8AC3E}">
        <p14:creationId xmlns:p14="http://schemas.microsoft.com/office/powerpoint/2010/main" val="4206133720"/>
      </p:ext>
    </p:extLst>
  </p:cSld>
  <p:clrMapOvr>
    <a:masterClrMapping/>
  </p:clrMapOvr>
  <p:transition spd="slow">
    <p:blind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1381F5A1-8801-40DF-A147-F2C86E3F8271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24A677-162E-477F-BC8C-EBBE32B06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CAD10E-3C39-4C75-A5EA-70B6897CCC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5600" y="1825625"/>
            <a:ext cx="5288456" cy="466725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611378B-7022-421B-A405-65C5E84D34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664200" cy="466724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2605C911-2B0A-47F9-8131-5E4DF28ED9A7}"/>
              </a:ext>
            </a:extLst>
          </p:cNvPr>
          <p:cNvSpPr/>
          <p:nvPr/>
        </p:nvSpPr>
        <p:spPr>
          <a:xfrm rot="13500000">
            <a:off x="10288822" y="6253998"/>
            <a:ext cx="1157202" cy="1157202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47625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55712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>
            <a:extLst>
              <a:ext uri="{FF2B5EF4-FFF2-40B4-BE49-F238E27FC236}">
                <a16:creationId xmlns:a16="http://schemas.microsoft.com/office/drawing/2014/main" id="{2A65210F-4C8B-45D7-891B-619FD1F7FBA0}"/>
              </a:ext>
            </a:extLst>
          </p:cNvPr>
          <p:cNvSpPr/>
          <p:nvPr/>
        </p:nvSpPr>
        <p:spPr>
          <a:xfrm rot="3600000">
            <a:off x="11411984" y="6131925"/>
            <a:ext cx="1371600" cy="1371600"/>
          </a:xfrm>
          <a:prstGeom prst="rect">
            <a:avLst/>
          </a:prstGeom>
          <a:solidFill>
            <a:srgbClr val="258812"/>
          </a:solidFill>
          <a:ln w="76200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73CC239E-71CD-4766-A6E8-C2A49B214C58}"/>
              </a:ext>
            </a:extLst>
          </p:cNvPr>
          <p:cNvSpPr/>
          <p:nvPr/>
        </p:nvSpPr>
        <p:spPr>
          <a:xfrm rot="3600000">
            <a:off x="11473851" y="6187331"/>
            <a:ext cx="1244464" cy="1244464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7BAC3EC0-14F0-44E0-918A-2C7ADDB9AFC6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E8DE244-E7A0-452F-943A-B4505F08B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65125"/>
            <a:ext cx="114808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07CE850-C25A-43F7-A75C-7C39EF0AB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5600" y="1681163"/>
            <a:ext cx="56419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0BBEBD2-A9D1-45C8-9D3E-CE2EBF26A8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5600" y="2505075"/>
            <a:ext cx="5641976" cy="39878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1269C68-638B-48F3-894E-A16187D3D5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6642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BFCBF78-E6B8-43ED-987D-FE731CE3F5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505074"/>
            <a:ext cx="5664199" cy="398779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1313965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7BAC3EC0-14F0-44E0-918A-2C7ADDB9AFC6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E8DE244-E7A0-452F-943A-B4505F08B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65125"/>
            <a:ext cx="114808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07CE850-C25A-43F7-A75C-7C39EF0AB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5600" y="1681163"/>
            <a:ext cx="56419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0BBEBD2-A9D1-45C8-9D3E-CE2EBF26A8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5600" y="2505075"/>
            <a:ext cx="5641976" cy="39878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1269C68-638B-48F3-894E-A16187D3D5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6642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BFCBF78-E6B8-43ED-987D-FE731CE3F5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505074"/>
            <a:ext cx="5664199" cy="398779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73766AD9-A3A1-45AA-B861-8D5BF601A55D}"/>
              </a:ext>
            </a:extLst>
          </p:cNvPr>
          <p:cNvSpPr/>
          <p:nvPr/>
        </p:nvSpPr>
        <p:spPr>
          <a:xfrm rot="8100000">
            <a:off x="11557653" y="4961426"/>
            <a:ext cx="1268693" cy="1268693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53975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6134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62B3E5B7-6474-4E27-A803-5FDF49C60BD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EE867F45-FC24-404F-930A-15D5F0D09DBE}"/>
              </a:ext>
            </a:extLst>
          </p:cNvPr>
          <p:cNvSpPr/>
          <p:nvPr/>
        </p:nvSpPr>
        <p:spPr>
          <a:xfrm rot="3600000">
            <a:off x="11411984" y="6131925"/>
            <a:ext cx="1371600" cy="1371600"/>
          </a:xfrm>
          <a:prstGeom prst="rect">
            <a:avLst/>
          </a:prstGeom>
          <a:solidFill>
            <a:srgbClr val="258812"/>
          </a:solidFill>
          <a:ln w="76200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46F2C884-2AD3-44A1-858D-531A631C745D}"/>
              </a:ext>
            </a:extLst>
          </p:cNvPr>
          <p:cNvSpPr/>
          <p:nvPr/>
        </p:nvSpPr>
        <p:spPr>
          <a:xfrm rot="3600000">
            <a:off x="11473851" y="6187331"/>
            <a:ext cx="1244464" cy="1244464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2D2AF16-A201-403F-AB81-9D567E05F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75790080"/>
      </p:ext>
    </p:extLst>
  </p:cSld>
  <p:clrMapOvr>
    <a:masterClrMapping/>
  </p:clrMapOvr>
  <p:transition spd="slow">
    <p:blinds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62B3E5B7-6474-4E27-A803-5FDF49C60BD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2D2AF16-A201-403F-AB81-9D567E05F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44229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3B366B0F-FE2E-4EB7-B67D-D65E4980072D}"/>
              </a:ext>
            </a:extLst>
          </p:cNvPr>
          <p:cNvSpPr/>
          <p:nvPr/>
        </p:nvSpPr>
        <p:spPr>
          <a:xfrm rot="2700000">
            <a:off x="9651609" y="-787123"/>
            <a:ext cx="1688545" cy="1688545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762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8C878D05-2685-48FD-820D-539524DBA88F}"/>
              </a:ext>
            </a:extLst>
          </p:cNvPr>
          <p:cNvSpPr/>
          <p:nvPr/>
        </p:nvSpPr>
        <p:spPr>
          <a:xfrm>
            <a:off x="0" y="-7625"/>
            <a:ext cx="1028700" cy="6865625"/>
          </a:xfrm>
          <a:prstGeom prst="rect">
            <a:avLst/>
          </a:prstGeom>
          <a:solidFill>
            <a:srgbClr val="1A80B6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729795" y="3274046"/>
            <a:ext cx="6463863" cy="672515"/>
          </a:xfrm>
          <a:prstGeom prst="rect">
            <a:avLst/>
          </a:prstGeom>
        </p:spPr>
        <p:txBody>
          <a:bodyPr/>
          <a:lstStyle>
            <a:lvl1pPr algn="r">
              <a:defRPr spc="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0938" y="378372"/>
            <a:ext cx="10426262" cy="622212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3312032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werkingsopd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3B366B0F-FE2E-4EB7-B67D-D65E4980072D}"/>
              </a:ext>
            </a:extLst>
          </p:cNvPr>
          <p:cNvSpPr/>
          <p:nvPr/>
        </p:nvSpPr>
        <p:spPr>
          <a:xfrm rot="2700000">
            <a:off x="9651609" y="-787123"/>
            <a:ext cx="1688545" cy="1688545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762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8C878D05-2685-48FD-820D-539524DBA88F}"/>
              </a:ext>
            </a:extLst>
          </p:cNvPr>
          <p:cNvSpPr/>
          <p:nvPr/>
        </p:nvSpPr>
        <p:spPr>
          <a:xfrm>
            <a:off x="0" y="-7625"/>
            <a:ext cx="1028700" cy="6865625"/>
          </a:xfrm>
          <a:prstGeom prst="rect">
            <a:avLst/>
          </a:prstGeom>
          <a:solidFill>
            <a:srgbClr val="1A80B6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0938" y="378372"/>
            <a:ext cx="10426262" cy="622212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6" name="Tijdelijke aanduiding voor inhoud 31" descr="Potlood">
            <a:extLst>
              <a:ext uri="{FF2B5EF4-FFF2-40B4-BE49-F238E27FC236}">
                <a16:creationId xmlns:a16="http://schemas.microsoft.com/office/drawing/2014/main" id="{FD8AD2E3-2892-4588-B699-34007DE963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1664" y="114847"/>
            <a:ext cx="631825" cy="631825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169E7FA8-7567-403C-9E0A-C4331ED723F6}"/>
              </a:ext>
            </a:extLst>
          </p:cNvPr>
          <p:cNvSpPr/>
          <p:nvPr/>
        </p:nvSpPr>
        <p:spPr>
          <a:xfrm rot="16200000">
            <a:off x="-2586518" y="2990334"/>
            <a:ext cx="61237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400" kern="12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verwerkingsopdracht</a:t>
            </a:r>
          </a:p>
        </p:txBody>
      </p:sp>
    </p:spTree>
    <p:extLst>
      <p:ext uri="{BB962C8B-B14F-4D97-AF65-F5344CB8AC3E}">
        <p14:creationId xmlns:p14="http://schemas.microsoft.com/office/powerpoint/2010/main" val="504535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in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ep 26">
            <a:extLst>
              <a:ext uri="{FF2B5EF4-FFF2-40B4-BE49-F238E27FC236}">
                <a16:creationId xmlns:a16="http://schemas.microsoft.com/office/drawing/2014/main" id="{420C3620-8164-4A81-92CA-0B82147C801E}"/>
              </a:ext>
            </a:extLst>
          </p:cNvPr>
          <p:cNvGrpSpPr/>
          <p:nvPr/>
        </p:nvGrpSpPr>
        <p:grpSpPr>
          <a:xfrm>
            <a:off x="-1017917" y="2013438"/>
            <a:ext cx="13740386" cy="5111262"/>
            <a:chOff x="4470321" y="-643744"/>
            <a:chExt cx="8001078" cy="7768444"/>
          </a:xfrm>
        </p:grpSpPr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498C6F7E-815D-483D-9399-AD0D17AD2D88}"/>
                </a:ext>
              </a:extLst>
            </p:cNvPr>
            <p:cNvSpPr/>
            <p:nvPr/>
          </p:nvSpPr>
          <p:spPr>
            <a:xfrm>
              <a:off x="4470321" y="-643744"/>
              <a:ext cx="7747000" cy="7747000"/>
            </a:xfrm>
            <a:custGeom>
              <a:avLst/>
              <a:gdLst>
                <a:gd name="connsiteX0" fmla="*/ 7708900 w 7747000"/>
                <a:gd name="connsiteY0" fmla="*/ 723900 h 7747000"/>
                <a:gd name="connsiteX1" fmla="*/ 7708900 w 7747000"/>
                <a:gd name="connsiteY1" fmla="*/ 7747000 h 7747000"/>
                <a:gd name="connsiteX2" fmla="*/ 0 w 7747000"/>
                <a:gd name="connsiteY2" fmla="*/ 7747000 h 7747000"/>
                <a:gd name="connsiteX3" fmla="*/ 7747000 w 7747000"/>
                <a:gd name="connsiteY3" fmla="*/ 0 h 7747000"/>
                <a:gd name="connsiteX4" fmla="*/ 7747000 w 7747000"/>
                <a:gd name="connsiteY4" fmla="*/ 1143000 h 774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7000" h="7747000">
                  <a:moveTo>
                    <a:pt x="7708900" y="723900"/>
                  </a:moveTo>
                  <a:lnTo>
                    <a:pt x="7708900" y="7747000"/>
                  </a:lnTo>
                  <a:lnTo>
                    <a:pt x="0" y="7747000"/>
                  </a:lnTo>
                  <a:lnTo>
                    <a:pt x="7747000" y="0"/>
                  </a:lnTo>
                  <a:lnTo>
                    <a:pt x="7747000" y="1143000"/>
                  </a:lnTo>
                </a:path>
              </a:pathLst>
            </a:custGeom>
            <a:solidFill>
              <a:srgbClr val="258812">
                <a:alpha val="80000"/>
              </a:srgb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/>
            </a:p>
          </p:txBody>
        </p:sp>
        <p:sp>
          <p:nvSpPr>
            <p:cNvPr id="29" name="Vrije vorm: vorm 28">
              <a:extLst>
                <a:ext uri="{FF2B5EF4-FFF2-40B4-BE49-F238E27FC236}">
                  <a16:creationId xmlns:a16="http://schemas.microsoft.com/office/drawing/2014/main" id="{FF747F03-1137-45A9-AF03-305F84A89A56}"/>
                </a:ext>
              </a:extLst>
            </p:cNvPr>
            <p:cNvSpPr/>
            <p:nvPr/>
          </p:nvSpPr>
          <p:spPr>
            <a:xfrm>
              <a:off x="4724399" y="-622300"/>
              <a:ext cx="7747000" cy="7747000"/>
            </a:xfrm>
            <a:custGeom>
              <a:avLst/>
              <a:gdLst>
                <a:gd name="connsiteX0" fmla="*/ 7708900 w 7747000"/>
                <a:gd name="connsiteY0" fmla="*/ 723900 h 7747000"/>
                <a:gd name="connsiteX1" fmla="*/ 7708900 w 7747000"/>
                <a:gd name="connsiteY1" fmla="*/ 7747000 h 7747000"/>
                <a:gd name="connsiteX2" fmla="*/ 0 w 7747000"/>
                <a:gd name="connsiteY2" fmla="*/ 7747000 h 7747000"/>
                <a:gd name="connsiteX3" fmla="*/ 7747000 w 7747000"/>
                <a:gd name="connsiteY3" fmla="*/ 0 h 7747000"/>
                <a:gd name="connsiteX4" fmla="*/ 7747000 w 7747000"/>
                <a:gd name="connsiteY4" fmla="*/ 1143000 h 774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7000" h="7747000">
                  <a:moveTo>
                    <a:pt x="7708900" y="723900"/>
                  </a:moveTo>
                  <a:lnTo>
                    <a:pt x="7708900" y="7747000"/>
                  </a:lnTo>
                  <a:lnTo>
                    <a:pt x="0" y="7747000"/>
                  </a:lnTo>
                  <a:lnTo>
                    <a:pt x="7747000" y="0"/>
                  </a:lnTo>
                  <a:lnTo>
                    <a:pt x="7747000" y="1143000"/>
                  </a:lnTo>
                </a:path>
              </a:pathLst>
            </a:custGeom>
            <a:solidFill>
              <a:srgbClr val="1A80B6">
                <a:alpha val="87843"/>
              </a:srgb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/>
            </a:p>
          </p:txBody>
        </p:sp>
      </p:grpSp>
      <p:sp>
        <p:nvSpPr>
          <p:cNvPr id="30" name="Tekstvak 29">
            <a:extLst>
              <a:ext uri="{FF2B5EF4-FFF2-40B4-BE49-F238E27FC236}">
                <a16:creationId xmlns:a16="http://schemas.microsoft.com/office/drawing/2014/main" id="{AE168464-A62A-40F4-95A8-DDEE31C367F1}"/>
              </a:ext>
            </a:extLst>
          </p:cNvPr>
          <p:cNvSpPr txBox="1"/>
          <p:nvPr/>
        </p:nvSpPr>
        <p:spPr>
          <a:xfrm>
            <a:off x="10816080" y="6412524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456 VWO</a:t>
            </a:r>
          </a:p>
        </p:txBody>
      </p:sp>
      <p:pic>
        <p:nvPicPr>
          <p:cNvPr id="31" name="Afbeelding 30" descr="Afbeelding met teken, shirt&#10;&#10;Automatisch gegenereerde beschrijving">
            <a:extLst>
              <a:ext uri="{FF2B5EF4-FFF2-40B4-BE49-F238E27FC236}">
                <a16:creationId xmlns:a16="http://schemas.microsoft.com/office/drawing/2014/main" id="{73585900-6322-4362-9988-1EBEB0DEBC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265" y="510256"/>
            <a:ext cx="3033469" cy="1956359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4B7BD462-2D8E-4923-8D7E-F510B26D0EEF}"/>
              </a:ext>
            </a:extLst>
          </p:cNvPr>
          <p:cNvSpPr/>
          <p:nvPr/>
        </p:nvSpPr>
        <p:spPr>
          <a:xfrm>
            <a:off x="0" y="3429000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4000" b="1" spc="300" dirty="0">
                <a:latin typeface="Arial" panose="020B0604020202020204" pitchFamily="34" charset="0"/>
                <a:cs typeface="Arial" panose="020B0604020202020204" pitchFamily="34" charset="0"/>
              </a:rPr>
              <a:t>www.economielokaal.nl</a:t>
            </a:r>
            <a:endParaRPr lang="nl-NL" sz="4000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7FD5F8B6-BEB0-4C5E-9BA7-889F3543F48E}"/>
              </a:ext>
            </a:extLst>
          </p:cNvPr>
          <p:cNvSpPr/>
          <p:nvPr/>
        </p:nvSpPr>
        <p:spPr>
          <a:xfrm>
            <a:off x="3908540" y="4582773"/>
            <a:ext cx="43749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>
                <a:solidFill>
                  <a:schemeClr val="bg2">
                    <a:lumMod val="25000"/>
                  </a:schemeClr>
                </a:solidFill>
              </a:rPr>
              <a:t>voor een stijgende lijn !</a:t>
            </a:r>
          </a:p>
        </p:txBody>
      </p:sp>
    </p:spTree>
    <p:extLst>
      <p:ext uri="{BB962C8B-B14F-4D97-AF65-F5344CB8AC3E}">
        <p14:creationId xmlns:p14="http://schemas.microsoft.com/office/powerpoint/2010/main" val="23429204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14CE7DE5-FC35-4FFD-AE29-C150217DEEED}"/>
              </a:ext>
            </a:extLst>
          </p:cNvPr>
          <p:cNvSpPr/>
          <p:nvPr/>
        </p:nvSpPr>
        <p:spPr>
          <a:xfrm rot="2700000">
            <a:off x="4407766" y="-1516342"/>
            <a:ext cx="3376466" cy="3376466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762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4" name="Groep 13">
            <a:extLst>
              <a:ext uri="{FF2B5EF4-FFF2-40B4-BE49-F238E27FC236}">
                <a16:creationId xmlns:a16="http://schemas.microsoft.com/office/drawing/2014/main" id="{2449F54E-C47E-4B61-8DF0-516E154B1163}"/>
              </a:ext>
            </a:extLst>
          </p:cNvPr>
          <p:cNvGrpSpPr/>
          <p:nvPr/>
        </p:nvGrpSpPr>
        <p:grpSpPr>
          <a:xfrm>
            <a:off x="4470321" y="-643744"/>
            <a:ext cx="8001078" cy="7768444"/>
            <a:chOff x="4470321" y="-643744"/>
            <a:chExt cx="8001078" cy="7768444"/>
          </a:xfrm>
        </p:grpSpPr>
        <p:sp>
          <p:nvSpPr>
            <p:cNvPr id="7" name="Vrije vorm: vorm 6">
              <a:extLst>
                <a:ext uri="{FF2B5EF4-FFF2-40B4-BE49-F238E27FC236}">
                  <a16:creationId xmlns:a16="http://schemas.microsoft.com/office/drawing/2014/main" id="{1285F57F-432D-4013-979E-83DAE5EC5DF8}"/>
                </a:ext>
              </a:extLst>
            </p:cNvPr>
            <p:cNvSpPr/>
            <p:nvPr/>
          </p:nvSpPr>
          <p:spPr>
            <a:xfrm>
              <a:off x="4470321" y="-643744"/>
              <a:ext cx="7747000" cy="7747000"/>
            </a:xfrm>
            <a:custGeom>
              <a:avLst/>
              <a:gdLst>
                <a:gd name="connsiteX0" fmla="*/ 7708900 w 7747000"/>
                <a:gd name="connsiteY0" fmla="*/ 723900 h 7747000"/>
                <a:gd name="connsiteX1" fmla="*/ 7708900 w 7747000"/>
                <a:gd name="connsiteY1" fmla="*/ 7747000 h 7747000"/>
                <a:gd name="connsiteX2" fmla="*/ 0 w 7747000"/>
                <a:gd name="connsiteY2" fmla="*/ 7747000 h 7747000"/>
                <a:gd name="connsiteX3" fmla="*/ 7747000 w 7747000"/>
                <a:gd name="connsiteY3" fmla="*/ 0 h 7747000"/>
                <a:gd name="connsiteX4" fmla="*/ 7747000 w 7747000"/>
                <a:gd name="connsiteY4" fmla="*/ 1143000 h 774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7000" h="7747000">
                  <a:moveTo>
                    <a:pt x="7708900" y="723900"/>
                  </a:moveTo>
                  <a:lnTo>
                    <a:pt x="7708900" y="7747000"/>
                  </a:lnTo>
                  <a:lnTo>
                    <a:pt x="0" y="7747000"/>
                  </a:lnTo>
                  <a:lnTo>
                    <a:pt x="7747000" y="0"/>
                  </a:lnTo>
                  <a:lnTo>
                    <a:pt x="7747000" y="1143000"/>
                  </a:lnTo>
                </a:path>
              </a:pathLst>
            </a:custGeom>
            <a:solidFill>
              <a:srgbClr val="258812">
                <a:alpha val="80000"/>
              </a:srgb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/>
            </a:p>
          </p:txBody>
        </p:sp>
        <p:sp>
          <p:nvSpPr>
            <p:cNvPr id="9" name="Vrije vorm: vorm 8">
              <a:extLst>
                <a:ext uri="{FF2B5EF4-FFF2-40B4-BE49-F238E27FC236}">
                  <a16:creationId xmlns:a16="http://schemas.microsoft.com/office/drawing/2014/main" id="{BDD80E4D-26F5-404F-B0AB-1C3820B74351}"/>
                </a:ext>
              </a:extLst>
            </p:cNvPr>
            <p:cNvSpPr/>
            <p:nvPr/>
          </p:nvSpPr>
          <p:spPr>
            <a:xfrm>
              <a:off x="4724399" y="-622300"/>
              <a:ext cx="7747000" cy="7747000"/>
            </a:xfrm>
            <a:custGeom>
              <a:avLst/>
              <a:gdLst>
                <a:gd name="connsiteX0" fmla="*/ 7708900 w 7747000"/>
                <a:gd name="connsiteY0" fmla="*/ 723900 h 7747000"/>
                <a:gd name="connsiteX1" fmla="*/ 7708900 w 7747000"/>
                <a:gd name="connsiteY1" fmla="*/ 7747000 h 7747000"/>
                <a:gd name="connsiteX2" fmla="*/ 0 w 7747000"/>
                <a:gd name="connsiteY2" fmla="*/ 7747000 h 7747000"/>
                <a:gd name="connsiteX3" fmla="*/ 7747000 w 7747000"/>
                <a:gd name="connsiteY3" fmla="*/ 0 h 7747000"/>
                <a:gd name="connsiteX4" fmla="*/ 7747000 w 7747000"/>
                <a:gd name="connsiteY4" fmla="*/ 1143000 h 774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7000" h="7747000">
                  <a:moveTo>
                    <a:pt x="7708900" y="723900"/>
                  </a:moveTo>
                  <a:lnTo>
                    <a:pt x="7708900" y="7747000"/>
                  </a:lnTo>
                  <a:lnTo>
                    <a:pt x="0" y="7747000"/>
                  </a:lnTo>
                  <a:lnTo>
                    <a:pt x="7747000" y="0"/>
                  </a:lnTo>
                  <a:lnTo>
                    <a:pt x="7747000" y="1143000"/>
                  </a:lnTo>
                </a:path>
              </a:pathLst>
            </a:custGeom>
            <a:solidFill>
              <a:srgbClr val="1A80B6">
                <a:alpha val="87843"/>
              </a:srgb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/>
            </a:p>
          </p:txBody>
        </p:sp>
      </p:grpSp>
      <p:sp>
        <p:nvSpPr>
          <p:cNvPr id="10" name="Tekstvak 9">
            <a:extLst>
              <a:ext uri="{FF2B5EF4-FFF2-40B4-BE49-F238E27FC236}">
                <a16:creationId xmlns:a16="http://schemas.microsoft.com/office/drawing/2014/main" id="{B60AB401-CB0B-4E2D-95D9-3264E568526D}"/>
              </a:ext>
            </a:extLst>
          </p:cNvPr>
          <p:cNvSpPr txBox="1"/>
          <p:nvPr/>
        </p:nvSpPr>
        <p:spPr>
          <a:xfrm>
            <a:off x="10821028" y="6488668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456 VWO</a:t>
            </a:r>
          </a:p>
        </p:txBody>
      </p:sp>
      <p:pic>
        <p:nvPicPr>
          <p:cNvPr id="11" name="Afbeelding 10" descr="Afbeelding met teken, shirt&#10;&#10;Automatisch gegenereerde beschrijving">
            <a:extLst>
              <a:ext uri="{FF2B5EF4-FFF2-40B4-BE49-F238E27FC236}">
                <a16:creationId xmlns:a16="http://schemas.microsoft.com/office/drawing/2014/main" id="{332D835C-91F6-4596-9A50-C97FEB6F00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654" y="132186"/>
            <a:ext cx="1928692" cy="1243861"/>
          </a:xfrm>
          <a:prstGeom prst="rect">
            <a:avLst/>
          </a:prstGeom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92294A8B-377A-461D-87D6-A5AD20E7B65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959100"/>
            <a:ext cx="12192000" cy="178591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/>
            </a:lvl1pPr>
          </a:lstStyle>
          <a:p>
            <a:r>
              <a:rPr lang="nl-NL" b="1" spc="300">
                <a:latin typeface="Arial" panose="020B0604020202020204" pitchFamily="34" charset="0"/>
                <a:cs typeface="Arial" panose="020B0604020202020204" pitchFamily="34" charset="0"/>
              </a:rPr>
              <a:t>TITEL</a:t>
            </a:r>
          </a:p>
        </p:txBody>
      </p:sp>
      <p:sp>
        <p:nvSpPr>
          <p:cNvPr id="13" name="Ondertitel 2">
            <a:extLst>
              <a:ext uri="{FF2B5EF4-FFF2-40B4-BE49-F238E27FC236}">
                <a16:creationId xmlns:a16="http://schemas.microsoft.com/office/drawing/2014/main" id="{3B9BB25F-D78A-4C4C-AAD3-4183547A2E9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-1" y="5081199"/>
            <a:ext cx="12191999" cy="705656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nl-NL">
                <a:solidFill>
                  <a:schemeClr val="bg2">
                    <a:lumMod val="25000"/>
                  </a:schemeClr>
                </a:solidFill>
              </a:rPr>
              <a:t>SUBTITEL</a:t>
            </a:r>
          </a:p>
        </p:txBody>
      </p:sp>
    </p:spTree>
    <p:extLst>
      <p:ext uri="{BB962C8B-B14F-4D97-AF65-F5344CB8AC3E}">
        <p14:creationId xmlns:p14="http://schemas.microsoft.com/office/powerpoint/2010/main" val="3773785766"/>
      </p:ext>
    </p:extLst>
  </p:cSld>
  <p:clrMapOvr>
    <a:masterClrMapping/>
  </p:clrMapOvr>
  <p:transition spd="slow">
    <p:blinds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rije vorm: vorm 4">
            <a:extLst>
              <a:ext uri="{FF2B5EF4-FFF2-40B4-BE49-F238E27FC236}">
                <a16:creationId xmlns:a16="http://schemas.microsoft.com/office/drawing/2014/main" id="{9E740AC1-EFFF-477E-8260-FA2FF6CF5AB7}"/>
              </a:ext>
            </a:extLst>
          </p:cNvPr>
          <p:cNvSpPr/>
          <p:nvPr/>
        </p:nvSpPr>
        <p:spPr>
          <a:xfrm rot="2700000">
            <a:off x="4407766" y="-1516342"/>
            <a:ext cx="3376466" cy="3376466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762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807B00C-668A-4BF1-A6E4-7A5729DB8C4D}"/>
              </a:ext>
            </a:extLst>
          </p:cNvPr>
          <p:cNvSpPr txBox="1"/>
          <p:nvPr/>
        </p:nvSpPr>
        <p:spPr>
          <a:xfrm>
            <a:off x="4562790" y="171891"/>
            <a:ext cx="30664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800" b="1" spc="3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DEZE</a:t>
            </a:r>
          </a:p>
          <a:p>
            <a:pPr algn="ctr"/>
            <a:r>
              <a:rPr lang="nl-NL" sz="2800" b="1" spc="3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PRESENTATIE</a:t>
            </a: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360A215D-1695-4727-9547-7AEF3CD24DAE}"/>
              </a:ext>
            </a:extLst>
          </p:cNvPr>
          <p:cNvSpPr/>
          <p:nvPr/>
        </p:nvSpPr>
        <p:spPr>
          <a:xfrm>
            <a:off x="0" y="-7625"/>
            <a:ext cx="1028700" cy="6865625"/>
          </a:xfrm>
          <a:prstGeom prst="rect">
            <a:avLst/>
          </a:prstGeom>
          <a:solidFill>
            <a:srgbClr val="1A80B6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75722A8D-E090-4276-8005-D5472C387663}"/>
              </a:ext>
            </a:extLst>
          </p:cNvPr>
          <p:cNvSpPr/>
          <p:nvPr/>
        </p:nvSpPr>
        <p:spPr>
          <a:xfrm rot="16200000">
            <a:off x="-2918462" y="3194353"/>
            <a:ext cx="68656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400" spc="600" dirty="0"/>
              <a:t>economielokaal voor 456 vwo</a:t>
            </a:r>
          </a:p>
        </p:txBody>
      </p:sp>
      <p:sp>
        <p:nvSpPr>
          <p:cNvPr id="18" name="Pijl: vijfhoek 17">
            <a:extLst>
              <a:ext uri="{FF2B5EF4-FFF2-40B4-BE49-F238E27FC236}">
                <a16:creationId xmlns:a16="http://schemas.microsoft.com/office/drawing/2014/main" id="{A660FE69-9B18-4214-8039-DD6D2FAEA9A2}"/>
              </a:ext>
            </a:extLst>
          </p:cNvPr>
          <p:cNvSpPr/>
          <p:nvPr/>
        </p:nvSpPr>
        <p:spPr>
          <a:xfrm>
            <a:off x="2162175" y="3429000"/>
            <a:ext cx="1028700" cy="576000"/>
          </a:xfrm>
          <a:prstGeom prst="homePlate">
            <a:avLst/>
          </a:prstGeom>
          <a:solidFill>
            <a:srgbClr val="2588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1</a:t>
            </a:r>
          </a:p>
        </p:txBody>
      </p:sp>
      <p:sp>
        <p:nvSpPr>
          <p:cNvPr id="19" name="Pijl: punthaak 18">
            <a:extLst>
              <a:ext uri="{FF2B5EF4-FFF2-40B4-BE49-F238E27FC236}">
                <a16:creationId xmlns:a16="http://schemas.microsoft.com/office/drawing/2014/main" id="{8E64B550-60CD-4A63-9FAD-648F83E38FCE}"/>
              </a:ext>
            </a:extLst>
          </p:cNvPr>
          <p:cNvSpPr/>
          <p:nvPr/>
        </p:nvSpPr>
        <p:spPr>
          <a:xfrm>
            <a:off x="3038475" y="3429000"/>
            <a:ext cx="8382000" cy="576000"/>
          </a:xfrm>
          <a:prstGeom prst="chevron">
            <a:avLst/>
          </a:prstGeom>
          <a:noFill/>
          <a:ln w="38100">
            <a:solidFill>
              <a:srgbClr val="2588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0" name="Pijl: vijfhoek 19">
            <a:extLst>
              <a:ext uri="{FF2B5EF4-FFF2-40B4-BE49-F238E27FC236}">
                <a16:creationId xmlns:a16="http://schemas.microsoft.com/office/drawing/2014/main" id="{1866F006-2917-40F1-BB68-C6ADFC1DA183}"/>
              </a:ext>
            </a:extLst>
          </p:cNvPr>
          <p:cNvSpPr/>
          <p:nvPr/>
        </p:nvSpPr>
        <p:spPr>
          <a:xfrm>
            <a:off x="2162175" y="4152900"/>
            <a:ext cx="1028700" cy="576000"/>
          </a:xfrm>
          <a:prstGeom prst="homePlate">
            <a:avLst/>
          </a:prstGeom>
          <a:solidFill>
            <a:srgbClr val="1A80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2</a:t>
            </a:r>
          </a:p>
        </p:txBody>
      </p:sp>
      <p:sp>
        <p:nvSpPr>
          <p:cNvPr id="21" name="Pijl: punthaak 20">
            <a:extLst>
              <a:ext uri="{FF2B5EF4-FFF2-40B4-BE49-F238E27FC236}">
                <a16:creationId xmlns:a16="http://schemas.microsoft.com/office/drawing/2014/main" id="{FC6993CF-0AE6-4C3C-898C-FFD42211E9F4}"/>
              </a:ext>
            </a:extLst>
          </p:cNvPr>
          <p:cNvSpPr/>
          <p:nvPr/>
        </p:nvSpPr>
        <p:spPr>
          <a:xfrm>
            <a:off x="3038475" y="4152900"/>
            <a:ext cx="8382000" cy="576000"/>
          </a:xfrm>
          <a:prstGeom prst="chevron">
            <a:avLst/>
          </a:prstGeom>
          <a:noFill/>
          <a:ln w="38100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2" name="Pijl: vijfhoek 21">
            <a:extLst>
              <a:ext uri="{FF2B5EF4-FFF2-40B4-BE49-F238E27FC236}">
                <a16:creationId xmlns:a16="http://schemas.microsoft.com/office/drawing/2014/main" id="{A92FD04F-835F-473D-976E-511F2381BFBA}"/>
              </a:ext>
            </a:extLst>
          </p:cNvPr>
          <p:cNvSpPr/>
          <p:nvPr/>
        </p:nvSpPr>
        <p:spPr>
          <a:xfrm>
            <a:off x="2162175" y="4888583"/>
            <a:ext cx="1028700" cy="576000"/>
          </a:xfrm>
          <a:prstGeom prst="homePlate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3</a:t>
            </a:r>
          </a:p>
        </p:txBody>
      </p:sp>
      <p:sp>
        <p:nvSpPr>
          <p:cNvPr id="23" name="Pijl: punthaak 22">
            <a:extLst>
              <a:ext uri="{FF2B5EF4-FFF2-40B4-BE49-F238E27FC236}">
                <a16:creationId xmlns:a16="http://schemas.microsoft.com/office/drawing/2014/main" id="{D166A1A9-F38F-44BE-969E-CB01C50993D4}"/>
              </a:ext>
            </a:extLst>
          </p:cNvPr>
          <p:cNvSpPr/>
          <p:nvPr/>
        </p:nvSpPr>
        <p:spPr>
          <a:xfrm>
            <a:off x="3038475" y="4888583"/>
            <a:ext cx="8382000" cy="576000"/>
          </a:xfrm>
          <a:prstGeom prst="chevron">
            <a:avLst/>
          </a:prstGeom>
          <a:noFill/>
          <a:ln w="381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7" name="Tijdelijke aanduiding voor tekst 2">
            <a:extLst>
              <a:ext uri="{FF2B5EF4-FFF2-40B4-BE49-F238E27FC236}">
                <a16:creationId xmlns:a16="http://schemas.microsoft.com/office/drawing/2014/main" id="{8BBC9B00-4EE0-4490-9C58-79490B9D5B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33003" y="3531552"/>
            <a:ext cx="10515600" cy="46166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8" name="Tijdelijke aanduiding voor tekst 2">
            <a:extLst>
              <a:ext uri="{FF2B5EF4-FFF2-40B4-BE49-F238E27FC236}">
                <a16:creationId xmlns:a16="http://schemas.microsoft.com/office/drawing/2014/main" id="{521E979D-91E4-4B6F-B53B-00EDD1B2149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333003" y="4235860"/>
            <a:ext cx="10515600" cy="46166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9" name="Tijdelijke aanduiding voor tekst 2">
            <a:extLst>
              <a:ext uri="{FF2B5EF4-FFF2-40B4-BE49-F238E27FC236}">
                <a16:creationId xmlns:a16="http://schemas.microsoft.com/office/drawing/2014/main" id="{9B49DFA4-9B80-4EA3-B3F2-71D70AF5B7BD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3333003" y="4964819"/>
            <a:ext cx="10515600" cy="46166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573371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rije vorm: vorm 4">
            <a:extLst>
              <a:ext uri="{FF2B5EF4-FFF2-40B4-BE49-F238E27FC236}">
                <a16:creationId xmlns:a16="http://schemas.microsoft.com/office/drawing/2014/main" id="{9E740AC1-EFFF-477E-8260-FA2FF6CF5AB7}"/>
              </a:ext>
            </a:extLst>
          </p:cNvPr>
          <p:cNvSpPr/>
          <p:nvPr/>
        </p:nvSpPr>
        <p:spPr>
          <a:xfrm rot="2700000">
            <a:off x="4407766" y="-1516342"/>
            <a:ext cx="3376466" cy="3376466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762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D807B00C-668A-4BF1-A6E4-7A5729DB8C4D}"/>
              </a:ext>
            </a:extLst>
          </p:cNvPr>
          <p:cNvSpPr txBox="1"/>
          <p:nvPr/>
        </p:nvSpPr>
        <p:spPr>
          <a:xfrm>
            <a:off x="4562790" y="171891"/>
            <a:ext cx="306641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800" b="1" spc="3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DEZE</a:t>
            </a:r>
          </a:p>
          <a:p>
            <a:pPr algn="ctr"/>
            <a:r>
              <a:rPr lang="nl-NL" sz="2800" b="1" spc="3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PRESENTATIE</a:t>
            </a: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360A215D-1695-4727-9547-7AEF3CD24DAE}"/>
              </a:ext>
            </a:extLst>
          </p:cNvPr>
          <p:cNvSpPr/>
          <p:nvPr/>
        </p:nvSpPr>
        <p:spPr>
          <a:xfrm>
            <a:off x="0" y="-7625"/>
            <a:ext cx="1028700" cy="6865625"/>
          </a:xfrm>
          <a:prstGeom prst="rect">
            <a:avLst/>
          </a:prstGeom>
          <a:solidFill>
            <a:srgbClr val="1A80B6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75722A8D-E090-4276-8005-D5472C387663}"/>
              </a:ext>
            </a:extLst>
          </p:cNvPr>
          <p:cNvSpPr/>
          <p:nvPr/>
        </p:nvSpPr>
        <p:spPr>
          <a:xfrm rot="16200000">
            <a:off x="-2918462" y="3194353"/>
            <a:ext cx="68656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400" spc="600" dirty="0"/>
              <a:t>economielokaal voor 456 vwo</a:t>
            </a:r>
          </a:p>
        </p:txBody>
      </p:sp>
      <p:sp>
        <p:nvSpPr>
          <p:cNvPr id="18" name="Pijl: vijfhoek 17">
            <a:extLst>
              <a:ext uri="{FF2B5EF4-FFF2-40B4-BE49-F238E27FC236}">
                <a16:creationId xmlns:a16="http://schemas.microsoft.com/office/drawing/2014/main" id="{A660FE69-9B18-4214-8039-DD6D2FAEA9A2}"/>
              </a:ext>
            </a:extLst>
          </p:cNvPr>
          <p:cNvSpPr/>
          <p:nvPr/>
        </p:nvSpPr>
        <p:spPr>
          <a:xfrm>
            <a:off x="2162175" y="3429000"/>
            <a:ext cx="1028700" cy="576000"/>
          </a:xfrm>
          <a:prstGeom prst="homePlate">
            <a:avLst/>
          </a:prstGeom>
          <a:solidFill>
            <a:srgbClr val="2588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1</a:t>
            </a:r>
          </a:p>
        </p:txBody>
      </p:sp>
      <p:sp>
        <p:nvSpPr>
          <p:cNvPr id="19" name="Pijl: punthaak 18">
            <a:extLst>
              <a:ext uri="{FF2B5EF4-FFF2-40B4-BE49-F238E27FC236}">
                <a16:creationId xmlns:a16="http://schemas.microsoft.com/office/drawing/2014/main" id="{8E64B550-60CD-4A63-9FAD-648F83E38FCE}"/>
              </a:ext>
            </a:extLst>
          </p:cNvPr>
          <p:cNvSpPr/>
          <p:nvPr/>
        </p:nvSpPr>
        <p:spPr>
          <a:xfrm>
            <a:off x="3038475" y="3429000"/>
            <a:ext cx="8382000" cy="576000"/>
          </a:xfrm>
          <a:prstGeom prst="chevron">
            <a:avLst/>
          </a:prstGeom>
          <a:noFill/>
          <a:ln w="38100">
            <a:solidFill>
              <a:srgbClr val="2588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0" name="Pijl: vijfhoek 19">
            <a:extLst>
              <a:ext uri="{FF2B5EF4-FFF2-40B4-BE49-F238E27FC236}">
                <a16:creationId xmlns:a16="http://schemas.microsoft.com/office/drawing/2014/main" id="{1866F006-2917-40F1-BB68-C6ADFC1DA183}"/>
              </a:ext>
            </a:extLst>
          </p:cNvPr>
          <p:cNvSpPr/>
          <p:nvPr/>
        </p:nvSpPr>
        <p:spPr>
          <a:xfrm>
            <a:off x="2162175" y="4152900"/>
            <a:ext cx="1028700" cy="576000"/>
          </a:xfrm>
          <a:prstGeom prst="homePlate">
            <a:avLst/>
          </a:prstGeom>
          <a:solidFill>
            <a:srgbClr val="1A80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2</a:t>
            </a:r>
          </a:p>
        </p:txBody>
      </p:sp>
      <p:sp>
        <p:nvSpPr>
          <p:cNvPr id="21" name="Pijl: punthaak 20">
            <a:extLst>
              <a:ext uri="{FF2B5EF4-FFF2-40B4-BE49-F238E27FC236}">
                <a16:creationId xmlns:a16="http://schemas.microsoft.com/office/drawing/2014/main" id="{FC6993CF-0AE6-4C3C-898C-FFD42211E9F4}"/>
              </a:ext>
            </a:extLst>
          </p:cNvPr>
          <p:cNvSpPr/>
          <p:nvPr/>
        </p:nvSpPr>
        <p:spPr>
          <a:xfrm>
            <a:off x="3038475" y="4152900"/>
            <a:ext cx="8382000" cy="576000"/>
          </a:xfrm>
          <a:prstGeom prst="chevron">
            <a:avLst/>
          </a:prstGeom>
          <a:noFill/>
          <a:ln w="38100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2" name="Pijl: vijfhoek 21">
            <a:extLst>
              <a:ext uri="{FF2B5EF4-FFF2-40B4-BE49-F238E27FC236}">
                <a16:creationId xmlns:a16="http://schemas.microsoft.com/office/drawing/2014/main" id="{A92FD04F-835F-473D-976E-511F2381BFBA}"/>
              </a:ext>
            </a:extLst>
          </p:cNvPr>
          <p:cNvSpPr/>
          <p:nvPr/>
        </p:nvSpPr>
        <p:spPr>
          <a:xfrm>
            <a:off x="2162175" y="4888583"/>
            <a:ext cx="1028700" cy="576000"/>
          </a:xfrm>
          <a:prstGeom prst="homePlate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/>
              <a:t>3</a:t>
            </a:r>
          </a:p>
        </p:txBody>
      </p:sp>
      <p:sp>
        <p:nvSpPr>
          <p:cNvPr id="23" name="Pijl: punthaak 22">
            <a:extLst>
              <a:ext uri="{FF2B5EF4-FFF2-40B4-BE49-F238E27FC236}">
                <a16:creationId xmlns:a16="http://schemas.microsoft.com/office/drawing/2014/main" id="{D166A1A9-F38F-44BE-969E-CB01C50993D4}"/>
              </a:ext>
            </a:extLst>
          </p:cNvPr>
          <p:cNvSpPr/>
          <p:nvPr/>
        </p:nvSpPr>
        <p:spPr>
          <a:xfrm>
            <a:off x="3038475" y="4888583"/>
            <a:ext cx="8382000" cy="576000"/>
          </a:xfrm>
          <a:prstGeom prst="chevron">
            <a:avLst/>
          </a:prstGeom>
          <a:noFill/>
          <a:ln w="381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27" name="Tijdelijke aanduiding voor tekst 2">
            <a:extLst>
              <a:ext uri="{FF2B5EF4-FFF2-40B4-BE49-F238E27FC236}">
                <a16:creationId xmlns:a16="http://schemas.microsoft.com/office/drawing/2014/main" id="{8BBC9B00-4EE0-4490-9C58-79490B9D5B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33003" y="3531552"/>
            <a:ext cx="10515600" cy="46166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8" name="Tijdelijke aanduiding voor tekst 2">
            <a:extLst>
              <a:ext uri="{FF2B5EF4-FFF2-40B4-BE49-F238E27FC236}">
                <a16:creationId xmlns:a16="http://schemas.microsoft.com/office/drawing/2014/main" id="{521E979D-91E4-4B6F-B53B-00EDD1B2149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3333003" y="4235860"/>
            <a:ext cx="10515600" cy="46166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9" name="Tijdelijke aanduiding voor tekst 2">
            <a:extLst>
              <a:ext uri="{FF2B5EF4-FFF2-40B4-BE49-F238E27FC236}">
                <a16:creationId xmlns:a16="http://schemas.microsoft.com/office/drawing/2014/main" id="{9B49DFA4-9B80-4EA3-B3F2-71D70AF5B7BD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3333003" y="4964819"/>
            <a:ext cx="10515600" cy="46166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2591484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D04F8D9-938D-4423-B435-69DBA4E511C1}"/>
              </a:ext>
            </a:extLst>
          </p:cNvPr>
          <p:cNvSpPr/>
          <p:nvPr/>
        </p:nvSpPr>
        <p:spPr>
          <a:xfrm>
            <a:off x="0" y="-7625"/>
            <a:ext cx="7152000" cy="6865625"/>
          </a:xfrm>
          <a:prstGeom prst="rect">
            <a:avLst/>
          </a:prstGeom>
          <a:solidFill>
            <a:srgbClr val="25881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D8B4E8A1-2EEC-4975-BAEC-4FDCAA9FB204}"/>
              </a:ext>
            </a:extLst>
          </p:cNvPr>
          <p:cNvSpPr/>
          <p:nvPr/>
        </p:nvSpPr>
        <p:spPr>
          <a:xfrm>
            <a:off x="7152000" y="-7626"/>
            <a:ext cx="5040000" cy="6865625"/>
          </a:xfrm>
          <a:prstGeom prst="rect">
            <a:avLst/>
          </a:prstGeom>
          <a:solidFill>
            <a:srgbClr val="1A80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5100BAE9-0E53-4B9A-8BBF-998942F8AA0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57499"/>
            <a:ext cx="11531600" cy="1325563"/>
          </a:xfrm>
          <a:prstGeom prst="rect">
            <a:avLst/>
          </a:prstGeom>
        </p:spPr>
        <p:txBody>
          <a:bodyPr/>
          <a:lstStyle>
            <a:lvl1pPr>
              <a:defRPr spc="3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1153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648872130"/>
      </p:ext>
    </p:extLst>
  </p:cSld>
  <p:clrMapOvr>
    <a:masterClrMapping/>
  </p:clrMapOvr>
  <p:transition spd="slow">
    <p:blinds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D04F8D9-938D-4423-B435-69DBA4E511C1}"/>
              </a:ext>
            </a:extLst>
          </p:cNvPr>
          <p:cNvSpPr/>
          <p:nvPr/>
        </p:nvSpPr>
        <p:spPr>
          <a:xfrm>
            <a:off x="0" y="-7625"/>
            <a:ext cx="12192000" cy="6865625"/>
          </a:xfrm>
          <a:prstGeom prst="rect">
            <a:avLst/>
          </a:prstGeom>
          <a:solidFill>
            <a:srgbClr val="25881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6A2DDDEB-8ECD-444E-BC0B-77269F781C5F}"/>
              </a:ext>
            </a:extLst>
          </p:cNvPr>
          <p:cNvSpPr/>
          <p:nvPr/>
        </p:nvSpPr>
        <p:spPr>
          <a:xfrm>
            <a:off x="4724399" y="-622300"/>
            <a:ext cx="7747000" cy="7747000"/>
          </a:xfrm>
          <a:custGeom>
            <a:avLst/>
            <a:gdLst>
              <a:gd name="connsiteX0" fmla="*/ 7708900 w 7747000"/>
              <a:gd name="connsiteY0" fmla="*/ 723900 h 7747000"/>
              <a:gd name="connsiteX1" fmla="*/ 7708900 w 7747000"/>
              <a:gd name="connsiteY1" fmla="*/ 7747000 h 7747000"/>
              <a:gd name="connsiteX2" fmla="*/ 0 w 7747000"/>
              <a:gd name="connsiteY2" fmla="*/ 7747000 h 7747000"/>
              <a:gd name="connsiteX3" fmla="*/ 7747000 w 7747000"/>
              <a:gd name="connsiteY3" fmla="*/ 0 h 7747000"/>
              <a:gd name="connsiteX4" fmla="*/ 7747000 w 7747000"/>
              <a:gd name="connsiteY4" fmla="*/ 1143000 h 774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47000" h="7747000">
                <a:moveTo>
                  <a:pt x="7708900" y="723900"/>
                </a:moveTo>
                <a:lnTo>
                  <a:pt x="7708900" y="7747000"/>
                </a:lnTo>
                <a:lnTo>
                  <a:pt x="0" y="7747000"/>
                </a:lnTo>
                <a:lnTo>
                  <a:pt x="7747000" y="0"/>
                </a:lnTo>
                <a:lnTo>
                  <a:pt x="7747000" y="1143000"/>
                </a:lnTo>
              </a:path>
            </a:pathLst>
          </a:custGeom>
          <a:solidFill>
            <a:srgbClr val="1A80B6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5100BAE9-0E53-4B9A-8BBF-998942F8AA0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57499"/>
            <a:ext cx="11531600" cy="1325563"/>
          </a:xfrm>
          <a:prstGeom prst="rect">
            <a:avLst/>
          </a:prstGeom>
        </p:spPr>
        <p:txBody>
          <a:bodyPr/>
          <a:lstStyle>
            <a:lvl1pPr>
              <a:defRPr spc="3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1153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3317969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5100BAE9-0E53-4B9A-8BBF-998942F8AA0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57499"/>
            <a:ext cx="11531600" cy="1325563"/>
          </a:xfrm>
          <a:prstGeom prst="rect">
            <a:avLst/>
          </a:prstGeom>
        </p:spPr>
        <p:txBody>
          <a:bodyPr/>
          <a:lstStyle>
            <a:lvl1pPr>
              <a:defRPr spc="3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11531600" cy="468250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C1D4CA26-6F05-4994-BA46-E0DAC85EB45E}"/>
              </a:ext>
            </a:extLst>
          </p:cNvPr>
          <p:cNvSpPr/>
          <p:nvPr/>
        </p:nvSpPr>
        <p:spPr>
          <a:xfrm rot="13500000">
            <a:off x="10288822" y="6253998"/>
            <a:ext cx="1157202" cy="1157202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47625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36613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el en object - al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rije vorm: vorm 5">
            <a:extLst>
              <a:ext uri="{FF2B5EF4-FFF2-40B4-BE49-F238E27FC236}">
                <a16:creationId xmlns:a16="http://schemas.microsoft.com/office/drawing/2014/main" id="{9FD9C8C0-4AEF-42AC-A04B-5DF029A07915}"/>
              </a:ext>
            </a:extLst>
          </p:cNvPr>
          <p:cNvSpPr/>
          <p:nvPr/>
        </p:nvSpPr>
        <p:spPr>
          <a:xfrm rot="8100000">
            <a:off x="11557653" y="4961426"/>
            <a:ext cx="1268693" cy="1268693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53975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5100BAE9-0E53-4B9A-8BBF-998942F8AA0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57499"/>
            <a:ext cx="11531600" cy="1325563"/>
          </a:xfrm>
          <a:prstGeom prst="rect">
            <a:avLst/>
          </a:prstGeom>
        </p:spPr>
        <p:txBody>
          <a:bodyPr/>
          <a:lstStyle>
            <a:lvl1pPr>
              <a:defRPr spc="3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11531600" cy="468250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5770784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el en object - al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4817D107-E28C-44CF-A1CE-941769E35A46}"/>
              </a:ext>
            </a:extLst>
          </p:cNvPr>
          <p:cNvSpPr/>
          <p:nvPr/>
        </p:nvSpPr>
        <p:spPr>
          <a:xfrm rot="3600000">
            <a:off x="11411984" y="6131925"/>
            <a:ext cx="1371600" cy="1371600"/>
          </a:xfrm>
          <a:prstGeom prst="rect">
            <a:avLst/>
          </a:prstGeom>
          <a:solidFill>
            <a:srgbClr val="258812"/>
          </a:solidFill>
          <a:ln w="76200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B22552BC-0A7A-45B7-83F2-D843FE1449B5}"/>
              </a:ext>
            </a:extLst>
          </p:cNvPr>
          <p:cNvSpPr/>
          <p:nvPr/>
        </p:nvSpPr>
        <p:spPr>
          <a:xfrm rot="3600000">
            <a:off x="11473851" y="6187331"/>
            <a:ext cx="1244464" cy="1244464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5100BAE9-0E53-4B9A-8BBF-998942F8AA0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57499"/>
            <a:ext cx="11531600" cy="1325563"/>
          </a:xfrm>
          <a:prstGeom prst="rect">
            <a:avLst/>
          </a:prstGeom>
        </p:spPr>
        <p:txBody>
          <a:bodyPr/>
          <a:lstStyle>
            <a:lvl1pPr>
              <a:defRPr spc="3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11531600" cy="468250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1557369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575A89EF-3A8B-49A6-9C33-1E4F8BA4047E}"/>
              </a:ext>
            </a:extLst>
          </p:cNvPr>
          <p:cNvSpPr/>
          <p:nvPr/>
        </p:nvSpPr>
        <p:spPr>
          <a:xfrm rot="3600000">
            <a:off x="11411984" y="6131925"/>
            <a:ext cx="1371600" cy="1371600"/>
          </a:xfrm>
          <a:prstGeom prst="rect">
            <a:avLst/>
          </a:prstGeom>
          <a:solidFill>
            <a:srgbClr val="258812"/>
          </a:solidFill>
          <a:ln w="76200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E0AF7347-02D9-4736-BB7E-EC0E086F8DB9}"/>
              </a:ext>
            </a:extLst>
          </p:cNvPr>
          <p:cNvSpPr/>
          <p:nvPr/>
        </p:nvSpPr>
        <p:spPr>
          <a:xfrm rot="3600000">
            <a:off x="11473851" y="6187331"/>
            <a:ext cx="1244464" cy="1244464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1381F5A1-8801-40DF-A147-F2C86E3F8271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24A677-162E-477F-BC8C-EBBE32B06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CAD10E-3C39-4C75-A5EA-70B6897CCC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5600" y="1825625"/>
            <a:ext cx="5288456" cy="466725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611378B-7022-421B-A405-65C5E84D34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664200" cy="466724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026294351"/>
      </p:ext>
    </p:extLst>
  </p:cSld>
  <p:clrMapOvr>
    <a:masterClrMapping/>
  </p:clrMapOvr>
  <p:transition spd="slow">
    <p:blinds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1381F5A1-8801-40DF-A147-F2C86E3F8271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3EE39723-ACA9-4F75-B73F-491D9F0EBB87}"/>
              </a:ext>
            </a:extLst>
          </p:cNvPr>
          <p:cNvSpPr/>
          <p:nvPr/>
        </p:nvSpPr>
        <p:spPr>
          <a:xfrm rot="8100000">
            <a:off x="11557653" y="4961426"/>
            <a:ext cx="1268693" cy="1268693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53975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24A677-162E-477F-BC8C-EBBE32B06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CAD10E-3C39-4C75-A5EA-70B6897CCC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5600" y="1825625"/>
            <a:ext cx="5288456" cy="466725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611378B-7022-421B-A405-65C5E84D34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664200" cy="466724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6237286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1381F5A1-8801-40DF-A147-F2C86E3F8271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24A677-162E-477F-BC8C-EBBE32B06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CAD10E-3C39-4C75-A5EA-70B6897CCC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5600" y="1825625"/>
            <a:ext cx="5288456" cy="466725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611378B-7022-421B-A405-65C5E84D34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664200" cy="466724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2605C911-2B0A-47F9-8131-5E4DF28ED9A7}"/>
              </a:ext>
            </a:extLst>
          </p:cNvPr>
          <p:cNvSpPr/>
          <p:nvPr/>
        </p:nvSpPr>
        <p:spPr>
          <a:xfrm rot="13500000">
            <a:off x="10288822" y="6253998"/>
            <a:ext cx="1157202" cy="1157202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47625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19153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hoek 11">
            <a:extLst>
              <a:ext uri="{FF2B5EF4-FFF2-40B4-BE49-F238E27FC236}">
                <a16:creationId xmlns:a16="http://schemas.microsoft.com/office/drawing/2014/main" id="{2A65210F-4C8B-45D7-891B-619FD1F7FBA0}"/>
              </a:ext>
            </a:extLst>
          </p:cNvPr>
          <p:cNvSpPr/>
          <p:nvPr/>
        </p:nvSpPr>
        <p:spPr>
          <a:xfrm rot="3600000">
            <a:off x="11411984" y="6131925"/>
            <a:ext cx="1371600" cy="1371600"/>
          </a:xfrm>
          <a:prstGeom prst="rect">
            <a:avLst/>
          </a:prstGeom>
          <a:solidFill>
            <a:srgbClr val="258812"/>
          </a:solidFill>
          <a:ln w="76200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73CC239E-71CD-4766-A6E8-C2A49B214C58}"/>
              </a:ext>
            </a:extLst>
          </p:cNvPr>
          <p:cNvSpPr/>
          <p:nvPr/>
        </p:nvSpPr>
        <p:spPr>
          <a:xfrm rot="3600000">
            <a:off x="11473851" y="6187331"/>
            <a:ext cx="1244464" cy="1244464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7BAC3EC0-14F0-44E0-918A-2C7ADDB9AFC6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E8DE244-E7A0-452F-943A-B4505F08B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65125"/>
            <a:ext cx="11480800" cy="1325563"/>
          </a:xfrm>
          <a:prstGeom prst="rect">
            <a:avLst/>
          </a:prstGeo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07CE850-C25A-43F7-A75C-7C39EF0AB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5600" y="1681163"/>
            <a:ext cx="56419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0BBEBD2-A9D1-45C8-9D3E-CE2EBF26A8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5600" y="2505075"/>
            <a:ext cx="5641976" cy="39878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1269C68-638B-48F3-894E-A16187D3D5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6642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BFCBF78-E6B8-43ED-987D-FE731CE3F5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505074"/>
            <a:ext cx="5664199" cy="398779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609881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7BAC3EC0-14F0-44E0-918A-2C7ADDB9AFC6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E8DE244-E7A0-452F-943A-B4505F08B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65125"/>
            <a:ext cx="114808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07CE850-C25A-43F7-A75C-7C39EF0AB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5600" y="1681163"/>
            <a:ext cx="56419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0BBEBD2-A9D1-45C8-9D3E-CE2EBF26A8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5600" y="2505075"/>
            <a:ext cx="5641976" cy="398780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1269C68-638B-48F3-894E-A16187D3D5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66420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BFCBF78-E6B8-43ED-987D-FE731CE3F5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505074"/>
            <a:ext cx="5664199" cy="398779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73766AD9-A3A1-45AA-B861-8D5BF601A55D}"/>
              </a:ext>
            </a:extLst>
          </p:cNvPr>
          <p:cNvSpPr/>
          <p:nvPr/>
        </p:nvSpPr>
        <p:spPr>
          <a:xfrm rot="8100000">
            <a:off x="11557653" y="4961426"/>
            <a:ext cx="1268693" cy="1268693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53975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01064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D04F8D9-938D-4423-B435-69DBA4E511C1}"/>
              </a:ext>
            </a:extLst>
          </p:cNvPr>
          <p:cNvSpPr/>
          <p:nvPr/>
        </p:nvSpPr>
        <p:spPr>
          <a:xfrm>
            <a:off x="0" y="-7625"/>
            <a:ext cx="7152000" cy="6865625"/>
          </a:xfrm>
          <a:prstGeom prst="rect">
            <a:avLst/>
          </a:prstGeom>
          <a:solidFill>
            <a:srgbClr val="25881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D8B4E8A1-2EEC-4975-BAEC-4FDCAA9FB204}"/>
              </a:ext>
            </a:extLst>
          </p:cNvPr>
          <p:cNvSpPr/>
          <p:nvPr/>
        </p:nvSpPr>
        <p:spPr>
          <a:xfrm>
            <a:off x="7152000" y="-7626"/>
            <a:ext cx="5040000" cy="6865625"/>
          </a:xfrm>
          <a:prstGeom prst="rect">
            <a:avLst/>
          </a:prstGeom>
          <a:solidFill>
            <a:srgbClr val="1A80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5100BAE9-0E53-4B9A-8BBF-998942F8AA0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57499"/>
            <a:ext cx="11531600" cy="1325563"/>
          </a:xfrm>
          <a:prstGeom prst="rect">
            <a:avLst/>
          </a:prstGeom>
        </p:spPr>
        <p:txBody>
          <a:bodyPr/>
          <a:lstStyle>
            <a:lvl1pPr>
              <a:defRPr spc="3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1153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099370138"/>
      </p:ext>
    </p:extLst>
  </p:cSld>
  <p:clrMapOvr>
    <a:masterClrMapping/>
  </p:clrMapOvr>
  <p:transition spd="slow">
    <p:blinds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62B3E5B7-6474-4E27-A803-5FDF49C60BD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EE867F45-FC24-404F-930A-15D5F0D09DBE}"/>
              </a:ext>
            </a:extLst>
          </p:cNvPr>
          <p:cNvSpPr/>
          <p:nvPr/>
        </p:nvSpPr>
        <p:spPr>
          <a:xfrm rot="3600000">
            <a:off x="11411984" y="6131925"/>
            <a:ext cx="1371600" cy="1371600"/>
          </a:xfrm>
          <a:prstGeom prst="rect">
            <a:avLst/>
          </a:prstGeom>
          <a:solidFill>
            <a:srgbClr val="258812"/>
          </a:solidFill>
          <a:ln w="76200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46F2C884-2AD3-44A1-858D-531A631C745D}"/>
              </a:ext>
            </a:extLst>
          </p:cNvPr>
          <p:cNvSpPr/>
          <p:nvPr/>
        </p:nvSpPr>
        <p:spPr>
          <a:xfrm rot="3600000">
            <a:off x="11473851" y="6187331"/>
            <a:ext cx="1244464" cy="1244464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2D2AF16-A201-403F-AB81-9D567E05F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10449855"/>
      </p:ext>
    </p:extLst>
  </p:cSld>
  <p:clrMapOvr>
    <a:masterClrMapping/>
  </p:clrMapOvr>
  <p:transition spd="slow">
    <p:blinds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62B3E5B7-6474-4E27-A803-5FDF49C60BD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2D2AF16-A201-403F-AB81-9D567E05F2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16510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3B366B0F-FE2E-4EB7-B67D-D65E4980072D}"/>
              </a:ext>
            </a:extLst>
          </p:cNvPr>
          <p:cNvSpPr/>
          <p:nvPr/>
        </p:nvSpPr>
        <p:spPr>
          <a:xfrm rot="2700000">
            <a:off x="9651609" y="-787123"/>
            <a:ext cx="1688545" cy="1688545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762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8C878D05-2685-48FD-820D-539524DBA88F}"/>
              </a:ext>
            </a:extLst>
          </p:cNvPr>
          <p:cNvSpPr/>
          <p:nvPr/>
        </p:nvSpPr>
        <p:spPr>
          <a:xfrm>
            <a:off x="0" y="-7625"/>
            <a:ext cx="1028700" cy="6865625"/>
          </a:xfrm>
          <a:prstGeom prst="rect">
            <a:avLst/>
          </a:prstGeom>
          <a:solidFill>
            <a:srgbClr val="1A80B6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2729795" y="3274046"/>
            <a:ext cx="6463863" cy="672515"/>
          </a:xfrm>
          <a:prstGeom prst="rect">
            <a:avLst/>
          </a:prstGeom>
        </p:spPr>
        <p:txBody>
          <a:bodyPr/>
          <a:lstStyle>
            <a:lvl1pPr algn="r">
              <a:defRPr spc="3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0938" y="378372"/>
            <a:ext cx="10426262" cy="622212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5440206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werkingsopd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3B366B0F-FE2E-4EB7-B67D-D65E4980072D}"/>
              </a:ext>
            </a:extLst>
          </p:cNvPr>
          <p:cNvSpPr/>
          <p:nvPr/>
        </p:nvSpPr>
        <p:spPr>
          <a:xfrm rot="2700000">
            <a:off x="9651609" y="-787123"/>
            <a:ext cx="1688545" cy="1688545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76200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8C878D05-2685-48FD-820D-539524DBA88F}"/>
              </a:ext>
            </a:extLst>
          </p:cNvPr>
          <p:cNvSpPr/>
          <p:nvPr/>
        </p:nvSpPr>
        <p:spPr>
          <a:xfrm>
            <a:off x="0" y="-7625"/>
            <a:ext cx="1028700" cy="6865625"/>
          </a:xfrm>
          <a:prstGeom prst="rect">
            <a:avLst/>
          </a:prstGeom>
          <a:solidFill>
            <a:srgbClr val="1A80B6">
              <a:alpha val="8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0938" y="378372"/>
            <a:ext cx="10426262" cy="6222125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6" name="Tijdelijke aanduiding voor inhoud 31" descr="Potlood">
            <a:extLst>
              <a:ext uri="{FF2B5EF4-FFF2-40B4-BE49-F238E27FC236}">
                <a16:creationId xmlns:a16="http://schemas.microsoft.com/office/drawing/2014/main" id="{FD8AD2E3-2892-4588-B699-34007DE963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201664" y="114847"/>
            <a:ext cx="631825" cy="631825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169E7FA8-7567-403C-9E0A-C4331ED723F6}"/>
              </a:ext>
            </a:extLst>
          </p:cNvPr>
          <p:cNvSpPr/>
          <p:nvPr/>
        </p:nvSpPr>
        <p:spPr>
          <a:xfrm rot="16200000">
            <a:off x="-2586518" y="2990334"/>
            <a:ext cx="61237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4400" kern="1200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verwerkingsopdracht</a:t>
            </a:r>
          </a:p>
        </p:txBody>
      </p:sp>
    </p:spTree>
    <p:extLst>
      <p:ext uri="{BB962C8B-B14F-4D97-AF65-F5344CB8AC3E}">
        <p14:creationId xmlns:p14="http://schemas.microsoft.com/office/powerpoint/2010/main" val="31168513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in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ep 26">
            <a:extLst>
              <a:ext uri="{FF2B5EF4-FFF2-40B4-BE49-F238E27FC236}">
                <a16:creationId xmlns:a16="http://schemas.microsoft.com/office/drawing/2014/main" id="{420C3620-8164-4A81-92CA-0B82147C801E}"/>
              </a:ext>
            </a:extLst>
          </p:cNvPr>
          <p:cNvGrpSpPr/>
          <p:nvPr/>
        </p:nvGrpSpPr>
        <p:grpSpPr>
          <a:xfrm>
            <a:off x="-1017917" y="2013438"/>
            <a:ext cx="13740386" cy="5111262"/>
            <a:chOff x="4470321" y="-643744"/>
            <a:chExt cx="8001078" cy="7768444"/>
          </a:xfrm>
        </p:grpSpPr>
        <p:sp>
          <p:nvSpPr>
            <p:cNvPr id="28" name="Vrije vorm: vorm 27">
              <a:extLst>
                <a:ext uri="{FF2B5EF4-FFF2-40B4-BE49-F238E27FC236}">
                  <a16:creationId xmlns:a16="http://schemas.microsoft.com/office/drawing/2014/main" id="{498C6F7E-815D-483D-9399-AD0D17AD2D88}"/>
                </a:ext>
              </a:extLst>
            </p:cNvPr>
            <p:cNvSpPr/>
            <p:nvPr/>
          </p:nvSpPr>
          <p:spPr>
            <a:xfrm>
              <a:off x="4470321" y="-643744"/>
              <a:ext cx="7747000" cy="7747000"/>
            </a:xfrm>
            <a:custGeom>
              <a:avLst/>
              <a:gdLst>
                <a:gd name="connsiteX0" fmla="*/ 7708900 w 7747000"/>
                <a:gd name="connsiteY0" fmla="*/ 723900 h 7747000"/>
                <a:gd name="connsiteX1" fmla="*/ 7708900 w 7747000"/>
                <a:gd name="connsiteY1" fmla="*/ 7747000 h 7747000"/>
                <a:gd name="connsiteX2" fmla="*/ 0 w 7747000"/>
                <a:gd name="connsiteY2" fmla="*/ 7747000 h 7747000"/>
                <a:gd name="connsiteX3" fmla="*/ 7747000 w 7747000"/>
                <a:gd name="connsiteY3" fmla="*/ 0 h 7747000"/>
                <a:gd name="connsiteX4" fmla="*/ 7747000 w 7747000"/>
                <a:gd name="connsiteY4" fmla="*/ 1143000 h 774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7000" h="7747000">
                  <a:moveTo>
                    <a:pt x="7708900" y="723900"/>
                  </a:moveTo>
                  <a:lnTo>
                    <a:pt x="7708900" y="7747000"/>
                  </a:lnTo>
                  <a:lnTo>
                    <a:pt x="0" y="7747000"/>
                  </a:lnTo>
                  <a:lnTo>
                    <a:pt x="7747000" y="0"/>
                  </a:lnTo>
                  <a:lnTo>
                    <a:pt x="7747000" y="1143000"/>
                  </a:lnTo>
                </a:path>
              </a:pathLst>
            </a:custGeom>
            <a:solidFill>
              <a:srgbClr val="258812">
                <a:alpha val="80000"/>
              </a:srgb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/>
            </a:p>
          </p:txBody>
        </p:sp>
        <p:sp>
          <p:nvSpPr>
            <p:cNvPr id="29" name="Vrije vorm: vorm 28">
              <a:extLst>
                <a:ext uri="{FF2B5EF4-FFF2-40B4-BE49-F238E27FC236}">
                  <a16:creationId xmlns:a16="http://schemas.microsoft.com/office/drawing/2014/main" id="{FF747F03-1137-45A9-AF03-305F84A89A56}"/>
                </a:ext>
              </a:extLst>
            </p:cNvPr>
            <p:cNvSpPr/>
            <p:nvPr/>
          </p:nvSpPr>
          <p:spPr>
            <a:xfrm>
              <a:off x="4724399" y="-622300"/>
              <a:ext cx="7747000" cy="7747000"/>
            </a:xfrm>
            <a:custGeom>
              <a:avLst/>
              <a:gdLst>
                <a:gd name="connsiteX0" fmla="*/ 7708900 w 7747000"/>
                <a:gd name="connsiteY0" fmla="*/ 723900 h 7747000"/>
                <a:gd name="connsiteX1" fmla="*/ 7708900 w 7747000"/>
                <a:gd name="connsiteY1" fmla="*/ 7747000 h 7747000"/>
                <a:gd name="connsiteX2" fmla="*/ 0 w 7747000"/>
                <a:gd name="connsiteY2" fmla="*/ 7747000 h 7747000"/>
                <a:gd name="connsiteX3" fmla="*/ 7747000 w 7747000"/>
                <a:gd name="connsiteY3" fmla="*/ 0 h 7747000"/>
                <a:gd name="connsiteX4" fmla="*/ 7747000 w 7747000"/>
                <a:gd name="connsiteY4" fmla="*/ 1143000 h 7747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747000" h="7747000">
                  <a:moveTo>
                    <a:pt x="7708900" y="723900"/>
                  </a:moveTo>
                  <a:lnTo>
                    <a:pt x="7708900" y="7747000"/>
                  </a:lnTo>
                  <a:lnTo>
                    <a:pt x="0" y="7747000"/>
                  </a:lnTo>
                  <a:lnTo>
                    <a:pt x="7747000" y="0"/>
                  </a:lnTo>
                  <a:lnTo>
                    <a:pt x="7747000" y="1143000"/>
                  </a:lnTo>
                </a:path>
              </a:pathLst>
            </a:custGeom>
            <a:solidFill>
              <a:srgbClr val="1A80B6">
                <a:alpha val="87843"/>
              </a:srgb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nl-NL"/>
            </a:p>
          </p:txBody>
        </p:sp>
      </p:grpSp>
      <p:sp>
        <p:nvSpPr>
          <p:cNvPr id="30" name="Tekstvak 29">
            <a:extLst>
              <a:ext uri="{FF2B5EF4-FFF2-40B4-BE49-F238E27FC236}">
                <a16:creationId xmlns:a16="http://schemas.microsoft.com/office/drawing/2014/main" id="{AE168464-A62A-40F4-95A8-DDEE31C367F1}"/>
              </a:ext>
            </a:extLst>
          </p:cNvPr>
          <p:cNvSpPr txBox="1"/>
          <p:nvPr/>
        </p:nvSpPr>
        <p:spPr>
          <a:xfrm>
            <a:off x="10816080" y="6412524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456 VWO</a:t>
            </a:r>
          </a:p>
        </p:txBody>
      </p:sp>
      <p:pic>
        <p:nvPicPr>
          <p:cNvPr id="31" name="Afbeelding 30" descr="Afbeelding met teken, shirt&#10;&#10;Automatisch gegenereerde beschrijving">
            <a:extLst>
              <a:ext uri="{FF2B5EF4-FFF2-40B4-BE49-F238E27FC236}">
                <a16:creationId xmlns:a16="http://schemas.microsoft.com/office/drawing/2014/main" id="{73585900-6322-4362-9988-1EBEB0DEBC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265" y="510256"/>
            <a:ext cx="3033469" cy="1956359"/>
          </a:xfrm>
          <a:prstGeom prst="rect">
            <a:avLst/>
          </a:prstGeom>
        </p:spPr>
      </p:pic>
      <p:sp>
        <p:nvSpPr>
          <p:cNvPr id="2" name="Rechthoek 1">
            <a:extLst>
              <a:ext uri="{FF2B5EF4-FFF2-40B4-BE49-F238E27FC236}">
                <a16:creationId xmlns:a16="http://schemas.microsoft.com/office/drawing/2014/main" id="{4B7BD462-2D8E-4923-8D7E-F510B26D0EEF}"/>
              </a:ext>
            </a:extLst>
          </p:cNvPr>
          <p:cNvSpPr/>
          <p:nvPr/>
        </p:nvSpPr>
        <p:spPr>
          <a:xfrm>
            <a:off x="0" y="3429000"/>
            <a:ext cx="12192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4000" b="1" spc="300" dirty="0">
                <a:latin typeface="Arial" panose="020B0604020202020204" pitchFamily="34" charset="0"/>
                <a:cs typeface="Arial" panose="020B0604020202020204" pitchFamily="34" charset="0"/>
              </a:rPr>
              <a:t>www.economielokaal.nl</a:t>
            </a:r>
            <a:endParaRPr lang="nl-NL" sz="4000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7FD5F8B6-BEB0-4C5E-9BA7-889F3543F48E}"/>
              </a:ext>
            </a:extLst>
          </p:cNvPr>
          <p:cNvSpPr/>
          <p:nvPr/>
        </p:nvSpPr>
        <p:spPr>
          <a:xfrm>
            <a:off x="3908540" y="4582773"/>
            <a:ext cx="43749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>
                <a:solidFill>
                  <a:schemeClr val="bg2">
                    <a:lumMod val="25000"/>
                  </a:schemeClr>
                </a:solidFill>
              </a:rPr>
              <a:t>voor een stijgende lijn !</a:t>
            </a:r>
          </a:p>
        </p:txBody>
      </p:sp>
    </p:spTree>
    <p:extLst>
      <p:ext uri="{BB962C8B-B14F-4D97-AF65-F5344CB8AC3E}">
        <p14:creationId xmlns:p14="http://schemas.microsoft.com/office/powerpoint/2010/main" val="4082398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9D04F8D9-938D-4423-B435-69DBA4E511C1}"/>
              </a:ext>
            </a:extLst>
          </p:cNvPr>
          <p:cNvSpPr/>
          <p:nvPr/>
        </p:nvSpPr>
        <p:spPr>
          <a:xfrm>
            <a:off x="0" y="-7625"/>
            <a:ext cx="12192000" cy="6865625"/>
          </a:xfrm>
          <a:prstGeom prst="rect">
            <a:avLst/>
          </a:prstGeom>
          <a:solidFill>
            <a:srgbClr val="258812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Vrije vorm: vorm 9">
            <a:extLst>
              <a:ext uri="{FF2B5EF4-FFF2-40B4-BE49-F238E27FC236}">
                <a16:creationId xmlns:a16="http://schemas.microsoft.com/office/drawing/2014/main" id="{6A2DDDEB-8ECD-444E-BC0B-77269F781C5F}"/>
              </a:ext>
            </a:extLst>
          </p:cNvPr>
          <p:cNvSpPr/>
          <p:nvPr/>
        </p:nvSpPr>
        <p:spPr>
          <a:xfrm>
            <a:off x="4724399" y="-622300"/>
            <a:ext cx="7747000" cy="7747000"/>
          </a:xfrm>
          <a:custGeom>
            <a:avLst/>
            <a:gdLst>
              <a:gd name="connsiteX0" fmla="*/ 7708900 w 7747000"/>
              <a:gd name="connsiteY0" fmla="*/ 723900 h 7747000"/>
              <a:gd name="connsiteX1" fmla="*/ 7708900 w 7747000"/>
              <a:gd name="connsiteY1" fmla="*/ 7747000 h 7747000"/>
              <a:gd name="connsiteX2" fmla="*/ 0 w 7747000"/>
              <a:gd name="connsiteY2" fmla="*/ 7747000 h 7747000"/>
              <a:gd name="connsiteX3" fmla="*/ 7747000 w 7747000"/>
              <a:gd name="connsiteY3" fmla="*/ 0 h 7747000"/>
              <a:gd name="connsiteX4" fmla="*/ 7747000 w 7747000"/>
              <a:gd name="connsiteY4" fmla="*/ 1143000 h 774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47000" h="7747000">
                <a:moveTo>
                  <a:pt x="7708900" y="723900"/>
                </a:moveTo>
                <a:lnTo>
                  <a:pt x="7708900" y="7747000"/>
                </a:lnTo>
                <a:lnTo>
                  <a:pt x="0" y="7747000"/>
                </a:lnTo>
                <a:lnTo>
                  <a:pt x="7747000" y="0"/>
                </a:lnTo>
                <a:lnTo>
                  <a:pt x="7747000" y="1143000"/>
                </a:lnTo>
              </a:path>
            </a:pathLst>
          </a:custGeom>
          <a:solidFill>
            <a:srgbClr val="1A80B6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5100BAE9-0E53-4B9A-8BBF-998942F8AA0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57499"/>
            <a:ext cx="11531600" cy="1325563"/>
          </a:xfrm>
          <a:prstGeom prst="rect">
            <a:avLst/>
          </a:prstGeom>
        </p:spPr>
        <p:txBody>
          <a:bodyPr/>
          <a:lstStyle>
            <a:lvl1pPr>
              <a:defRPr spc="3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1153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4068927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id="{5100BAE9-0E53-4B9A-8BBF-998942F8AA0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57499"/>
            <a:ext cx="11531600" cy="1325563"/>
          </a:xfrm>
          <a:prstGeom prst="rect">
            <a:avLst/>
          </a:prstGeom>
        </p:spPr>
        <p:txBody>
          <a:bodyPr/>
          <a:lstStyle>
            <a:lvl1pPr>
              <a:defRPr spc="3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11531600" cy="468250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Vrije vorm: vorm 7">
            <a:extLst>
              <a:ext uri="{FF2B5EF4-FFF2-40B4-BE49-F238E27FC236}">
                <a16:creationId xmlns:a16="http://schemas.microsoft.com/office/drawing/2014/main" id="{C1D4CA26-6F05-4994-BA46-E0DAC85EB45E}"/>
              </a:ext>
            </a:extLst>
          </p:cNvPr>
          <p:cNvSpPr/>
          <p:nvPr/>
        </p:nvSpPr>
        <p:spPr>
          <a:xfrm rot="13500000">
            <a:off x="10288822" y="6253998"/>
            <a:ext cx="1157202" cy="1157202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47625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8686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el en object - alt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Vrije vorm: vorm 5">
            <a:extLst>
              <a:ext uri="{FF2B5EF4-FFF2-40B4-BE49-F238E27FC236}">
                <a16:creationId xmlns:a16="http://schemas.microsoft.com/office/drawing/2014/main" id="{9FD9C8C0-4AEF-42AC-A04B-5DF029A07915}"/>
              </a:ext>
            </a:extLst>
          </p:cNvPr>
          <p:cNvSpPr/>
          <p:nvPr/>
        </p:nvSpPr>
        <p:spPr>
          <a:xfrm rot="8100000">
            <a:off x="11557653" y="4961426"/>
            <a:ext cx="1268693" cy="1268693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53975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5100BAE9-0E53-4B9A-8BBF-998942F8AA0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57499"/>
            <a:ext cx="11531600" cy="1325563"/>
          </a:xfrm>
          <a:prstGeom prst="rect">
            <a:avLst/>
          </a:prstGeom>
        </p:spPr>
        <p:txBody>
          <a:bodyPr/>
          <a:lstStyle>
            <a:lvl1pPr>
              <a:defRPr spc="3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11531600" cy="468250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871613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el en object - al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>
            <a:extLst>
              <a:ext uri="{FF2B5EF4-FFF2-40B4-BE49-F238E27FC236}">
                <a16:creationId xmlns:a16="http://schemas.microsoft.com/office/drawing/2014/main" id="{4817D107-E28C-44CF-A1CE-941769E35A46}"/>
              </a:ext>
            </a:extLst>
          </p:cNvPr>
          <p:cNvSpPr/>
          <p:nvPr/>
        </p:nvSpPr>
        <p:spPr>
          <a:xfrm rot="3600000">
            <a:off x="11411984" y="6131925"/>
            <a:ext cx="1371600" cy="1371600"/>
          </a:xfrm>
          <a:prstGeom prst="rect">
            <a:avLst/>
          </a:prstGeom>
          <a:solidFill>
            <a:srgbClr val="258812"/>
          </a:solidFill>
          <a:ln w="76200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B22552BC-0A7A-45B7-83F2-D843FE1449B5}"/>
              </a:ext>
            </a:extLst>
          </p:cNvPr>
          <p:cNvSpPr/>
          <p:nvPr/>
        </p:nvSpPr>
        <p:spPr>
          <a:xfrm rot="3600000">
            <a:off x="11473851" y="6187331"/>
            <a:ext cx="1244464" cy="1244464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5100BAE9-0E53-4B9A-8BBF-998942F8AA03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11A41E4-8A9A-4F5E-994F-328E78E74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600" y="357499"/>
            <a:ext cx="11531600" cy="1325563"/>
          </a:xfrm>
          <a:prstGeom prst="rect">
            <a:avLst/>
          </a:prstGeom>
        </p:spPr>
        <p:txBody>
          <a:bodyPr/>
          <a:lstStyle>
            <a:lvl1pPr>
              <a:defRPr spc="300"/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B463020-0F0C-4E47-B7DD-3883DA37C9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11531600" cy="468250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238319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id="{575A89EF-3A8B-49A6-9C33-1E4F8BA4047E}"/>
              </a:ext>
            </a:extLst>
          </p:cNvPr>
          <p:cNvSpPr/>
          <p:nvPr/>
        </p:nvSpPr>
        <p:spPr>
          <a:xfrm rot="3600000">
            <a:off x="11411984" y="6131925"/>
            <a:ext cx="1371600" cy="1371600"/>
          </a:xfrm>
          <a:prstGeom prst="rect">
            <a:avLst/>
          </a:prstGeom>
          <a:solidFill>
            <a:srgbClr val="258812"/>
          </a:solidFill>
          <a:ln w="76200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E0AF7347-02D9-4736-BB7E-EC0E086F8DB9}"/>
              </a:ext>
            </a:extLst>
          </p:cNvPr>
          <p:cNvSpPr/>
          <p:nvPr/>
        </p:nvSpPr>
        <p:spPr>
          <a:xfrm rot="3600000">
            <a:off x="11473851" y="6187331"/>
            <a:ext cx="1244464" cy="1244464"/>
          </a:xfrm>
          <a:prstGeom prst="rect">
            <a:avLst/>
          </a:prstGeom>
          <a:noFill/>
          <a:ln w="412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>
            <a:extLst>
              <a:ext uri="{FF2B5EF4-FFF2-40B4-BE49-F238E27FC236}">
                <a16:creationId xmlns:a16="http://schemas.microsoft.com/office/drawing/2014/main" id="{1381F5A1-8801-40DF-A147-F2C86E3F8271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24A677-162E-477F-BC8C-EBBE32B06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CAD10E-3C39-4C75-A5EA-70B6897CCC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5600" y="1825625"/>
            <a:ext cx="5288456" cy="466725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611378B-7022-421B-A405-65C5E84D34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664200" cy="466724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435442435"/>
      </p:ext>
    </p:extLst>
  </p:cSld>
  <p:clrMapOvr>
    <a:masterClrMapping/>
  </p:clrMapOvr>
  <p:transition spd="slow">
    <p:blind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id="{1381F5A1-8801-40DF-A147-F2C86E3F8271}"/>
              </a:ext>
            </a:extLst>
          </p:cNvPr>
          <p:cNvSpPr/>
          <p:nvPr/>
        </p:nvSpPr>
        <p:spPr>
          <a:xfrm>
            <a:off x="177800" y="-232568"/>
            <a:ext cx="177800" cy="1054100"/>
          </a:xfrm>
          <a:prstGeom prst="rect">
            <a:avLst/>
          </a:prstGeom>
          <a:solidFill>
            <a:srgbClr val="ED4D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Vrije vorm: vorm 8">
            <a:extLst>
              <a:ext uri="{FF2B5EF4-FFF2-40B4-BE49-F238E27FC236}">
                <a16:creationId xmlns:a16="http://schemas.microsoft.com/office/drawing/2014/main" id="{3EE39723-ACA9-4F75-B73F-491D9F0EBB87}"/>
              </a:ext>
            </a:extLst>
          </p:cNvPr>
          <p:cNvSpPr/>
          <p:nvPr/>
        </p:nvSpPr>
        <p:spPr>
          <a:xfrm rot="8100000">
            <a:off x="11557653" y="4961426"/>
            <a:ext cx="1268693" cy="1268693"/>
          </a:xfrm>
          <a:custGeom>
            <a:avLst/>
            <a:gdLst>
              <a:gd name="connsiteX0" fmla="*/ 0 w 3376466"/>
              <a:gd name="connsiteY0" fmla="*/ 3043573 h 3376466"/>
              <a:gd name="connsiteX1" fmla="*/ 3043573 w 3376466"/>
              <a:gd name="connsiteY1" fmla="*/ 0 h 3376466"/>
              <a:gd name="connsiteX2" fmla="*/ 3376466 w 3376466"/>
              <a:gd name="connsiteY2" fmla="*/ 0 h 3376466"/>
              <a:gd name="connsiteX3" fmla="*/ 3376466 w 3376466"/>
              <a:gd name="connsiteY3" fmla="*/ 3376466 h 3376466"/>
              <a:gd name="connsiteX4" fmla="*/ 0 w 3376466"/>
              <a:gd name="connsiteY4" fmla="*/ 3376466 h 33764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6466" h="3376466">
                <a:moveTo>
                  <a:pt x="0" y="3043573"/>
                </a:moveTo>
                <a:lnTo>
                  <a:pt x="3043573" y="0"/>
                </a:lnTo>
                <a:lnTo>
                  <a:pt x="3376466" y="0"/>
                </a:lnTo>
                <a:lnTo>
                  <a:pt x="3376466" y="3376466"/>
                </a:lnTo>
                <a:lnTo>
                  <a:pt x="0" y="3376466"/>
                </a:lnTo>
                <a:close/>
              </a:path>
            </a:pathLst>
          </a:custGeom>
          <a:noFill/>
          <a:ln w="53975">
            <a:solidFill>
              <a:srgbClr val="1A80B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524A677-162E-477F-BC8C-EBBE32B06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599" y="365125"/>
            <a:ext cx="11500069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nl-NL" sz="4400" kern="1200" spc="3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CAD10E-3C39-4C75-A5EA-70B6897CCC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5600" y="1825625"/>
            <a:ext cx="5288456" cy="466725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611378B-7022-421B-A405-65C5E84D34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664200" cy="466724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2160721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7831EE4-C1F5-4143-9C1E-30F11F035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694" y="365125"/>
            <a:ext cx="115196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18251DE-9F98-4D51-838B-9224758A12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693" y="1825625"/>
            <a:ext cx="11519647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171069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transition spd="slow">
    <p:blinds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7831EE4-C1F5-4143-9C1E-30F11F035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694" y="365125"/>
            <a:ext cx="1151964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18251DE-9F98-4D51-838B-9224758A12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693" y="1825625"/>
            <a:ext cx="11519647" cy="46672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30832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ransition spd="slow">
    <p:blinds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svg"/><Relationship Id="rId18" Type="http://schemas.openxmlformats.org/officeDocument/2006/relationships/image" Target="../media/image40.png"/><Relationship Id="rId3" Type="http://schemas.openxmlformats.org/officeDocument/2006/relationships/image" Target="../media/image25.svg"/><Relationship Id="rId7" Type="http://schemas.openxmlformats.org/officeDocument/2006/relationships/image" Target="../media/image29.svg"/><Relationship Id="rId12" Type="http://schemas.openxmlformats.org/officeDocument/2006/relationships/image" Target="../media/image34.png"/><Relationship Id="rId17" Type="http://schemas.openxmlformats.org/officeDocument/2006/relationships/image" Target="../media/image39.svg"/><Relationship Id="rId2" Type="http://schemas.openxmlformats.org/officeDocument/2006/relationships/image" Target="../media/image24.pn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11" Type="http://schemas.openxmlformats.org/officeDocument/2006/relationships/image" Target="../media/image33.svg"/><Relationship Id="rId5" Type="http://schemas.openxmlformats.org/officeDocument/2006/relationships/image" Target="../media/image27.svg"/><Relationship Id="rId15" Type="http://schemas.openxmlformats.org/officeDocument/2006/relationships/image" Target="../media/image37.svg"/><Relationship Id="rId10" Type="http://schemas.openxmlformats.org/officeDocument/2006/relationships/image" Target="../media/image32.png"/><Relationship Id="rId19" Type="http://schemas.openxmlformats.org/officeDocument/2006/relationships/image" Target="../media/image41.svg"/><Relationship Id="rId4" Type="http://schemas.openxmlformats.org/officeDocument/2006/relationships/image" Target="../media/image26.png"/><Relationship Id="rId9" Type="http://schemas.openxmlformats.org/officeDocument/2006/relationships/image" Target="../media/image31.svg"/><Relationship Id="rId1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21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3.xml"/><Relationship Id="rId6" Type="http://schemas.openxmlformats.org/officeDocument/2006/relationships/chart" Target="../charts/chart1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Meten van productie</a:t>
            </a:r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op drie manieren hetzelfde meten</a:t>
            </a:r>
          </a:p>
        </p:txBody>
      </p:sp>
    </p:spTree>
    <p:extLst>
      <p:ext uri="{BB962C8B-B14F-4D97-AF65-F5344CB8AC3E}">
        <p14:creationId xmlns:p14="http://schemas.microsoft.com/office/powerpoint/2010/main" val="162512422"/>
      </p:ext>
    </p:extLst>
  </p:cSld>
  <p:clrMapOvr>
    <a:masterClrMapping/>
  </p:clrMapOvr>
  <p:transition spd="slow">
    <p:blinds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hthoek 41">
            <a:extLst>
              <a:ext uri="{FF2B5EF4-FFF2-40B4-BE49-F238E27FC236}">
                <a16:creationId xmlns:a16="http://schemas.microsoft.com/office/drawing/2014/main" id="{0554AD34-430F-4C04-BF76-5A984261E5E0}"/>
              </a:ext>
            </a:extLst>
          </p:cNvPr>
          <p:cNvSpPr/>
          <p:nvPr/>
        </p:nvSpPr>
        <p:spPr>
          <a:xfrm>
            <a:off x="3725807" y="4941168"/>
            <a:ext cx="1438163" cy="360040"/>
          </a:xfrm>
          <a:prstGeom prst="rect">
            <a:avLst/>
          </a:prstGeom>
          <a:solidFill>
            <a:srgbClr val="51A0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b="1" dirty="0"/>
              <a:t>WINST</a:t>
            </a:r>
          </a:p>
        </p:txBody>
      </p:sp>
      <p:sp>
        <p:nvSpPr>
          <p:cNvPr id="40" name="Rechthoek 39">
            <a:extLst>
              <a:ext uri="{FF2B5EF4-FFF2-40B4-BE49-F238E27FC236}">
                <a16:creationId xmlns:a16="http://schemas.microsoft.com/office/drawing/2014/main" id="{351F5D79-7F68-4E45-91AC-AFD926CC4E56}"/>
              </a:ext>
            </a:extLst>
          </p:cNvPr>
          <p:cNvSpPr/>
          <p:nvPr/>
        </p:nvSpPr>
        <p:spPr>
          <a:xfrm>
            <a:off x="3719736" y="5271171"/>
            <a:ext cx="1438163" cy="67810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b="1" dirty="0"/>
              <a:t>BEDRIJFSKOST</a:t>
            </a:r>
          </a:p>
          <a:p>
            <a:pPr algn="ctr"/>
            <a:endParaRPr lang="nl-NL" sz="400" dirty="0"/>
          </a:p>
          <a:p>
            <a:pPr algn="ctr"/>
            <a:r>
              <a:rPr lang="nl-NL" sz="1200" dirty="0"/>
              <a:t>loon, rente, huur, pacht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Drie keer hetzelfde meten</a:t>
            </a:r>
          </a:p>
        </p:txBody>
      </p:sp>
      <p:sp>
        <p:nvSpPr>
          <p:cNvPr id="4" name="Rechthoek 3"/>
          <p:cNvSpPr/>
          <p:nvPr/>
        </p:nvSpPr>
        <p:spPr>
          <a:xfrm>
            <a:off x="9559256" y="2018978"/>
            <a:ext cx="2016224" cy="576064"/>
          </a:xfrm>
          <a:prstGeom prst="rect">
            <a:avLst/>
          </a:prstGeom>
          <a:solidFill>
            <a:srgbClr val="F58E65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Boer</a:t>
            </a:r>
          </a:p>
        </p:txBody>
      </p:sp>
      <p:sp>
        <p:nvSpPr>
          <p:cNvPr id="5" name="Rechthoek 4"/>
          <p:cNvSpPr/>
          <p:nvPr/>
        </p:nvSpPr>
        <p:spPr>
          <a:xfrm>
            <a:off x="9559256" y="3309258"/>
            <a:ext cx="2016224" cy="576064"/>
          </a:xfrm>
          <a:prstGeom prst="rect">
            <a:avLst/>
          </a:prstGeom>
          <a:solidFill>
            <a:srgbClr val="F37543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Melkfabriek</a:t>
            </a:r>
          </a:p>
        </p:txBody>
      </p:sp>
      <p:sp>
        <p:nvSpPr>
          <p:cNvPr id="6" name="Rechthoek 5"/>
          <p:cNvSpPr/>
          <p:nvPr/>
        </p:nvSpPr>
        <p:spPr>
          <a:xfrm>
            <a:off x="9559256" y="4602584"/>
            <a:ext cx="2016224" cy="576064"/>
          </a:xfrm>
          <a:prstGeom prst="rect">
            <a:avLst/>
          </a:prstGeom>
          <a:solidFill>
            <a:srgbClr val="ED4D0F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Supermarkt</a:t>
            </a:r>
          </a:p>
        </p:txBody>
      </p:sp>
      <p:sp>
        <p:nvSpPr>
          <p:cNvPr id="7" name="PIJL-RECHTS 6"/>
          <p:cNvSpPr/>
          <p:nvPr/>
        </p:nvSpPr>
        <p:spPr>
          <a:xfrm rot="5400000">
            <a:off x="10243332" y="2808134"/>
            <a:ext cx="64807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8" name="PIJL-RECHTS 7"/>
          <p:cNvSpPr/>
          <p:nvPr/>
        </p:nvSpPr>
        <p:spPr>
          <a:xfrm rot="5400000">
            <a:off x="10243332" y="4098414"/>
            <a:ext cx="64807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1" name="PIJL-RECHTS 10"/>
          <p:cNvSpPr/>
          <p:nvPr/>
        </p:nvSpPr>
        <p:spPr>
          <a:xfrm rot="5400000">
            <a:off x="10243332" y="5394786"/>
            <a:ext cx="64807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10620288" y="2706650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€ 10</a:t>
            </a:r>
          </a:p>
        </p:txBody>
      </p:sp>
      <p:sp>
        <p:nvSpPr>
          <p:cNvPr id="15" name="Tekstvak 14"/>
          <p:cNvSpPr txBox="1"/>
          <p:nvPr/>
        </p:nvSpPr>
        <p:spPr>
          <a:xfrm>
            <a:off x="10598026" y="4006682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€ 25</a:t>
            </a:r>
          </a:p>
        </p:txBody>
      </p:sp>
      <p:sp>
        <p:nvSpPr>
          <p:cNvPr id="16" name="Tekstvak 15"/>
          <p:cNvSpPr txBox="1"/>
          <p:nvPr/>
        </p:nvSpPr>
        <p:spPr>
          <a:xfrm>
            <a:off x="10621475" y="5293692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€ 45</a:t>
            </a:r>
          </a:p>
        </p:txBody>
      </p:sp>
      <p:sp>
        <p:nvSpPr>
          <p:cNvPr id="17" name="Tekstvak 16"/>
          <p:cNvSpPr txBox="1"/>
          <p:nvPr/>
        </p:nvSpPr>
        <p:spPr>
          <a:xfrm>
            <a:off x="9508600" y="5267238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verkoop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9501808" y="3993660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verkoop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9506183" y="2693628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verkoop</a:t>
            </a:r>
          </a:p>
        </p:txBody>
      </p:sp>
      <p:pic>
        <p:nvPicPr>
          <p:cNvPr id="31" name="Afbeelding 30">
            <a:extLst>
              <a:ext uri="{FF2B5EF4-FFF2-40B4-BE49-F238E27FC236}">
                <a16:creationId xmlns:a16="http://schemas.microsoft.com/office/drawing/2014/main" id="{2E72D47C-F88D-4EB7-A6FF-28456EF98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03" y="1571121"/>
            <a:ext cx="3014144" cy="5170247"/>
          </a:xfrm>
          <a:prstGeom prst="rect">
            <a:avLst/>
          </a:prstGeom>
        </p:spPr>
      </p:pic>
      <p:pic>
        <p:nvPicPr>
          <p:cNvPr id="10" name="Graphic 9" descr="Winkelmandje met effen opvulling">
            <a:extLst>
              <a:ext uri="{FF2B5EF4-FFF2-40B4-BE49-F238E27FC236}">
                <a16:creationId xmlns:a16="http://schemas.microsoft.com/office/drawing/2014/main" id="{F8767891-1C7E-4219-8C17-5E14F241BE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17133" y="5759190"/>
            <a:ext cx="914400" cy="914400"/>
          </a:xfrm>
          <a:prstGeom prst="rect">
            <a:avLst/>
          </a:prstGeom>
        </p:spPr>
      </p:pic>
      <p:pic>
        <p:nvPicPr>
          <p:cNvPr id="13" name="Graphic 12" descr="Vrouw met wandelstok met effen opvulling">
            <a:extLst>
              <a:ext uri="{FF2B5EF4-FFF2-40B4-BE49-F238E27FC236}">
                <a16:creationId xmlns:a16="http://schemas.microsoft.com/office/drawing/2014/main" id="{F799E520-95CB-4AA6-A2FB-B65A165A1D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547309" y="5732736"/>
            <a:ext cx="914400" cy="914400"/>
          </a:xfrm>
          <a:prstGeom prst="rect">
            <a:avLst/>
          </a:prstGeom>
        </p:spPr>
      </p:pic>
      <p:sp>
        <p:nvSpPr>
          <p:cNvPr id="33" name="Tekstvak 32">
            <a:extLst>
              <a:ext uri="{FF2B5EF4-FFF2-40B4-BE49-F238E27FC236}">
                <a16:creationId xmlns:a16="http://schemas.microsoft.com/office/drawing/2014/main" id="{F91B9E2C-45E2-4DDE-A569-3E978B1ECF86}"/>
              </a:ext>
            </a:extLst>
          </p:cNvPr>
          <p:cNvSpPr txBox="1"/>
          <p:nvPr/>
        </p:nvSpPr>
        <p:spPr>
          <a:xfrm>
            <a:off x="10004509" y="6507732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rgbClr val="4472C4"/>
                </a:solidFill>
              </a:rPr>
              <a:t>consument</a:t>
            </a:r>
          </a:p>
        </p:txBody>
      </p:sp>
      <p:sp>
        <p:nvSpPr>
          <p:cNvPr id="36" name="Rechthoek 35">
            <a:extLst>
              <a:ext uri="{FF2B5EF4-FFF2-40B4-BE49-F238E27FC236}">
                <a16:creationId xmlns:a16="http://schemas.microsoft.com/office/drawing/2014/main" id="{8E685910-3B64-4A86-8629-2046AE0798B2}"/>
              </a:ext>
            </a:extLst>
          </p:cNvPr>
          <p:cNvSpPr/>
          <p:nvPr/>
        </p:nvSpPr>
        <p:spPr>
          <a:xfrm>
            <a:off x="3719736" y="6165304"/>
            <a:ext cx="1438163" cy="576064"/>
          </a:xfrm>
          <a:prstGeom prst="rect">
            <a:avLst/>
          </a:prstGeom>
          <a:solidFill>
            <a:srgbClr val="F58E65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Boer</a:t>
            </a:r>
          </a:p>
        </p:txBody>
      </p:sp>
      <p:sp>
        <p:nvSpPr>
          <p:cNvPr id="37" name="Rechthoek 36">
            <a:extLst>
              <a:ext uri="{FF2B5EF4-FFF2-40B4-BE49-F238E27FC236}">
                <a16:creationId xmlns:a16="http://schemas.microsoft.com/office/drawing/2014/main" id="{849063E9-6DCD-41A1-94D0-4D88F64DE5C9}"/>
              </a:ext>
            </a:extLst>
          </p:cNvPr>
          <p:cNvSpPr/>
          <p:nvPr/>
        </p:nvSpPr>
        <p:spPr>
          <a:xfrm>
            <a:off x="5436944" y="6165304"/>
            <a:ext cx="1438163" cy="576064"/>
          </a:xfrm>
          <a:prstGeom prst="rect">
            <a:avLst/>
          </a:prstGeom>
          <a:solidFill>
            <a:srgbClr val="F37543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Melkfabriek</a:t>
            </a:r>
          </a:p>
        </p:txBody>
      </p:sp>
      <p:sp>
        <p:nvSpPr>
          <p:cNvPr id="38" name="Rechthoek 37">
            <a:extLst>
              <a:ext uri="{FF2B5EF4-FFF2-40B4-BE49-F238E27FC236}">
                <a16:creationId xmlns:a16="http://schemas.microsoft.com/office/drawing/2014/main" id="{5C2A53A9-5CC7-4358-BE5B-B4E414762E5D}"/>
              </a:ext>
            </a:extLst>
          </p:cNvPr>
          <p:cNvSpPr/>
          <p:nvPr/>
        </p:nvSpPr>
        <p:spPr>
          <a:xfrm>
            <a:off x="7154151" y="6165304"/>
            <a:ext cx="1438163" cy="576064"/>
          </a:xfrm>
          <a:prstGeom prst="rect">
            <a:avLst/>
          </a:prstGeom>
          <a:solidFill>
            <a:srgbClr val="ED4D0F"/>
          </a:solidFill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Supermarkt</a:t>
            </a:r>
          </a:p>
        </p:txBody>
      </p:sp>
      <p:sp>
        <p:nvSpPr>
          <p:cNvPr id="35" name="Rechthoek 34">
            <a:extLst>
              <a:ext uri="{FF2B5EF4-FFF2-40B4-BE49-F238E27FC236}">
                <a16:creationId xmlns:a16="http://schemas.microsoft.com/office/drawing/2014/main" id="{00AD1DE5-F126-4A33-92AB-140D2483D15E}"/>
              </a:ext>
            </a:extLst>
          </p:cNvPr>
          <p:cNvSpPr/>
          <p:nvPr/>
        </p:nvSpPr>
        <p:spPr>
          <a:xfrm>
            <a:off x="3719736" y="4941168"/>
            <a:ext cx="1438163" cy="1008112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9" name="Tekstvak 38">
            <a:extLst>
              <a:ext uri="{FF2B5EF4-FFF2-40B4-BE49-F238E27FC236}">
                <a16:creationId xmlns:a16="http://schemas.microsoft.com/office/drawing/2014/main" id="{3E9E45A6-7E50-4932-8DD2-4E575611C900}"/>
              </a:ext>
            </a:extLst>
          </p:cNvPr>
          <p:cNvSpPr txBox="1"/>
          <p:nvPr/>
        </p:nvSpPr>
        <p:spPr>
          <a:xfrm rot="16200000">
            <a:off x="2829257" y="5213938"/>
            <a:ext cx="132119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100" b="1" dirty="0">
                <a:solidFill>
                  <a:srgbClr val="C00000"/>
                </a:solidFill>
              </a:rPr>
              <a:t>TOEGEVOEGDE </a:t>
            </a:r>
            <a:br>
              <a:rPr lang="nl-NL" sz="1100" b="1" dirty="0">
                <a:solidFill>
                  <a:srgbClr val="C00000"/>
                </a:solidFill>
              </a:rPr>
            </a:br>
            <a:r>
              <a:rPr lang="nl-NL" sz="1100" b="1" dirty="0">
                <a:solidFill>
                  <a:srgbClr val="C00000"/>
                </a:solidFill>
              </a:rPr>
              <a:t>WAARDE (10)</a:t>
            </a:r>
          </a:p>
        </p:txBody>
      </p:sp>
      <p:sp>
        <p:nvSpPr>
          <p:cNvPr id="43" name="Tekstvak 42">
            <a:extLst>
              <a:ext uri="{FF2B5EF4-FFF2-40B4-BE49-F238E27FC236}">
                <a16:creationId xmlns:a16="http://schemas.microsoft.com/office/drawing/2014/main" id="{13E43679-6C6B-4817-A609-ADB4D026EE79}"/>
              </a:ext>
            </a:extLst>
          </p:cNvPr>
          <p:cNvSpPr txBox="1"/>
          <p:nvPr/>
        </p:nvSpPr>
        <p:spPr>
          <a:xfrm>
            <a:off x="4057228" y="4552172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€ 10</a:t>
            </a:r>
          </a:p>
        </p:txBody>
      </p:sp>
      <p:sp>
        <p:nvSpPr>
          <p:cNvPr id="41" name="Pijl: rechts 40">
            <a:extLst>
              <a:ext uri="{FF2B5EF4-FFF2-40B4-BE49-F238E27FC236}">
                <a16:creationId xmlns:a16="http://schemas.microsoft.com/office/drawing/2014/main" id="{052C473F-71C4-4671-BEBB-A1DA687DB225}"/>
              </a:ext>
            </a:extLst>
          </p:cNvPr>
          <p:cNvSpPr/>
          <p:nvPr/>
        </p:nvSpPr>
        <p:spPr>
          <a:xfrm>
            <a:off x="5211211" y="5340521"/>
            <a:ext cx="164710" cy="45090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6" name="Rechthoek 45">
            <a:extLst>
              <a:ext uri="{FF2B5EF4-FFF2-40B4-BE49-F238E27FC236}">
                <a16:creationId xmlns:a16="http://schemas.microsoft.com/office/drawing/2014/main" id="{12A07945-66BB-42C6-825E-F3CCDFD8EB04}"/>
              </a:ext>
            </a:extLst>
          </p:cNvPr>
          <p:cNvSpPr/>
          <p:nvPr/>
        </p:nvSpPr>
        <p:spPr>
          <a:xfrm>
            <a:off x="5443015" y="3501008"/>
            <a:ext cx="1438163" cy="535616"/>
          </a:xfrm>
          <a:prstGeom prst="rect">
            <a:avLst/>
          </a:prstGeom>
          <a:solidFill>
            <a:srgbClr val="51A0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b="1" dirty="0"/>
              <a:t>WINST</a:t>
            </a:r>
          </a:p>
        </p:txBody>
      </p:sp>
      <p:sp>
        <p:nvSpPr>
          <p:cNvPr id="47" name="Rechthoek 46">
            <a:extLst>
              <a:ext uri="{FF2B5EF4-FFF2-40B4-BE49-F238E27FC236}">
                <a16:creationId xmlns:a16="http://schemas.microsoft.com/office/drawing/2014/main" id="{FE015DEB-98B4-4786-A56D-C89CB5281426}"/>
              </a:ext>
            </a:extLst>
          </p:cNvPr>
          <p:cNvSpPr/>
          <p:nvPr/>
        </p:nvSpPr>
        <p:spPr>
          <a:xfrm>
            <a:off x="5436944" y="4036624"/>
            <a:ext cx="1438163" cy="81722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b="1" dirty="0"/>
              <a:t>BEDRIJFSKOST</a:t>
            </a:r>
          </a:p>
          <a:p>
            <a:pPr algn="ctr"/>
            <a:endParaRPr lang="nl-NL" sz="400" dirty="0"/>
          </a:p>
          <a:p>
            <a:pPr algn="ctr"/>
            <a:r>
              <a:rPr lang="nl-NL" sz="1200" dirty="0"/>
              <a:t>loon, rente, huur, pacht</a:t>
            </a:r>
          </a:p>
        </p:txBody>
      </p:sp>
      <p:sp>
        <p:nvSpPr>
          <p:cNvPr id="48" name="Rechthoek 47">
            <a:extLst>
              <a:ext uri="{FF2B5EF4-FFF2-40B4-BE49-F238E27FC236}">
                <a16:creationId xmlns:a16="http://schemas.microsoft.com/office/drawing/2014/main" id="{BC5ECB6E-C4CD-4EC1-9902-614C2573F86D}"/>
              </a:ext>
            </a:extLst>
          </p:cNvPr>
          <p:cNvSpPr/>
          <p:nvPr/>
        </p:nvSpPr>
        <p:spPr>
          <a:xfrm>
            <a:off x="5436944" y="3528283"/>
            <a:ext cx="1438163" cy="1325563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9" name="Tekstvak 48">
            <a:extLst>
              <a:ext uri="{FF2B5EF4-FFF2-40B4-BE49-F238E27FC236}">
                <a16:creationId xmlns:a16="http://schemas.microsoft.com/office/drawing/2014/main" id="{846C1FBD-BF81-42CF-BC05-1860AFEB0AA8}"/>
              </a:ext>
            </a:extLst>
          </p:cNvPr>
          <p:cNvSpPr txBox="1"/>
          <p:nvPr/>
        </p:nvSpPr>
        <p:spPr>
          <a:xfrm rot="16200000">
            <a:off x="4574068" y="3968430"/>
            <a:ext cx="12827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100" b="1" dirty="0">
                <a:solidFill>
                  <a:srgbClr val="C00000"/>
                </a:solidFill>
              </a:rPr>
              <a:t>TOEGEVOEGDE</a:t>
            </a:r>
            <a:br>
              <a:rPr lang="nl-NL" sz="1100" b="1" dirty="0">
                <a:solidFill>
                  <a:srgbClr val="C00000"/>
                </a:solidFill>
              </a:rPr>
            </a:br>
            <a:r>
              <a:rPr lang="nl-NL" sz="1100" b="1" dirty="0">
                <a:solidFill>
                  <a:srgbClr val="C00000"/>
                </a:solidFill>
              </a:rPr>
              <a:t>WAARDE (15)</a:t>
            </a:r>
          </a:p>
        </p:txBody>
      </p:sp>
      <p:sp>
        <p:nvSpPr>
          <p:cNvPr id="50" name="Tekstvak 49">
            <a:extLst>
              <a:ext uri="{FF2B5EF4-FFF2-40B4-BE49-F238E27FC236}">
                <a16:creationId xmlns:a16="http://schemas.microsoft.com/office/drawing/2014/main" id="{ADBCFDB9-9E68-4A3F-9E33-1DE678864EE1}"/>
              </a:ext>
            </a:extLst>
          </p:cNvPr>
          <p:cNvSpPr txBox="1"/>
          <p:nvPr/>
        </p:nvSpPr>
        <p:spPr>
          <a:xfrm>
            <a:off x="5839271" y="3131675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€ 25</a:t>
            </a:r>
          </a:p>
        </p:txBody>
      </p:sp>
      <p:sp>
        <p:nvSpPr>
          <p:cNvPr id="52" name="Rechthoek 51">
            <a:extLst>
              <a:ext uri="{FF2B5EF4-FFF2-40B4-BE49-F238E27FC236}">
                <a16:creationId xmlns:a16="http://schemas.microsoft.com/office/drawing/2014/main" id="{B0A06CA6-908F-4BDE-8005-DD1D4E866C15}"/>
              </a:ext>
            </a:extLst>
          </p:cNvPr>
          <p:cNvSpPr/>
          <p:nvPr/>
        </p:nvSpPr>
        <p:spPr>
          <a:xfrm>
            <a:off x="7160222" y="1683062"/>
            <a:ext cx="1438163" cy="940661"/>
          </a:xfrm>
          <a:prstGeom prst="rect">
            <a:avLst/>
          </a:prstGeom>
          <a:solidFill>
            <a:srgbClr val="51A0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b="1" dirty="0"/>
              <a:t>WINST</a:t>
            </a:r>
          </a:p>
        </p:txBody>
      </p:sp>
      <p:sp>
        <p:nvSpPr>
          <p:cNvPr id="53" name="Rechthoek 52">
            <a:extLst>
              <a:ext uri="{FF2B5EF4-FFF2-40B4-BE49-F238E27FC236}">
                <a16:creationId xmlns:a16="http://schemas.microsoft.com/office/drawing/2014/main" id="{82436D38-1318-40A6-829B-62EC0FCD1E5C}"/>
              </a:ext>
            </a:extLst>
          </p:cNvPr>
          <p:cNvSpPr/>
          <p:nvPr/>
        </p:nvSpPr>
        <p:spPr>
          <a:xfrm>
            <a:off x="7154151" y="2623723"/>
            <a:ext cx="1438163" cy="81722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b="1" dirty="0"/>
              <a:t>BEDRIJFSKOST</a:t>
            </a:r>
          </a:p>
          <a:p>
            <a:pPr algn="ctr"/>
            <a:endParaRPr lang="nl-NL" sz="400" dirty="0"/>
          </a:p>
          <a:p>
            <a:pPr algn="ctr"/>
            <a:r>
              <a:rPr lang="nl-NL" sz="1200" dirty="0"/>
              <a:t>loon, rente, huur, pacht</a:t>
            </a:r>
          </a:p>
        </p:txBody>
      </p:sp>
      <p:sp>
        <p:nvSpPr>
          <p:cNvPr id="54" name="Rechthoek 53">
            <a:extLst>
              <a:ext uri="{FF2B5EF4-FFF2-40B4-BE49-F238E27FC236}">
                <a16:creationId xmlns:a16="http://schemas.microsoft.com/office/drawing/2014/main" id="{1CEFAC4F-70CB-41C9-9E98-915FDF432910}"/>
              </a:ext>
            </a:extLst>
          </p:cNvPr>
          <p:cNvSpPr/>
          <p:nvPr/>
        </p:nvSpPr>
        <p:spPr>
          <a:xfrm>
            <a:off x="7154151" y="1683062"/>
            <a:ext cx="1438163" cy="1757883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5" name="Tekstvak 54">
            <a:extLst>
              <a:ext uri="{FF2B5EF4-FFF2-40B4-BE49-F238E27FC236}">
                <a16:creationId xmlns:a16="http://schemas.microsoft.com/office/drawing/2014/main" id="{3EDA7B6E-369D-4FE8-B135-602BA8C83F55}"/>
              </a:ext>
            </a:extLst>
          </p:cNvPr>
          <p:cNvSpPr txBox="1"/>
          <p:nvPr/>
        </p:nvSpPr>
        <p:spPr>
          <a:xfrm rot="16200000">
            <a:off x="6277449" y="2340846"/>
            <a:ext cx="128272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1100" b="1" dirty="0">
                <a:solidFill>
                  <a:srgbClr val="C00000"/>
                </a:solidFill>
              </a:rPr>
              <a:t>TOEGEVOEGDE</a:t>
            </a:r>
            <a:br>
              <a:rPr lang="nl-NL" sz="1100" b="1" dirty="0">
                <a:solidFill>
                  <a:srgbClr val="C00000"/>
                </a:solidFill>
              </a:rPr>
            </a:br>
            <a:r>
              <a:rPr lang="nl-NL" sz="1100" b="1" dirty="0">
                <a:solidFill>
                  <a:srgbClr val="C00000"/>
                </a:solidFill>
              </a:rPr>
              <a:t>WAARDE (20)</a:t>
            </a:r>
          </a:p>
        </p:txBody>
      </p:sp>
      <p:sp>
        <p:nvSpPr>
          <p:cNvPr id="56" name="Tekstvak 55">
            <a:extLst>
              <a:ext uri="{FF2B5EF4-FFF2-40B4-BE49-F238E27FC236}">
                <a16:creationId xmlns:a16="http://schemas.microsoft.com/office/drawing/2014/main" id="{D486C53B-54C4-4C15-846A-8DAEF3051E70}"/>
              </a:ext>
            </a:extLst>
          </p:cNvPr>
          <p:cNvSpPr txBox="1"/>
          <p:nvPr/>
        </p:nvSpPr>
        <p:spPr>
          <a:xfrm>
            <a:off x="7556478" y="1313731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€ 45</a:t>
            </a:r>
          </a:p>
        </p:txBody>
      </p:sp>
      <p:sp>
        <p:nvSpPr>
          <p:cNvPr id="44" name="Rechthoek 43">
            <a:extLst>
              <a:ext uri="{FF2B5EF4-FFF2-40B4-BE49-F238E27FC236}">
                <a16:creationId xmlns:a16="http://schemas.microsoft.com/office/drawing/2014/main" id="{BABCC727-2C49-4BB0-B38B-68DF7F6945DB}"/>
              </a:ext>
            </a:extLst>
          </p:cNvPr>
          <p:cNvSpPr/>
          <p:nvPr/>
        </p:nvSpPr>
        <p:spPr>
          <a:xfrm>
            <a:off x="362740" y="1593603"/>
            <a:ext cx="6103624" cy="1921632"/>
          </a:xfrm>
          <a:prstGeom prst="rect">
            <a:avLst/>
          </a:prstGeom>
          <a:solidFill>
            <a:srgbClr val="D8A71A"/>
          </a:solidFill>
          <a:ln w="28575">
            <a:solidFill>
              <a:srgbClr val="ED4D0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nl-NL" sz="2000" b="1" dirty="0"/>
              <a:t>Conclusie:</a:t>
            </a:r>
          </a:p>
          <a:p>
            <a:r>
              <a:rPr lang="nl-NL" sz="2000" dirty="0"/>
              <a:t>De eindgebruiker (in dit geval de consument)</a:t>
            </a:r>
          </a:p>
          <a:p>
            <a:r>
              <a:rPr lang="nl-NL" sz="2000" dirty="0"/>
              <a:t>betaalt alle onderliggende toegevoegde waardes</a:t>
            </a:r>
          </a:p>
          <a:p>
            <a:r>
              <a:rPr lang="nl-NL" sz="2000" dirty="0"/>
              <a:t>en dus</a:t>
            </a:r>
          </a:p>
          <a:p>
            <a:r>
              <a:rPr lang="nl-NL" sz="2000" dirty="0"/>
              <a:t>ook alle primaire inkomens die betaald worden.</a:t>
            </a:r>
          </a:p>
        </p:txBody>
      </p:sp>
      <p:grpSp>
        <p:nvGrpSpPr>
          <p:cNvPr id="62" name="Groep 61">
            <a:extLst>
              <a:ext uri="{FF2B5EF4-FFF2-40B4-BE49-F238E27FC236}">
                <a16:creationId xmlns:a16="http://schemas.microsoft.com/office/drawing/2014/main" id="{203EDC10-E319-4129-BC47-E8255990126D}"/>
              </a:ext>
            </a:extLst>
          </p:cNvPr>
          <p:cNvGrpSpPr/>
          <p:nvPr/>
        </p:nvGrpSpPr>
        <p:grpSpPr>
          <a:xfrm>
            <a:off x="5436944" y="4925326"/>
            <a:ext cx="1438163" cy="1008112"/>
            <a:chOff x="5436944" y="4925326"/>
            <a:chExt cx="1438163" cy="1008112"/>
          </a:xfrm>
        </p:grpSpPr>
        <p:sp>
          <p:nvSpPr>
            <p:cNvPr id="45" name="Rechthoek 44">
              <a:extLst>
                <a:ext uri="{FF2B5EF4-FFF2-40B4-BE49-F238E27FC236}">
                  <a16:creationId xmlns:a16="http://schemas.microsoft.com/office/drawing/2014/main" id="{84682ACA-FE6F-4BDC-857D-11FD86C74760}"/>
                </a:ext>
              </a:extLst>
            </p:cNvPr>
            <p:cNvSpPr/>
            <p:nvPr/>
          </p:nvSpPr>
          <p:spPr>
            <a:xfrm>
              <a:off x="5436944" y="4925326"/>
              <a:ext cx="1438163" cy="1008112"/>
            </a:xfrm>
            <a:prstGeom prst="rect">
              <a:avLst/>
            </a:prstGeom>
            <a:solidFill>
              <a:srgbClr val="C00000"/>
            </a:solidFill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INKOOP</a:t>
              </a:r>
            </a:p>
          </p:txBody>
        </p:sp>
        <p:sp>
          <p:nvSpPr>
            <p:cNvPr id="58" name="Tekstvak 57">
              <a:extLst>
                <a:ext uri="{FF2B5EF4-FFF2-40B4-BE49-F238E27FC236}">
                  <a16:creationId xmlns:a16="http://schemas.microsoft.com/office/drawing/2014/main" id="{D6F6B2A4-74FE-4D43-8B6D-573860F868A7}"/>
                </a:ext>
              </a:extLst>
            </p:cNvPr>
            <p:cNvSpPr txBox="1"/>
            <p:nvPr/>
          </p:nvSpPr>
          <p:spPr>
            <a:xfrm>
              <a:off x="5602061" y="5564106"/>
              <a:ext cx="11144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900" b="1" dirty="0">
                  <a:solidFill>
                    <a:srgbClr val="FF6969"/>
                  </a:solidFill>
                </a:rPr>
                <a:t>TOEGEVOEGDE </a:t>
              </a:r>
              <a:br>
                <a:rPr lang="nl-NL" sz="900" b="1" dirty="0">
                  <a:solidFill>
                    <a:srgbClr val="FF6969"/>
                  </a:solidFill>
                </a:rPr>
              </a:br>
              <a:r>
                <a:rPr lang="nl-NL" sz="900" b="1" dirty="0">
                  <a:solidFill>
                    <a:srgbClr val="FF6969"/>
                  </a:solidFill>
                </a:rPr>
                <a:t>WAARDE BOER</a:t>
              </a:r>
            </a:p>
          </p:txBody>
        </p:sp>
      </p:grpSp>
      <p:grpSp>
        <p:nvGrpSpPr>
          <p:cNvPr id="63" name="Groep 62">
            <a:extLst>
              <a:ext uri="{FF2B5EF4-FFF2-40B4-BE49-F238E27FC236}">
                <a16:creationId xmlns:a16="http://schemas.microsoft.com/office/drawing/2014/main" id="{B11207F7-57CA-49A4-88EB-9628F5574F44}"/>
              </a:ext>
            </a:extLst>
          </p:cNvPr>
          <p:cNvGrpSpPr/>
          <p:nvPr/>
        </p:nvGrpSpPr>
        <p:grpSpPr>
          <a:xfrm>
            <a:off x="7134255" y="3528283"/>
            <a:ext cx="1458059" cy="2418119"/>
            <a:chOff x="7134255" y="3528283"/>
            <a:chExt cx="1458059" cy="2418119"/>
          </a:xfrm>
        </p:grpSpPr>
        <p:sp>
          <p:nvSpPr>
            <p:cNvPr id="51" name="Rechthoek 50">
              <a:extLst>
                <a:ext uri="{FF2B5EF4-FFF2-40B4-BE49-F238E27FC236}">
                  <a16:creationId xmlns:a16="http://schemas.microsoft.com/office/drawing/2014/main" id="{4BB6E1D3-7F2A-43D6-A151-2DBDCAFB47DA}"/>
                </a:ext>
              </a:extLst>
            </p:cNvPr>
            <p:cNvSpPr/>
            <p:nvPr/>
          </p:nvSpPr>
          <p:spPr>
            <a:xfrm>
              <a:off x="7154151" y="3528283"/>
              <a:ext cx="1438163" cy="2418119"/>
            </a:xfrm>
            <a:prstGeom prst="rect">
              <a:avLst/>
            </a:prstGeom>
            <a:solidFill>
              <a:srgbClr val="C00000"/>
            </a:solidFill>
            <a:ln w="571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dirty="0"/>
                <a:t>INKOOP</a:t>
              </a:r>
            </a:p>
          </p:txBody>
        </p:sp>
        <p:sp>
          <p:nvSpPr>
            <p:cNvPr id="59" name="Tekstvak 58">
              <a:extLst>
                <a:ext uri="{FF2B5EF4-FFF2-40B4-BE49-F238E27FC236}">
                  <a16:creationId xmlns:a16="http://schemas.microsoft.com/office/drawing/2014/main" id="{5FCB452A-8891-4FE4-99F0-18A27F295359}"/>
                </a:ext>
              </a:extLst>
            </p:cNvPr>
            <p:cNvSpPr txBox="1"/>
            <p:nvPr/>
          </p:nvSpPr>
          <p:spPr>
            <a:xfrm>
              <a:off x="7317197" y="5550494"/>
              <a:ext cx="111440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900" b="1" dirty="0">
                  <a:solidFill>
                    <a:srgbClr val="FF6969"/>
                  </a:solidFill>
                </a:rPr>
                <a:t>TOEGEVOEGDE </a:t>
              </a:r>
              <a:br>
                <a:rPr lang="nl-NL" sz="900" b="1" dirty="0">
                  <a:solidFill>
                    <a:srgbClr val="FF6969"/>
                  </a:solidFill>
                </a:rPr>
              </a:br>
              <a:r>
                <a:rPr lang="nl-NL" sz="900" b="1" dirty="0">
                  <a:solidFill>
                    <a:srgbClr val="FF6969"/>
                  </a:solidFill>
                </a:rPr>
                <a:t>WAARDE BOER</a:t>
              </a:r>
            </a:p>
          </p:txBody>
        </p:sp>
        <p:sp>
          <p:nvSpPr>
            <p:cNvPr id="60" name="Tekstvak 59">
              <a:extLst>
                <a:ext uri="{FF2B5EF4-FFF2-40B4-BE49-F238E27FC236}">
                  <a16:creationId xmlns:a16="http://schemas.microsoft.com/office/drawing/2014/main" id="{1E6459AB-66B9-4964-9E04-B015D2DDC147}"/>
                </a:ext>
              </a:extLst>
            </p:cNvPr>
            <p:cNvSpPr txBox="1"/>
            <p:nvPr/>
          </p:nvSpPr>
          <p:spPr>
            <a:xfrm>
              <a:off x="7269759" y="3950499"/>
              <a:ext cx="12490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900" b="1" dirty="0">
                  <a:solidFill>
                    <a:srgbClr val="FF6969"/>
                  </a:solidFill>
                </a:rPr>
                <a:t>TOEGEVOEGDE </a:t>
              </a:r>
              <a:br>
                <a:rPr lang="nl-NL" sz="900" b="1" dirty="0">
                  <a:solidFill>
                    <a:srgbClr val="FF6969"/>
                  </a:solidFill>
                </a:rPr>
              </a:br>
              <a:r>
                <a:rPr lang="nl-NL" sz="900" b="1" dirty="0">
                  <a:solidFill>
                    <a:srgbClr val="FF6969"/>
                  </a:solidFill>
                </a:rPr>
                <a:t>WAARDE FABRIEK</a:t>
              </a:r>
            </a:p>
          </p:txBody>
        </p:sp>
        <p:cxnSp>
          <p:nvCxnSpPr>
            <p:cNvPr id="61" name="Rechte verbindingslijn 60">
              <a:extLst>
                <a:ext uri="{FF2B5EF4-FFF2-40B4-BE49-F238E27FC236}">
                  <a16:creationId xmlns:a16="http://schemas.microsoft.com/office/drawing/2014/main" id="{97BF9789-3564-4A34-B0AE-7B5829027D2D}"/>
                </a:ext>
              </a:extLst>
            </p:cNvPr>
            <p:cNvCxnSpPr/>
            <p:nvPr/>
          </p:nvCxnSpPr>
          <p:spPr>
            <a:xfrm>
              <a:off x="7134255" y="4890616"/>
              <a:ext cx="1458059" cy="0"/>
            </a:xfrm>
            <a:prstGeom prst="line">
              <a:avLst/>
            </a:prstGeom>
            <a:ln w="19050">
              <a:solidFill>
                <a:srgbClr val="FF696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Pijl: rechts 64">
            <a:extLst>
              <a:ext uri="{FF2B5EF4-FFF2-40B4-BE49-F238E27FC236}">
                <a16:creationId xmlns:a16="http://schemas.microsoft.com/office/drawing/2014/main" id="{F7A775B1-3D8B-44CC-873B-93B529098C4D}"/>
              </a:ext>
            </a:extLst>
          </p:cNvPr>
          <p:cNvSpPr/>
          <p:nvPr/>
        </p:nvSpPr>
        <p:spPr>
          <a:xfrm>
            <a:off x="6931091" y="4509120"/>
            <a:ext cx="164710" cy="450901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424241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  <p:bldP spid="40" grpId="0" animBg="1"/>
      <p:bldP spid="4" grpId="0" animBg="1"/>
      <p:bldP spid="5" grpId="0" animBg="1"/>
      <p:bldP spid="6" grpId="0" animBg="1"/>
      <p:bldP spid="7" grpId="0" animBg="1"/>
      <p:bldP spid="8" grpId="0" animBg="1"/>
      <p:bldP spid="11" grpId="0" animBg="1"/>
      <p:bldP spid="14" grpId="0"/>
      <p:bldP spid="15" grpId="0"/>
      <p:bldP spid="16" grpId="0"/>
      <p:bldP spid="17" grpId="0"/>
      <p:bldP spid="18" grpId="0"/>
      <p:bldP spid="19" grpId="0"/>
      <p:bldP spid="33" grpId="0"/>
      <p:bldP spid="36" grpId="0" animBg="1"/>
      <p:bldP spid="37" grpId="0" animBg="1"/>
      <p:bldP spid="38" grpId="0" animBg="1"/>
      <p:bldP spid="35" grpId="0" animBg="1"/>
      <p:bldP spid="39" grpId="0"/>
      <p:bldP spid="43" grpId="0"/>
      <p:bldP spid="41" grpId="0" animBg="1"/>
      <p:bldP spid="46" grpId="0" animBg="1"/>
      <p:bldP spid="47" grpId="0" animBg="1"/>
      <p:bldP spid="48" grpId="0" animBg="1"/>
      <p:bldP spid="49" grpId="0"/>
      <p:bldP spid="50" grpId="0"/>
      <p:bldP spid="52" grpId="0" animBg="1"/>
      <p:bldP spid="53" grpId="0" animBg="1"/>
      <p:bldP spid="54" grpId="0" animBg="1"/>
      <p:bldP spid="55" grpId="0"/>
      <p:bldP spid="56" grpId="0"/>
      <p:bldP spid="44" grpId="0" animBg="1"/>
      <p:bldP spid="6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Bestedingenmethode</a:t>
            </a:r>
            <a:br>
              <a:rPr lang="nl-NL" dirty="0"/>
            </a:br>
            <a:r>
              <a:rPr lang="nl-NL" sz="14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via de betalingen van de eindgebruikers</a:t>
            </a:r>
            <a:endParaRPr lang="nl-NL" sz="14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Dus: alle betalingen van de eindgebruikers</a:t>
            </a:r>
          </a:p>
          <a:p>
            <a:pPr marL="0" indent="0">
              <a:buNone/>
            </a:pPr>
            <a:endParaRPr lang="nl-NL" dirty="0"/>
          </a:p>
          <a:p>
            <a:pPr lvl="2"/>
            <a:r>
              <a:rPr lang="nl-NL" sz="1600" dirty="0"/>
              <a:t>Consumenten</a:t>
            </a:r>
            <a:r>
              <a:rPr lang="nl-NL" dirty="0"/>
              <a:t> (</a:t>
            </a:r>
            <a:r>
              <a:rPr lang="nl-NL" sz="1600" b="1" dirty="0">
                <a:solidFill>
                  <a:srgbClr val="C00000"/>
                </a:solidFill>
              </a:rPr>
              <a:t>C</a:t>
            </a:r>
            <a:r>
              <a:rPr lang="nl-NL" sz="1600" dirty="0"/>
              <a:t>onsumptie</a:t>
            </a:r>
            <a:r>
              <a:rPr lang="nl-NL" dirty="0"/>
              <a:t>)</a:t>
            </a:r>
          </a:p>
          <a:p>
            <a:pPr lvl="2"/>
            <a:r>
              <a:rPr lang="nl-NL" sz="1600" dirty="0"/>
              <a:t>Bedrijven</a:t>
            </a:r>
            <a:r>
              <a:rPr lang="nl-NL" dirty="0"/>
              <a:t> (</a:t>
            </a:r>
            <a:r>
              <a:rPr lang="nl-NL" sz="1600" b="1" dirty="0">
                <a:solidFill>
                  <a:srgbClr val="C00000"/>
                </a:solidFill>
              </a:rPr>
              <a:t>I</a:t>
            </a:r>
            <a:r>
              <a:rPr lang="nl-NL" sz="1600" dirty="0"/>
              <a:t>nvesteringen</a:t>
            </a:r>
            <a:r>
              <a:rPr lang="nl-NL" dirty="0"/>
              <a:t>)</a:t>
            </a:r>
          </a:p>
          <a:p>
            <a:pPr lvl="2"/>
            <a:r>
              <a:rPr lang="nl-NL" sz="1600" dirty="0"/>
              <a:t>Overheid</a:t>
            </a:r>
            <a:r>
              <a:rPr lang="nl-NL" dirty="0"/>
              <a:t> (</a:t>
            </a:r>
            <a:r>
              <a:rPr lang="nl-NL" sz="1600" b="1" dirty="0">
                <a:solidFill>
                  <a:srgbClr val="C00000"/>
                </a:solidFill>
              </a:rPr>
              <a:t>O</a:t>
            </a:r>
            <a:r>
              <a:rPr lang="nl-NL" sz="1600" dirty="0"/>
              <a:t>verheidsbestedingen</a:t>
            </a:r>
            <a:r>
              <a:rPr lang="nl-NL" dirty="0"/>
              <a:t>)</a:t>
            </a:r>
          </a:p>
          <a:p>
            <a:pPr lvl="2"/>
            <a:r>
              <a:rPr lang="nl-NL" sz="1600" dirty="0"/>
              <a:t>Buitenland</a:t>
            </a:r>
            <a:r>
              <a:rPr lang="nl-NL" dirty="0"/>
              <a:t> (</a:t>
            </a:r>
            <a:r>
              <a:rPr lang="nl-NL" sz="1600" b="1" dirty="0">
                <a:solidFill>
                  <a:srgbClr val="C00000"/>
                </a:solidFill>
              </a:rPr>
              <a:t>E</a:t>
            </a:r>
            <a:r>
              <a:rPr lang="nl-NL" sz="1600" dirty="0"/>
              <a:t>xport</a:t>
            </a:r>
            <a:r>
              <a:rPr lang="nl-NL" dirty="0"/>
              <a:t>)</a:t>
            </a:r>
          </a:p>
          <a:p>
            <a:pPr marL="989013" lvl="2" indent="0">
              <a:buNone/>
            </a:pPr>
            <a:r>
              <a:rPr lang="nl-NL" sz="1600" dirty="0"/>
              <a:t>  alle betalingen</a:t>
            </a:r>
          </a:p>
          <a:p>
            <a:pPr lvl="2"/>
            <a:r>
              <a:rPr lang="nl-NL" sz="1600" dirty="0"/>
              <a:t>niet zelf geproduceerd </a:t>
            </a:r>
            <a:r>
              <a:rPr lang="nl-NL" dirty="0"/>
              <a:t>(</a:t>
            </a:r>
            <a:r>
              <a:rPr lang="nl-NL" sz="1600" dirty="0" err="1"/>
              <a:t>i</a:t>
            </a:r>
            <a:r>
              <a:rPr lang="nl-NL" sz="1600" b="1" dirty="0" err="1">
                <a:solidFill>
                  <a:srgbClr val="C00000"/>
                </a:solidFill>
              </a:rPr>
              <a:t>M</a:t>
            </a:r>
            <a:r>
              <a:rPr lang="nl-NL" sz="1600" dirty="0" err="1"/>
              <a:t>port</a:t>
            </a:r>
            <a:r>
              <a:rPr lang="nl-NL" dirty="0"/>
              <a:t>)</a:t>
            </a:r>
          </a:p>
          <a:p>
            <a:pPr marL="914400" lvl="2" indent="0">
              <a:buNone/>
            </a:pPr>
            <a:r>
              <a:rPr lang="nl-NL" sz="1600" dirty="0"/>
              <a:t>= in eigen land geproduceerde goederen / diensten</a:t>
            </a:r>
          </a:p>
        </p:txBody>
      </p:sp>
      <p:cxnSp>
        <p:nvCxnSpPr>
          <p:cNvPr id="6" name="Rechte verbindingslijn 5"/>
          <p:cNvCxnSpPr>
            <a:cxnSpLocks/>
          </p:cNvCxnSpPr>
          <p:nvPr/>
        </p:nvCxnSpPr>
        <p:spPr>
          <a:xfrm>
            <a:off x="1452930" y="3935694"/>
            <a:ext cx="424847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kstvak 6"/>
          <p:cNvSpPr txBox="1"/>
          <p:nvPr/>
        </p:nvSpPr>
        <p:spPr>
          <a:xfrm>
            <a:off x="5379366" y="3445557"/>
            <a:ext cx="45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+</a:t>
            </a:r>
            <a:endParaRPr lang="nl-NL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8" name="Rechte verbindingslijn 7"/>
          <p:cNvCxnSpPr>
            <a:cxnSpLocks/>
          </p:cNvCxnSpPr>
          <p:nvPr/>
        </p:nvCxnSpPr>
        <p:spPr>
          <a:xfrm>
            <a:off x="1452930" y="4482522"/>
            <a:ext cx="424847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9" name="Tekstvak 8"/>
          <p:cNvSpPr txBox="1"/>
          <p:nvPr/>
        </p:nvSpPr>
        <p:spPr>
          <a:xfrm>
            <a:off x="5437074" y="4007989"/>
            <a:ext cx="338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6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-</a:t>
            </a:r>
            <a:endParaRPr lang="nl-NL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1474451" y="5119441"/>
            <a:ext cx="4341253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sz="3200" dirty="0"/>
              <a:t>EV = C + I + O + E - M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29B6ABE-46F8-43C1-B459-4F978EEE7C0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9129" y="2347561"/>
            <a:ext cx="3846122" cy="21628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33772967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0FE77C-44C3-4A68-BCDF-86641CDB1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Maatstaf voor welvaart?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647AD9E-F134-411A-9DEF-AF2A65C8AB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6748512" cy="4682502"/>
          </a:xfrm>
        </p:spPr>
        <p:txBody>
          <a:bodyPr>
            <a:normAutofit/>
          </a:bodyPr>
          <a:lstStyle/>
          <a:p>
            <a:r>
              <a:rPr lang="nl-NL" dirty="0"/>
              <a:t>BBP meest gebruikte maatstaf voor welvaart</a:t>
            </a:r>
          </a:p>
          <a:p>
            <a:pPr lvl="1"/>
            <a:r>
              <a:rPr lang="nl-NL" dirty="0"/>
              <a:t>Alleen officiële productie</a:t>
            </a:r>
          </a:p>
          <a:p>
            <a:pPr lvl="1"/>
            <a:r>
              <a:rPr lang="nl-NL" dirty="0"/>
              <a:t>Niets over verdeling</a:t>
            </a:r>
          </a:p>
          <a:p>
            <a:pPr lvl="1"/>
            <a:r>
              <a:rPr lang="nl-NL" dirty="0"/>
              <a:t>Niets over externe effecten</a:t>
            </a:r>
          </a:p>
          <a:p>
            <a:pPr lvl="1"/>
            <a:r>
              <a:rPr lang="nl-NL" dirty="0"/>
              <a:t>Niet over welbevinden</a:t>
            </a:r>
          </a:p>
          <a:p>
            <a:r>
              <a:rPr lang="nl-NL" dirty="0"/>
              <a:t>Zoektocht naar betere indicatoren:</a:t>
            </a:r>
          </a:p>
          <a:p>
            <a:pPr lvl="1"/>
            <a:r>
              <a:rPr lang="nl-NL" dirty="0"/>
              <a:t>NL: brede welvaartsdefinitie</a:t>
            </a:r>
          </a:p>
          <a:p>
            <a:pPr lvl="1"/>
            <a:r>
              <a:rPr lang="nl-NL" i="1" dirty="0"/>
              <a:t>betreft de kwaliteit van leven in het hier en nu en de mate waarin deze al dan niet ten koste gaat van die van latere generaties en/of van die van mensen elders in de wereld.</a:t>
            </a:r>
          </a:p>
          <a:p>
            <a:pPr lvl="1"/>
            <a:endParaRPr lang="nl-NL" i="1" dirty="0"/>
          </a:p>
          <a:p>
            <a:pPr lvl="1"/>
            <a:r>
              <a:rPr lang="nl-NL" dirty="0"/>
              <a:t>HDI (human development index)</a:t>
            </a:r>
          </a:p>
        </p:txBody>
      </p:sp>
      <p:grpSp>
        <p:nvGrpSpPr>
          <p:cNvPr id="30" name="Groep 29">
            <a:extLst>
              <a:ext uri="{FF2B5EF4-FFF2-40B4-BE49-F238E27FC236}">
                <a16:creationId xmlns:a16="http://schemas.microsoft.com/office/drawing/2014/main" id="{A03D40DF-5FD1-48D0-91EF-161596BF4A8D}"/>
              </a:ext>
            </a:extLst>
          </p:cNvPr>
          <p:cNvGrpSpPr/>
          <p:nvPr/>
        </p:nvGrpSpPr>
        <p:grpSpPr>
          <a:xfrm>
            <a:off x="7591821" y="1990350"/>
            <a:ext cx="1176925" cy="1279158"/>
            <a:chOff x="7591821" y="1990350"/>
            <a:chExt cx="1176925" cy="1279158"/>
          </a:xfrm>
        </p:grpSpPr>
        <p:sp>
          <p:nvSpPr>
            <p:cNvPr id="7" name="Rechthoek: afgeronde hoeken 6">
              <a:extLst>
                <a:ext uri="{FF2B5EF4-FFF2-40B4-BE49-F238E27FC236}">
                  <a16:creationId xmlns:a16="http://schemas.microsoft.com/office/drawing/2014/main" id="{69EB06B6-D8A8-4844-B5A8-05606333E028}"/>
                </a:ext>
              </a:extLst>
            </p:cNvPr>
            <p:cNvSpPr/>
            <p:nvPr/>
          </p:nvSpPr>
          <p:spPr>
            <a:xfrm>
              <a:off x="7648782" y="1992737"/>
              <a:ext cx="914400" cy="914400"/>
            </a:xfrm>
            <a:prstGeom prst="roundRect">
              <a:avLst>
                <a:gd name="adj" fmla="val 11806"/>
              </a:avLst>
            </a:prstGeom>
            <a:solidFill>
              <a:srgbClr val="93AB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20" name="Graphic 19" descr="Stethoscoop">
              <a:extLst>
                <a:ext uri="{FF2B5EF4-FFF2-40B4-BE49-F238E27FC236}">
                  <a16:creationId xmlns:a16="http://schemas.microsoft.com/office/drawing/2014/main" id="{60B7EA1C-2E67-4E59-A576-322D4185348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648782" y="1990350"/>
              <a:ext cx="914400" cy="914400"/>
            </a:xfrm>
            <a:prstGeom prst="rect">
              <a:avLst/>
            </a:prstGeom>
          </p:spPr>
        </p:pic>
        <p:sp>
          <p:nvSpPr>
            <p:cNvPr id="22" name="Tekstvak 21">
              <a:extLst>
                <a:ext uri="{FF2B5EF4-FFF2-40B4-BE49-F238E27FC236}">
                  <a16:creationId xmlns:a16="http://schemas.microsoft.com/office/drawing/2014/main" id="{0B857ACE-7943-4617-9472-7A3A2787636F}"/>
                </a:ext>
              </a:extLst>
            </p:cNvPr>
            <p:cNvSpPr txBox="1"/>
            <p:nvPr/>
          </p:nvSpPr>
          <p:spPr>
            <a:xfrm>
              <a:off x="7591821" y="2961731"/>
              <a:ext cx="117692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b="1">
                  <a:solidFill>
                    <a:schemeClr val="bg1">
                      <a:lumMod val="85000"/>
                    </a:schemeClr>
                  </a:solidFill>
                </a:rPr>
                <a:t>gezondheid</a:t>
              </a:r>
              <a:endParaRPr lang="nl-NL" b="1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grpSp>
        <p:nvGrpSpPr>
          <p:cNvPr id="36" name="Groep 35">
            <a:extLst>
              <a:ext uri="{FF2B5EF4-FFF2-40B4-BE49-F238E27FC236}">
                <a16:creationId xmlns:a16="http://schemas.microsoft.com/office/drawing/2014/main" id="{2D751B3C-953B-4F52-9053-DA303EFE3045}"/>
              </a:ext>
            </a:extLst>
          </p:cNvPr>
          <p:cNvGrpSpPr/>
          <p:nvPr/>
        </p:nvGrpSpPr>
        <p:grpSpPr>
          <a:xfrm>
            <a:off x="9271427" y="3113923"/>
            <a:ext cx="1021946" cy="1303311"/>
            <a:chOff x="9271427" y="3113923"/>
            <a:chExt cx="1021946" cy="1303311"/>
          </a:xfrm>
        </p:grpSpPr>
        <p:sp>
          <p:nvSpPr>
            <p:cNvPr id="9" name="Rechthoek: afgeronde hoeken 8">
              <a:extLst>
                <a:ext uri="{FF2B5EF4-FFF2-40B4-BE49-F238E27FC236}">
                  <a16:creationId xmlns:a16="http://schemas.microsoft.com/office/drawing/2014/main" id="{B875810F-8E44-49BF-9E14-CA1F95282B3E}"/>
                </a:ext>
              </a:extLst>
            </p:cNvPr>
            <p:cNvSpPr/>
            <p:nvPr/>
          </p:nvSpPr>
          <p:spPr>
            <a:xfrm>
              <a:off x="9328193" y="3140968"/>
              <a:ext cx="914400" cy="914400"/>
            </a:xfrm>
            <a:prstGeom prst="roundRect">
              <a:avLst>
                <a:gd name="adj" fmla="val 11806"/>
              </a:avLst>
            </a:prstGeom>
            <a:solidFill>
              <a:srgbClr val="ED4D0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3" name="Graphic 12" descr="Winkelwagen">
              <a:extLst>
                <a:ext uri="{FF2B5EF4-FFF2-40B4-BE49-F238E27FC236}">
                  <a16:creationId xmlns:a16="http://schemas.microsoft.com/office/drawing/2014/main" id="{22E2D746-86BB-42F0-967E-9F074C2DC01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37895" y="3399489"/>
              <a:ext cx="682923" cy="682923"/>
            </a:xfrm>
            <a:prstGeom prst="rect">
              <a:avLst/>
            </a:prstGeom>
          </p:spPr>
        </p:pic>
        <p:sp>
          <p:nvSpPr>
            <p:cNvPr id="14" name="Tekstvak 13">
              <a:extLst>
                <a:ext uri="{FF2B5EF4-FFF2-40B4-BE49-F238E27FC236}">
                  <a16:creationId xmlns:a16="http://schemas.microsoft.com/office/drawing/2014/main" id="{C4A17C00-EB5F-4F05-B3C7-BE39AAC62C29}"/>
                </a:ext>
              </a:extLst>
            </p:cNvPr>
            <p:cNvSpPr txBox="1"/>
            <p:nvPr/>
          </p:nvSpPr>
          <p:spPr>
            <a:xfrm>
              <a:off x="9609277" y="3113923"/>
              <a:ext cx="3401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400">
                  <a:solidFill>
                    <a:srgbClr val="DBEEF4"/>
                  </a:solidFill>
                </a:rPr>
                <a:t>€</a:t>
              </a:r>
              <a:endParaRPr lang="nl-NL">
                <a:solidFill>
                  <a:srgbClr val="DBEEF4"/>
                </a:solidFill>
              </a:endParaRPr>
            </a:p>
          </p:txBody>
        </p:sp>
        <p:sp>
          <p:nvSpPr>
            <p:cNvPr id="23" name="Tekstvak 22">
              <a:extLst>
                <a:ext uri="{FF2B5EF4-FFF2-40B4-BE49-F238E27FC236}">
                  <a16:creationId xmlns:a16="http://schemas.microsoft.com/office/drawing/2014/main" id="{557F3359-EA7D-48F1-8FFB-12186411C7F8}"/>
                </a:ext>
              </a:extLst>
            </p:cNvPr>
            <p:cNvSpPr txBox="1"/>
            <p:nvPr/>
          </p:nvSpPr>
          <p:spPr>
            <a:xfrm>
              <a:off x="9271427" y="4109457"/>
              <a:ext cx="102194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b="1">
                  <a:solidFill>
                    <a:srgbClr val="ED4D0F"/>
                  </a:solidFill>
                </a:rPr>
                <a:t>koopkracht</a:t>
              </a:r>
              <a:endParaRPr lang="nl-NL" b="1">
                <a:solidFill>
                  <a:srgbClr val="ED4D0F"/>
                </a:solidFill>
              </a:endParaRPr>
            </a:p>
          </p:txBody>
        </p:sp>
      </p:grpSp>
      <p:grpSp>
        <p:nvGrpSpPr>
          <p:cNvPr id="31" name="Groep 30">
            <a:extLst>
              <a:ext uri="{FF2B5EF4-FFF2-40B4-BE49-F238E27FC236}">
                <a16:creationId xmlns:a16="http://schemas.microsoft.com/office/drawing/2014/main" id="{732E5EF3-435E-4926-8FC5-37141CBF337C}"/>
              </a:ext>
            </a:extLst>
          </p:cNvPr>
          <p:cNvGrpSpPr/>
          <p:nvPr/>
        </p:nvGrpSpPr>
        <p:grpSpPr>
          <a:xfrm>
            <a:off x="9264449" y="1221551"/>
            <a:ext cx="921378" cy="1457558"/>
            <a:chOff x="9264449" y="1221551"/>
            <a:chExt cx="921378" cy="1457558"/>
          </a:xfrm>
        </p:grpSpPr>
        <p:sp>
          <p:nvSpPr>
            <p:cNvPr id="8" name="Rechthoek: afgeronde hoeken 7">
              <a:extLst>
                <a:ext uri="{FF2B5EF4-FFF2-40B4-BE49-F238E27FC236}">
                  <a16:creationId xmlns:a16="http://schemas.microsoft.com/office/drawing/2014/main" id="{7725B6E8-6463-4F4C-BF1F-02E1D0673F20}"/>
                </a:ext>
              </a:extLst>
            </p:cNvPr>
            <p:cNvSpPr/>
            <p:nvPr/>
          </p:nvSpPr>
          <p:spPr>
            <a:xfrm>
              <a:off x="9264449" y="1255345"/>
              <a:ext cx="914400" cy="914400"/>
            </a:xfrm>
            <a:prstGeom prst="roundRect">
              <a:avLst>
                <a:gd name="adj" fmla="val 11806"/>
              </a:avLst>
            </a:prstGeom>
            <a:solidFill>
              <a:srgbClr val="93AB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5" name="Graphic 14" descr="Directiekamer">
              <a:extLst>
                <a:ext uri="{FF2B5EF4-FFF2-40B4-BE49-F238E27FC236}">
                  <a16:creationId xmlns:a16="http://schemas.microsoft.com/office/drawing/2014/main" id="{D489ACE6-7BAC-4588-BB34-595591B7CF1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271427" y="1360799"/>
              <a:ext cx="914400" cy="914400"/>
            </a:xfrm>
            <a:prstGeom prst="rect">
              <a:avLst/>
            </a:prstGeom>
          </p:spPr>
        </p:pic>
        <p:pic>
          <p:nvPicPr>
            <p:cNvPr id="16" name="Graphic 15" descr="Wekker">
              <a:extLst>
                <a:ext uri="{FF2B5EF4-FFF2-40B4-BE49-F238E27FC236}">
                  <a16:creationId xmlns:a16="http://schemas.microsoft.com/office/drawing/2014/main" id="{565E0D07-EB71-4E32-B6F9-165F679993C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438241" y="1221551"/>
              <a:ext cx="562654" cy="562654"/>
            </a:xfrm>
            <a:prstGeom prst="rect">
              <a:avLst/>
            </a:prstGeom>
          </p:spPr>
        </p:pic>
        <p:sp>
          <p:nvSpPr>
            <p:cNvPr id="24" name="Tekstvak 23">
              <a:extLst>
                <a:ext uri="{FF2B5EF4-FFF2-40B4-BE49-F238E27FC236}">
                  <a16:creationId xmlns:a16="http://schemas.microsoft.com/office/drawing/2014/main" id="{07F98A83-35CB-4105-8D60-9DA2358BFAAB}"/>
                </a:ext>
              </a:extLst>
            </p:cNvPr>
            <p:cNvSpPr txBox="1"/>
            <p:nvPr/>
          </p:nvSpPr>
          <p:spPr>
            <a:xfrm>
              <a:off x="9284193" y="2155889"/>
              <a:ext cx="8707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nl-NL" sz="1400" b="1">
                  <a:solidFill>
                    <a:schemeClr val="bg1">
                      <a:lumMod val="85000"/>
                    </a:schemeClr>
                  </a:solidFill>
                </a:rPr>
                <a:t>werk &amp;</a:t>
              </a:r>
              <a:br>
                <a:rPr lang="nl-NL" sz="1400" b="1">
                  <a:solidFill>
                    <a:schemeClr val="bg1">
                      <a:lumMod val="85000"/>
                    </a:schemeClr>
                  </a:solidFill>
                </a:rPr>
              </a:br>
              <a:r>
                <a:rPr lang="nl-NL" sz="1400" b="1">
                  <a:solidFill>
                    <a:schemeClr val="bg1">
                      <a:lumMod val="85000"/>
                    </a:schemeClr>
                  </a:solidFill>
                </a:rPr>
                <a:t>vrije tijd</a:t>
              </a:r>
              <a:endParaRPr lang="nl-NL" b="1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grpSp>
        <p:nvGrpSpPr>
          <p:cNvPr id="32" name="Groep 31">
            <a:extLst>
              <a:ext uri="{FF2B5EF4-FFF2-40B4-BE49-F238E27FC236}">
                <a16:creationId xmlns:a16="http://schemas.microsoft.com/office/drawing/2014/main" id="{F4C1E540-C478-4BEE-814D-7DCEBE6ECF0F}"/>
              </a:ext>
            </a:extLst>
          </p:cNvPr>
          <p:cNvGrpSpPr/>
          <p:nvPr/>
        </p:nvGrpSpPr>
        <p:grpSpPr>
          <a:xfrm>
            <a:off x="11007604" y="1988979"/>
            <a:ext cx="918562" cy="1276265"/>
            <a:chOff x="11007604" y="1988979"/>
            <a:chExt cx="918562" cy="1276265"/>
          </a:xfrm>
        </p:grpSpPr>
        <p:sp>
          <p:nvSpPr>
            <p:cNvPr id="10" name="Rechthoek: afgeronde hoeken 9">
              <a:extLst>
                <a:ext uri="{FF2B5EF4-FFF2-40B4-BE49-F238E27FC236}">
                  <a16:creationId xmlns:a16="http://schemas.microsoft.com/office/drawing/2014/main" id="{A1D58858-792B-4073-94B0-1F40C064672B}"/>
                </a:ext>
              </a:extLst>
            </p:cNvPr>
            <p:cNvSpPr/>
            <p:nvPr/>
          </p:nvSpPr>
          <p:spPr>
            <a:xfrm>
              <a:off x="11011766" y="1988979"/>
              <a:ext cx="914400" cy="914400"/>
            </a:xfrm>
            <a:prstGeom prst="roundRect">
              <a:avLst>
                <a:gd name="adj" fmla="val 11806"/>
              </a:avLst>
            </a:prstGeom>
            <a:solidFill>
              <a:srgbClr val="93AB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7" name="Graphic 16" descr="Scène in de voorstad">
              <a:extLst>
                <a:ext uri="{FF2B5EF4-FFF2-40B4-BE49-F238E27FC236}">
                  <a16:creationId xmlns:a16="http://schemas.microsoft.com/office/drawing/2014/main" id="{6BB8D71D-5E0F-4094-8CF3-E4E51D5A9F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1007604" y="1988979"/>
              <a:ext cx="914400" cy="914400"/>
            </a:xfrm>
            <a:prstGeom prst="rect">
              <a:avLst/>
            </a:prstGeom>
          </p:spPr>
        </p:pic>
        <p:sp>
          <p:nvSpPr>
            <p:cNvPr id="25" name="Tekstvak 24">
              <a:extLst>
                <a:ext uri="{FF2B5EF4-FFF2-40B4-BE49-F238E27FC236}">
                  <a16:creationId xmlns:a16="http://schemas.microsoft.com/office/drawing/2014/main" id="{5368932D-C9F4-499C-BB01-DF3B11207433}"/>
                </a:ext>
              </a:extLst>
            </p:cNvPr>
            <p:cNvSpPr txBox="1"/>
            <p:nvPr/>
          </p:nvSpPr>
          <p:spPr>
            <a:xfrm>
              <a:off x="11121691" y="2957467"/>
              <a:ext cx="7505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b="1">
                  <a:solidFill>
                    <a:schemeClr val="bg1">
                      <a:lumMod val="85000"/>
                    </a:schemeClr>
                  </a:solidFill>
                </a:rPr>
                <a:t>wonen</a:t>
              </a:r>
              <a:endParaRPr lang="nl-NL" b="1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grpSp>
        <p:nvGrpSpPr>
          <p:cNvPr id="33" name="Groep 32">
            <a:extLst>
              <a:ext uri="{FF2B5EF4-FFF2-40B4-BE49-F238E27FC236}">
                <a16:creationId xmlns:a16="http://schemas.microsoft.com/office/drawing/2014/main" id="{BC0C71C9-48A4-4637-953C-FEC6FAAC545B}"/>
              </a:ext>
            </a:extLst>
          </p:cNvPr>
          <p:cNvGrpSpPr/>
          <p:nvPr/>
        </p:nvGrpSpPr>
        <p:grpSpPr>
          <a:xfrm>
            <a:off x="11052217" y="3846158"/>
            <a:ext cx="1018659" cy="1276264"/>
            <a:chOff x="11052217" y="3846158"/>
            <a:chExt cx="1018659" cy="1276264"/>
          </a:xfrm>
        </p:grpSpPr>
        <p:sp>
          <p:nvSpPr>
            <p:cNvPr id="11" name="Rechthoek: afgeronde hoeken 10">
              <a:extLst>
                <a:ext uri="{FF2B5EF4-FFF2-40B4-BE49-F238E27FC236}">
                  <a16:creationId xmlns:a16="http://schemas.microsoft.com/office/drawing/2014/main" id="{C6D4611E-C954-4E61-BB67-52C786313ED7}"/>
                </a:ext>
              </a:extLst>
            </p:cNvPr>
            <p:cNvSpPr/>
            <p:nvPr/>
          </p:nvSpPr>
          <p:spPr>
            <a:xfrm>
              <a:off x="11052217" y="3846158"/>
              <a:ext cx="914400" cy="914400"/>
            </a:xfrm>
            <a:prstGeom prst="roundRect">
              <a:avLst>
                <a:gd name="adj" fmla="val 11806"/>
              </a:avLst>
            </a:prstGeom>
            <a:solidFill>
              <a:srgbClr val="93AB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8" name="Graphic 17" descr="Politie">
              <a:extLst>
                <a:ext uri="{FF2B5EF4-FFF2-40B4-BE49-F238E27FC236}">
                  <a16:creationId xmlns:a16="http://schemas.microsoft.com/office/drawing/2014/main" id="{7C786064-6B35-4AD0-B301-DC8B887C03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11240421" y="4068042"/>
              <a:ext cx="726196" cy="726196"/>
            </a:xfrm>
            <a:prstGeom prst="rect">
              <a:avLst/>
            </a:prstGeom>
          </p:spPr>
        </p:pic>
        <p:pic>
          <p:nvPicPr>
            <p:cNvPr id="21" name="Graphic 20" descr="Beveiligingscamera">
              <a:extLst>
                <a:ext uri="{FF2B5EF4-FFF2-40B4-BE49-F238E27FC236}">
                  <a16:creationId xmlns:a16="http://schemas.microsoft.com/office/drawing/2014/main" id="{6A16E4D7-09EC-448E-986C-908306CF86D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1086532" y="3939802"/>
              <a:ext cx="307777" cy="307777"/>
            </a:xfrm>
            <a:prstGeom prst="rect">
              <a:avLst/>
            </a:prstGeom>
          </p:spPr>
        </p:pic>
        <p:sp>
          <p:nvSpPr>
            <p:cNvPr id="26" name="Tekstvak 25">
              <a:extLst>
                <a:ext uri="{FF2B5EF4-FFF2-40B4-BE49-F238E27FC236}">
                  <a16:creationId xmlns:a16="http://schemas.microsoft.com/office/drawing/2014/main" id="{4947601A-3CAD-4CC5-B82A-2BAEAAE35DAA}"/>
                </a:ext>
              </a:extLst>
            </p:cNvPr>
            <p:cNvSpPr txBox="1"/>
            <p:nvPr/>
          </p:nvSpPr>
          <p:spPr>
            <a:xfrm>
              <a:off x="11062267" y="4814645"/>
              <a:ext cx="100860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b="1" dirty="0">
                  <a:solidFill>
                    <a:schemeClr val="bg1">
                      <a:lumMod val="85000"/>
                    </a:schemeClr>
                  </a:solidFill>
                </a:rPr>
                <a:t>veiligheid</a:t>
              </a:r>
              <a:endParaRPr lang="nl-NL" b="1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grpSp>
        <p:nvGrpSpPr>
          <p:cNvPr id="34" name="Groep 33">
            <a:extLst>
              <a:ext uri="{FF2B5EF4-FFF2-40B4-BE49-F238E27FC236}">
                <a16:creationId xmlns:a16="http://schemas.microsoft.com/office/drawing/2014/main" id="{D933EF6B-3A1F-45AE-908E-A5228366ED65}"/>
              </a:ext>
            </a:extLst>
          </p:cNvPr>
          <p:cNvGrpSpPr/>
          <p:nvPr/>
        </p:nvGrpSpPr>
        <p:grpSpPr>
          <a:xfrm>
            <a:off x="9437895" y="4913024"/>
            <a:ext cx="914400" cy="1298844"/>
            <a:chOff x="9437895" y="4913024"/>
            <a:chExt cx="914400" cy="1298844"/>
          </a:xfrm>
        </p:grpSpPr>
        <p:sp>
          <p:nvSpPr>
            <p:cNvPr id="12" name="Rechthoek: afgeronde hoeken 11">
              <a:extLst>
                <a:ext uri="{FF2B5EF4-FFF2-40B4-BE49-F238E27FC236}">
                  <a16:creationId xmlns:a16="http://schemas.microsoft.com/office/drawing/2014/main" id="{04EE30E2-0163-41E1-B070-444E3A4811B2}"/>
                </a:ext>
              </a:extLst>
            </p:cNvPr>
            <p:cNvSpPr/>
            <p:nvPr/>
          </p:nvSpPr>
          <p:spPr>
            <a:xfrm>
              <a:off x="9437895" y="4935604"/>
              <a:ext cx="914400" cy="914400"/>
            </a:xfrm>
            <a:prstGeom prst="roundRect">
              <a:avLst>
                <a:gd name="adj" fmla="val 11806"/>
              </a:avLst>
            </a:prstGeom>
            <a:solidFill>
              <a:srgbClr val="93AB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pic>
          <p:nvPicPr>
            <p:cNvPr id="19" name="Graphic 18" descr="Duurzaamheid">
              <a:extLst>
                <a:ext uri="{FF2B5EF4-FFF2-40B4-BE49-F238E27FC236}">
                  <a16:creationId xmlns:a16="http://schemas.microsoft.com/office/drawing/2014/main" id="{093BE24F-005E-40EA-823C-79CCE9ADB9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9437895" y="4913024"/>
              <a:ext cx="914400" cy="914400"/>
            </a:xfrm>
            <a:prstGeom prst="rect">
              <a:avLst/>
            </a:prstGeom>
          </p:spPr>
        </p:pic>
        <p:sp>
          <p:nvSpPr>
            <p:cNvPr id="27" name="Tekstvak 26">
              <a:extLst>
                <a:ext uri="{FF2B5EF4-FFF2-40B4-BE49-F238E27FC236}">
                  <a16:creationId xmlns:a16="http://schemas.microsoft.com/office/drawing/2014/main" id="{9D1F32E1-518F-419E-B635-164450E0BF96}"/>
                </a:ext>
              </a:extLst>
            </p:cNvPr>
            <p:cNvSpPr txBox="1"/>
            <p:nvPr/>
          </p:nvSpPr>
          <p:spPr>
            <a:xfrm>
              <a:off x="9569525" y="5904091"/>
              <a:ext cx="70243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b="1">
                  <a:solidFill>
                    <a:schemeClr val="bg1">
                      <a:lumMod val="85000"/>
                    </a:schemeClr>
                  </a:solidFill>
                </a:rPr>
                <a:t>milieu</a:t>
              </a:r>
              <a:endParaRPr lang="nl-NL" b="1">
                <a:solidFill>
                  <a:schemeClr val="bg1">
                    <a:lumMod val="85000"/>
                  </a:schemeClr>
                </a:solidFill>
              </a:endParaRPr>
            </a:p>
          </p:txBody>
        </p:sp>
      </p:grpSp>
      <p:grpSp>
        <p:nvGrpSpPr>
          <p:cNvPr id="35" name="Groep 34">
            <a:extLst>
              <a:ext uri="{FF2B5EF4-FFF2-40B4-BE49-F238E27FC236}">
                <a16:creationId xmlns:a16="http://schemas.microsoft.com/office/drawing/2014/main" id="{FB349B40-1FA0-423D-8CCE-48F085E7DD3A}"/>
              </a:ext>
            </a:extLst>
          </p:cNvPr>
          <p:cNvGrpSpPr/>
          <p:nvPr/>
        </p:nvGrpSpPr>
        <p:grpSpPr>
          <a:xfrm>
            <a:off x="7542922" y="3868738"/>
            <a:ext cx="1268296" cy="1276263"/>
            <a:chOff x="7542922" y="3868738"/>
            <a:chExt cx="1268296" cy="1276263"/>
          </a:xfrm>
        </p:grpSpPr>
        <p:sp>
          <p:nvSpPr>
            <p:cNvPr id="6" name="Rechthoek: afgeronde hoeken 5">
              <a:extLst>
                <a:ext uri="{FF2B5EF4-FFF2-40B4-BE49-F238E27FC236}">
                  <a16:creationId xmlns:a16="http://schemas.microsoft.com/office/drawing/2014/main" id="{E11755B7-93F1-4808-9C0F-23E4AE1004D6}"/>
                </a:ext>
              </a:extLst>
            </p:cNvPr>
            <p:cNvSpPr/>
            <p:nvPr/>
          </p:nvSpPr>
          <p:spPr>
            <a:xfrm>
              <a:off x="7648782" y="3868738"/>
              <a:ext cx="914400" cy="914400"/>
            </a:xfrm>
            <a:prstGeom prst="roundRect">
              <a:avLst>
                <a:gd name="adj" fmla="val 11806"/>
              </a:avLst>
            </a:prstGeom>
            <a:solidFill>
              <a:srgbClr val="93ABC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8" name="Tekstvak 27">
              <a:extLst>
                <a:ext uri="{FF2B5EF4-FFF2-40B4-BE49-F238E27FC236}">
                  <a16:creationId xmlns:a16="http://schemas.microsoft.com/office/drawing/2014/main" id="{B2DF59F1-5DED-436E-A24B-9D4F182452AC}"/>
                </a:ext>
              </a:extLst>
            </p:cNvPr>
            <p:cNvSpPr txBox="1"/>
            <p:nvPr/>
          </p:nvSpPr>
          <p:spPr>
            <a:xfrm>
              <a:off x="7542922" y="4837224"/>
              <a:ext cx="126829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1400" b="1" dirty="0">
                  <a:solidFill>
                    <a:schemeClr val="bg1">
                      <a:lumMod val="85000"/>
                    </a:schemeClr>
                  </a:solidFill>
                </a:rPr>
                <a:t>samenleving</a:t>
              </a:r>
              <a:endParaRPr lang="nl-NL" b="1" dirty="0">
                <a:solidFill>
                  <a:schemeClr val="bg1">
                    <a:lumMod val="85000"/>
                  </a:schemeClr>
                </a:solidFill>
              </a:endParaRPr>
            </a:p>
          </p:txBody>
        </p:sp>
        <p:pic>
          <p:nvPicPr>
            <p:cNvPr id="29" name="Graphic 28" descr="Groep mensen">
              <a:extLst>
                <a:ext uri="{FF2B5EF4-FFF2-40B4-BE49-F238E27FC236}">
                  <a16:creationId xmlns:a16="http://schemas.microsoft.com/office/drawing/2014/main" id="{A54BB69B-2864-431F-8852-EFF7003711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7652711" y="3895781"/>
              <a:ext cx="864777" cy="86477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13490474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75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75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Meten van productie</a:t>
            </a:r>
          </a:p>
        </p:txBody>
      </p:sp>
      <p:sp>
        <p:nvSpPr>
          <p:cNvPr id="5" name="Ondertitel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verschillende productiewaarden</a:t>
            </a:r>
          </a:p>
        </p:txBody>
      </p:sp>
    </p:spTree>
    <p:extLst>
      <p:ext uri="{BB962C8B-B14F-4D97-AF65-F5344CB8AC3E}">
        <p14:creationId xmlns:p14="http://schemas.microsoft.com/office/powerpoint/2010/main" val="1560137257"/>
      </p:ext>
    </p:extLst>
  </p:cSld>
  <p:clrMapOvr>
    <a:masterClrMapping/>
  </p:clrMapOvr>
  <p:transition spd="slow">
    <p:blinds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Binnenlands product</a:t>
            </a:r>
            <a:br>
              <a:rPr lang="nl-NL" dirty="0"/>
            </a:br>
            <a:r>
              <a:rPr lang="nl-NL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productie binnen de landsgrenzen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5599" y="1817999"/>
            <a:ext cx="5452369" cy="4682502"/>
          </a:xfrm>
        </p:spPr>
        <p:txBody>
          <a:bodyPr/>
          <a:lstStyle/>
          <a:p>
            <a:r>
              <a:rPr lang="nl-NL" dirty="0"/>
              <a:t>Productie bedrijven</a:t>
            </a:r>
          </a:p>
          <a:p>
            <a:pPr marL="457200" lvl="1" indent="0">
              <a:buNone/>
            </a:pPr>
            <a:r>
              <a:rPr lang="nl-NL" b="1" i="1" dirty="0"/>
              <a:t>Bruto</a:t>
            </a:r>
            <a:r>
              <a:rPr lang="nl-NL" dirty="0"/>
              <a:t> toegevoegde waarde = </a:t>
            </a:r>
            <a:br>
              <a:rPr lang="nl-NL" dirty="0"/>
            </a:br>
            <a:r>
              <a:rPr lang="nl-NL" dirty="0"/>
              <a:t>omzet - inkopen</a:t>
            </a:r>
          </a:p>
          <a:p>
            <a:pPr marL="0" indent="0">
              <a:buNone/>
            </a:pPr>
            <a:endParaRPr lang="nl-NL" sz="1000" dirty="0"/>
          </a:p>
          <a:p>
            <a:r>
              <a:rPr lang="nl-NL" dirty="0"/>
              <a:t>Productie overheid</a:t>
            </a:r>
          </a:p>
          <a:p>
            <a:pPr marL="457200" lvl="1" indent="0">
              <a:buNone/>
            </a:pPr>
            <a:r>
              <a:rPr lang="nl-NL" b="1" i="1" dirty="0"/>
              <a:t>Netto</a:t>
            </a:r>
            <a:r>
              <a:rPr lang="nl-NL" dirty="0"/>
              <a:t> toegevoegde waarde = </a:t>
            </a:r>
            <a:br>
              <a:rPr lang="nl-NL" dirty="0"/>
            </a:br>
            <a:r>
              <a:rPr lang="nl-NL" dirty="0"/>
              <a:t>ambtenarensalarissen</a:t>
            </a:r>
          </a:p>
          <a:p>
            <a:pPr marL="457200" lvl="1" indent="0">
              <a:buNone/>
            </a:pPr>
            <a:endParaRPr lang="nl-NL" dirty="0"/>
          </a:p>
          <a:p>
            <a:pPr marL="57150" indent="0">
              <a:buNone/>
            </a:pPr>
            <a:r>
              <a:rPr lang="nl-NL" dirty="0"/>
              <a:t>Binnenlandse Productie </a:t>
            </a:r>
            <a:br>
              <a:rPr lang="nl-NL" dirty="0"/>
            </a:br>
            <a:r>
              <a:rPr lang="nl-NL" dirty="0"/>
              <a:t>(bruto / netto)</a:t>
            </a:r>
          </a:p>
          <a:p>
            <a:pPr marL="57150" indent="0">
              <a:buNone/>
            </a:pPr>
            <a:r>
              <a:rPr lang="nl-NL" sz="1400" dirty="0"/>
              <a:t>Alleen “gelijknamig” optellen!</a:t>
            </a:r>
          </a:p>
        </p:txBody>
      </p:sp>
      <p:cxnSp>
        <p:nvCxnSpPr>
          <p:cNvPr id="5" name="Rechte verbindingslijn 4"/>
          <p:cNvCxnSpPr>
            <a:cxnSpLocks/>
          </p:cNvCxnSpPr>
          <p:nvPr/>
        </p:nvCxnSpPr>
        <p:spPr>
          <a:xfrm>
            <a:off x="355599" y="4377075"/>
            <a:ext cx="4732289" cy="0"/>
          </a:xfrm>
          <a:prstGeom prst="line">
            <a:avLst/>
          </a:prstGeom>
          <a:ln w="285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" name="Tekstvak 5"/>
          <p:cNvSpPr txBox="1"/>
          <p:nvPr/>
        </p:nvSpPr>
        <p:spPr>
          <a:xfrm>
            <a:off x="4932840" y="3890088"/>
            <a:ext cx="4331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3200" dirty="0"/>
              <a:t>+</a:t>
            </a:r>
            <a:endParaRPr lang="nl-NL" dirty="0"/>
          </a:p>
        </p:txBody>
      </p:sp>
      <p:pic>
        <p:nvPicPr>
          <p:cNvPr id="7" name="Picture 2" descr="http://www.carnibest.nl/nederland-kaar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8128" y="1825625"/>
            <a:ext cx="3619500" cy="43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3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rgbClr val="00206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4898" y="3368824"/>
            <a:ext cx="1060490" cy="1459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149230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Nationaal Product / Inkomen</a:t>
            </a:r>
            <a:br>
              <a:rPr lang="nl-NL" dirty="0"/>
            </a:br>
            <a:r>
              <a:rPr lang="nl-NL" sz="16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inkomen</a:t>
            </a:r>
            <a:r>
              <a:rPr lang="nl-NL" sz="16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van Nederlandse nationaliteit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1"/>
          </p:nvPr>
        </p:nvSpPr>
        <p:spPr>
          <a:xfrm>
            <a:off x="5951013" y="2001438"/>
            <a:ext cx="5616624" cy="55896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l-NL" sz="2000" dirty="0"/>
              <a:t>Productie </a:t>
            </a:r>
            <a:r>
              <a:rPr lang="nl-NL" sz="2000" b="1" dirty="0"/>
              <a:t>in</a:t>
            </a:r>
            <a:r>
              <a:rPr lang="nl-NL" sz="2000" dirty="0"/>
              <a:t> Nederland </a:t>
            </a:r>
            <a:r>
              <a:rPr lang="nl-NL" sz="1400" b="1" dirty="0"/>
              <a:t>(BINNENLANDS PRODUCT)</a:t>
            </a:r>
          </a:p>
        </p:txBody>
      </p:sp>
      <p:sp>
        <p:nvSpPr>
          <p:cNvPr id="7" name="Tijdelijke aanduiding voor inhoud 4"/>
          <p:cNvSpPr>
            <a:spLocks noGrp="1"/>
          </p:cNvSpPr>
          <p:nvPr>
            <p:ph sz="half" idx="2"/>
          </p:nvPr>
        </p:nvSpPr>
        <p:spPr>
          <a:xfrm>
            <a:off x="5951013" y="4352128"/>
            <a:ext cx="5616624" cy="45918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l-NL" sz="2000" dirty="0"/>
              <a:t>Productie </a:t>
            </a:r>
            <a:r>
              <a:rPr lang="nl-NL" sz="2000" b="1" dirty="0"/>
              <a:t>door</a:t>
            </a:r>
            <a:r>
              <a:rPr lang="nl-NL" sz="2000" dirty="0"/>
              <a:t> Nederlanders </a:t>
            </a:r>
            <a:r>
              <a:rPr lang="nl-NL" sz="1400" b="1" dirty="0"/>
              <a:t>(NATIONAAL PRODUCT)</a:t>
            </a:r>
          </a:p>
        </p:txBody>
      </p:sp>
      <p:sp>
        <p:nvSpPr>
          <p:cNvPr id="11" name="Tijdelijke aanduiding voor inhoud 4"/>
          <p:cNvSpPr>
            <a:spLocks noGrp="1"/>
          </p:cNvSpPr>
          <p:nvPr>
            <p:ph sz="half" idx="4294967295"/>
          </p:nvPr>
        </p:nvSpPr>
        <p:spPr>
          <a:xfrm>
            <a:off x="7824017" y="2809671"/>
            <a:ext cx="3935760" cy="3693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800" dirty="0"/>
              <a:t>Inkomen</a:t>
            </a:r>
            <a:r>
              <a:rPr lang="nl-NL" sz="1500" baseline="30000" dirty="0"/>
              <a:t>1</a:t>
            </a:r>
            <a:r>
              <a:rPr lang="nl-NL" sz="1800" dirty="0"/>
              <a:t> in NL door buitenlanders</a:t>
            </a:r>
          </a:p>
        </p:txBody>
      </p:sp>
      <p:sp>
        <p:nvSpPr>
          <p:cNvPr id="13" name="Tijdelijke aanduiding voor inhoud 4"/>
          <p:cNvSpPr>
            <a:spLocks noGrp="1"/>
          </p:cNvSpPr>
          <p:nvPr>
            <p:ph sz="half" idx="4294967295"/>
          </p:nvPr>
        </p:nvSpPr>
        <p:spPr>
          <a:xfrm>
            <a:off x="7824193" y="3322888"/>
            <a:ext cx="4079776" cy="3499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1800" dirty="0"/>
              <a:t>Inkomen</a:t>
            </a:r>
            <a:r>
              <a:rPr lang="nl-NL" sz="1800" baseline="30000" dirty="0"/>
              <a:t>1</a:t>
            </a:r>
            <a:r>
              <a:rPr lang="nl-NL" sz="1800" dirty="0"/>
              <a:t> door NL-</a:t>
            </a:r>
            <a:r>
              <a:rPr lang="nl-NL" sz="1800" dirty="0" err="1"/>
              <a:t>ers</a:t>
            </a:r>
            <a:r>
              <a:rPr lang="nl-NL" sz="1800" dirty="0"/>
              <a:t> in buitenland</a:t>
            </a:r>
          </a:p>
        </p:txBody>
      </p:sp>
      <p:pic>
        <p:nvPicPr>
          <p:cNvPr id="2050" name="Picture 2" descr="http://www.carnibest.nl/nederland-kaar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377" y="1916832"/>
            <a:ext cx="3619500" cy="43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kstvak 5"/>
          <p:cNvSpPr txBox="1"/>
          <p:nvPr/>
        </p:nvSpPr>
        <p:spPr>
          <a:xfrm>
            <a:off x="6023993" y="2340330"/>
            <a:ext cx="1505540" cy="369332"/>
          </a:xfrm>
          <a:prstGeom prst="rect">
            <a:avLst/>
          </a:prstGeom>
          <a:solidFill>
            <a:srgbClr val="EF6318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tx1"/>
                </a:solidFill>
              </a:rPr>
              <a:t>€ 550 miljard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6023993" y="3980370"/>
            <a:ext cx="1505540" cy="369332"/>
          </a:xfrm>
          <a:prstGeom prst="rect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tx1"/>
                </a:solidFill>
              </a:rPr>
              <a:t>€ 590 miljard</a:t>
            </a:r>
          </a:p>
        </p:txBody>
      </p:sp>
      <p:sp>
        <p:nvSpPr>
          <p:cNvPr id="8" name="PIJL-LINKS 7"/>
          <p:cNvSpPr/>
          <p:nvPr/>
        </p:nvSpPr>
        <p:spPr>
          <a:xfrm rot="1652842">
            <a:off x="312042" y="2989183"/>
            <a:ext cx="2088232" cy="1033859"/>
          </a:xfrm>
          <a:prstGeom prst="leftArrow">
            <a:avLst/>
          </a:prstGeom>
          <a:solidFill>
            <a:srgbClr val="4472C4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>
                <a:solidFill>
                  <a:schemeClr val="bg1"/>
                </a:solidFill>
              </a:rPr>
              <a:t>inkomen in NL door buitenlanders</a:t>
            </a:r>
          </a:p>
        </p:txBody>
      </p:sp>
      <p:sp>
        <p:nvSpPr>
          <p:cNvPr id="12" name="PIJL-LINKS 11"/>
          <p:cNvSpPr/>
          <p:nvPr/>
        </p:nvSpPr>
        <p:spPr>
          <a:xfrm rot="2601661">
            <a:off x="2256233" y="4469863"/>
            <a:ext cx="2207140" cy="1228968"/>
          </a:xfrm>
          <a:prstGeom prst="leftArrow">
            <a:avLst/>
          </a:prstGeom>
          <a:solidFill>
            <a:srgbClr val="51A04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>
                <a:solidFill>
                  <a:schemeClr val="bg1"/>
                </a:solidFill>
              </a:rPr>
              <a:t>inkomen door </a:t>
            </a:r>
            <a:r>
              <a:rPr lang="nl-NL" sz="1400" dirty="0" err="1">
                <a:solidFill>
                  <a:schemeClr val="bg1"/>
                </a:solidFill>
              </a:rPr>
              <a:t>NLers</a:t>
            </a:r>
            <a:r>
              <a:rPr lang="nl-NL" sz="1400" dirty="0">
                <a:solidFill>
                  <a:schemeClr val="bg1"/>
                </a:solidFill>
              </a:rPr>
              <a:t> in buitenland</a:t>
            </a:r>
          </a:p>
        </p:txBody>
      </p:sp>
      <p:sp>
        <p:nvSpPr>
          <p:cNvPr id="14" name="Tekstvak 13"/>
          <p:cNvSpPr txBox="1"/>
          <p:nvPr/>
        </p:nvSpPr>
        <p:spPr>
          <a:xfrm>
            <a:off x="6240017" y="2809671"/>
            <a:ext cx="1584000" cy="369332"/>
          </a:xfrm>
          <a:prstGeom prst="rect">
            <a:avLst/>
          </a:prstGeom>
          <a:solidFill>
            <a:srgbClr val="4472C4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/>
                </a:solidFill>
              </a:rPr>
              <a:t>-  </a:t>
            </a:r>
            <a:r>
              <a:rPr lang="nl-NL" sz="1600" dirty="0">
                <a:solidFill>
                  <a:schemeClr val="bg1"/>
                </a:solidFill>
              </a:rPr>
              <a:t>€ 50 miljard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6240017" y="3303516"/>
            <a:ext cx="1584000" cy="369332"/>
          </a:xfrm>
          <a:prstGeom prst="rect">
            <a:avLst/>
          </a:prstGeom>
          <a:solidFill>
            <a:srgbClr val="51A041"/>
          </a:solidFill>
          <a:ln w="127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tx1"/>
                </a:solidFill>
              </a:rPr>
              <a:t>+  </a:t>
            </a:r>
            <a:r>
              <a:rPr lang="nl-NL" sz="1600" dirty="0">
                <a:solidFill>
                  <a:schemeClr val="tx1"/>
                </a:solidFill>
              </a:rPr>
              <a:t>€ 90 miljard</a:t>
            </a:r>
            <a:endParaRPr lang="nl-NL" dirty="0">
              <a:solidFill>
                <a:schemeClr val="tx1"/>
              </a:solidFill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5951013" y="5158248"/>
            <a:ext cx="4118307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600" baseline="30000" dirty="0"/>
              <a:t>1  </a:t>
            </a:r>
            <a:r>
              <a:rPr lang="nl-NL" dirty="0"/>
              <a:t>inkomen = primaire inkomens</a:t>
            </a:r>
            <a:endParaRPr lang="nl-NL" sz="1600" dirty="0"/>
          </a:p>
          <a:p>
            <a:endParaRPr lang="nl-NL" sz="1600" dirty="0"/>
          </a:p>
          <a:p>
            <a:r>
              <a:rPr lang="nl-NL" sz="1600" dirty="0"/>
              <a:t>NB. </a:t>
            </a:r>
            <a:br>
              <a:rPr lang="nl-NL" sz="1600" dirty="0"/>
            </a:br>
            <a:r>
              <a:rPr lang="nl-NL" sz="1600" dirty="0"/>
              <a:t>Productie  =  Inkomen</a:t>
            </a:r>
          </a:p>
          <a:p>
            <a:r>
              <a:rPr lang="nl-NL" sz="1600" dirty="0"/>
              <a:t>Inkomen = loon, pacht, huur, rente en winst</a:t>
            </a:r>
          </a:p>
        </p:txBody>
      </p:sp>
      <p:cxnSp>
        <p:nvCxnSpPr>
          <p:cNvPr id="4" name="Rechte verbindingslijn 3"/>
          <p:cNvCxnSpPr/>
          <p:nvPr/>
        </p:nvCxnSpPr>
        <p:spPr>
          <a:xfrm>
            <a:off x="5852444" y="3880361"/>
            <a:ext cx="4461403" cy="0"/>
          </a:xfrm>
          <a:prstGeom prst="line">
            <a:avLst/>
          </a:prstGeom>
          <a:ln w="28575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6656702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5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1" grpId="0" build="p"/>
      <p:bldP spid="13" grpId="0" build="p"/>
      <p:bldP spid="9" grpId="0" animBg="1"/>
      <p:bldP spid="8" grpId="0" animBg="1"/>
      <p:bldP spid="12" grpId="0" animBg="1"/>
      <p:bldP spid="14" grpId="0" animBg="1"/>
      <p:bldP spid="16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2D10875-08D7-4321-A51D-8CFF1DFF8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448" y="378372"/>
            <a:ext cx="5715182" cy="6222125"/>
          </a:xfrm>
        </p:spPr>
        <p:txBody>
          <a:bodyPr>
            <a:normAutofit lnSpcReduction="10000"/>
          </a:bodyPr>
          <a:lstStyle/>
          <a:p>
            <a:pPr marL="0" indent="0">
              <a:buNone/>
              <a:tabLst>
                <a:tab pos="176213" algn="l"/>
              </a:tabLst>
            </a:pPr>
            <a:r>
              <a:rPr lang="nl-NL" sz="2000" b="1" dirty="0"/>
              <a:t>	Gegeven</a:t>
            </a:r>
            <a:r>
              <a:rPr lang="nl-NL" sz="2000" dirty="0"/>
              <a:t>:</a:t>
            </a:r>
          </a:p>
          <a:p>
            <a:pPr>
              <a:buFont typeface="Arial" panose="020B0604020202020204" pitchFamily="34" charset="0"/>
              <a:buChar char="•"/>
              <a:tabLst>
                <a:tab pos="442913" algn="l"/>
                <a:tab pos="5106988" algn="dec"/>
              </a:tabLst>
            </a:pPr>
            <a:r>
              <a:rPr lang="nl-NL" sz="1800" dirty="0"/>
              <a:t>Omzet bedrijven	2.180</a:t>
            </a:r>
          </a:p>
          <a:p>
            <a:pPr>
              <a:buFont typeface="Arial" panose="020B0604020202020204" pitchFamily="34" charset="0"/>
              <a:buChar char="•"/>
              <a:tabLst>
                <a:tab pos="442913" algn="l"/>
                <a:tab pos="5106988" algn="dec"/>
              </a:tabLst>
            </a:pPr>
            <a:r>
              <a:rPr lang="nl-NL" sz="1800" dirty="0"/>
              <a:t>Intermediair verbruik	1.150</a:t>
            </a:r>
          </a:p>
          <a:p>
            <a:pPr>
              <a:buFont typeface="Arial" panose="020B0604020202020204" pitchFamily="34" charset="0"/>
              <a:buChar char="•"/>
              <a:tabLst>
                <a:tab pos="442913" algn="l"/>
                <a:tab pos="5106988" algn="dec"/>
              </a:tabLst>
            </a:pPr>
            <a:r>
              <a:rPr lang="nl-NL" sz="1800" dirty="0"/>
              <a:t>Saldo primaire inkomen uit het buitenland	126</a:t>
            </a:r>
          </a:p>
          <a:p>
            <a:pPr>
              <a:buFont typeface="Arial" panose="020B0604020202020204" pitchFamily="34" charset="0"/>
              <a:buChar char="•"/>
              <a:tabLst>
                <a:tab pos="442913" algn="l"/>
                <a:tab pos="5106988" algn="dec"/>
              </a:tabLst>
            </a:pPr>
            <a:r>
              <a:rPr lang="nl-NL" sz="1800" dirty="0"/>
              <a:t>Loonsom bedrijven	695</a:t>
            </a:r>
          </a:p>
          <a:p>
            <a:pPr>
              <a:buFont typeface="Arial" panose="020B0604020202020204" pitchFamily="34" charset="0"/>
              <a:buChar char="•"/>
              <a:tabLst>
                <a:tab pos="442913" algn="l"/>
                <a:tab pos="5106988" algn="dec"/>
              </a:tabLst>
            </a:pPr>
            <a:r>
              <a:rPr lang="nl-NL" sz="1800" dirty="0"/>
              <a:t>Overige primaire inkomens bedrijven	241</a:t>
            </a:r>
          </a:p>
          <a:p>
            <a:pPr>
              <a:buFont typeface="Arial" panose="020B0604020202020204" pitchFamily="34" charset="0"/>
              <a:buChar char="•"/>
              <a:tabLst>
                <a:tab pos="442913" algn="l"/>
                <a:tab pos="5106988" algn="dec"/>
              </a:tabLst>
            </a:pPr>
            <a:r>
              <a:rPr lang="nl-NL" sz="1800" dirty="0"/>
              <a:t>Ambtenarensalarissen	280</a:t>
            </a:r>
          </a:p>
          <a:p>
            <a:pPr>
              <a:buFont typeface="Arial" panose="020B0604020202020204" pitchFamily="34" charset="0"/>
              <a:buChar char="•"/>
              <a:tabLst>
                <a:tab pos="442913" algn="l"/>
                <a:tab pos="5106988" algn="dec"/>
              </a:tabLst>
            </a:pPr>
            <a:r>
              <a:rPr lang="nl-NL" sz="1800" dirty="0"/>
              <a:t>Afschrijvingen:	 </a:t>
            </a:r>
          </a:p>
          <a:p>
            <a:pPr lvl="1">
              <a:buFont typeface="Arial" panose="020B0604020202020204" pitchFamily="34" charset="0"/>
              <a:buChar char="•"/>
              <a:tabLst>
                <a:tab pos="442913" algn="l"/>
                <a:tab pos="5106988" algn="dec"/>
              </a:tabLst>
            </a:pPr>
            <a:r>
              <a:rPr lang="nl-NL" sz="1800" dirty="0"/>
              <a:t>overheid	18</a:t>
            </a:r>
          </a:p>
          <a:p>
            <a:pPr lvl="1">
              <a:buFont typeface="Arial" panose="020B0604020202020204" pitchFamily="34" charset="0"/>
              <a:buChar char="•"/>
              <a:tabLst>
                <a:tab pos="442913" algn="l"/>
                <a:tab pos="5106988" algn="dec"/>
              </a:tabLst>
            </a:pPr>
            <a:r>
              <a:rPr lang="nl-NL" sz="1800" dirty="0"/>
              <a:t>bedrijven	94</a:t>
            </a:r>
          </a:p>
          <a:p>
            <a:pPr>
              <a:buFont typeface="Arial" panose="020B0604020202020204" pitchFamily="34" charset="0"/>
              <a:buChar char="•"/>
              <a:tabLst>
                <a:tab pos="442913" algn="l"/>
                <a:tab pos="5106988" algn="dec"/>
              </a:tabLst>
            </a:pPr>
            <a:r>
              <a:rPr lang="nl-NL" sz="1800" dirty="0"/>
              <a:t>Investeringen:	 </a:t>
            </a:r>
          </a:p>
          <a:p>
            <a:pPr lvl="1">
              <a:buFont typeface="Arial" panose="020B0604020202020204" pitchFamily="34" charset="0"/>
              <a:buChar char="•"/>
              <a:tabLst>
                <a:tab pos="442913" algn="l"/>
                <a:tab pos="5106988" algn="dec"/>
              </a:tabLst>
            </a:pPr>
            <a:r>
              <a:rPr lang="nl-NL" sz="1800" dirty="0"/>
              <a:t>voorraadinvesteringen bedrijven	10</a:t>
            </a:r>
          </a:p>
          <a:p>
            <a:pPr lvl="1">
              <a:buFont typeface="Arial" panose="020B0604020202020204" pitchFamily="34" charset="0"/>
              <a:buChar char="•"/>
              <a:tabLst>
                <a:tab pos="442913" algn="l"/>
                <a:tab pos="5106988" algn="dec"/>
              </a:tabLst>
            </a:pPr>
            <a:r>
              <a:rPr lang="nl-NL" sz="1800" dirty="0"/>
              <a:t>bruto investeringen bedrijven	324</a:t>
            </a:r>
          </a:p>
          <a:p>
            <a:pPr lvl="1">
              <a:buFont typeface="Arial" panose="020B0604020202020204" pitchFamily="34" charset="0"/>
              <a:buChar char="•"/>
              <a:tabLst>
                <a:tab pos="442913" algn="l"/>
                <a:tab pos="5106988" algn="dec"/>
              </a:tabLst>
            </a:pPr>
            <a:r>
              <a:rPr lang="nl-NL" sz="1800" dirty="0"/>
              <a:t>netto investeringen overheid	50</a:t>
            </a:r>
          </a:p>
          <a:p>
            <a:pPr>
              <a:buFont typeface="Arial" panose="020B0604020202020204" pitchFamily="34" charset="0"/>
              <a:buChar char="•"/>
              <a:tabLst>
                <a:tab pos="442913" algn="l"/>
                <a:tab pos="5106988" algn="dec"/>
              </a:tabLst>
            </a:pPr>
            <a:r>
              <a:rPr lang="nl-NL" sz="1800" dirty="0"/>
              <a:t>Particuliere consumptie	620</a:t>
            </a:r>
          </a:p>
          <a:p>
            <a:pPr>
              <a:buFont typeface="Arial" panose="020B0604020202020204" pitchFamily="34" charset="0"/>
              <a:buChar char="•"/>
              <a:tabLst>
                <a:tab pos="442913" algn="l"/>
                <a:tab pos="5106988" algn="dec"/>
              </a:tabLst>
            </a:pPr>
            <a:r>
              <a:rPr lang="nl-NL" sz="1800" dirty="0"/>
              <a:t>Netto overheidsbestedingen	442</a:t>
            </a:r>
          </a:p>
          <a:p>
            <a:pPr>
              <a:buFont typeface="Arial" panose="020B0604020202020204" pitchFamily="34" charset="0"/>
              <a:buChar char="•"/>
              <a:tabLst>
                <a:tab pos="442913" algn="l"/>
                <a:tab pos="5106988" algn="dec"/>
              </a:tabLst>
            </a:pPr>
            <a:r>
              <a:rPr lang="nl-NL" sz="1800" dirty="0"/>
              <a:t>Export	380</a:t>
            </a:r>
          </a:p>
          <a:p>
            <a:pPr>
              <a:buFont typeface="Arial" panose="020B0604020202020204" pitchFamily="34" charset="0"/>
              <a:buChar char="•"/>
              <a:tabLst>
                <a:tab pos="442913" algn="l"/>
                <a:tab pos="5106988" algn="dec"/>
              </a:tabLst>
            </a:pPr>
            <a:r>
              <a:rPr lang="nl-NL" sz="1800" dirty="0"/>
              <a:t>Import	330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588239A1-51D6-4451-8EB4-A3AD881AF251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7080250" y="1619250"/>
            <a:ext cx="5111750" cy="4705350"/>
          </a:xfrm>
          <a:solidFill>
            <a:srgbClr val="368FBF">
              <a:alpha val="25000"/>
            </a:srgb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dirty="0"/>
              <a:t>Bereken:</a:t>
            </a:r>
          </a:p>
          <a:p>
            <a:pPr marL="342900" indent="-342900">
              <a:buFont typeface="+mj-lt"/>
              <a:buAutoNum type="alphaLcPeriod"/>
            </a:pPr>
            <a:r>
              <a:rPr lang="nl-NL" dirty="0"/>
              <a:t>Netto toegevoegde waarde bedrijven via de objectieve methode</a:t>
            </a:r>
          </a:p>
          <a:p>
            <a:pPr marL="342900" indent="-342900">
              <a:buFont typeface="+mj-lt"/>
              <a:buAutoNum type="alphaLcPeriod"/>
            </a:pPr>
            <a:r>
              <a:rPr lang="nl-NL" dirty="0"/>
              <a:t>Netto Binnenlands Product via de objectieve methode</a:t>
            </a:r>
          </a:p>
          <a:p>
            <a:pPr marL="342900" indent="-342900">
              <a:buFont typeface="+mj-lt"/>
              <a:buAutoNum type="alphaLcPeriod"/>
            </a:pPr>
            <a:r>
              <a:rPr lang="nl-NL" dirty="0"/>
              <a:t>Netto Binnenlands Inkomen via de subjectieve methode</a:t>
            </a:r>
          </a:p>
          <a:p>
            <a:pPr marL="342900" indent="-342900">
              <a:buFont typeface="+mj-lt"/>
              <a:buAutoNum type="alphaLcPeriod"/>
            </a:pPr>
            <a:r>
              <a:rPr lang="nl-NL" dirty="0"/>
              <a:t>NNI via objectieve methode</a:t>
            </a:r>
          </a:p>
          <a:p>
            <a:pPr marL="342900" indent="-342900">
              <a:buFont typeface="+mj-lt"/>
              <a:buAutoNum type="alphaLcPeriod"/>
            </a:pPr>
            <a:r>
              <a:rPr lang="nl-NL" dirty="0"/>
              <a:t>NNI via bestedingenmethode</a:t>
            </a:r>
          </a:p>
          <a:p>
            <a:pPr marL="342900" indent="-342900">
              <a:buFont typeface="+mj-lt"/>
              <a:buAutoNum type="alphaLcPeriod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1063144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2D10875-08D7-4321-A51D-8CFF1DFF8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448" y="378372"/>
            <a:ext cx="5715182" cy="62221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sz="2000" b="1" dirty="0"/>
              <a:t>Gegeven</a:t>
            </a:r>
            <a:r>
              <a:rPr lang="nl-NL" sz="2000" dirty="0"/>
              <a:t>:</a:t>
            </a:r>
          </a:p>
          <a:p>
            <a:pPr>
              <a:buFont typeface="Arial" panose="020B0604020202020204" pitchFamily="34" charset="0"/>
              <a:buChar char="•"/>
              <a:tabLst>
                <a:tab pos="442913" algn="l"/>
                <a:tab pos="5106988" algn="dec"/>
              </a:tabLst>
            </a:pPr>
            <a:r>
              <a:rPr lang="nl-NL" sz="1800" dirty="0"/>
              <a:t>Omzet bedrijven	2.180</a:t>
            </a:r>
          </a:p>
          <a:p>
            <a:pPr>
              <a:buFont typeface="Arial" panose="020B0604020202020204" pitchFamily="34" charset="0"/>
              <a:buChar char="•"/>
              <a:tabLst>
                <a:tab pos="442913" algn="l"/>
                <a:tab pos="5106988" algn="dec"/>
              </a:tabLst>
            </a:pPr>
            <a:r>
              <a:rPr lang="nl-NL" sz="1800" dirty="0"/>
              <a:t>Intermediair verbruik	1.150</a:t>
            </a:r>
          </a:p>
          <a:p>
            <a:pPr>
              <a:buFont typeface="Arial" panose="020B0604020202020204" pitchFamily="34" charset="0"/>
              <a:buChar char="•"/>
              <a:tabLst>
                <a:tab pos="442913" algn="l"/>
                <a:tab pos="5106988" algn="dec"/>
              </a:tabLst>
            </a:pPr>
            <a:r>
              <a:rPr lang="nl-NL" sz="1800" dirty="0"/>
              <a:t>Saldo primaire inkomen uit het buitenland	126</a:t>
            </a:r>
          </a:p>
          <a:p>
            <a:pPr>
              <a:buFont typeface="Arial" panose="020B0604020202020204" pitchFamily="34" charset="0"/>
              <a:buChar char="•"/>
              <a:tabLst>
                <a:tab pos="442913" algn="l"/>
                <a:tab pos="5106988" algn="dec"/>
              </a:tabLst>
            </a:pPr>
            <a:r>
              <a:rPr lang="nl-NL" sz="1800" dirty="0"/>
              <a:t>Loonsom bedrijven	695</a:t>
            </a:r>
          </a:p>
          <a:p>
            <a:pPr>
              <a:buFont typeface="Arial" panose="020B0604020202020204" pitchFamily="34" charset="0"/>
              <a:buChar char="•"/>
              <a:tabLst>
                <a:tab pos="442913" algn="l"/>
                <a:tab pos="5106988" algn="dec"/>
              </a:tabLst>
            </a:pPr>
            <a:r>
              <a:rPr lang="nl-NL" sz="1800" dirty="0"/>
              <a:t>Overige primaire inkomens bedrijven	241</a:t>
            </a:r>
          </a:p>
          <a:p>
            <a:pPr>
              <a:buFont typeface="Arial" panose="020B0604020202020204" pitchFamily="34" charset="0"/>
              <a:buChar char="•"/>
              <a:tabLst>
                <a:tab pos="442913" algn="l"/>
                <a:tab pos="5106988" algn="dec"/>
              </a:tabLst>
            </a:pPr>
            <a:r>
              <a:rPr lang="nl-NL" sz="1800" dirty="0"/>
              <a:t>Ambtenarensalarissen	280</a:t>
            </a:r>
          </a:p>
          <a:p>
            <a:pPr>
              <a:buFont typeface="Arial" panose="020B0604020202020204" pitchFamily="34" charset="0"/>
              <a:buChar char="•"/>
              <a:tabLst>
                <a:tab pos="442913" algn="l"/>
                <a:tab pos="5106988" algn="dec"/>
              </a:tabLst>
            </a:pPr>
            <a:r>
              <a:rPr lang="nl-NL" sz="1800" dirty="0"/>
              <a:t>Afschrijvingen:	 </a:t>
            </a:r>
          </a:p>
          <a:p>
            <a:pPr lvl="1">
              <a:buFont typeface="Arial" panose="020B0604020202020204" pitchFamily="34" charset="0"/>
              <a:buChar char="•"/>
              <a:tabLst>
                <a:tab pos="442913" algn="l"/>
                <a:tab pos="5106988" algn="dec"/>
              </a:tabLst>
            </a:pPr>
            <a:r>
              <a:rPr lang="nl-NL" sz="1800" dirty="0"/>
              <a:t>overheid	18</a:t>
            </a:r>
          </a:p>
          <a:p>
            <a:pPr lvl="1">
              <a:buFont typeface="Arial" panose="020B0604020202020204" pitchFamily="34" charset="0"/>
              <a:buChar char="•"/>
              <a:tabLst>
                <a:tab pos="442913" algn="l"/>
                <a:tab pos="5106988" algn="dec"/>
              </a:tabLst>
            </a:pPr>
            <a:r>
              <a:rPr lang="nl-NL" sz="1800" dirty="0"/>
              <a:t>bedrijven	94</a:t>
            </a:r>
          </a:p>
          <a:p>
            <a:pPr>
              <a:buFont typeface="Arial" panose="020B0604020202020204" pitchFamily="34" charset="0"/>
              <a:buChar char="•"/>
              <a:tabLst>
                <a:tab pos="442913" algn="l"/>
                <a:tab pos="5106988" algn="dec"/>
              </a:tabLst>
            </a:pPr>
            <a:r>
              <a:rPr lang="nl-NL" sz="1800" dirty="0"/>
              <a:t>Investeringen:	 </a:t>
            </a:r>
          </a:p>
          <a:p>
            <a:pPr lvl="1">
              <a:buFont typeface="Arial" panose="020B0604020202020204" pitchFamily="34" charset="0"/>
              <a:buChar char="•"/>
              <a:tabLst>
                <a:tab pos="442913" algn="l"/>
                <a:tab pos="5106988" algn="dec"/>
              </a:tabLst>
            </a:pPr>
            <a:r>
              <a:rPr lang="nl-NL" sz="1800" dirty="0"/>
              <a:t>voorraadinvesteringen bedrijven	10</a:t>
            </a:r>
          </a:p>
          <a:p>
            <a:pPr lvl="1">
              <a:buFont typeface="Arial" panose="020B0604020202020204" pitchFamily="34" charset="0"/>
              <a:buChar char="•"/>
              <a:tabLst>
                <a:tab pos="442913" algn="l"/>
                <a:tab pos="5106988" algn="dec"/>
              </a:tabLst>
            </a:pPr>
            <a:r>
              <a:rPr lang="nl-NL" sz="1800" dirty="0"/>
              <a:t>bruto investeringen bedrijven	324</a:t>
            </a:r>
          </a:p>
          <a:p>
            <a:pPr lvl="1">
              <a:buFont typeface="Arial" panose="020B0604020202020204" pitchFamily="34" charset="0"/>
              <a:buChar char="•"/>
              <a:tabLst>
                <a:tab pos="442913" algn="l"/>
                <a:tab pos="5106988" algn="dec"/>
              </a:tabLst>
            </a:pPr>
            <a:r>
              <a:rPr lang="nl-NL" sz="1800" dirty="0"/>
              <a:t>netto investeringen overheid	50</a:t>
            </a:r>
          </a:p>
          <a:p>
            <a:pPr>
              <a:buFont typeface="Arial" panose="020B0604020202020204" pitchFamily="34" charset="0"/>
              <a:buChar char="•"/>
              <a:tabLst>
                <a:tab pos="442913" algn="l"/>
                <a:tab pos="5106988" algn="dec"/>
              </a:tabLst>
            </a:pPr>
            <a:r>
              <a:rPr lang="nl-NL" sz="1800" dirty="0"/>
              <a:t>Particuliere consumptie	620</a:t>
            </a:r>
          </a:p>
          <a:p>
            <a:pPr>
              <a:buFont typeface="Arial" panose="020B0604020202020204" pitchFamily="34" charset="0"/>
              <a:buChar char="•"/>
              <a:tabLst>
                <a:tab pos="442913" algn="l"/>
                <a:tab pos="5106988" algn="dec"/>
              </a:tabLst>
            </a:pPr>
            <a:r>
              <a:rPr lang="nl-NL" sz="1800" dirty="0"/>
              <a:t>Netto overheidsbestedingen	442</a:t>
            </a:r>
          </a:p>
          <a:p>
            <a:pPr>
              <a:buFont typeface="Arial" panose="020B0604020202020204" pitchFamily="34" charset="0"/>
              <a:buChar char="•"/>
              <a:tabLst>
                <a:tab pos="442913" algn="l"/>
                <a:tab pos="5106988" algn="dec"/>
              </a:tabLst>
            </a:pPr>
            <a:r>
              <a:rPr lang="nl-NL" sz="1800" dirty="0"/>
              <a:t>Export	380</a:t>
            </a:r>
          </a:p>
          <a:p>
            <a:pPr>
              <a:buFont typeface="Arial" panose="020B0604020202020204" pitchFamily="34" charset="0"/>
              <a:buChar char="•"/>
              <a:tabLst>
                <a:tab pos="442913" algn="l"/>
                <a:tab pos="5106988" algn="dec"/>
              </a:tabLst>
            </a:pPr>
            <a:r>
              <a:rPr lang="nl-NL" sz="1800" dirty="0"/>
              <a:t>Import	330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E3C481D3-29EE-4AD6-86B8-4AD3AC4A8B37}"/>
              </a:ext>
            </a:extLst>
          </p:cNvPr>
          <p:cNvSpPr/>
          <p:nvPr/>
        </p:nvSpPr>
        <p:spPr>
          <a:xfrm>
            <a:off x="7022650" y="1524106"/>
            <a:ext cx="5050014" cy="1466452"/>
          </a:xfrm>
          <a:prstGeom prst="rect">
            <a:avLst/>
          </a:prstGeom>
          <a:solidFill>
            <a:srgbClr val="51A0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tabLst>
                <a:tab pos="4489450" algn="dec"/>
              </a:tabLst>
            </a:pPr>
            <a:r>
              <a:rPr lang="nl-NL" sz="1700" dirty="0"/>
              <a:t>Omzet	2.180</a:t>
            </a:r>
            <a:br>
              <a:rPr lang="nl-NL" sz="1700" dirty="0"/>
            </a:br>
            <a:r>
              <a:rPr lang="nl-NL" sz="1700" u="sng" dirty="0"/>
              <a:t>Intermediair verbruik	1.150 –</a:t>
            </a:r>
          </a:p>
          <a:p>
            <a:pPr>
              <a:tabLst>
                <a:tab pos="4489450" algn="dec"/>
              </a:tabLst>
            </a:pPr>
            <a:r>
              <a:rPr lang="nl-NL" sz="1700" i="1" dirty="0"/>
              <a:t>Bruto toegevoegde waarde bedrijven	1.030</a:t>
            </a:r>
            <a:endParaRPr lang="nl-NL" sz="1700" dirty="0"/>
          </a:p>
          <a:p>
            <a:pPr>
              <a:tabLst>
                <a:tab pos="4489450" algn="dec"/>
              </a:tabLst>
            </a:pPr>
            <a:r>
              <a:rPr lang="nl-NL" sz="1700" u="sng" dirty="0"/>
              <a:t>Afschrijvingen bedrijven	94 –</a:t>
            </a:r>
          </a:p>
          <a:p>
            <a:pPr>
              <a:tabLst>
                <a:tab pos="4489450" algn="dec"/>
              </a:tabLst>
            </a:pPr>
            <a:r>
              <a:rPr lang="nl-NL" sz="1700" b="1" i="1" dirty="0"/>
              <a:t>Netto toegevoegde waarde bedrijven</a:t>
            </a:r>
            <a:r>
              <a:rPr lang="nl-NL" sz="1700" dirty="0"/>
              <a:t>	936</a:t>
            </a:r>
            <a:endParaRPr lang="nl-NL" sz="1700" b="1" i="1" dirty="0"/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3C50AA25-D651-49CD-AF3E-769782BEDA05}"/>
              </a:ext>
            </a:extLst>
          </p:cNvPr>
          <p:cNvSpPr/>
          <p:nvPr/>
        </p:nvSpPr>
        <p:spPr>
          <a:xfrm>
            <a:off x="6600056" y="1124744"/>
            <a:ext cx="648072" cy="648072"/>
          </a:xfrm>
          <a:prstGeom prst="ellipse">
            <a:avLst/>
          </a:prstGeom>
          <a:solidFill>
            <a:srgbClr val="F3754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/>
              <a:t>a</a:t>
            </a:r>
            <a:endParaRPr lang="nl-NL" b="1" dirty="0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76B96417-C8C4-4360-AAD7-27C3E20465E1}"/>
              </a:ext>
            </a:extLst>
          </p:cNvPr>
          <p:cNvSpPr/>
          <p:nvPr/>
        </p:nvSpPr>
        <p:spPr>
          <a:xfrm>
            <a:off x="7022650" y="3480646"/>
            <a:ext cx="5050014" cy="959198"/>
          </a:xfrm>
          <a:prstGeom prst="rect">
            <a:avLst/>
          </a:prstGeom>
          <a:solidFill>
            <a:srgbClr val="51A0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tabLst>
                <a:tab pos="4489450" algn="dec"/>
              </a:tabLst>
            </a:pPr>
            <a:r>
              <a:rPr lang="nl-NL" sz="1700" dirty="0"/>
              <a:t>Netto toegevoegde waarde bedrijven	936</a:t>
            </a:r>
          </a:p>
          <a:p>
            <a:pPr>
              <a:tabLst>
                <a:tab pos="4489450" algn="dec"/>
              </a:tabLst>
            </a:pPr>
            <a:r>
              <a:rPr lang="nl-NL" sz="1700" u="sng" dirty="0"/>
              <a:t>Netto toegevoegde waarde overheid	280 +</a:t>
            </a:r>
          </a:p>
          <a:p>
            <a:pPr>
              <a:tabLst>
                <a:tab pos="4489450" algn="dec"/>
              </a:tabLst>
            </a:pPr>
            <a:r>
              <a:rPr lang="nl-NL" sz="1700" b="1" i="1" dirty="0"/>
              <a:t>NBP </a:t>
            </a:r>
            <a:r>
              <a:rPr lang="nl-NL" sz="1700" dirty="0"/>
              <a:t>	1.216</a:t>
            </a:r>
            <a:endParaRPr lang="nl-NL" sz="1700" b="1" i="1" dirty="0"/>
          </a:p>
        </p:txBody>
      </p:sp>
      <p:sp>
        <p:nvSpPr>
          <p:cNvPr id="13" name="Ovaal 12">
            <a:extLst>
              <a:ext uri="{FF2B5EF4-FFF2-40B4-BE49-F238E27FC236}">
                <a16:creationId xmlns:a16="http://schemas.microsoft.com/office/drawing/2014/main" id="{75ACDED7-4B21-4EE4-B3A1-93F5EA59BFEA}"/>
              </a:ext>
            </a:extLst>
          </p:cNvPr>
          <p:cNvSpPr/>
          <p:nvPr/>
        </p:nvSpPr>
        <p:spPr>
          <a:xfrm>
            <a:off x="6600056" y="3081284"/>
            <a:ext cx="648072" cy="648072"/>
          </a:xfrm>
          <a:prstGeom prst="ellipse">
            <a:avLst/>
          </a:prstGeom>
          <a:solidFill>
            <a:srgbClr val="F3754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/>
              <a:t>b</a:t>
            </a:r>
            <a:endParaRPr lang="nl-NL" b="1" dirty="0"/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47ED2DDA-9096-4B43-BC73-1F1329F121E3}"/>
              </a:ext>
            </a:extLst>
          </p:cNvPr>
          <p:cNvSpPr/>
          <p:nvPr/>
        </p:nvSpPr>
        <p:spPr>
          <a:xfrm>
            <a:off x="7022650" y="4986884"/>
            <a:ext cx="5050014" cy="1466452"/>
          </a:xfrm>
          <a:prstGeom prst="rect">
            <a:avLst/>
          </a:prstGeom>
          <a:solidFill>
            <a:srgbClr val="51A0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tabLst>
                <a:tab pos="4489450" algn="dec"/>
              </a:tabLst>
            </a:pPr>
            <a:r>
              <a:rPr lang="nl-NL" sz="1700" dirty="0"/>
              <a:t>Loonsom bedrijven	695</a:t>
            </a:r>
          </a:p>
          <a:p>
            <a:pPr>
              <a:tabLst>
                <a:tab pos="4489450" algn="dec"/>
              </a:tabLst>
            </a:pPr>
            <a:r>
              <a:rPr lang="nl-NL" sz="1700" u="sng" dirty="0"/>
              <a:t>Overige primaire inkomens bedrijven	241 +</a:t>
            </a:r>
          </a:p>
          <a:p>
            <a:pPr>
              <a:tabLst>
                <a:tab pos="4489450" algn="dec"/>
              </a:tabLst>
            </a:pPr>
            <a:r>
              <a:rPr lang="nl-NL" sz="1700" i="1" dirty="0"/>
              <a:t>Alle primaire inkomens bedrijven	936</a:t>
            </a:r>
            <a:endParaRPr lang="nl-NL" sz="1700" dirty="0"/>
          </a:p>
          <a:p>
            <a:pPr>
              <a:tabLst>
                <a:tab pos="4489450" algn="dec"/>
              </a:tabLst>
            </a:pPr>
            <a:r>
              <a:rPr lang="nl-NL" sz="1700" u="sng" dirty="0"/>
              <a:t>Primaire inkomens overheid	280 +</a:t>
            </a:r>
          </a:p>
          <a:p>
            <a:pPr>
              <a:tabLst>
                <a:tab pos="4489450" algn="dec"/>
              </a:tabLst>
            </a:pPr>
            <a:r>
              <a:rPr lang="nl-NL" sz="1700" b="1" i="1" dirty="0"/>
              <a:t>NBI</a:t>
            </a:r>
            <a:r>
              <a:rPr lang="nl-NL" sz="1700" dirty="0"/>
              <a:t>	1.216</a:t>
            </a:r>
            <a:endParaRPr lang="nl-NL" sz="1700" b="1" i="1" dirty="0"/>
          </a:p>
        </p:txBody>
      </p:sp>
      <p:sp>
        <p:nvSpPr>
          <p:cNvPr id="17" name="Ovaal 16">
            <a:extLst>
              <a:ext uri="{FF2B5EF4-FFF2-40B4-BE49-F238E27FC236}">
                <a16:creationId xmlns:a16="http://schemas.microsoft.com/office/drawing/2014/main" id="{AD72B55B-FDC3-4DD4-8FD4-E3D9C169B22E}"/>
              </a:ext>
            </a:extLst>
          </p:cNvPr>
          <p:cNvSpPr/>
          <p:nvPr/>
        </p:nvSpPr>
        <p:spPr>
          <a:xfrm>
            <a:off x="6600056" y="4587522"/>
            <a:ext cx="648072" cy="648072"/>
          </a:xfrm>
          <a:prstGeom prst="ellipse">
            <a:avLst/>
          </a:prstGeom>
          <a:solidFill>
            <a:srgbClr val="F3754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/>
              <a:t>c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1831605448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2" grpId="0" animBg="1"/>
      <p:bldP spid="13" grpId="0" animBg="1"/>
      <p:bldP spid="16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2D10875-08D7-4321-A51D-8CFF1DFF85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7448" y="378372"/>
            <a:ext cx="5715182" cy="62221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nl-NL" sz="2000" b="1" dirty="0"/>
              <a:t>Gegeven</a:t>
            </a:r>
            <a:r>
              <a:rPr lang="nl-NL" sz="2000" dirty="0"/>
              <a:t>:</a:t>
            </a:r>
          </a:p>
          <a:p>
            <a:pPr>
              <a:buFont typeface="Arial" panose="020B0604020202020204" pitchFamily="34" charset="0"/>
              <a:buChar char="•"/>
              <a:tabLst>
                <a:tab pos="442913" algn="l"/>
                <a:tab pos="5106988" algn="dec"/>
              </a:tabLst>
            </a:pPr>
            <a:r>
              <a:rPr lang="nl-NL" sz="1800" dirty="0"/>
              <a:t>Omzet bedrijven	2.180</a:t>
            </a:r>
          </a:p>
          <a:p>
            <a:pPr>
              <a:buFont typeface="Arial" panose="020B0604020202020204" pitchFamily="34" charset="0"/>
              <a:buChar char="•"/>
              <a:tabLst>
                <a:tab pos="442913" algn="l"/>
                <a:tab pos="5106988" algn="dec"/>
              </a:tabLst>
            </a:pPr>
            <a:r>
              <a:rPr lang="nl-NL" sz="1800" dirty="0"/>
              <a:t>Intermediair verbruik	1.150</a:t>
            </a:r>
          </a:p>
          <a:p>
            <a:pPr>
              <a:buFont typeface="Arial" panose="020B0604020202020204" pitchFamily="34" charset="0"/>
              <a:buChar char="•"/>
              <a:tabLst>
                <a:tab pos="442913" algn="l"/>
                <a:tab pos="5106988" algn="dec"/>
              </a:tabLst>
            </a:pPr>
            <a:r>
              <a:rPr lang="nl-NL" sz="1800" dirty="0"/>
              <a:t>Saldo primaire inkomen uit het buitenland	126</a:t>
            </a:r>
          </a:p>
          <a:p>
            <a:pPr>
              <a:buFont typeface="Arial" panose="020B0604020202020204" pitchFamily="34" charset="0"/>
              <a:buChar char="•"/>
              <a:tabLst>
                <a:tab pos="442913" algn="l"/>
                <a:tab pos="5106988" algn="dec"/>
              </a:tabLst>
            </a:pPr>
            <a:r>
              <a:rPr lang="nl-NL" sz="1800" dirty="0"/>
              <a:t>Loonsom bedrijven	695</a:t>
            </a:r>
          </a:p>
          <a:p>
            <a:pPr>
              <a:buFont typeface="Arial" panose="020B0604020202020204" pitchFamily="34" charset="0"/>
              <a:buChar char="•"/>
              <a:tabLst>
                <a:tab pos="442913" algn="l"/>
                <a:tab pos="5106988" algn="dec"/>
              </a:tabLst>
            </a:pPr>
            <a:r>
              <a:rPr lang="nl-NL" sz="1800" dirty="0"/>
              <a:t>Overige primaire inkomens bedrijven	241</a:t>
            </a:r>
          </a:p>
          <a:p>
            <a:pPr>
              <a:buFont typeface="Arial" panose="020B0604020202020204" pitchFamily="34" charset="0"/>
              <a:buChar char="•"/>
              <a:tabLst>
                <a:tab pos="442913" algn="l"/>
                <a:tab pos="5106988" algn="dec"/>
              </a:tabLst>
            </a:pPr>
            <a:r>
              <a:rPr lang="nl-NL" sz="1800" dirty="0"/>
              <a:t>Ambtenarensalarissen	280</a:t>
            </a:r>
          </a:p>
          <a:p>
            <a:pPr>
              <a:buFont typeface="Arial" panose="020B0604020202020204" pitchFamily="34" charset="0"/>
              <a:buChar char="•"/>
              <a:tabLst>
                <a:tab pos="442913" algn="l"/>
                <a:tab pos="5106988" algn="dec"/>
              </a:tabLst>
            </a:pPr>
            <a:r>
              <a:rPr lang="nl-NL" sz="1800" dirty="0"/>
              <a:t>Afschrijvingen:	 </a:t>
            </a:r>
          </a:p>
          <a:p>
            <a:pPr lvl="1">
              <a:buFont typeface="Arial" panose="020B0604020202020204" pitchFamily="34" charset="0"/>
              <a:buChar char="•"/>
              <a:tabLst>
                <a:tab pos="442913" algn="l"/>
                <a:tab pos="5106988" algn="dec"/>
              </a:tabLst>
            </a:pPr>
            <a:r>
              <a:rPr lang="nl-NL" sz="1800" dirty="0"/>
              <a:t>overheid	18</a:t>
            </a:r>
          </a:p>
          <a:p>
            <a:pPr lvl="1">
              <a:buFont typeface="Arial" panose="020B0604020202020204" pitchFamily="34" charset="0"/>
              <a:buChar char="•"/>
              <a:tabLst>
                <a:tab pos="442913" algn="l"/>
                <a:tab pos="5106988" algn="dec"/>
              </a:tabLst>
            </a:pPr>
            <a:r>
              <a:rPr lang="nl-NL" sz="1800" dirty="0"/>
              <a:t>bedrijven	94</a:t>
            </a:r>
          </a:p>
          <a:p>
            <a:pPr>
              <a:buFont typeface="Arial" panose="020B0604020202020204" pitchFamily="34" charset="0"/>
              <a:buChar char="•"/>
              <a:tabLst>
                <a:tab pos="442913" algn="l"/>
                <a:tab pos="5106988" algn="dec"/>
              </a:tabLst>
            </a:pPr>
            <a:r>
              <a:rPr lang="nl-NL" sz="1800" dirty="0"/>
              <a:t>Investeringen:	 </a:t>
            </a:r>
          </a:p>
          <a:p>
            <a:pPr lvl="1">
              <a:buFont typeface="Arial" panose="020B0604020202020204" pitchFamily="34" charset="0"/>
              <a:buChar char="•"/>
              <a:tabLst>
                <a:tab pos="442913" algn="l"/>
                <a:tab pos="5106988" algn="dec"/>
              </a:tabLst>
            </a:pPr>
            <a:r>
              <a:rPr lang="nl-NL" sz="1800" dirty="0"/>
              <a:t>voorraadinvesteringen bedrijven	10</a:t>
            </a:r>
          </a:p>
          <a:p>
            <a:pPr lvl="1">
              <a:buFont typeface="Arial" panose="020B0604020202020204" pitchFamily="34" charset="0"/>
              <a:buChar char="•"/>
              <a:tabLst>
                <a:tab pos="442913" algn="l"/>
                <a:tab pos="5106988" algn="dec"/>
              </a:tabLst>
            </a:pPr>
            <a:r>
              <a:rPr lang="nl-NL" sz="1800" dirty="0"/>
              <a:t>bruto investeringen bedrijven	324</a:t>
            </a:r>
          </a:p>
          <a:p>
            <a:pPr lvl="1">
              <a:buFont typeface="Arial" panose="020B0604020202020204" pitchFamily="34" charset="0"/>
              <a:buChar char="•"/>
              <a:tabLst>
                <a:tab pos="442913" algn="l"/>
                <a:tab pos="5106988" algn="dec"/>
              </a:tabLst>
            </a:pPr>
            <a:r>
              <a:rPr lang="nl-NL" sz="1800" dirty="0"/>
              <a:t>netto investeringen overheid	50</a:t>
            </a:r>
          </a:p>
          <a:p>
            <a:pPr>
              <a:buFont typeface="Arial" panose="020B0604020202020204" pitchFamily="34" charset="0"/>
              <a:buChar char="•"/>
              <a:tabLst>
                <a:tab pos="442913" algn="l"/>
                <a:tab pos="5106988" algn="dec"/>
              </a:tabLst>
            </a:pPr>
            <a:r>
              <a:rPr lang="nl-NL" sz="1800" dirty="0"/>
              <a:t>Particuliere consumptie	620</a:t>
            </a:r>
          </a:p>
          <a:p>
            <a:pPr>
              <a:buFont typeface="Arial" panose="020B0604020202020204" pitchFamily="34" charset="0"/>
              <a:buChar char="•"/>
              <a:tabLst>
                <a:tab pos="442913" algn="l"/>
                <a:tab pos="5106988" algn="dec"/>
              </a:tabLst>
            </a:pPr>
            <a:r>
              <a:rPr lang="nl-NL" sz="1800" dirty="0"/>
              <a:t>Netto overheidsbestedingen	442</a:t>
            </a:r>
          </a:p>
          <a:p>
            <a:pPr>
              <a:buFont typeface="Arial" panose="020B0604020202020204" pitchFamily="34" charset="0"/>
              <a:buChar char="•"/>
              <a:tabLst>
                <a:tab pos="442913" algn="l"/>
                <a:tab pos="5106988" algn="dec"/>
              </a:tabLst>
            </a:pPr>
            <a:r>
              <a:rPr lang="nl-NL" sz="1800" dirty="0"/>
              <a:t>Export	380</a:t>
            </a:r>
          </a:p>
          <a:p>
            <a:pPr>
              <a:buFont typeface="Arial" panose="020B0604020202020204" pitchFamily="34" charset="0"/>
              <a:buChar char="•"/>
              <a:tabLst>
                <a:tab pos="442913" algn="l"/>
                <a:tab pos="5106988" algn="dec"/>
              </a:tabLst>
            </a:pPr>
            <a:r>
              <a:rPr lang="nl-NL" sz="1800" dirty="0"/>
              <a:t>Import	330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E3C481D3-29EE-4AD6-86B8-4AD3AC4A8B37}"/>
              </a:ext>
            </a:extLst>
          </p:cNvPr>
          <p:cNvSpPr/>
          <p:nvPr/>
        </p:nvSpPr>
        <p:spPr>
          <a:xfrm>
            <a:off x="7022650" y="1524106"/>
            <a:ext cx="5050014" cy="995082"/>
          </a:xfrm>
          <a:prstGeom prst="rect">
            <a:avLst/>
          </a:prstGeom>
          <a:solidFill>
            <a:srgbClr val="51A0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tabLst>
                <a:tab pos="4489450" algn="dec"/>
              </a:tabLst>
            </a:pPr>
            <a:r>
              <a:rPr lang="nl-NL" sz="1700" dirty="0"/>
              <a:t>NBP (vraag b)	1.216</a:t>
            </a:r>
          </a:p>
          <a:p>
            <a:pPr>
              <a:tabLst>
                <a:tab pos="4489450" algn="dec"/>
              </a:tabLst>
            </a:pPr>
            <a:r>
              <a:rPr lang="nl-NL" sz="1700" u="sng" dirty="0"/>
              <a:t>Saldo primaire inkomens buitenland	126 +</a:t>
            </a:r>
          </a:p>
          <a:p>
            <a:pPr>
              <a:tabLst>
                <a:tab pos="4489450" algn="dec"/>
              </a:tabLst>
            </a:pPr>
            <a:r>
              <a:rPr lang="nl-NL" sz="1700" b="1" i="1"/>
              <a:t>NNI </a:t>
            </a:r>
            <a:r>
              <a:rPr lang="nl-NL" sz="1700" dirty="0"/>
              <a:t>	1.342</a:t>
            </a:r>
            <a:endParaRPr lang="nl-NL" sz="1700" b="1" i="1" dirty="0"/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3C50AA25-D651-49CD-AF3E-769782BEDA05}"/>
              </a:ext>
            </a:extLst>
          </p:cNvPr>
          <p:cNvSpPr/>
          <p:nvPr/>
        </p:nvSpPr>
        <p:spPr>
          <a:xfrm>
            <a:off x="6600056" y="1124744"/>
            <a:ext cx="648072" cy="648072"/>
          </a:xfrm>
          <a:prstGeom prst="ellipse">
            <a:avLst/>
          </a:prstGeom>
          <a:solidFill>
            <a:srgbClr val="F3754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/>
              <a:t>d</a:t>
            </a:r>
            <a:endParaRPr lang="nl-NL" b="1" dirty="0"/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47ED2DDA-9096-4B43-BC73-1F1329F121E3}"/>
              </a:ext>
            </a:extLst>
          </p:cNvPr>
          <p:cNvSpPr/>
          <p:nvPr/>
        </p:nvSpPr>
        <p:spPr>
          <a:xfrm>
            <a:off x="7022650" y="3252298"/>
            <a:ext cx="5050014" cy="2559360"/>
          </a:xfrm>
          <a:prstGeom prst="rect">
            <a:avLst/>
          </a:prstGeom>
          <a:solidFill>
            <a:srgbClr val="51A0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tabLst>
                <a:tab pos="4489450" algn="dec"/>
              </a:tabLst>
            </a:pPr>
            <a:r>
              <a:rPr lang="nl-NL" sz="1700" dirty="0"/>
              <a:t>Y = C + I + O + E – M</a:t>
            </a:r>
          </a:p>
          <a:p>
            <a:pPr>
              <a:tabLst>
                <a:tab pos="4489450" algn="dec"/>
              </a:tabLst>
            </a:pPr>
            <a:endParaRPr lang="nl-NL" sz="1700" dirty="0"/>
          </a:p>
          <a:p>
            <a:pPr marL="268288">
              <a:tabLst>
                <a:tab pos="4489450" algn="dec"/>
              </a:tabLst>
            </a:pPr>
            <a:r>
              <a:rPr lang="nl-NL" sz="1700" dirty="0"/>
              <a:t>C = 620</a:t>
            </a:r>
            <a:br>
              <a:rPr lang="nl-NL" sz="1700" dirty="0"/>
            </a:br>
            <a:r>
              <a:rPr lang="nl-NL" sz="1700" dirty="0"/>
              <a:t>I (netto) = 324 – 94 = 230</a:t>
            </a:r>
          </a:p>
          <a:p>
            <a:pPr marL="268288">
              <a:tabLst>
                <a:tab pos="4489450" algn="dec"/>
              </a:tabLst>
            </a:pPr>
            <a:r>
              <a:rPr lang="nl-NL" sz="1700" dirty="0"/>
              <a:t>O = 442</a:t>
            </a:r>
          </a:p>
          <a:p>
            <a:pPr marL="268288">
              <a:tabLst>
                <a:tab pos="4489450" algn="dec"/>
              </a:tabLst>
            </a:pPr>
            <a:r>
              <a:rPr lang="nl-NL" sz="1700" dirty="0"/>
              <a:t>E = 380</a:t>
            </a:r>
          </a:p>
          <a:p>
            <a:pPr marL="268288">
              <a:tabLst>
                <a:tab pos="4489450" algn="dec"/>
              </a:tabLst>
            </a:pPr>
            <a:r>
              <a:rPr lang="nl-NL" sz="1700" dirty="0"/>
              <a:t>M = 330</a:t>
            </a:r>
          </a:p>
          <a:p>
            <a:pPr marL="268288">
              <a:tabLst>
                <a:tab pos="4489450" algn="dec"/>
              </a:tabLst>
            </a:pPr>
            <a:endParaRPr lang="nl-NL" sz="1700" dirty="0"/>
          </a:p>
          <a:p>
            <a:pPr>
              <a:tabLst>
                <a:tab pos="4489450" algn="dec"/>
              </a:tabLst>
            </a:pPr>
            <a:r>
              <a:rPr lang="nl-NL" sz="1700" dirty="0"/>
              <a:t>Y = 620 + 230 + 442 + 380 – 330 = 1.342</a:t>
            </a:r>
          </a:p>
        </p:txBody>
      </p:sp>
      <p:sp>
        <p:nvSpPr>
          <p:cNvPr id="17" name="Ovaal 16">
            <a:extLst>
              <a:ext uri="{FF2B5EF4-FFF2-40B4-BE49-F238E27FC236}">
                <a16:creationId xmlns:a16="http://schemas.microsoft.com/office/drawing/2014/main" id="{AD72B55B-FDC3-4DD4-8FD4-E3D9C169B22E}"/>
              </a:ext>
            </a:extLst>
          </p:cNvPr>
          <p:cNvSpPr/>
          <p:nvPr/>
        </p:nvSpPr>
        <p:spPr>
          <a:xfrm>
            <a:off x="6600056" y="2852936"/>
            <a:ext cx="648072" cy="648072"/>
          </a:xfrm>
          <a:prstGeom prst="ellipse">
            <a:avLst/>
          </a:prstGeom>
          <a:solidFill>
            <a:srgbClr val="F3754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/>
              <a:t>e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2597520817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6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64CF83-1855-4079-B0F3-FA5CF590D82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/>
              <a:t>Inkomensverdeling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C3FE335-DEF6-462D-BC0F-D8F40BA6BF9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nl-NL" dirty="0"/>
              <a:t>CATEGORIALE INKOMENSVERDELING</a:t>
            </a:r>
            <a:br>
              <a:rPr lang="nl-NL" dirty="0"/>
            </a:br>
            <a:r>
              <a:rPr lang="nl-NL" dirty="0"/>
              <a:t>verdeling over de productiefactoren</a:t>
            </a:r>
          </a:p>
        </p:txBody>
      </p:sp>
    </p:spTree>
    <p:extLst>
      <p:ext uri="{BB962C8B-B14F-4D97-AF65-F5344CB8AC3E}">
        <p14:creationId xmlns:p14="http://schemas.microsoft.com/office/powerpoint/2010/main" val="593889797"/>
      </p:ext>
    </p:extLst>
  </p:cSld>
  <p:clrMapOvr>
    <a:masterClrMapping/>
  </p:clrMapOvr>
  <p:transition spd="slow">
    <p:blinds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F08ED501-EE74-43DE-9AA9-96BDF1F007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Productie meten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07B4F8E-D8BE-442F-B2AE-1929F72DCB25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nl-NL" dirty="0"/>
              <a:t>Verschillende productiewaarden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50FEE03-95FD-4501-8433-86195E631DD8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nl-NL" dirty="0"/>
              <a:t>Categoriale inkomensverdeling</a:t>
            </a:r>
          </a:p>
        </p:txBody>
      </p:sp>
    </p:spTree>
    <p:extLst>
      <p:ext uri="{BB962C8B-B14F-4D97-AF65-F5344CB8AC3E}">
        <p14:creationId xmlns:p14="http://schemas.microsoft.com/office/powerpoint/2010/main" val="18319277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9F012A-249E-4D75-A2F4-3C0E087D8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Productiewaarde = verdiende inkomen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E548BFB-94C0-49C9-A464-C76C1C75FB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6273800" cy="246825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dirty="0">
                <a:solidFill>
                  <a:schemeClr val="tx1"/>
                </a:solidFill>
              </a:rPr>
              <a:t>Productiewaarde = Toegevoegde waarde</a:t>
            </a:r>
          </a:p>
          <a:p>
            <a:pPr marL="0" indent="0">
              <a:buNone/>
            </a:pPr>
            <a:r>
              <a:rPr lang="nl-NL" sz="2000" dirty="0">
                <a:solidFill>
                  <a:schemeClr val="tx1"/>
                </a:solidFill>
              </a:rPr>
              <a:t>Productie met:</a:t>
            </a:r>
          </a:p>
          <a:p>
            <a:pPr marL="0" indent="0">
              <a:buNone/>
            </a:pPr>
            <a:endParaRPr lang="nl-NL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nl-NL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nl-NL" sz="20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nl-NL" sz="2000" dirty="0">
              <a:solidFill>
                <a:schemeClr val="tx1"/>
              </a:solidFill>
            </a:endParaRPr>
          </a:p>
          <a:p>
            <a:pPr marL="0" indent="0">
              <a:spcAft>
                <a:spcPts val="1200"/>
              </a:spcAft>
              <a:buNone/>
            </a:pPr>
            <a:endParaRPr lang="nl-NL" sz="1400" dirty="0">
              <a:solidFill>
                <a:schemeClr val="tx1"/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72309DB-BD6C-4F66-822D-D4A90ACAD3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8793" y="2532877"/>
            <a:ext cx="636345" cy="1080000"/>
          </a:xfrm>
          <a:prstGeom prst="rect">
            <a:avLst/>
          </a:prstGeom>
        </p:spPr>
      </p:pic>
      <p:pic>
        <p:nvPicPr>
          <p:cNvPr id="5" name="Afbeelding 4" descr="Afbeelding met speler, teken&#10;&#10;Automatisch gegenereerde beschrijving">
            <a:extLst>
              <a:ext uri="{FF2B5EF4-FFF2-40B4-BE49-F238E27FC236}">
                <a16:creationId xmlns:a16="http://schemas.microsoft.com/office/drawing/2014/main" id="{65D2711B-97F0-4713-9051-4F08B8C882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536" y="2532877"/>
            <a:ext cx="635025" cy="1080000"/>
          </a:xfrm>
          <a:prstGeom prst="rect">
            <a:avLst/>
          </a:prstGeom>
        </p:spPr>
      </p:pic>
      <p:pic>
        <p:nvPicPr>
          <p:cNvPr id="6" name="Afbeelding 5" descr="Afbeelding met teken, tekening&#10;&#10;Automatisch gegenereerde beschrijving">
            <a:extLst>
              <a:ext uri="{FF2B5EF4-FFF2-40B4-BE49-F238E27FC236}">
                <a16:creationId xmlns:a16="http://schemas.microsoft.com/office/drawing/2014/main" id="{CB774AC7-EB63-4405-8C9C-E7A1B9D8C7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959" y="2532877"/>
            <a:ext cx="636345" cy="1006057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918AE494-8205-42D5-BC6A-028B842554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773" y="2532877"/>
            <a:ext cx="1227165" cy="1080000"/>
          </a:xfrm>
          <a:prstGeom prst="rect">
            <a:avLst/>
          </a:prstGeom>
        </p:spPr>
      </p:pic>
      <p:grpSp>
        <p:nvGrpSpPr>
          <p:cNvPr id="20" name="Groep 19">
            <a:extLst>
              <a:ext uri="{FF2B5EF4-FFF2-40B4-BE49-F238E27FC236}">
                <a16:creationId xmlns:a16="http://schemas.microsoft.com/office/drawing/2014/main" id="{77CC5327-107B-40DB-BC3F-B9E2D2798D24}"/>
              </a:ext>
            </a:extLst>
          </p:cNvPr>
          <p:cNvGrpSpPr/>
          <p:nvPr/>
        </p:nvGrpSpPr>
        <p:grpSpPr>
          <a:xfrm>
            <a:off x="443231" y="3293565"/>
            <a:ext cx="7091425" cy="638355"/>
            <a:chOff x="443231" y="3293565"/>
            <a:chExt cx="5574393" cy="747211"/>
          </a:xfrm>
        </p:grpSpPr>
        <p:cxnSp>
          <p:nvCxnSpPr>
            <p:cNvPr id="15" name="Verbindingslijn: gebogen 14">
              <a:extLst>
                <a:ext uri="{FF2B5EF4-FFF2-40B4-BE49-F238E27FC236}">
                  <a16:creationId xmlns:a16="http://schemas.microsoft.com/office/drawing/2014/main" id="{401AF007-1A4C-41B5-937D-DDD3158B98DB}"/>
                </a:ext>
              </a:extLst>
            </p:cNvPr>
            <p:cNvCxnSpPr>
              <a:stCxn id="13" idx="4"/>
            </p:cNvCxnSpPr>
            <p:nvPr/>
          </p:nvCxnSpPr>
          <p:spPr>
            <a:xfrm rot="16200000" flipH="1">
              <a:off x="4024886" y="2048039"/>
              <a:ext cx="415937" cy="3569538"/>
            </a:xfrm>
            <a:prstGeom prst="bentConnector2">
              <a:avLst/>
            </a:prstGeom>
            <a:ln w="38100">
              <a:solidFill>
                <a:srgbClr val="4C7FB4"/>
              </a:solidFill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B32E7D8B-B231-4B22-8B64-7A51EF09D094}"/>
                </a:ext>
              </a:extLst>
            </p:cNvPr>
            <p:cNvSpPr/>
            <p:nvPr/>
          </p:nvSpPr>
          <p:spPr>
            <a:xfrm>
              <a:off x="443231" y="3293565"/>
              <a:ext cx="4009707" cy="331275"/>
            </a:xfrm>
            <a:prstGeom prst="ellipse">
              <a:avLst/>
            </a:prstGeom>
            <a:noFill/>
            <a:ln w="28575">
              <a:solidFill>
                <a:srgbClr val="4C7FB4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aphicFrame>
        <p:nvGraphicFramePr>
          <p:cNvPr id="18" name="Grafiek 17">
            <a:extLst>
              <a:ext uri="{FF2B5EF4-FFF2-40B4-BE49-F238E27FC236}">
                <a16:creationId xmlns:a16="http://schemas.microsoft.com/office/drawing/2014/main" id="{A93D6402-04BA-4B44-A18A-54DDB2CD774C}"/>
              </a:ext>
            </a:extLst>
          </p:cNvPr>
          <p:cNvGraphicFramePr/>
          <p:nvPr/>
        </p:nvGraphicFramePr>
        <p:xfrm>
          <a:off x="6354355" y="1479306"/>
          <a:ext cx="5196114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kstvak 16">
                <a:extLst>
                  <a:ext uri="{FF2B5EF4-FFF2-40B4-BE49-F238E27FC236}">
                    <a16:creationId xmlns:a16="http://schemas.microsoft.com/office/drawing/2014/main" id="{0431D2F5-72F0-4D3D-90D6-06C4A0857468}"/>
                  </a:ext>
                </a:extLst>
              </p:cNvPr>
              <p:cNvSpPr txBox="1"/>
              <p:nvPr/>
            </p:nvSpPr>
            <p:spPr>
              <a:xfrm>
                <a:off x="7403306" y="4892834"/>
                <a:ext cx="3721894" cy="13599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Loonquote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nl-NL" sz="1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nl-NL" sz="1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rPr>
                          <m:t>loon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nl-NL" sz="1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rPr>
                          <m:t>totale</m:t>
                        </m:r>
                        <m:r>
                          <m:rPr>
                            <m:nor/>
                          </m:rPr>
                          <a:rPr kumimoji="0" lang="nl-NL" sz="1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nl-NL" sz="1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rPr>
                          <m:t>inkomen</m:t>
                        </m:r>
                      </m:den>
                    </m:f>
                  </m:oMath>
                </a14:m>
                <a:r>
                  <a:rPr kumimoji="0" lang="nl-NL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× 100%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Winstquote</a:t>
                </a:r>
                <a:r>
                  <a:rPr kumimoji="0" lang="nl-NL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nl-NL" sz="1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nl-NL" sz="14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rPr>
                          <m:t>winst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nl-NL" sz="1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rPr>
                          <m:t>totale</m:t>
                        </m:r>
                        <m:r>
                          <m:rPr>
                            <m:nor/>
                          </m:rPr>
                          <a:rPr kumimoji="0" lang="nl-NL" sz="1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nl-NL" sz="1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rPr>
                          <m:t>inkomen</m:t>
                        </m:r>
                      </m:den>
                    </m:f>
                  </m:oMath>
                </a14:m>
                <a:r>
                  <a:rPr kumimoji="0" lang="nl-NL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× 100%</a:t>
                </a:r>
                <a:endParaRPr kumimoji="0" lang="nl-NL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Tekstvak 16">
                <a:extLst>
                  <a:ext uri="{FF2B5EF4-FFF2-40B4-BE49-F238E27FC236}">
                    <a16:creationId xmlns:a16="http://schemas.microsoft.com/office/drawing/2014/main" id="{0431D2F5-72F0-4D3D-90D6-06C4A08574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3306" y="4892834"/>
                <a:ext cx="3721894" cy="1359988"/>
              </a:xfrm>
              <a:prstGeom prst="rect">
                <a:avLst/>
              </a:prstGeom>
              <a:blipFill>
                <a:blip r:embed="rId7"/>
                <a:stretch>
                  <a:fillRect l="-818" b="-313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8198630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2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Graphic spid="18" grpId="0">
        <p:bldAsOne/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2779E9B-39D8-4F73-A121-E789CD61F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Arbeidsinkomensquote (</a:t>
            </a:r>
            <a:r>
              <a:rPr lang="nl-NL" dirty="0" err="1"/>
              <a:t>aiq</a:t>
            </a:r>
            <a:r>
              <a:rPr lang="nl-NL" dirty="0"/>
              <a:t>)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165C997-E5E4-40AB-A08A-963C0DB62C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6410960" cy="4682502"/>
          </a:xfrm>
        </p:spPr>
        <p:txBody>
          <a:bodyPr>
            <a:normAutofit/>
          </a:bodyPr>
          <a:lstStyle/>
          <a:p>
            <a:r>
              <a:rPr lang="nl-NL" sz="2000" dirty="0"/>
              <a:t>Zelfstandige: 100.000 verdient</a:t>
            </a:r>
          </a:p>
          <a:p>
            <a:pPr lvl="1"/>
            <a:r>
              <a:rPr lang="nl-NL" sz="1800" dirty="0"/>
              <a:t>Officieel is dat allemaal winst (diagram 1)</a:t>
            </a:r>
          </a:p>
          <a:p>
            <a:pPr lvl="1"/>
            <a:r>
              <a:rPr lang="nl-NL" sz="1800" dirty="0"/>
              <a:t>Er zit dus niets in de loonquote</a:t>
            </a:r>
            <a:br>
              <a:rPr lang="nl-NL" sz="1800" dirty="0"/>
            </a:br>
            <a:endParaRPr lang="nl-NL" sz="1800" dirty="0"/>
          </a:p>
          <a:p>
            <a:pPr lvl="1"/>
            <a:endParaRPr lang="nl-NL" sz="1050" dirty="0"/>
          </a:p>
          <a:p>
            <a:pPr lvl="1"/>
            <a:endParaRPr lang="nl-NL" sz="1050" dirty="0"/>
          </a:p>
          <a:p>
            <a:pPr lvl="1"/>
            <a:endParaRPr lang="nl-NL" sz="1050" dirty="0"/>
          </a:p>
          <a:p>
            <a:r>
              <a:rPr lang="nl-NL" sz="2000" dirty="0"/>
              <a:t>ZZP-er verricht ook arbeid.</a:t>
            </a:r>
          </a:p>
          <a:p>
            <a:r>
              <a:rPr lang="nl-NL" sz="2000" dirty="0"/>
              <a:t>Daarom beloning zelfstandige splitsen:</a:t>
            </a:r>
          </a:p>
          <a:p>
            <a:pPr lvl="1"/>
            <a:r>
              <a:rPr lang="nl-NL" sz="1800" dirty="0"/>
              <a:t>Als werknemer had ie voor zelfde werk 80.000 (loon) kunnen verdienen</a:t>
            </a:r>
          </a:p>
          <a:p>
            <a:pPr lvl="1"/>
            <a:r>
              <a:rPr lang="nl-NL" sz="1800" dirty="0"/>
              <a:t>Alles méér is de beloning voor ondernemen: 20.000</a:t>
            </a:r>
            <a:br>
              <a:rPr lang="nl-NL" sz="1800" dirty="0"/>
            </a:br>
            <a:endParaRPr lang="nl-NL" sz="400" dirty="0"/>
          </a:p>
          <a:p>
            <a:pPr marL="0" lvl="1" indent="0">
              <a:buNone/>
            </a:pPr>
            <a:endParaRPr lang="nl-NL" dirty="0"/>
          </a:p>
        </p:txBody>
      </p:sp>
      <p:graphicFrame>
        <p:nvGraphicFramePr>
          <p:cNvPr id="6" name="Grafiek 5">
            <a:extLst>
              <a:ext uri="{FF2B5EF4-FFF2-40B4-BE49-F238E27FC236}">
                <a16:creationId xmlns:a16="http://schemas.microsoft.com/office/drawing/2014/main" id="{0FFF9870-7483-492D-82F1-48DA01A325C2}"/>
              </a:ext>
            </a:extLst>
          </p:cNvPr>
          <p:cNvGraphicFramePr/>
          <p:nvPr/>
        </p:nvGraphicFramePr>
        <p:xfrm>
          <a:off x="6354355" y="1479306"/>
          <a:ext cx="5196114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Grafiek 7">
            <a:extLst>
              <a:ext uri="{FF2B5EF4-FFF2-40B4-BE49-F238E27FC236}">
                <a16:creationId xmlns:a16="http://schemas.microsoft.com/office/drawing/2014/main" id="{63B6720C-6A0D-4B41-B138-EFA0F61E5E0C}"/>
              </a:ext>
            </a:extLst>
          </p:cNvPr>
          <p:cNvGraphicFramePr/>
          <p:nvPr/>
        </p:nvGraphicFramePr>
        <p:xfrm>
          <a:off x="6563439" y="3918624"/>
          <a:ext cx="5196114" cy="28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kstvak 11">
                <a:extLst>
                  <a:ext uri="{FF2B5EF4-FFF2-40B4-BE49-F238E27FC236}">
                    <a16:creationId xmlns:a16="http://schemas.microsoft.com/office/drawing/2014/main" id="{CD739E2F-F82F-4F3E-B952-D56DCFE33779}"/>
                  </a:ext>
                </a:extLst>
              </p:cNvPr>
              <p:cNvSpPr txBox="1"/>
              <p:nvPr/>
            </p:nvSpPr>
            <p:spPr>
              <a:xfrm>
                <a:off x="432447" y="5949280"/>
                <a:ext cx="6207839" cy="5042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12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aiq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nl-NL" sz="1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nl-NL" sz="16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rPr>
                          <m:t>loon</m:t>
                        </m:r>
                        <m:r>
                          <m:rPr>
                            <m:nor/>
                          </m:rPr>
                          <a:rPr kumimoji="0" lang="nl-NL" sz="16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rPr>
                          <m:t> + </m:t>
                        </m:r>
                        <m:r>
                          <m:rPr>
                            <m:nor/>
                          </m:rPr>
                          <a:rPr kumimoji="0" lang="nl-NL" sz="16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rPr>
                          <m:t>toegerekend</m:t>
                        </m:r>
                        <m:r>
                          <m:rPr>
                            <m:nor/>
                          </m:rPr>
                          <a:rPr kumimoji="0" lang="nl-NL" sz="16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nl-NL" sz="16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rPr>
                          <m:t>loon</m:t>
                        </m:r>
                        <m:r>
                          <m:rPr>
                            <m:nor/>
                          </m:rPr>
                          <a:rPr kumimoji="0" lang="nl-NL" sz="16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nl-NL" sz="16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rPr>
                          <m:t>zelfstandige</m:t>
                        </m:r>
                        <m:r>
                          <m:rPr>
                            <m:nor/>
                          </m:rPr>
                          <a:rPr kumimoji="0" lang="nl-NL" sz="16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nl-NL" sz="16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rPr>
                          <m:t>ondernemers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nl-NL" sz="16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rPr>
                          <m:t>totale</m:t>
                        </m:r>
                        <m:r>
                          <m:rPr>
                            <m:nor/>
                          </m:rPr>
                          <a:rPr kumimoji="0" lang="nl-NL" sz="16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nl-NL" sz="16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Arial" panose="020B0604020202020204"/>
                            <a:ea typeface="+mn-ea"/>
                            <a:cs typeface="+mn-cs"/>
                          </a:rPr>
                          <m:t>inkomen</m:t>
                        </m:r>
                      </m:den>
                    </m:f>
                  </m:oMath>
                </a14:m>
                <a:r>
                  <a:rPr kumimoji="0" lang="nl-NL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rPr>
                  <a:t> × 100%</a:t>
                </a:r>
              </a:p>
            </p:txBody>
          </p:sp>
        </mc:Choice>
        <mc:Fallback xmlns="">
          <p:sp>
            <p:nvSpPr>
              <p:cNvPr id="12" name="Tekstvak 11">
                <a:extLst>
                  <a:ext uri="{FF2B5EF4-FFF2-40B4-BE49-F238E27FC236}">
                    <a16:creationId xmlns:a16="http://schemas.microsoft.com/office/drawing/2014/main" id="{CD739E2F-F82F-4F3E-B952-D56DCFE337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447" y="5949280"/>
                <a:ext cx="6207839" cy="504241"/>
              </a:xfrm>
              <a:prstGeom prst="rect">
                <a:avLst/>
              </a:prstGeom>
              <a:blipFill>
                <a:blip r:embed="rId4"/>
                <a:stretch>
                  <a:fillRect l="-884" r="-295" b="-7229"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3055916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Graphic spid="6" grpId="0">
        <p:bldAsOne/>
      </p:bldGraphic>
      <p:bldGraphic spid="8" grpId="0">
        <p:bldAsOne/>
      </p:bldGraphic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2155074-B103-4B11-A700-3316D20B5C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Primaire inkomen</a:t>
            </a:r>
          </a:p>
        </p:txBody>
      </p:sp>
      <p:sp>
        <p:nvSpPr>
          <p:cNvPr id="11" name="Tijdelijke aanduiding voor inhoud 10">
            <a:extLst>
              <a:ext uri="{FF2B5EF4-FFF2-40B4-BE49-F238E27FC236}">
                <a16:creationId xmlns:a16="http://schemas.microsoft.com/office/drawing/2014/main" id="{840ADF1B-8431-461C-A334-CF10A044F9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214" y="3941545"/>
            <a:ext cx="4937655" cy="27873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dirty="0"/>
              <a:t>Naar “armste” deel bevolking</a:t>
            </a:r>
          </a:p>
          <a:p>
            <a:pPr marL="0" indent="0">
              <a:buNone/>
            </a:pPr>
            <a:endParaRPr lang="nl-NL" sz="2000" dirty="0"/>
          </a:p>
          <a:p>
            <a:r>
              <a:rPr lang="nl-NL" sz="1800" dirty="0"/>
              <a:t>Gunstig voor bestedingen (korte termijn)</a:t>
            </a:r>
          </a:p>
          <a:p>
            <a:r>
              <a:rPr lang="nl-NL" sz="1800" dirty="0"/>
              <a:t>Groter aandeel → nivellering</a:t>
            </a:r>
          </a:p>
        </p:txBody>
      </p:sp>
      <p:sp>
        <p:nvSpPr>
          <p:cNvPr id="12" name="Tijdelijke aanduiding voor inhoud 11">
            <a:extLst>
              <a:ext uri="{FF2B5EF4-FFF2-40B4-BE49-F238E27FC236}">
                <a16:creationId xmlns:a16="http://schemas.microsoft.com/office/drawing/2014/main" id="{AEA5576F-0D38-41B8-8455-20AA60C5E0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08135" y="3941544"/>
            <a:ext cx="4934479" cy="27873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dirty="0"/>
              <a:t>Vermogen bij rijkste deel bevolking</a:t>
            </a:r>
          </a:p>
          <a:p>
            <a:pPr marL="0" indent="0">
              <a:buNone/>
            </a:pPr>
            <a:endParaRPr lang="nl-NL" sz="2000" dirty="0"/>
          </a:p>
          <a:p>
            <a:pPr marL="265113" indent="-265113"/>
            <a:r>
              <a:rPr lang="nl-NL" sz="1800" dirty="0"/>
              <a:t>Gunstige voor investeringen (lage termijn)</a:t>
            </a:r>
          </a:p>
          <a:p>
            <a:pPr marL="265113" indent="-265113"/>
            <a:r>
              <a:rPr lang="nl-NL" sz="1800" dirty="0"/>
              <a:t>Groter aandeel → denivellering</a:t>
            </a:r>
          </a:p>
          <a:p>
            <a:pPr marL="265113" indent="-265113"/>
            <a:endParaRPr lang="nl-NL" sz="1800" dirty="0"/>
          </a:p>
          <a:p>
            <a:pPr marL="0" indent="0">
              <a:buNone/>
            </a:pPr>
            <a:r>
              <a:rPr lang="nl-NL" sz="1800" dirty="0"/>
              <a:t>NB. Vermogen is extreem ongelijk verdeeld </a:t>
            </a:r>
            <a:r>
              <a:rPr lang="nl-NL" sz="1400" dirty="0"/>
              <a:t>(rijkste 10% bezit 70% vermogen, rijkste 20% 90%)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1CFB43E-2BA9-4861-A968-E04CC7DFA0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888" y="1801895"/>
            <a:ext cx="636345" cy="1080000"/>
          </a:xfrm>
          <a:prstGeom prst="rect">
            <a:avLst/>
          </a:prstGeom>
        </p:spPr>
      </p:pic>
      <p:pic>
        <p:nvPicPr>
          <p:cNvPr id="5" name="Afbeelding 4" descr="Afbeelding met speler, teken&#10;&#10;Automatisch gegenereerde beschrijving">
            <a:extLst>
              <a:ext uri="{FF2B5EF4-FFF2-40B4-BE49-F238E27FC236}">
                <a16:creationId xmlns:a16="http://schemas.microsoft.com/office/drawing/2014/main" id="{682F5639-AACF-4CE6-9328-34D8373E61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631" y="1801895"/>
            <a:ext cx="635025" cy="1080000"/>
          </a:xfrm>
          <a:prstGeom prst="rect">
            <a:avLst/>
          </a:prstGeom>
        </p:spPr>
      </p:pic>
      <p:pic>
        <p:nvPicPr>
          <p:cNvPr id="6" name="Afbeelding 5" descr="Afbeelding met teken, tekening&#10;&#10;Automatisch gegenereerde beschrijving">
            <a:extLst>
              <a:ext uri="{FF2B5EF4-FFF2-40B4-BE49-F238E27FC236}">
                <a16:creationId xmlns:a16="http://schemas.microsoft.com/office/drawing/2014/main" id="{A7804E75-6020-468A-8E82-2AAB5176FA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054" y="1801895"/>
            <a:ext cx="636345" cy="1006057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890B2AA6-3C01-4590-B4DB-9FF248EFC7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0868" y="1801895"/>
            <a:ext cx="1227165" cy="1080000"/>
          </a:xfrm>
          <a:prstGeom prst="rect">
            <a:avLst/>
          </a:prstGeom>
        </p:spPr>
      </p:pic>
      <p:grpSp>
        <p:nvGrpSpPr>
          <p:cNvPr id="28" name="Groep 27">
            <a:extLst>
              <a:ext uri="{FF2B5EF4-FFF2-40B4-BE49-F238E27FC236}">
                <a16:creationId xmlns:a16="http://schemas.microsoft.com/office/drawing/2014/main" id="{B5900F1C-902F-4759-AE5A-6C085DE20B4D}"/>
              </a:ext>
            </a:extLst>
          </p:cNvPr>
          <p:cNvGrpSpPr/>
          <p:nvPr/>
        </p:nvGrpSpPr>
        <p:grpSpPr>
          <a:xfrm>
            <a:off x="2015550" y="2513213"/>
            <a:ext cx="2866349" cy="1190723"/>
            <a:chOff x="2015550" y="2108952"/>
            <a:chExt cx="2866349" cy="1190723"/>
          </a:xfrm>
        </p:grpSpPr>
        <p:sp>
          <p:nvSpPr>
            <p:cNvPr id="13" name="Ovaal 12">
              <a:extLst>
                <a:ext uri="{FF2B5EF4-FFF2-40B4-BE49-F238E27FC236}">
                  <a16:creationId xmlns:a16="http://schemas.microsoft.com/office/drawing/2014/main" id="{05D1C2CF-3D82-4D6A-8056-221627F01706}"/>
                </a:ext>
              </a:extLst>
            </p:cNvPr>
            <p:cNvSpPr/>
            <p:nvPr/>
          </p:nvSpPr>
          <p:spPr>
            <a:xfrm>
              <a:off x="4091660" y="2108952"/>
              <a:ext cx="790239" cy="331275"/>
            </a:xfrm>
            <a:prstGeom prst="ellipse">
              <a:avLst/>
            </a:prstGeom>
            <a:noFill/>
            <a:ln w="28575">
              <a:solidFill>
                <a:srgbClr val="258812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E394AFB7-FA51-41EF-9451-F0417CD81DFB}"/>
                </a:ext>
              </a:extLst>
            </p:cNvPr>
            <p:cNvSpPr/>
            <p:nvPr/>
          </p:nvSpPr>
          <p:spPr>
            <a:xfrm>
              <a:off x="2015550" y="2930343"/>
              <a:ext cx="22749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58812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ARBEIDSINKOMEN</a:t>
              </a:r>
            </a:p>
          </p:txBody>
        </p:sp>
        <p:cxnSp>
          <p:nvCxnSpPr>
            <p:cNvPr id="23" name="Verbindingslijn: gebogen 22">
              <a:extLst>
                <a:ext uri="{FF2B5EF4-FFF2-40B4-BE49-F238E27FC236}">
                  <a16:creationId xmlns:a16="http://schemas.microsoft.com/office/drawing/2014/main" id="{691A0DE6-76FC-4D9F-9A33-2499897464F6}"/>
                </a:ext>
              </a:extLst>
            </p:cNvPr>
            <p:cNvCxnSpPr>
              <a:stCxn id="13" idx="4"/>
              <a:endCxn id="21" idx="0"/>
            </p:cNvCxnSpPr>
            <p:nvPr/>
          </p:nvCxnSpPr>
          <p:spPr>
            <a:xfrm rot="5400000">
              <a:off x="3574853" y="2018416"/>
              <a:ext cx="490116" cy="1333739"/>
            </a:xfrm>
            <a:prstGeom prst="bentConnector3">
              <a:avLst/>
            </a:prstGeom>
            <a:ln w="38100">
              <a:solidFill>
                <a:srgbClr val="258812">
                  <a:alpha val="60000"/>
                </a:srgb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ep 28">
            <a:extLst>
              <a:ext uri="{FF2B5EF4-FFF2-40B4-BE49-F238E27FC236}">
                <a16:creationId xmlns:a16="http://schemas.microsoft.com/office/drawing/2014/main" id="{8B9B3773-5F06-4348-A74E-5B7370581FE5}"/>
              </a:ext>
            </a:extLst>
          </p:cNvPr>
          <p:cNvGrpSpPr/>
          <p:nvPr/>
        </p:nvGrpSpPr>
        <p:grpSpPr>
          <a:xfrm>
            <a:off x="4980793" y="2513213"/>
            <a:ext cx="4752672" cy="1190723"/>
            <a:chOff x="4980793" y="2108952"/>
            <a:chExt cx="4752672" cy="1190723"/>
          </a:xfrm>
        </p:grpSpPr>
        <p:sp>
          <p:nvSpPr>
            <p:cNvPr id="10" name="Ovaal 9">
              <a:extLst>
                <a:ext uri="{FF2B5EF4-FFF2-40B4-BE49-F238E27FC236}">
                  <a16:creationId xmlns:a16="http://schemas.microsoft.com/office/drawing/2014/main" id="{1F5A4EB3-2C3C-47F8-89ED-B52DE5B3D919}"/>
                </a:ext>
              </a:extLst>
            </p:cNvPr>
            <p:cNvSpPr/>
            <p:nvPr/>
          </p:nvSpPr>
          <p:spPr>
            <a:xfrm>
              <a:off x="4980793" y="2108952"/>
              <a:ext cx="2862450" cy="331275"/>
            </a:xfrm>
            <a:prstGeom prst="ellipse">
              <a:avLst/>
            </a:prstGeom>
            <a:noFill/>
            <a:ln w="28575">
              <a:solidFill>
                <a:srgbClr val="4C7FB4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24" name="Rechthoek 23">
              <a:extLst>
                <a:ext uri="{FF2B5EF4-FFF2-40B4-BE49-F238E27FC236}">
                  <a16:creationId xmlns:a16="http://schemas.microsoft.com/office/drawing/2014/main" id="{4BEBF8A4-E4F7-4DA1-8094-F6C60A1233C9}"/>
                </a:ext>
              </a:extLst>
            </p:cNvPr>
            <p:cNvSpPr/>
            <p:nvPr/>
          </p:nvSpPr>
          <p:spPr>
            <a:xfrm>
              <a:off x="6817282" y="2930343"/>
              <a:ext cx="2916183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4F81BD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VERMOGENSINKOMENS</a:t>
              </a:r>
            </a:p>
          </p:txBody>
        </p:sp>
        <p:cxnSp>
          <p:nvCxnSpPr>
            <p:cNvPr id="26" name="Verbindingslijn: gebogen 25">
              <a:extLst>
                <a:ext uri="{FF2B5EF4-FFF2-40B4-BE49-F238E27FC236}">
                  <a16:creationId xmlns:a16="http://schemas.microsoft.com/office/drawing/2014/main" id="{630BA06D-86CA-4F70-954D-05E72736BD54}"/>
                </a:ext>
              </a:extLst>
            </p:cNvPr>
            <p:cNvCxnSpPr>
              <a:cxnSpLocks/>
              <a:stCxn id="10" idx="4"/>
              <a:endCxn id="24" idx="0"/>
            </p:cNvCxnSpPr>
            <p:nvPr/>
          </p:nvCxnSpPr>
          <p:spPr>
            <a:xfrm rot="16200000" flipH="1">
              <a:off x="7098638" y="1753607"/>
              <a:ext cx="490116" cy="1863356"/>
            </a:xfrm>
            <a:prstGeom prst="bentConnector3">
              <a:avLst/>
            </a:prstGeom>
            <a:ln w="38100">
              <a:solidFill>
                <a:srgbClr val="4F81BD">
                  <a:alpha val="60000"/>
                </a:srgb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69511380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1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34221184"/>
      </p:ext>
    </p:extLst>
  </p:cSld>
  <p:clrMapOvr>
    <a:masterClrMapping/>
  </p:clrMapOvr>
  <p:transition spd="slow">
    <p:blinds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44DD13-C2D8-449B-AB3F-BA4E79C89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Macro economie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D939A35-A873-4CC7-9DD1-C6E796572B1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t"/>
          <a:lstStyle/>
          <a:p>
            <a:r>
              <a:rPr lang="nl-NL" b="1" dirty="0"/>
              <a:t>WELVAART EN GROEI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B3D478D-1770-4828-965A-B96EE09AE2F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sz="2000" dirty="0"/>
              <a:t>Structuurkant van de economie</a:t>
            </a:r>
            <a:br>
              <a:rPr lang="nl-NL" sz="2000" dirty="0"/>
            </a:br>
            <a:r>
              <a:rPr lang="nl-NL" sz="2000" dirty="0"/>
              <a:t>(productiekant)</a:t>
            </a:r>
          </a:p>
          <a:p>
            <a:pPr lvl="1"/>
            <a:r>
              <a:rPr lang="nl-NL" sz="1800" dirty="0"/>
              <a:t>Productiecapaciteit</a:t>
            </a:r>
          </a:p>
          <a:p>
            <a:pPr lvl="2"/>
            <a:r>
              <a:rPr lang="nl-NL" sz="1600" dirty="0"/>
              <a:t>Kwaliteit en kwantiteit productiefactoren</a:t>
            </a:r>
          </a:p>
          <a:p>
            <a:pPr lvl="1"/>
            <a:r>
              <a:rPr lang="nl-NL" sz="1800" dirty="0"/>
              <a:t>Concurrentiepositie</a:t>
            </a:r>
          </a:p>
          <a:p>
            <a:r>
              <a:rPr lang="nl-NL" sz="2000" dirty="0"/>
              <a:t>Lange termijn</a:t>
            </a:r>
          </a:p>
          <a:p>
            <a:pPr lvl="1"/>
            <a:endParaRPr lang="nl-NL" sz="1800" dirty="0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87DFC453-6037-4522-AA43-7087CB64D4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anchor="t"/>
          <a:lstStyle/>
          <a:p>
            <a:r>
              <a:rPr lang="nl-NL" b="1" dirty="0"/>
              <a:t>GOEDE TIJDEN, SLECHTE TIJDEN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DE488D73-FB43-4750-8316-48FC18A9D5BD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nl-NL" sz="2000" dirty="0"/>
              <a:t>Conjunctuurkant economie</a:t>
            </a:r>
            <a:br>
              <a:rPr lang="nl-NL" sz="2000" dirty="0"/>
            </a:br>
            <a:r>
              <a:rPr lang="nl-NL" sz="2000" dirty="0"/>
              <a:t>(vraagkant)</a:t>
            </a:r>
          </a:p>
          <a:p>
            <a:pPr lvl="1"/>
            <a:r>
              <a:rPr lang="nl-NL" sz="1800" dirty="0"/>
              <a:t>Bestedingen / </a:t>
            </a:r>
            <a:br>
              <a:rPr lang="nl-NL" sz="1800" dirty="0"/>
            </a:br>
            <a:r>
              <a:rPr lang="nl-NL" sz="1800" dirty="0"/>
              <a:t>vraag naar goederen en diensten</a:t>
            </a:r>
          </a:p>
          <a:p>
            <a:endParaRPr lang="nl-NL" sz="2000" dirty="0"/>
          </a:p>
          <a:p>
            <a:r>
              <a:rPr lang="nl-NL" sz="2000" dirty="0"/>
              <a:t>Korte termijn</a:t>
            </a:r>
          </a:p>
        </p:txBody>
      </p:sp>
      <p:sp>
        <p:nvSpPr>
          <p:cNvPr id="8" name="Rechteraccolade 7">
            <a:extLst>
              <a:ext uri="{FF2B5EF4-FFF2-40B4-BE49-F238E27FC236}">
                <a16:creationId xmlns:a16="http://schemas.microsoft.com/office/drawing/2014/main" id="{2D665D57-86E1-4EE5-B410-890B2939068B}"/>
              </a:ext>
            </a:extLst>
          </p:cNvPr>
          <p:cNvSpPr/>
          <p:nvPr/>
        </p:nvSpPr>
        <p:spPr>
          <a:xfrm rot="5400000">
            <a:off x="5576441" y="-991195"/>
            <a:ext cx="912217" cy="11480799"/>
          </a:xfrm>
          <a:prstGeom prst="rightBrace">
            <a:avLst>
              <a:gd name="adj1" fmla="val 33404"/>
              <a:gd name="adj2" fmla="val 50000"/>
            </a:avLst>
          </a:prstGeom>
          <a:ln w="38100">
            <a:solidFill>
              <a:srgbClr val="1A80B6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68F81E31-C62A-4827-89CF-BAC1CF4CDFA7}"/>
              </a:ext>
            </a:extLst>
          </p:cNvPr>
          <p:cNvSpPr txBox="1"/>
          <p:nvPr/>
        </p:nvSpPr>
        <p:spPr>
          <a:xfrm>
            <a:off x="2564585" y="5445224"/>
            <a:ext cx="68659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Productie, werkgelegenheid, (nationaal) inkomen</a:t>
            </a:r>
          </a:p>
        </p:txBody>
      </p:sp>
    </p:spTree>
    <p:extLst>
      <p:ext uri="{BB962C8B-B14F-4D97-AF65-F5344CB8AC3E}">
        <p14:creationId xmlns:p14="http://schemas.microsoft.com/office/powerpoint/2010/main" val="3317222347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7" grpId="0" uiExpand="1" build="p"/>
      <p:bldP spid="8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Productiemeting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Methode 1 – </a:t>
            </a:r>
            <a:r>
              <a:rPr lang="nl-NL" b="1" dirty="0"/>
              <a:t>Objectieve methode</a:t>
            </a:r>
          </a:p>
          <a:p>
            <a:pPr lvl="1"/>
            <a:r>
              <a:rPr lang="nl-NL" dirty="0"/>
              <a:t>via de productiewaarde (van bedrijven en overheid)</a:t>
            </a:r>
          </a:p>
          <a:p>
            <a:pPr marL="457200" lvl="1" indent="0">
              <a:buNone/>
            </a:pPr>
            <a:endParaRPr lang="nl-NL" dirty="0"/>
          </a:p>
          <a:p>
            <a:r>
              <a:rPr lang="nl-NL" dirty="0"/>
              <a:t>Methode 2 – </a:t>
            </a:r>
            <a:r>
              <a:rPr lang="nl-NL" b="1" dirty="0"/>
              <a:t>Subjectieve methode</a:t>
            </a:r>
          </a:p>
          <a:p>
            <a:pPr lvl="1"/>
            <a:r>
              <a:rPr lang="nl-NL" dirty="0"/>
              <a:t>via de verdiende primaire inkomens</a:t>
            </a:r>
          </a:p>
          <a:p>
            <a:pPr marL="457200" lvl="1" indent="0">
              <a:buNone/>
            </a:pPr>
            <a:endParaRPr lang="nl-NL" dirty="0"/>
          </a:p>
          <a:p>
            <a:r>
              <a:rPr lang="nl-NL" dirty="0"/>
              <a:t>Methode 3 – </a:t>
            </a:r>
            <a:r>
              <a:rPr lang="nl-NL" b="1" dirty="0"/>
              <a:t>Bestedingenmethode</a:t>
            </a:r>
          </a:p>
          <a:p>
            <a:pPr lvl="1"/>
            <a:r>
              <a:rPr lang="nl-NL" dirty="0"/>
              <a:t>via de betaling van de eindgebruikers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B3A0F55-804D-45C6-A561-53EF387E49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94573" y="1203928"/>
            <a:ext cx="1284734" cy="1593405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858DDA64-360A-4399-A948-AEBFBFD5A97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89406" y="2629053"/>
            <a:ext cx="2151334" cy="1431615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1CACF33E-21D9-4461-B700-BBB86045164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80176" y="3501008"/>
            <a:ext cx="1455978" cy="1560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48849056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67908D-9B9A-469F-85E5-6C5C01812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Objectieve methode</a:t>
            </a:r>
            <a:br>
              <a:rPr lang="nl-NL" dirty="0"/>
            </a:b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via de productiewaarde: bedrijven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358094B-48B9-4C75-B87A-7D86EAC3C0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779791"/>
            <a:ext cx="6606152" cy="4711378"/>
          </a:xfrm>
        </p:spPr>
        <p:txBody>
          <a:bodyPr>
            <a:noAutofit/>
          </a:bodyPr>
          <a:lstStyle/>
          <a:p>
            <a:pPr marL="0" indent="0">
              <a:spcAft>
                <a:spcPts val="1800"/>
              </a:spcAft>
              <a:buNone/>
              <a:tabLst>
                <a:tab pos="6281738" algn="dec"/>
              </a:tabLst>
            </a:pPr>
            <a:r>
              <a:rPr lang="nl-NL" sz="2000" dirty="0"/>
              <a:t>Productie binnen </a:t>
            </a:r>
            <a:r>
              <a:rPr lang="nl-NL" sz="2000" b="1" dirty="0"/>
              <a:t>bedrijven</a:t>
            </a:r>
          </a:p>
          <a:p>
            <a:pPr marL="0" indent="0">
              <a:buNone/>
              <a:tabLst>
                <a:tab pos="6281738" algn="dec"/>
              </a:tabLst>
            </a:pPr>
            <a:r>
              <a:rPr lang="nl-NL" sz="1800" b="1" dirty="0"/>
              <a:t>Bedrijven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pos="6281738" algn="dec"/>
              </a:tabLst>
            </a:pPr>
            <a:r>
              <a:rPr lang="nl-NL" sz="1800" dirty="0"/>
              <a:t>Bedrijf verkoopt voor (omzet)..	€ 35.000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pos="6281738" algn="dec"/>
              </a:tabLst>
            </a:pPr>
            <a:r>
              <a:rPr lang="nl-NL" sz="1800" dirty="0"/>
              <a:t>Productie door andere bedrijven (inkoop)	15.000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pos="6281738" algn="dec"/>
              </a:tabLst>
            </a:pPr>
            <a:r>
              <a:rPr lang="nl-NL" sz="1800" dirty="0"/>
              <a:t>(grondstoffen, halffabricaten, diensten, </a:t>
            </a:r>
            <a:r>
              <a:rPr lang="nl-NL" sz="1800" dirty="0" err="1"/>
              <a:t>enz</a:t>
            </a:r>
            <a:r>
              <a:rPr lang="nl-NL" sz="1800" dirty="0"/>
              <a:t>)	</a:t>
            </a:r>
            <a:r>
              <a:rPr lang="nl-NL" sz="1800" u="sng" dirty="0"/>
              <a:t>____________ -</a:t>
            </a:r>
          </a:p>
          <a:p>
            <a:pPr marL="0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pos="6281738" algn="dec"/>
              </a:tabLst>
            </a:pPr>
            <a:r>
              <a:rPr lang="nl-NL" sz="1800" dirty="0"/>
              <a:t>Eigen productie </a:t>
            </a:r>
            <a:r>
              <a:rPr lang="nl-NL" sz="1600" b="1" dirty="0"/>
              <a:t>(bruto toegevoegde waarde)</a:t>
            </a:r>
            <a:r>
              <a:rPr lang="nl-NL" sz="1800" dirty="0"/>
              <a:t>	</a:t>
            </a:r>
            <a:r>
              <a:rPr lang="nl-NL" sz="1800" b="1" dirty="0"/>
              <a:t>20.000</a:t>
            </a:r>
          </a:p>
          <a:p>
            <a:pPr marL="357188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pos="6281738" algn="dec"/>
              </a:tabLst>
            </a:pPr>
            <a:r>
              <a:rPr lang="nl-NL" sz="1800" b="1" dirty="0"/>
              <a:t>K</a:t>
            </a:r>
            <a:r>
              <a:rPr lang="nl-NL" sz="1800" dirty="0"/>
              <a:t>apitaal (huur/rente)	1.000</a:t>
            </a:r>
          </a:p>
          <a:p>
            <a:pPr marL="357188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pos="6281738" algn="dec"/>
              </a:tabLst>
            </a:pPr>
            <a:r>
              <a:rPr lang="nl-NL" sz="1800" b="1" dirty="0"/>
              <a:t>N</a:t>
            </a:r>
            <a:r>
              <a:rPr lang="nl-NL" sz="1800" dirty="0"/>
              <a:t>atuur (pacht)	         500</a:t>
            </a:r>
          </a:p>
          <a:p>
            <a:pPr marL="357188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pos="6281738" algn="dec"/>
              </a:tabLst>
            </a:pPr>
            <a:r>
              <a:rPr lang="nl-NL" sz="1800" b="1" dirty="0"/>
              <a:t>A</a:t>
            </a:r>
            <a:r>
              <a:rPr lang="nl-NL" sz="1800" dirty="0"/>
              <a:t>rbeid (loon)	</a:t>
            </a:r>
            <a:r>
              <a:rPr lang="nl-NL" sz="1800" u="sng" dirty="0"/>
              <a:t>     8.000 -</a:t>
            </a:r>
          </a:p>
          <a:p>
            <a:pPr marL="357188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pos="6281738" algn="dec"/>
              </a:tabLst>
            </a:pPr>
            <a:r>
              <a:rPr lang="nl-NL" sz="1800" dirty="0"/>
              <a:t>	11.500</a:t>
            </a:r>
          </a:p>
          <a:p>
            <a:pPr marL="357188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pos="6281738" algn="dec"/>
              </a:tabLst>
            </a:pPr>
            <a:r>
              <a:rPr lang="nl-NL" sz="1800" dirty="0"/>
              <a:t>Afschrijvingen	      </a:t>
            </a:r>
            <a:r>
              <a:rPr lang="nl-NL" sz="1800" u="sng" dirty="0"/>
              <a:t>1.500</a:t>
            </a:r>
            <a:r>
              <a:rPr lang="nl-NL" sz="1800" dirty="0"/>
              <a:t> -</a:t>
            </a:r>
          </a:p>
          <a:p>
            <a:pPr marL="357188" indent="0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None/>
              <a:tabLst>
                <a:tab pos="6281738" algn="dec"/>
              </a:tabLst>
            </a:pPr>
            <a:r>
              <a:rPr lang="nl-NL" sz="1800" b="1" dirty="0"/>
              <a:t>O</a:t>
            </a:r>
            <a:r>
              <a:rPr lang="nl-NL" sz="1800" dirty="0"/>
              <a:t>ndernemerschap (winst)	10.000	</a:t>
            </a:r>
          </a:p>
        </p:txBody>
      </p:sp>
      <p:sp>
        <p:nvSpPr>
          <p:cNvPr id="6" name="Afgeronde rechthoek 10">
            <a:extLst>
              <a:ext uri="{FF2B5EF4-FFF2-40B4-BE49-F238E27FC236}">
                <a16:creationId xmlns:a16="http://schemas.microsoft.com/office/drawing/2014/main" id="{C6CFF189-ED88-4F63-A8CF-9E87A7EC8F10}"/>
              </a:ext>
            </a:extLst>
          </p:cNvPr>
          <p:cNvSpPr/>
          <p:nvPr/>
        </p:nvSpPr>
        <p:spPr>
          <a:xfrm>
            <a:off x="8636608" y="2280293"/>
            <a:ext cx="1872208" cy="50405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Producent A</a:t>
            </a:r>
          </a:p>
        </p:txBody>
      </p:sp>
      <p:sp>
        <p:nvSpPr>
          <p:cNvPr id="7" name="PIJL-RECHTS 4">
            <a:extLst>
              <a:ext uri="{FF2B5EF4-FFF2-40B4-BE49-F238E27FC236}">
                <a16:creationId xmlns:a16="http://schemas.microsoft.com/office/drawing/2014/main" id="{492C6298-91F1-4B6B-B715-760269537EC5}"/>
              </a:ext>
            </a:extLst>
          </p:cNvPr>
          <p:cNvSpPr/>
          <p:nvPr/>
        </p:nvSpPr>
        <p:spPr>
          <a:xfrm>
            <a:off x="10594187" y="2347655"/>
            <a:ext cx="1296144" cy="36933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b="1" dirty="0"/>
              <a:t>omzet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50755944-2B8E-450C-9A67-E24BEB7C1723}"/>
              </a:ext>
            </a:extLst>
          </p:cNvPr>
          <p:cNvSpPr txBox="1"/>
          <p:nvPr/>
        </p:nvSpPr>
        <p:spPr>
          <a:xfrm>
            <a:off x="10655362" y="2095627"/>
            <a:ext cx="1106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>
                    <a:lumMod val="65000"/>
                    <a:lumOff val="35000"/>
                  </a:schemeClr>
                </a:solidFill>
              </a:rPr>
              <a:t>verkoop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E9EFB08A-FEF0-403B-90FD-9C6299134DFF}"/>
              </a:ext>
            </a:extLst>
          </p:cNvPr>
          <p:cNvSpPr txBox="1"/>
          <p:nvPr/>
        </p:nvSpPr>
        <p:spPr>
          <a:xfrm>
            <a:off x="10684807" y="2599683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>
                    <a:lumMod val="65000"/>
                    <a:lumOff val="35000"/>
                  </a:schemeClr>
                </a:solidFill>
              </a:rPr>
              <a:t>€ 35.000</a:t>
            </a:r>
          </a:p>
        </p:txBody>
      </p:sp>
      <p:sp>
        <p:nvSpPr>
          <p:cNvPr id="10" name="PIJL-RECHTS 4">
            <a:extLst>
              <a:ext uri="{FF2B5EF4-FFF2-40B4-BE49-F238E27FC236}">
                <a16:creationId xmlns:a16="http://schemas.microsoft.com/office/drawing/2014/main" id="{2F3C13E0-55B9-40BE-93DD-17F46555AE12}"/>
              </a:ext>
            </a:extLst>
          </p:cNvPr>
          <p:cNvSpPr/>
          <p:nvPr/>
        </p:nvSpPr>
        <p:spPr>
          <a:xfrm>
            <a:off x="7212696" y="2347655"/>
            <a:ext cx="1296144" cy="36933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400" b="1" dirty="0"/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F084C038-3BBA-43A1-B926-A069E037CB79}"/>
              </a:ext>
            </a:extLst>
          </p:cNvPr>
          <p:cNvSpPr txBox="1"/>
          <p:nvPr/>
        </p:nvSpPr>
        <p:spPr>
          <a:xfrm>
            <a:off x="7439571" y="2095627"/>
            <a:ext cx="946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>
                    <a:lumMod val="65000"/>
                    <a:lumOff val="35000"/>
                  </a:schemeClr>
                </a:solidFill>
              </a:rPr>
              <a:t>inkoop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9C588075-A90E-4ABF-91E6-2F2448B724B4}"/>
              </a:ext>
            </a:extLst>
          </p:cNvPr>
          <p:cNvSpPr txBox="1"/>
          <p:nvPr/>
        </p:nvSpPr>
        <p:spPr>
          <a:xfrm>
            <a:off x="7303316" y="2599683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>
                    <a:lumMod val="65000"/>
                    <a:lumOff val="35000"/>
                  </a:schemeClr>
                </a:solidFill>
              </a:rPr>
              <a:t>€ 15.000</a:t>
            </a: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5B52E819-474D-4B4C-852B-3DB195CCBC6C}"/>
              </a:ext>
            </a:extLst>
          </p:cNvPr>
          <p:cNvSpPr/>
          <p:nvPr/>
        </p:nvSpPr>
        <p:spPr>
          <a:xfrm>
            <a:off x="7212696" y="4343640"/>
            <a:ext cx="4943037" cy="241514"/>
          </a:xfrm>
          <a:prstGeom prst="rect">
            <a:avLst/>
          </a:prstGeom>
          <a:solidFill>
            <a:srgbClr val="FFC000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>
                <a:solidFill>
                  <a:schemeClr val="tx1"/>
                </a:solidFill>
              </a:rPr>
              <a:t>Omzet</a:t>
            </a: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849EE81E-906C-4DB0-9CA2-1C4C11F2D301}"/>
              </a:ext>
            </a:extLst>
          </p:cNvPr>
          <p:cNvSpPr/>
          <p:nvPr/>
        </p:nvSpPr>
        <p:spPr>
          <a:xfrm>
            <a:off x="7212696" y="4595668"/>
            <a:ext cx="1043557" cy="726829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100" dirty="0"/>
              <a:t>Ingekochte goederen en diensten</a:t>
            </a: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9FC16F6A-3173-4AA1-B4C2-201DADD46D91}"/>
              </a:ext>
            </a:extLst>
          </p:cNvPr>
          <p:cNvSpPr/>
          <p:nvPr/>
        </p:nvSpPr>
        <p:spPr>
          <a:xfrm>
            <a:off x="8884274" y="4839468"/>
            <a:ext cx="656925" cy="483029"/>
          </a:xfrm>
          <a:prstGeom prst="rect">
            <a:avLst/>
          </a:prstGeom>
          <a:solidFill>
            <a:srgbClr val="51A04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/>
              <a:t>winst</a:t>
            </a: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4566A6D4-337B-453F-9CC9-5E1E5794E80E}"/>
              </a:ext>
            </a:extLst>
          </p:cNvPr>
          <p:cNvSpPr/>
          <p:nvPr/>
        </p:nvSpPr>
        <p:spPr>
          <a:xfrm>
            <a:off x="9550559" y="4839468"/>
            <a:ext cx="1904748" cy="483029"/>
          </a:xfrm>
          <a:prstGeom prst="rect">
            <a:avLst/>
          </a:prstGeom>
          <a:solidFill>
            <a:srgbClr val="00B0F0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/>
              <a:t>loon</a:t>
            </a:r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AB20F89B-24D1-4F4C-A5D8-C56AEF2A3541}"/>
              </a:ext>
            </a:extLst>
          </p:cNvPr>
          <p:cNvSpPr/>
          <p:nvPr/>
        </p:nvSpPr>
        <p:spPr>
          <a:xfrm>
            <a:off x="11455141" y="4839468"/>
            <a:ext cx="697177" cy="483029"/>
          </a:xfrm>
          <a:prstGeom prst="rect">
            <a:avLst/>
          </a:prstGeom>
          <a:solidFill>
            <a:srgbClr val="92D050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100" dirty="0"/>
              <a:t>huur, pacht, rente</a:t>
            </a:r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20A8069F-4490-46A2-8B74-48B63D20E930}"/>
              </a:ext>
            </a:extLst>
          </p:cNvPr>
          <p:cNvSpPr/>
          <p:nvPr/>
        </p:nvSpPr>
        <p:spPr>
          <a:xfrm>
            <a:off x="8258604" y="4839468"/>
            <a:ext cx="1290204" cy="483029"/>
          </a:xfrm>
          <a:prstGeom prst="rect">
            <a:avLst/>
          </a:prstGeom>
          <a:solidFill>
            <a:srgbClr val="51A04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/>
              <a:t>winst</a:t>
            </a:r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B813E71F-FE4F-46ED-A955-8DF6BEB7A274}"/>
              </a:ext>
            </a:extLst>
          </p:cNvPr>
          <p:cNvSpPr/>
          <p:nvPr/>
        </p:nvSpPr>
        <p:spPr>
          <a:xfrm>
            <a:off x="8258803" y="5428241"/>
            <a:ext cx="3896474" cy="201262"/>
          </a:xfrm>
          <a:prstGeom prst="rect">
            <a:avLst/>
          </a:prstGeom>
          <a:solidFill>
            <a:srgbClr val="C00000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100" dirty="0">
                <a:solidFill>
                  <a:schemeClr val="bg1"/>
                </a:solidFill>
              </a:rPr>
              <a:t>Bruto toegevoegde waarde</a:t>
            </a:r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73D6C1C0-8AE4-4FDE-BBFE-7F67390CF029}"/>
              </a:ext>
            </a:extLst>
          </p:cNvPr>
          <p:cNvSpPr/>
          <p:nvPr/>
        </p:nvSpPr>
        <p:spPr>
          <a:xfrm>
            <a:off x="8906353" y="4595668"/>
            <a:ext cx="3245965" cy="240157"/>
          </a:xfrm>
          <a:prstGeom prst="rect">
            <a:avLst/>
          </a:prstGeom>
          <a:solidFill>
            <a:srgbClr val="7030A0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/>
              <a:t>Beloning voor productiefactoren:</a:t>
            </a:r>
          </a:p>
        </p:txBody>
      </p:sp>
      <p:sp>
        <p:nvSpPr>
          <p:cNvPr id="22" name="Rechthoek 21">
            <a:extLst>
              <a:ext uri="{FF2B5EF4-FFF2-40B4-BE49-F238E27FC236}">
                <a16:creationId xmlns:a16="http://schemas.microsoft.com/office/drawing/2014/main" id="{BA29755A-9C89-43C2-9975-F93790D1B5B8}"/>
              </a:ext>
            </a:extLst>
          </p:cNvPr>
          <p:cNvSpPr/>
          <p:nvPr/>
        </p:nvSpPr>
        <p:spPr>
          <a:xfrm>
            <a:off x="8255845" y="4595668"/>
            <a:ext cx="650510" cy="726829"/>
          </a:xfrm>
          <a:prstGeom prst="rect">
            <a:avLst/>
          </a:prstGeom>
          <a:solidFill>
            <a:srgbClr val="002060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000" dirty="0" err="1"/>
              <a:t>Afschrij-vingen</a:t>
            </a:r>
            <a:endParaRPr lang="nl-NL" sz="1000" dirty="0"/>
          </a:p>
        </p:txBody>
      </p:sp>
      <p:sp>
        <p:nvSpPr>
          <p:cNvPr id="23" name="Rechthoek 22">
            <a:extLst>
              <a:ext uri="{FF2B5EF4-FFF2-40B4-BE49-F238E27FC236}">
                <a16:creationId xmlns:a16="http://schemas.microsoft.com/office/drawing/2014/main" id="{1CB8DBC4-8CB3-4E03-A92C-74B9E44F3547}"/>
              </a:ext>
            </a:extLst>
          </p:cNvPr>
          <p:cNvSpPr/>
          <p:nvPr/>
        </p:nvSpPr>
        <p:spPr>
          <a:xfrm>
            <a:off x="8904362" y="5683505"/>
            <a:ext cx="3245965" cy="201262"/>
          </a:xfrm>
          <a:prstGeom prst="rect">
            <a:avLst/>
          </a:prstGeom>
          <a:solidFill>
            <a:srgbClr val="7030A0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000" dirty="0">
                <a:solidFill>
                  <a:schemeClr val="bg1"/>
                </a:solidFill>
              </a:rPr>
              <a:t>Netto toegevoegde waarde tegen factorkosten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3D74C2A9-9C63-421F-AC90-24C56C4E94FA}"/>
              </a:ext>
            </a:extLst>
          </p:cNvPr>
          <p:cNvSpPr txBox="1"/>
          <p:nvPr/>
        </p:nvSpPr>
        <p:spPr>
          <a:xfrm>
            <a:off x="8603677" y="1897158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>
                    <a:lumMod val="65000"/>
                    <a:lumOff val="35000"/>
                  </a:schemeClr>
                </a:solidFill>
              </a:rPr>
              <a:t>productiewaarde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52F9934D-0471-4C31-9507-717AD5FF3985}"/>
              </a:ext>
            </a:extLst>
          </p:cNvPr>
          <p:cNvSpPr txBox="1"/>
          <p:nvPr/>
        </p:nvSpPr>
        <p:spPr>
          <a:xfrm>
            <a:off x="9043735" y="2779526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>
                    <a:lumMod val="65000"/>
                    <a:lumOff val="35000"/>
                  </a:schemeClr>
                </a:solidFill>
              </a:rPr>
              <a:t>€ 20.000</a:t>
            </a:r>
          </a:p>
        </p:txBody>
      </p:sp>
    </p:spTree>
    <p:extLst>
      <p:ext uri="{BB962C8B-B14F-4D97-AF65-F5344CB8AC3E}">
        <p14:creationId xmlns:p14="http://schemas.microsoft.com/office/powerpoint/2010/main" val="1415956544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75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9" grpId="0"/>
      <p:bldP spid="10" grpId="0" animBg="1"/>
      <p:bldP spid="11" grpId="0"/>
      <p:bldP spid="12" grpId="0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19" grpId="1" animBg="1"/>
      <p:bldP spid="20" grpId="0" animBg="1"/>
      <p:bldP spid="21" grpId="0" animBg="1"/>
      <p:bldP spid="22" grpId="0" animBg="1"/>
      <p:bldP spid="23" grpId="0" animBg="1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67908D-9B9A-469F-85E5-6C5C01812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Objectieve methode</a:t>
            </a:r>
            <a:br>
              <a:rPr lang="nl-NL" dirty="0"/>
            </a:b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via de productiewaarde: overheid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79D6509-6726-4382-A020-0BE1EF1B34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8"/>
            <a:ext cx="6768368" cy="477935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000" b="1" dirty="0"/>
              <a:t>Bedrijven: omzet - inkopen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nl-NL" sz="2000" dirty="0"/>
              <a:t>Productie bij de </a:t>
            </a:r>
            <a:r>
              <a:rPr lang="nl-NL" sz="2000" b="1" dirty="0"/>
              <a:t>Overheid</a:t>
            </a:r>
          </a:p>
          <a:p>
            <a:r>
              <a:rPr lang="nl-NL" sz="2000" dirty="0"/>
              <a:t>Heeft geen omzet. Kan dus niet op dezelfde manier.</a:t>
            </a:r>
          </a:p>
          <a:p>
            <a:endParaRPr lang="nl-NL" sz="800" dirty="0"/>
          </a:p>
          <a:p>
            <a:pPr marL="0" indent="0">
              <a:buNone/>
            </a:pPr>
            <a:r>
              <a:rPr lang="nl-NL" sz="2000" dirty="0"/>
              <a:t>Netto toegevoegde waarde = beloning productiefactoren</a:t>
            </a:r>
          </a:p>
          <a:p>
            <a:pPr marL="357188" lvl="1" indent="-174625"/>
            <a:r>
              <a:rPr lang="nl-NL" dirty="0"/>
              <a:t>Overheid maakt geen winst</a:t>
            </a:r>
          </a:p>
          <a:p>
            <a:pPr marL="357188" lvl="1" indent="-174625"/>
            <a:r>
              <a:rPr lang="nl-NL" dirty="0"/>
              <a:t>Grootste deel is sowieso ‘loon’</a:t>
            </a:r>
          </a:p>
          <a:p>
            <a:pPr marL="357188" lvl="1" indent="-174625"/>
            <a:endParaRPr lang="nl-NL" sz="800" dirty="0"/>
          </a:p>
          <a:p>
            <a:pPr marL="357188" lvl="1" indent="-174625"/>
            <a:r>
              <a:rPr lang="nl-NL" b="1" dirty="0"/>
              <a:t>AFSPRAAK OVERHEID:</a:t>
            </a:r>
            <a:endParaRPr lang="nl-NL" dirty="0"/>
          </a:p>
          <a:p>
            <a:pPr marL="357188" lvl="1" indent="-174625"/>
            <a:r>
              <a:rPr lang="nl-NL" b="1" dirty="0"/>
              <a:t>Netto toegevoegde waarde = ambtenarensalarissen</a:t>
            </a:r>
            <a:endParaRPr lang="nl-NL" dirty="0"/>
          </a:p>
          <a:p>
            <a:pPr marL="14288" indent="-174625"/>
            <a:endParaRPr lang="nl-NL" sz="800" b="1" dirty="0"/>
          </a:p>
          <a:p>
            <a:pPr marL="14288" indent="-174625"/>
            <a:r>
              <a:rPr lang="nl-NL" sz="2000" dirty="0"/>
              <a:t>Overheid heeft wel, net als elk bedrijf, afschrijvingen</a:t>
            </a:r>
          </a:p>
        </p:txBody>
      </p:sp>
      <p:sp>
        <p:nvSpPr>
          <p:cNvPr id="6" name="Afgeronde rechthoek 10">
            <a:extLst>
              <a:ext uri="{FF2B5EF4-FFF2-40B4-BE49-F238E27FC236}">
                <a16:creationId xmlns:a16="http://schemas.microsoft.com/office/drawing/2014/main" id="{2C2DC959-3A22-440C-A0A9-7130239548B3}"/>
              </a:ext>
            </a:extLst>
          </p:cNvPr>
          <p:cNvSpPr/>
          <p:nvPr/>
        </p:nvSpPr>
        <p:spPr>
          <a:xfrm>
            <a:off x="7941596" y="2204864"/>
            <a:ext cx="1872208" cy="50405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Overheid</a:t>
            </a:r>
          </a:p>
        </p:txBody>
      </p:sp>
      <p:sp>
        <p:nvSpPr>
          <p:cNvPr id="7" name="PIJL-RECHTS 4">
            <a:extLst>
              <a:ext uri="{FF2B5EF4-FFF2-40B4-BE49-F238E27FC236}">
                <a16:creationId xmlns:a16="http://schemas.microsoft.com/office/drawing/2014/main" id="{BB3B6F6D-BD5A-4BFF-9D14-8DB65DA58D70}"/>
              </a:ext>
            </a:extLst>
          </p:cNvPr>
          <p:cNvSpPr/>
          <p:nvPr/>
        </p:nvSpPr>
        <p:spPr>
          <a:xfrm>
            <a:off x="9899175" y="2272226"/>
            <a:ext cx="1296144" cy="369332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b="1" dirty="0"/>
              <a:t>omzet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EFE78463-C68C-48F2-A074-B92476F93F5B}"/>
              </a:ext>
            </a:extLst>
          </p:cNvPr>
          <p:cNvSpPr txBox="1"/>
          <p:nvPr/>
        </p:nvSpPr>
        <p:spPr>
          <a:xfrm>
            <a:off x="9960350" y="2020198"/>
            <a:ext cx="11063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>
                <a:solidFill>
                  <a:schemeClr val="bg1">
                    <a:lumMod val="65000"/>
                    <a:lumOff val="35000"/>
                  </a:schemeClr>
                </a:solidFill>
              </a:rPr>
              <a:t>verkoop</a:t>
            </a:r>
          </a:p>
        </p:txBody>
      </p:sp>
      <p:sp>
        <p:nvSpPr>
          <p:cNvPr id="10" name="Vermenigvuldigingsteken 9">
            <a:extLst>
              <a:ext uri="{FF2B5EF4-FFF2-40B4-BE49-F238E27FC236}">
                <a16:creationId xmlns:a16="http://schemas.microsoft.com/office/drawing/2014/main" id="{A2D4FDAE-81D0-442C-B033-919A6083FF2A}"/>
              </a:ext>
            </a:extLst>
          </p:cNvPr>
          <p:cNvSpPr/>
          <p:nvPr/>
        </p:nvSpPr>
        <p:spPr>
          <a:xfrm>
            <a:off x="9844620" y="1601735"/>
            <a:ext cx="1485556" cy="1575590"/>
          </a:xfrm>
          <a:prstGeom prst="mathMultiply">
            <a:avLst>
              <a:gd name="adj1" fmla="val 0"/>
            </a:avLst>
          </a:prstGeom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Rechthoek 11">
            <a:extLst>
              <a:ext uri="{FF2B5EF4-FFF2-40B4-BE49-F238E27FC236}">
                <a16:creationId xmlns:a16="http://schemas.microsoft.com/office/drawing/2014/main" id="{BBCC84E5-091F-4E1B-9A65-B13B260691B0}"/>
              </a:ext>
            </a:extLst>
          </p:cNvPr>
          <p:cNvSpPr/>
          <p:nvPr/>
        </p:nvSpPr>
        <p:spPr>
          <a:xfrm>
            <a:off x="8465021" y="4421561"/>
            <a:ext cx="656925" cy="483029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/>
              <a:t>winst</a:t>
            </a:r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756ED9D9-FC9F-482D-A34C-49C8D5BD7824}"/>
              </a:ext>
            </a:extLst>
          </p:cNvPr>
          <p:cNvSpPr/>
          <p:nvPr/>
        </p:nvSpPr>
        <p:spPr>
          <a:xfrm>
            <a:off x="9115693" y="4421561"/>
            <a:ext cx="1904748" cy="483029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/>
              <a:t>loon</a:t>
            </a:r>
          </a:p>
        </p:txBody>
      </p:sp>
      <p:sp>
        <p:nvSpPr>
          <p:cNvPr id="14" name="Rechthoek 13">
            <a:extLst>
              <a:ext uri="{FF2B5EF4-FFF2-40B4-BE49-F238E27FC236}">
                <a16:creationId xmlns:a16="http://schemas.microsoft.com/office/drawing/2014/main" id="{A0ED1889-E4F4-41C8-9316-EB47D8595E3A}"/>
              </a:ext>
            </a:extLst>
          </p:cNvPr>
          <p:cNvSpPr/>
          <p:nvPr/>
        </p:nvSpPr>
        <p:spPr>
          <a:xfrm>
            <a:off x="11015802" y="4421561"/>
            <a:ext cx="697177" cy="483029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100" dirty="0"/>
              <a:t>huur, pacht, rente</a:t>
            </a: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40F38230-CBB8-43DA-A141-50D5D92A013A}"/>
              </a:ext>
            </a:extLst>
          </p:cNvPr>
          <p:cNvSpPr/>
          <p:nvPr/>
        </p:nvSpPr>
        <p:spPr>
          <a:xfrm>
            <a:off x="7821754" y="5015542"/>
            <a:ext cx="3896474" cy="201262"/>
          </a:xfrm>
          <a:prstGeom prst="rect">
            <a:avLst/>
          </a:prstGeom>
          <a:solidFill>
            <a:srgbClr val="C00000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100" dirty="0">
                <a:solidFill>
                  <a:schemeClr val="bg1"/>
                </a:solidFill>
              </a:rPr>
              <a:t>Bruto toegevoegde waarde</a:t>
            </a:r>
          </a:p>
        </p:txBody>
      </p:sp>
      <p:sp>
        <p:nvSpPr>
          <p:cNvPr id="17" name="Rechthoek 16">
            <a:extLst>
              <a:ext uri="{FF2B5EF4-FFF2-40B4-BE49-F238E27FC236}">
                <a16:creationId xmlns:a16="http://schemas.microsoft.com/office/drawing/2014/main" id="{7877D4BB-352E-4BAB-9C9C-2A30726F0950}"/>
              </a:ext>
            </a:extLst>
          </p:cNvPr>
          <p:cNvSpPr/>
          <p:nvPr/>
        </p:nvSpPr>
        <p:spPr>
          <a:xfrm>
            <a:off x="8472263" y="4180767"/>
            <a:ext cx="3245965" cy="242997"/>
          </a:xfrm>
          <a:prstGeom prst="rect">
            <a:avLst/>
          </a:prstGeom>
          <a:solidFill>
            <a:srgbClr val="7030A0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200" dirty="0"/>
              <a:t>Beloning voor productiefactoren:</a:t>
            </a:r>
          </a:p>
        </p:txBody>
      </p:sp>
      <p:sp>
        <p:nvSpPr>
          <p:cNvPr id="19" name="Rechthoek 18">
            <a:extLst>
              <a:ext uri="{FF2B5EF4-FFF2-40B4-BE49-F238E27FC236}">
                <a16:creationId xmlns:a16="http://schemas.microsoft.com/office/drawing/2014/main" id="{2C24018A-F3BB-43A2-BB97-72F739CD6701}"/>
              </a:ext>
            </a:extLst>
          </p:cNvPr>
          <p:cNvSpPr/>
          <p:nvPr/>
        </p:nvSpPr>
        <p:spPr>
          <a:xfrm>
            <a:off x="8472263" y="5270806"/>
            <a:ext cx="3245965" cy="201262"/>
          </a:xfrm>
          <a:prstGeom prst="rect">
            <a:avLst/>
          </a:prstGeom>
          <a:solidFill>
            <a:srgbClr val="7030A0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000" dirty="0">
                <a:solidFill>
                  <a:schemeClr val="bg1"/>
                </a:solidFill>
              </a:rPr>
              <a:t>Netto toegevoegde waarde tegen factorkosten</a:t>
            </a:r>
          </a:p>
        </p:txBody>
      </p:sp>
      <p:sp>
        <p:nvSpPr>
          <p:cNvPr id="20" name="Rechthoek 19">
            <a:extLst>
              <a:ext uri="{FF2B5EF4-FFF2-40B4-BE49-F238E27FC236}">
                <a16:creationId xmlns:a16="http://schemas.microsoft.com/office/drawing/2014/main" id="{BA139956-4064-48C4-BE19-8E6A71B0F0DD}"/>
              </a:ext>
            </a:extLst>
          </p:cNvPr>
          <p:cNvSpPr/>
          <p:nvPr/>
        </p:nvSpPr>
        <p:spPr>
          <a:xfrm>
            <a:off x="8472264" y="4421561"/>
            <a:ext cx="2542216" cy="482400"/>
          </a:xfrm>
          <a:prstGeom prst="rect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/>
              <a:t>loon</a:t>
            </a:r>
          </a:p>
        </p:txBody>
      </p:sp>
      <p:sp>
        <p:nvSpPr>
          <p:cNvPr id="21" name="Rechthoek 20">
            <a:extLst>
              <a:ext uri="{FF2B5EF4-FFF2-40B4-BE49-F238E27FC236}">
                <a16:creationId xmlns:a16="http://schemas.microsoft.com/office/drawing/2014/main" id="{4A3DB0C9-DA32-4044-8A91-7EB360B24B67}"/>
              </a:ext>
            </a:extLst>
          </p:cNvPr>
          <p:cNvSpPr/>
          <p:nvPr/>
        </p:nvSpPr>
        <p:spPr>
          <a:xfrm>
            <a:off x="8472264" y="4421561"/>
            <a:ext cx="3245964" cy="483029"/>
          </a:xfrm>
          <a:prstGeom prst="rect">
            <a:avLst/>
          </a:prstGeom>
          <a:solidFill>
            <a:srgbClr val="00B0F0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/>
              <a:t>loon</a:t>
            </a:r>
          </a:p>
        </p:txBody>
      </p:sp>
      <p:sp>
        <p:nvSpPr>
          <p:cNvPr id="18" name="Rechthoek 17">
            <a:extLst>
              <a:ext uri="{FF2B5EF4-FFF2-40B4-BE49-F238E27FC236}">
                <a16:creationId xmlns:a16="http://schemas.microsoft.com/office/drawing/2014/main" id="{A7EA2F9A-BEF8-4AAC-B1AD-C91E0ED753FD}"/>
              </a:ext>
            </a:extLst>
          </p:cNvPr>
          <p:cNvSpPr/>
          <p:nvPr/>
        </p:nvSpPr>
        <p:spPr>
          <a:xfrm>
            <a:off x="7816506" y="4182969"/>
            <a:ext cx="650510" cy="721621"/>
          </a:xfrm>
          <a:prstGeom prst="rect">
            <a:avLst/>
          </a:prstGeom>
          <a:solidFill>
            <a:srgbClr val="002060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000" dirty="0" err="1"/>
              <a:t>Afschrij-vingen</a:t>
            </a:r>
            <a:endParaRPr lang="nl-NL" sz="1000" dirty="0"/>
          </a:p>
        </p:txBody>
      </p:sp>
    </p:spTree>
    <p:extLst>
      <p:ext uri="{BB962C8B-B14F-4D97-AF65-F5344CB8AC3E}">
        <p14:creationId xmlns:p14="http://schemas.microsoft.com/office/powerpoint/2010/main" val="2498849839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0" presetClass="exit" presetSubtype="0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2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  <p:bldP spid="10" grpId="0" animBg="1"/>
      <p:bldP spid="12" grpId="0" animBg="1"/>
      <p:bldP spid="12" grpId="1" animBg="1"/>
      <p:bldP spid="13" grpId="0" animBg="1"/>
      <p:bldP spid="14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67908D-9B9A-469F-85E5-6C5C01812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Samenvatting objectieve methode</a:t>
            </a:r>
            <a:br>
              <a:rPr lang="nl-NL" dirty="0"/>
            </a:br>
            <a:r>
              <a:rPr lang="nl-NL" sz="1400" dirty="0">
                <a:solidFill>
                  <a:schemeClr val="bg1">
                    <a:lumMod val="50000"/>
                    <a:lumOff val="50000"/>
                  </a:schemeClr>
                </a:solidFill>
              </a:rPr>
              <a:t>via de productiewaarde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79D6509-6726-4382-A020-0BE1EF1B344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4213" y="2051298"/>
            <a:ext cx="4937655" cy="5856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dirty="0"/>
              <a:t>Productie: binnen </a:t>
            </a:r>
            <a:r>
              <a:rPr lang="nl-NL" sz="2000" b="1" dirty="0"/>
              <a:t>bedrijven</a:t>
            </a:r>
          </a:p>
          <a:p>
            <a:endParaRPr lang="nl-NL" sz="2000" b="1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A8B23E7-6C48-4C43-9061-761152A131E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02080" y="2051299"/>
            <a:ext cx="4934479" cy="5856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dirty="0"/>
              <a:t>Productie: bij de </a:t>
            </a:r>
            <a:r>
              <a:rPr lang="nl-NL" sz="2000" b="1" dirty="0"/>
              <a:t>overheid</a:t>
            </a:r>
          </a:p>
          <a:p>
            <a:pPr marL="0" indent="0">
              <a:buNone/>
            </a:pPr>
            <a:endParaRPr lang="nl-NL" sz="2000" dirty="0"/>
          </a:p>
        </p:txBody>
      </p:sp>
      <p:grpSp>
        <p:nvGrpSpPr>
          <p:cNvPr id="33" name="Groep 32">
            <a:extLst>
              <a:ext uri="{FF2B5EF4-FFF2-40B4-BE49-F238E27FC236}">
                <a16:creationId xmlns:a16="http://schemas.microsoft.com/office/drawing/2014/main" id="{4C18FB06-5831-44DF-AD21-033E95CB059A}"/>
              </a:ext>
            </a:extLst>
          </p:cNvPr>
          <p:cNvGrpSpPr/>
          <p:nvPr/>
        </p:nvGrpSpPr>
        <p:grpSpPr>
          <a:xfrm>
            <a:off x="6120352" y="2986223"/>
            <a:ext cx="3896475" cy="1178632"/>
            <a:chOff x="6120352" y="2986223"/>
            <a:chExt cx="3896475" cy="1178632"/>
          </a:xfrm>
        </p:grpSpPr>
        <p:sp>
          <p:nvSpPr>
            <p:cNvPr id="16" name="Rechthoek 15">
              <a:extLst>
                <a:ext uri="{FF2B5EF4-FFF2-40B4-BE49-F238E27FC236}">
                  <a16:creationId xmlns:a16="http://schemas.microsoft.com/office/drawing/2014/main" id="{40F38230-CBB8-43DA-A141-50D5D92A013A}"/>
                </a:ext>
              </a:extLst>
            </p:cNvPr>
            <p:cNvSpPr/>
            <p:nvPr/>
          </p:nvSpPr>
          <p:spPr>
            <a:xfrm>
              <a:off x="6120353" y="3963593"/>
              <a:ext cx="3896474" cy="201262"/>
            </a:xfrm>
            <a:prstGeom prst="rect">
              <a:avLst/>
            </a:prstGeom>
            <a:solidFill>
              <a:srgbClr val="C00000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100" dirty="0">
                  <a:solidFill>
                    <a:schemeClr val="bg1"/>
                  </a:solidFill>
                </a:rPr>
                <a:t>Bruto toegevoegde waarde</a:t>
              </a:r>
            </a:p>
          </p:txBody>
        </p:sp>
        <p:sp>
          <p:nvSpPr>
            <p:cNvPr id="17" name="Rechthoek 16">
              <a:extLst>
                <a:ext uri="{FF2B5EF4-FFF2-40B4-BE49-F238E27FC236}">
                  <a16:creationId xmlns:a16="http://schemas.microsoft.com/office/drawing/2014/main" id="{7877D4BB-352E-4BAB-9C9C-2A30726F0950}"/>
                </a:ext>
              </a:extLst>
            </p:cNvPr>
            <p:cNvSpPr/>
            <p:nvPr/>
          </p:nvSpPr>
          <p:spPr>
            <a:xfrm>
              <a:off x="6770862" y="2986223"/>
              <a:ext cx="3245965" cy="201262"/>
            </a:xfrm>
            <a:prstGeom prst="rect">
              <a:avLst/>
            </a:prstGeom>
            <a:solidFill>
              <a:srgbClr val="7030A0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200" dirty="0">
                  <a:solidFill>
                    <a:schemeClr val="bg1"/>
                  </a:solidFill>
                </a:rPr>
                <a:t>Beloning voor productiefactoren:</a:t>
              </a:r>
            </a:p>
          </p:txBody>
        </p:sp>
        <p:sp>
          <p:nvSpPr>
            <p:cNvPr id="18" name="Rechthoek 17">
              <a:extLst>
                <a:ext uri="{FF2B5EF4-FFF2-40B4-BE49-F238E27FC236}">
                  <a16:creationId xmlns:a16="http://schemas.microsoft.com/office/drawing/2014/main" id="{A7EA2F9A-BEF8-4AAC-B1AD-C91E0ED753FD}"/>
                </a:ext>
              </a:extLst>
            </p:cNvPr>
            <p:cNvSpPr/>
            <p:nvPr/>
          </p:nvSpPr>
          <p:spPr>
            <a:xfrm>
              <a:off x="6120352" y="3187485"/>
              <a:ext cx="650510" cy="483029"/>
            </a:xfrm>
            <a:prstGeom prst="rect">
              <a:avLst/>
            </a:prstGeom>
            <a:solidFill>
              <a:srgbClr val="002060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000" dirty="0" err="1"/>
                <a:t>Afschrij-vingen</a:t>
              </a:r>
              <a:endParaRPr lang="nl-NL" sz="1000" dirty="0"/>
            </a:p>
          </p:txBody>
        </p:sp>
        <p:sp>
          <p:nvSpPr>
            <p:cNvPr id="19" name="Rechthoek 18">
              <a:extLst>
                <a:ext uri="{FF2B5EF4-FFF2-40B4-BE49-F238E27FC236}">
                  <a16:creationId xmlns:a16="http://schemas.microsoft.com/office/drawing/2014/main" id="{2C24018A-F3BB-43A2-BB97-72F739CD6701}"/>
                </a:ext>
              </a:extLst>
            </p:cNvPr>
            <p:cNvSpPr/>
            <p:nvPr/>
          </p:nvSpPr>
          <p:spPr>
            <a:xfrm>
              <a:off x="6770862" y="3700738"/>
              <a:ext cx="3245965" cy="201262"/>
            </a:xfrm>
            <a:prstGeom prst="rect">
              <a:avLst/>
            </a:prstGeom>
            <a:solidFill>
              <a:srgbClr val="7030A0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000" dirty="0">
                  <a:solidFill>
                    <a:schemeClr val="bg1"/>
                  </a:solidFill>
                </a:rPr>
                <a:t>Netto toegevoegde waarde tegen factorkosten</a:t>
              </a:r>
            </a:p>
          </p:txBody>
        </p:sp>
        <p:sp>
          <p:nvSpPr>
            <p:cNvPr id="21" name="Rechthoek 20">
              <a:extLst>
                <a:ext uri="{FF2B5EF4-FFF2-40B4-BE49-F238E27FC236}">
                  <a16:creationId xmlns:a16="http://schemas.microsoft.com/office/drawing/2014/main" id="{4A3DB0C9-DA32-4044-8A91-7EB360B24B67}"/>
                </a:ext>
              </a:extLst>
            </p:cNvPr>
            <p:cNvSpPr/>
            <p:nvPr/>
          </p:nvSpPr>
          <p:spPr>
            <a:xfrm>
              <a:off x="6770862" y="3187485"/>
              <a:ext cx="3245965" cy="483029"/>
            </a:xfrm>
            <a:prstGeom prst="rect">
              <a:avLst/>
            </a:prstGeom>
            <a:solidFill>
              <a:srgbClr val="00B0F0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400" dirty="0"/>
                <a:t>loon</a:t>
              </a:r>
            </a:p>
          </p:txBody>
        </p:sp>
      </p:grpSp>
      <p:grpSp>
        <p:nvGrpSpPr>
          <p:cNvPr id="15" name="Groep 14">
            <a:extLst>
              <a:ext uri="{FF2B5EF4-FFF2-40B4-BE49-F238E27FC236}">
                <a16:creationId xmlns:a16="http://schemas.microsoft.com/office/drawing/2014/main" id="{C4508D3C-A297-4E93-9425-4C8DDE343C72}"/>
              </a:ext>
            </a:extLst>
          </p:cNvPr>
          <p:cNvGrpSpPr/>
          <p:nvPr/>
        </p:nvGrpSpPr>
        <p:grpSpPr>
          <a:xfrm>
            <a:off x="537619" y="2743436"/>
            <a:ext cx="4943037" cy="1424316"/>
            <a:chOff x="537619" y="2743436"/>
            <a:chExt cx="4943037" cy="1424316"/>
          </a:xfrm>
        </p:grpSpPr>
        <p:sp>
          <p:nvSpPr>
            <p:cNvPr id="22" name="Rechthoek 21">
              <a:extLst>
                <a:ext uri="{FF2B5EF4-FFF2-40B4-BE49-F238E27FC236}">
                  <a16:creationId xmlns:a16="http://schemas.microsoft.com/office/drawing/2014/main" id="{0F4BDFB9-7E58-4F4D-A9CC-71F16B753841}"/>
                </a:ext>
              </a:extLst>
            </p:cNvPr>
            <p:cNvSpPr/>
            <p:nvPr/>
          </p:nvSpPr>
          <p:spPr>
            <a:xfrm>
              <a:off x="537619" y="2743436"/>
              <a:ext cx="4943037" cy="241514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200" dirty="0">
                  <a:solidFill>
                    <a:schemeClr val="tx1"/>
                  </a:solidFill>
                </a:rPr>
                <a:t>Omzet</a:t>
              </a:r>
            </a:p>
          </p:txBody>
        </p:sp>
        <p:sp>
          <p:nvSpPr>
            <p:cNvPr id="23" name="Rechthoek 22">
              <a:extLst>
                <a:ext uri="{FF2B5EF4-FFF2-40B4-BE49-F238E27FC236}">
                  <a16:creationId xmlns:a16="http://schemas.microsoft.com/office/drawing/2014/main" id="{26C14336-4446-4742-82E7-855A39A4E6CC}"/>
                </a:ext>
              </a:extLst>
            </p:cNvPr>
            <p:cNvSpPr/>
            <p:nvPr/>
          </p:nvSpPr>
          <p:spPr>
            <a:xfrm>
              <a:off x="537619" y="2986223"/>
              <a:ext cx="1043557" cy="684291"/>
            </a:xfrm>
            <a:prstGeom prst="rect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100" dirty="0"/>
                <a:t>Ingekochte goederen en diensten</a:t>
              </a:r>
            </a:p>
          </p:txBody>
        </p:sp>
        <p:sp>
          <p:nvSpPr>
            <p:cNvPr id="25" name="Rechthoek 24">
              <a:extLst>
                <a:ext uri="{FF2B5EF4-FFF2-40B4-BE49-F238E27FC236}">
                  <a16:creationId xmlns:a16="http://schemas.microsoft.com/office/drawing/2014/main" id="{0A870ED4-FBA1-4CFE-B9FE-5BEB0DCBCD53}"/>
                </a:ext>
              </a:extLst>
            </p:cNvPr>
            <p:cNvSpPr/>
            <p:nvPr/>
          </p:nvSpPr>
          <p:spPr>
            <a:xfrm>
              <a:off x="2227485" y="3187485"/>
              <a:ext cx="656925" cy="483029"/>
            </a:xfrm>
            <a:prstGeom prst="rect">
              <a:avLst/>
            </a:prstGeom>
            <a:solidFill>
              <a:srgbClr val="51A041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400" dirty="0"/>
                <a:t>winst</a:t>
              </a:r>
            </a:p>
          </p:txBody>
        </p:sp>
        <p:sp>
          <p:nvSpPr>
            <p:cNvPr id="26" name="Rechthoek 25">
              <a:extLst>
                <a:ext uri="{FF2B5EF4-FFF2-40B4-BE49-F238E27FC236}">
                  <a16:creationId xmlns:a16="http://schemas.microsoft.com/office/drawing/2014/main" id="{63B41B48-BA1A-4707-BCA9-87B682C38300}"/>
                </a:ext>
              </a:extLst>
            </p:cNvPr>
            <p:cNvSpPr/>
            <p:nvPr/>
          </p:nvSpPr>
          <p:spPr>
            <a:xfrm>
              <a:off x="2879863" y="3187485"/>
              <a:ext cx="1904748" cy="483029"/>
            </a:xfrm>
            <a:prstGeom prst="rect">
              <a:avLst/>
            </a:prstGeom>
            <a:solidFill>
              <a:srgbClr val="00B0F0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400" dirty="0"/>
                <a:t>loon</a:t>
              </a:r>
            </a:p>
          </p:txBody>
        </p:sp>
        <p:sp>
          <p:nvSpPr>
            <p:cNvPr id="27" name="Rechthoek 26">
              <a:extLst>
                <a:ext uri="{FF2B5EF4-FFF2-40B4-BE49-F238E27FC236}">
                  <a16:creationId xmlns:a16="http://schemas.microsoft.com/office/drawing/2014/main" id="{76A54394-78DA-4CD0-B51F-1428414EB49E}"/>
                </a:ext>
              </a:extLst>
            </p:cNvPr>
            <p:cNvSpPr/>
            <p:nvPr/>
          </p:nvSpPr>
          <p:spPr>
            <a:xfrm>
              <a:off x="4780064" y="3187485"/>
              <a:ext cx="697177" cy="483029"/>
            </a:xfrm>
            <a:prstGeom prst="rect">
              <a:avLst/>
            </a:prstGeom>
            <a:solidFill>
              <a:srgbClr val="92D050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100" dirty="0"/>
                <a:t>huur, pacht, rente</a:t>
              </a:r>
            </a:p>
          </p:txBody>
        </p:sp>
        <p:sp>
          <p:nvSpPr>
            <p:cNvPr id="29" name="Rechthoek 28">
              <a:extLst>
                <a:ext uri="{FF2B5EF4-FFF2-40B4-BE49-F238E27FC236}">
                  <a16:creationId xmlns:a16="http://schemas.microsoft.com/office/drawing/2014/main" id="{7DD2D71A-A891-4D0B-96BE-039728C1F1FA}"/>
                </a:ext>
              </a:extLst>
            </p:cNvPr>
            <p:cNvSpPr/>
            <p:nvPr/>
          </p:nvSpPr>
          <p:spPr>
            <a:xfrm>
              <a:off x="1584182" y="3966490"/>
              <a:ext cx="3896474" cy="201262"/>
            </a:xfrm>
            <a:prstGeom prst="rect">
              <a:avLst/>
            </a:prstGeom>
            <a:solidFill>
              <a:srgbClr val="C00000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100" dirty="0">
                  <a:solidFill>
                    <a:schemeClr val="bg1"/>
                  </a:solidFill>
                </a:rPr>
                <a:t>Bruto toegevoegde waarde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:a16="http://schemas.microsoft.com/office/drawing/2014/main" id="{332C5181-6734-4669-9FC6-1D6DD34EA3F5}"/>
                </a:ext>
              </a:extLst>
            </p:cNvPr>
            <p:cNvSpPr/>
            <p:nvPr/>
          </p:nvSpPr>
          <p:spPr>
            <a:xfrm>
              <a:off x="2231278" y="2986223"/>
              <a:ext cx="3245965" cy="201262"/>
            </a:xfrm>
            <a:prstGeom prst="rect">
              <a:avLst/>
            </a:prstGeom>
            <a:solidFill>
              <a:srgbClr val="7030A0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200" dirty="0">
                  <a:solidFill>
                    <a:schemeClr val="bg1"/>
                  </a:solidFill>
                </a:rPr>
                <a:t>Beloning voor productiefactoren:</a:t>
              </a:r>
            </a:p>
          </p:txBody>
        </p:sp>
        <p:sp>
          <p:nvSpPr>
            <p:cNvPr id="31" name="Rechthoek 30">
              <a:extLst>
                <a:ext uri="{FF2B5EF4-FFF2-40B4-BE49-F238E27FC236}">
                  <a16:creationId xmlns:a16="http://schemas.microsoft.com/office/drawing/2014/main" id="{B8C729C5-94C3-487C-A800-5C9BCD4E0DD5}"/>
                </a:ext>
              </a:extLst>
            </p:cNvPr>
            <p:cNvSpPr/>
            <p:nvPr/>
          </p:nvSpPr>
          <p:spPr>
            <a:xfrm>
              <a:off x="1580768" y="2986223"/>
              <a:ext cx="650508" cy="684291"/>
            </a:xfrm>
            <a:prstGeom prst="rect">
              <a:avLst/>
            </a:prstGeom>
            <a:solidFill>
              <a:srgbClr val="002060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000" dirty="0" err="1"/>
                <a:t>Afschrij-vingen</a:t>
              </a:r>
              <a:endParaRPr lang="nl-NL" sz="1000" dirty="0"/>
            </a:p>
          </p:txBody>
        </p:sp>
        <p:sp>
          <p:nvSpPr>
            <p:cNvPr id="32" name="Rechthoek 31">
              <a:extLst>
                <a:ext uri="{FF2B5EF4-FFF2-40B4-BE49-F238E27FC236}">
                  <a16:creationId xmlns:a16="http://schemas.microsoft.com/office/drawing/2014/main" id="{18025A84-DA8B-4D0F-A9A0-A78665D8F0C5}"/>
                </a:ext>
              </a:extLst>
            </p:cNvPr>
            <p:cNvSpPr/>
            <p:nvPr/>
          </p:nvSpPr>
          <p:spPr>
            <a:xfrm>
              <a:off x="2227485" y="3700738"/>
              <a:ext cx="3245965" cy="201262"/>
            </a:xfrm>
            <a:prstGeom prst="rect">
              <a:avLst/>
            </a:prstGeom>
            <a:solidFill>
              <a:srgbClr val="7030A0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nl-NL" sz="1000" dirty="0">
                  <a:solidFill>
                    <a:schemeClr val="bg1"/>
                  </a:solidFill>
                </a:rPr>
                <a:t>Netto toegevoegde waarde tegen factorkosten</a:t>
              </a:r>
            </a:p>
          </p:txBody>
        </p:sp>
      </p:grpSp>
      <p:sp>
        <p:nvSpPr>
          <p:cNvPr id="5" name="Rechteraccolade 4">
            <a:extLst>
              <a:ext uri="{FF2B5EF4-FFF2-40B4-BE49-F238E27FC236}">
                <a16:creationId xmlns:a16="http://schemas.microsoft.com/office/drawing/2014/main" id="{8F04CBDC-86D4-40C7-A34F-B0467B90568F}"/>
              </a:ext>
            </a:extLst>
          </p:cNvPr>
          <p:cNvSpPr/>
          <p:nvPr/>
        </p:nvSpPr>
        <p:spPr>
          <a:xfrm rot="5400000">
            <a:off x="5549687" y="309131"/>
            <a:ext cx="501966" cy="8799571"/>
          </a:xfrm>
          <a:prstGeom prst="rightBrace">
            <a:avLst>
              <a:gd name="adj1" fmla="val 22906"/>
              <a:gd name="adj2" fmla="val 50000"/>
            </a:avLst>
          </a:prstGeom>
          <a:ln w="38100">
            <a:solidFill>
              <a:srgbClr val="51A041"/>
            </a:solidFill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1E752A21-9DE0-4809-9349-10B74D8B2EA5}"/>
              </a:ext>
            </a:extLst>
          </p:cNvPr>
          <p:cNvSpPr txBox="1"/>
          <p:nvPr/>
        </p:nvSpPr>
        <p:spPr>
          <a:xfrm>
            <a:off x="4547763" y="4991507"/>
            <a:ext cx="25058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b="1" dirty="0"/>
              <a:t>Binnenlands Product</a:t>
            </a:r>
            <a:br>
              <a:rPr lang="nl-NL" b="1" dirty="0"/>
            </a:br>
            <a:r>
              <a:rPr lang="nl-NL" b="1" dirty="0"/>
              <a:t>(netto / bruto)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D56B209-366E-4804-9C48-9E53ECB6BCFA}"/>
              </a:ext>
            </a:extLst>
          </p:cNvPr>
          <p:cNvSpPr txBox="1"/>
          <p:nvPr/>
        </p:nvSpPr>
        <p:spPr>
          <a:xfrm>
            <a:off x="5618569" y="4283206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/>
              <a:t>+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48161443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 build="p"/>
      <p:bldP spid="5" grpId="0" animBg="1"/>
      <p:bldP spid="9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B796552-1AE9-42B7-B475-8943335DF9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b="0" i="0" dirty="0">
                <a:solidFill>
                  <a:srgbClr val="333333"/>
                </a:solidFill>
                <a:effectLst/>
                <a:latin typeface="Segoe UI" panose="020B0502040204020203" pitchFamily="34" charset="0"/>
              </a:rPr>
              <a:t>Van een land is gegeven: </a:t>
            </a:r>
          </a:p>
          <a:p>
            <a:pPr lvl="1"/>
            <a:r>
              <a:rPr lang="nl-NL" b="0" i="0" dirty="0">
                <a:solidFill>
                  <a:srgbClr val="333333"/>
                </a:solidFill>
                <a:effectLst/>
                <a:latin typeface="Segoe UI" panose="020B0502040204020203" pitchFamily="34" charset="0"/>
              </a:rPr>
              <a:t>Omzet bedrijven € 450 mld. </a:t>
            </a:r>
          </a:p>
          <a:p>
            <a:pPr lvl="1"/>
            <a:r>
              <a:rPr lang="nl-NL" b="0" i="0" dirty="0">
                <a:solidFill>
                  <a:srgbClr val="333333"/>
                </a:solidFill>
                <a:effectLst/>
                <a:latin typeface="Segoe UI" panose="020B0502040204020203" pitchFamily="34" charset="0"/>
              </a:rPr>
              <a:t>Inkoopwaarde van de omzet bedrijven € 150 mld. </a:t>
            </a:r>
          </a:p>
          <a:p>
            <a:pPr lvl="1"/>
            <a:r>
              <a:rPr lang="nl-NL" b="0" i="0" dirty="0">
                <a:solidFill>
                  <a:srgbClr val="333333"/>
                </a:solidFill>
                <a:effectLst/>
                <a:latin typeface="Segoe UI" panose="020B0502040204020203" pitchFamily="34" charset="0"/>
              </a:rPr>
              <a:t>Winst bedrijven € 25 mld. </a:t>
            </a:r>
          </a:p>
          <a:p>
            <a:pPr lvl="1"/>
            <a:r>
              <a:rPr lang="nl-NL" b="0" i="0" dirty="0">
                <a:solidFill>
                  <a:srgbClr val="333333"/>
                </a:solidFill>
                <a:effectLst/>
                <a:latin typeface="Segoe UI" panose="020B0502040204020203" pitchFamily="34" charset="0"/>
              </a:rPr>
              <a:t>Afschrijvingen bedrijven € 15 mld. </a:t>
            </a:r>
          </a:p>
          <a:p>
            <a:pPr lvl="1"/>
            <a:r>
              <a:rPr lang="nl-NL" b="0" i="0" dirty="0">
                <a:solidFill>
                  <a:srgbClr val="333333"/>
                </a:solidFill>
                <a:effectLst/>
                <a:latin typeface="Segoe UI" panose="020B0502040204020203" pitchFamily="34" charset="0"/>
              </a:rPr>
              <a:t>Afschrijvingen overheid € 9 mld. </a:t>
            </a:r>
          </a:p>
          <a:p>
            <a:pPr lvl="1"/>
            <a:r>
              <a:rPr lang="nl-NL" b="0" i="0" dirty="0">
                <a:solidFill>
                  <a:srgbClr val="333333"/>
                </a:solidFill>
                <a:effectLst/>
                <a:latin typeface="Segoe UI" panose="020B0502040204020203" pitchFamily="34" charset="0"/>
              </a:rPr>
              <a:t>Salarissen overheidspersoneel € 75 mld. </a:t>
            </a:r>
          </a:p>
          <a:p>
            <a:pPr lvl="1"/>
            <a:r>
              <a:rPr lang="nl-NL" dirty="0">
                <a:solidFill>
                  <a:srgbClr val="333333"/>
                </a:solidFill>
                <a:latin typeface="Segoe UI" panose="020B0502040204020203" pitchFamily="34" charset="0"/>
              </a:rPr>
              <a:t>E</a:t>
            </a:r>
            <a:r>
              <a:rPr lang="nl-NL" b="0" i="0" dirty="0">
                <a:solidFill>
                  <a:srgbClr val="333333"/>
                </a:solidFill>
                <a:effectLst/>
                <a:latin typeface="Segoe UI" panose="020B0502040204020203" pitchFamily="34" charset="0"/>
              </a:rPr>
              <a:t>xport € 50 </a:t>
            </a:r>
            <a:r>
              <a:rPr lang="nl-NL" b="0" i="0" dirty="0" err="1">
                <a:solidFill>
                  <a:srgbClr val="333333"/>
                </a:solidFill>
                <a:effectLst/>
                <a:latin typeface="Segoe UI" panose="020B0502040204020203" pitchFamily="34" charset="0"/>
              </a:rPr>
              <a:t>mld</a:t>
            </a:r>
            <a:r>
              <a:rPr lang="nl-NL" b="0" i="0" dirty="0">
                <a:solidFill>
                  <a:srgbClr val="333333"/>
                </a:solidFill>
                <a:effectLst/>
                <a:latin typeface="Segoe UI" panose="020B0502040204020203" pitchFamily="34" charset="0"/>
              </a:rPr>
              <a:t> </a:t>
            </a:r>
          </a:p>
          <a:p>
            <a:pPr lvl="1"/>
            <a:r>
              <a:rPr lang="nl-NL" b="0" i="0" dirty="0">
                <a:solidFill>
                  <a:srgbClr val="333333"/>
                </a:solidFill>
                <a:effectLst/>
                <a:latin typeface="Segoe UI" panose="020B0502040204020203" pitchFamily="34" charset="0"/>
              </a:rPr>
              <a:t>Import € 35 mld. </a:t>
            </a:r>
          </a:p>
          <a:p>
            <a:pPr marL="457200" indent="-457200">
              <a:spcBef>
                <a:spcPts val="1800"/>
              </a:spcBef>
              <a:buFont typeface="+mj-lt"/>
              <a:buAutoNum type="arabicParenR"/>
            </a:pPr>
            <a:r>
              <a:rPr lang="nl-NL" sz="2200" b="0" i="0" dirty="0">
                <a:solidFill>
                  <a:srgbClr val="333333"/>
                </a:solidFill>
                <a:effectLst/>
                <a:latin typeface="Segoe UI" panose="020B0502040204020203" pitchFamily="34" charset="0"/>
              </a:rPr>
              <a:t>Bereken de netto toegevoegde waarde van bedrijven.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arenR"/>
            </a:pPr>
            <a:r>
              <a:rPr lang="nl-NL" sz="2200" dirty="0">
                <a:solidFill>
                  <a:srgbClr val="333333"/>
                </a:solidFill>
                <a:latin typeface="Segoe UI" panose="020B0502040204020203" pitchFamily="34" charset="0"/>
              </a:rPr>
              <a:t>Bereken de bruto toegevoegde waarde van de overheid.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arenR"/>
            </a:pPr>
            <a:r>
              <a:rPr lang="nl-NL" sz="2200" b="0" i="0" dirty="0">
                <a:solidFill>
                  <a:srgbClr val="333333"/>
                </a:solidFill>
                <a:effectLst/>
                <a:latin typeface="Segoe UI" panose="020B0502040204020203" pitchFamily="34" charset="0"/>
              </a:rPr>
              <a:t>Bereken het BBP.</a:t>
            </a:r>
            <a:endParaRPr lang="nl-NL" sz="2200" dirty="0"/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DBF84CDC-8F45-435F-94CC-E5EB4AD4E16B}"/>
              </a:ext>
            </a:extLst>
          </p:cNvPr>
          <p:cNvSpPr/>
          <p:nvPr/>
        </p:nvSpPr>
        <p:spPr>
          <a:xfrm>
            <a:off x="2298484" y="5196514"/>
            <a:ext cx="5616624" cy="1466452"/>
          </a:xfrm>
          <a:prstGeom prst="rect">
            <a:avLst/>
          </a:prstGeom>
          <a:solidFill>
            <a:srgbClr val="51A0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tabLst>
                <a:tab pos="4572000" algn="dec"/>
              </a:tabLst>
            </a:pPr>
            <a:r>
              <a:rPr lang="nl-NL" dirty="0"/>
              <a:t>Omzet	450 mld.</a:t>
            </a:r>
          </a:p>
          <a:p>
            <a:pPr>
              <a:tabLst>
                <a:tab pos="4572000" algn="dec"/>
              </a:tabLst>
            </a:pPr>
            <a:r>
              <a:rPr lang="nl-NL" u="sng" dirty="0"/>
              <a:t>Inkoopwaarde omzet	150 mld. –</a:t>
            </a:r>
          </a:p>
          <a:p>
            <a:pPr>
              <a:tabLst>
                <a:tab pos="4572000" algn="dec"/>
              </a:tabLst>
            </a:pPr>
            <a:r>
              <a:rPr lang="nl-NL" i="1" dirty="0"/>
              <a:t>Bruto toegevoegde waarde bedrijven	300 mld.</a:t>
            </a:r>
            <a:endParaRPr lang="nl-NL" dirty="0"/>
          </a:p>
          <a:p>
            <a:pPr>
              <a:tabLst>
                <a:tab pos="4572000" algn="dec"/>
              </a:tabLst>
            </a:pPr>
            <a:r>
              <a:rPr lang="nl-NL" u="sng" dirty="0"/>
              <a:t>Afschrijvingen bedrijven	15 mld. –</a:t>
            </a:r>
          </a:p>
          <a:p>
            <a:pPr>
              <a:tabLst>
                <a:tab pos="4572000" algn="dec"/>
              </a:tabLst>
            </a:pPr>
            <a:r>
              <a:rPr lang="nl-NL" b="1" i="1" dirty="0"/>
              <a:t>Netto toegevoegde waarde bedrijven</a:t>
            </a:r>
            <a:r>
              <a:rPr lang="nl-NL" dirty="0"/>
              <a:t>	285 mld.</a:t>
            </a:r>
            <a:endParaRPr lang="nl-NL" b="1" i="1" dirty="0"/>
          </a:p>
        </p:txBody>
      </p:sp>
      <p:sp>
        <p:nvSpPr>
          <p:cNvPr id="7" name="Ovaal 6">
            <a:extLst>
              <a:ext uri="{FF2B5EF4-FFF2-40B4-BE49-F238E27FC236}">
                <a16:creationId xmlns:a16="http://schemas.microsoft.com/office/drawing/2014/main" id="{C0E8ECFB-AD93-4CD0-B603-3908E30423C5}"/>
              </a:ext>
            </a:extLst>
          </p:cNvPr>
          <p:cNvSpPr/>
          <p:nvPr/>
        </p:nvSpPr>
        <p:spPr>
          <a:xfrm>
            <a:off x="1875890" y="4797152"/>
            <a:ext cx="648072" cy="648072"/>
          </a:xfrm>
          <a:prstGeom prst="ellipse">
            <a:avLst/>
          </a:prstGeom>
          <a:solidFill>
            <a:srgbClr val="F3754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/>
              <a:t>1</a:t>
            </a:r>
            <a:endParaRPr lang="nl-NL" b="1" dirty="0"/>
          </a:p>
        </p:txBody>
      </p:sp>
      <p:sp>
        <p:nvSpPr>
          <p:cNvPr id="11" name="Rechthoek 10">
            <a:extLst>
              <a:ext uri="{FF2B5EF4-FFF2-40B4-BE49-F238E27FC236}">
                <a16:creationId xmlns:a16="http://schemas.microsoft.com/office/drawing/2014/main" id="{46A7225A-B6E9-4CE0-8D6A-28B38BFA528B}"/>
              </a:ext>
            </a:extLst>
          </p:cNvPr>
          <p:cNvSpPr/>
          <p:nvPr/>
        </p:nvSpPr>
        <p:spPr>
          <a:xfrm>
            <a:off x="3081118" y="5196514"/>
            <a:ext cx="5616624" cy="1466452"/>
          </a:xfrm>
          <a:prstGeom prst="rect">
            <a:avLst/>
          </a:prstGeom>
          <a:solidFill>
            <a:srgbClr val="51A0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tabLst>
                <a:tab pos="4572000" algn="dec"/>
              </a:tabLst>
            </a:pPr>
            <a:r>
              <a:rPr lang="nl-NL" u="sng" dirty="0"/>
              <a:t>Ambtenarensalarissen	75 mld.</a:t>
            </a:r>
          </a:p>
          <a:p>
            <a:pPr>
              <a:tabLst>
                <a:tab pos="4572000" algn="dec"/>
              </a:tabLst>
            </a:pPr>
            <a:r>
              <a:rPr lang="nl-NL" i="1" dirty="0"/>
              <a:t>Netto toegevoegde waarde overheid	75 mld.</a:t>
            </a:r>
            <a:endParaRPr lang="nl-NL" dirty="0"/>
          </a:p>
          <a:p>
            <a:pPr>
              <a:tabLst>
                <a:tab pos="4572000" algn="dec"/>
              </a:tabLst>
            </a:pPr>
            <a:r>
              <a:rPr lang="nl-NL" u="sng" dirty="0"/>
              <a:t>Afschrijvingen overheid	9 mld. +</a:t>
            </a:r>
          </a:p>
          <a:p>
            <a:pPr>
              <a:tabLst>
                <a:tab pos="4572000" algn="dec"/>
              </a:tabLst>
            </a:pPr>
            <a:r>
              <a:rPr lang="nl-NL" b="1" i="1" dirty="0"/>
              <a:t>Bruto toegevoegde waarde overheid</a:t>
            </a:r>
            <a:r>
              <a:rPr lang="nl-NL" dirty="0"/>
              <a:t>	84 mld.</a:t>
            </a:r>
            <a:endParaRPr lang="nl-NL" b="1" i="1" dirty="0"/>
          </a:p>
        </p:txBody>
      </p:sp>
      <p:sp>
        <p:nvSpPr>
          <p:cNvPr id="10" name="Ovaal 9">
            <a:extLst>
              <a:ext uri="{FF2B5EF4-FFF2-40B4-BE49-F238E27FC236}">
                <a16:creationId xmlns:a16="http://schemas.microsoft.com/office/drawing/2014/main" id="{166FE154-62A1-4D17-88DC-AC4AFE34B807}"/>
              </a:ext>
            </a:extLst>
          </p:cNvPr>
          <p:cNvSpPr/>
          <p:nvPr/>
        </p:nvSpPr>
        <p:spPr>
          <a:xfrm>
            <a:off x="2658524" y="4797152"/>
            <a:ext cx="648072" cy="648072"/>
          </a:xfrm>
          <a:prstGeom prst="ellipse">
            <a:avLst/>
          </a:prstGeom>
          <a:solidFill>
            <a:srgbClr val="F3754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/>
              <a:t>2</a:t>
            </a:r>
            <a:endParaRPr lang="nl-NL" b="1" dirty="0"/>
          </a:p>
        </p:txBody>
      </p:sp>
      <p:sp>
        <p:nvSpPr>
          <p:cNvPr id="13" name="Rechthoek 12">
            <a:extLst>
              <a:ext uri="{FF2B5EF4-FFF2-40B4-BE49-F238E27FC236}">
                <a16:creationId xmlns:a16="http://schemas.microsoft.com/office/drawing/2014/main" id="{C1026BCF-9FE3-470F-857E-0D97EE275D58}"/>
              </a:ext>
            </a:extLst>
          </p:cNvPr>
          <p:cNvSpPr/>
          <p:nvPr/>
        </p:nvSpPr>
        <p:spPr>
          <a:xfrm>
            <a:off x="3863752" y="5196514"/>
            <a:ext cx="5616624" cy="1466452"/>
          </a:xfrm>
          <a:prstGeom prst="rect">
            <a:avLst/>
          </a:prstGeom>
          <a:solidFill>
            <a:srgbClr val="51A0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tabLst>
                <a:tab pos="4572000" algn="dec"/>
              </a:tabLst>
            </a:pPr>
            <a:r>
              <a:rPr lang="nl-NL" dirty="0"/>
              <a:t>Bruto toegevoegde waarde overheid	84 mld.</a:t>
            </a:r>
          </a:p>
          <a:p>
            <a:pPr>
              <a:tabLst>
                <a:tab pos="4572000" algn="dec"/>
              </a:tabLst>
            </a:pPr>
            <a:r>
              <a:rPr lang="nl-NL" u="sng" dirty="0"/>
              <a:t>Bruto toegevoegde waarde bedrijven	300 mld. +</a:t>
            </a:r>
          </a:p>
          <a:p>
            <a:pPr>
              <a:tabLst>
                <a:tab pos="4572000" algn="dec"/>
              </a:tabLst>
            </a:pPr>
            <a:r>
              <a:rPr lang="nl-NL" dirty="0"/>
              <a:t>Bruto Binnenlands Product	384 mld.</a:t>
            </a:r>
          </a:p>
        </p:txBody>
      </p:sp>
      <p:sp>
        <p:nvSpPr>
          <p:cNvPr id="14" name="Ovaal 13">
            <a:extLst>
              <a:ext uri="{FF2B5EF4-FFF2-40B4-BE49-F238E27FC236}">
                <a16:creationId xmlns:a16="http://schemas.microsoft.com/office/drawing/2014/main" id="{1BEDC68E-639A-48DE-A773-808865F505A5}"/>
              </a:ext>
            </a:extLst>
          </p:cNvPr>
          <p:cNvSpPr/>
          <p:nvPr/>
        </p:nvSpPr>
        <p:spPr>
          <a:xfrm>
            <a:off x="3441158" y="4797152"/>
            <a:ext cx="648072" cy="648072"/>
          </a:xfrm>
          <a:prstGeom prst="ellipse">
            <a:avLst/>
          </a:prstGeom>
          <a:solidFill>
            <a:srgbClr val="F37543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b="1" dirty="0"/>
              <a:t>3</a:t>
            </a:r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1932308563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build="allAtOnce" animBg="1"/>
      <p:bldP spid="7" grpId="0" animBg="1"/>
      <p:bldP spid="7" grpId="1" animBg="1"/>
      <p:bldP spid="11" grpId="0" animBg="1"/>
      <p:bldP spid="11" grpId="1" build="allAtOnce" animBg="1"/>
      <p:bldP spid="10" grpId="0" animBg="1"/>
      <p:bldP spid="10" grpId="1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67908D-9B9A-469F-85E5-6C5C01812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Subjectieve methode</a:t>
            </a:r>
            <a:br>
              <a:rPr lang="nl-NL" dirty="0"/>
            </a:br>
            <a:r>
              <a:rPr lang="nl-NL" sz="1400" dirty="0">
                <a:solidFill>
                  <a:schemeClr val="bg1">
                    <a:lumMod val="85000"/>
                  </a:schemeClr>
                </a:solidFill>
              </a:rPr>
              <a:t>via de primaire inkomens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A0DA082-A8AC-4F8B-980C-E32299E00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5600" y="1817999"/>
            <a:ext cx="6676504" cy="4351338"/>
          </a:xfrm>
        </p:spPr>
        <p:txBody>
          <a:bodyPr/>
          <a:lstStyle/>
          <a:p>
            <a:r>
              <a:rPr lang="nl-NL" dirty="0"/>
              <a:t>Primaire inkomens zijn:</a:t>
            </a:r>
          </a:p>
          <a:p>
            <a:pPr lvl="1"/>
            <a:r>
              <a:rPr lang="nl-NL" dirty="0"/>
              <a:t>Loon</a:t>
            </a:r>
          </a:p>
          <a:p>
            <a:pPr lvl="1"/>
            <a:r>
              <a:rPr lang="nl-NL" dirty="0"/>
              <a:t>Huur, pacht en rente</a:t>
            </a:r>
          </a:p>
          <a:p>
            <a:pPr lvl="1"/>
            <a:r>
              <a:rPr lang="nl-NL" dirty="0"/>
              <a:t>Winst</a:t>
            </a:r>
          </a:p>
          <a:p>
            <a:endParaRPr lang="nl-NL" dirty="0"/>
          </a:p>
          <a:p>
            <a:r>
              <a:rPr lang="nl-NL" dirty="0"/>
              <a:t>Wanneer we die optellen hebben we weer de</a:t>
            </a:r>
            <a:br>
              <a:rPr lang="nl-NL" dirty="0"/>
            </a:br>
            <a:r>
              <a:rPr lang="nl-NL" b="1" i="1" dirty="0"/>
              <a:t>netto toegevoegde waarde / NBP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099D31BD-BBF7-497C-82B8-A3E732AB62BA}"/>
              </a:ext>
            </a:extLst>
          </p:cNvPr>
          <p:cNvSpPr/>
          <p:nvPr/>
        </p:nvSpPr>
        <p:spPr>
          <a:xfrm>
            <a:off x="10629256" y="2195667"/>
            <a:ext cx="656925" cy="483029"/>
          </a:xfrm>
          <a:prstGeom prst="rect">
            <a:avLst/>
          </a:prstGeom>
          <a:solidFill>
            <a:srgbClr val="51A041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/>
              <a:t>winst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12E68F55-B274-4D34-937B-ED681D35FE63}"/>
              </a:ext>
            </a:extLst>
          </p:cNvPr>
          <p:cNvSpPr/>
          <p:nvPr/>
        </p:nvSpPr>
        <p:spPr>
          <a:xfrm>
            <a:off x="8040216" y="2195667"/>
            <a:ext cx="1904748" cy="483029"/>
          </a:xfrm>
          <a:prstGeom prst="rect">
            <a:avLst/>
          </a:prstGeom>
          <a:solidFill>
            <a:srgbClr val="00B0F0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400" dirty="0"/>
              <a:t>loon (incl. ambt.)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9F1721B3-63C5-4363-B0DF-A1EA551C54F5}"/>
              </a:ext>
            </a:extLst>
          </p:cNvPr>
          <p:cNvSpPr/>
          <p:nvPr/>
        </p:nvSpPr>
        <p:spPr>
          <a:xfrm>
            <a:off x="9931311" y="2195667"/>
            <a:ext cx="697177" cy="483029"/>
          </a:xfrm>
          <a:prstGeom prst="rect">
            <a:avLst/>
          </a:prstGeom>
          <a:solidFill>
            <a:srgbClr val="92D050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100" dirty="0"/>
              <a:t>huur, pacht, rente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69E9B21B-DF08-4D58-8523-D5C837331FD3}"/>
              </a:ext>
            </a:extLst>
          </p:cNvPr>
          <p:cNvSpPr/>
          <p:nvPr/>
        </p:nvSpPr>
        <p:spPr>
          <a:xfrm>
            <a:off x="8040216" y="2708920"/>
            <a:ext cx="3245965" cy="201262"/>
          </a:xfrm>
          <a:prstGeom prst="rect">
            <a:avLst/>
          </a:prstGeom>
          <a:solidFill>
            <a:srgbClr val="7030A0"/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1000" dirty="0">
                <a:solidFill>
                  <a:schemeClr val="bg1"/>
                </a:solidFill>
              </a:rPr>
              <a:t>Netto Binnenlands Inkomen tegen factorkosten</a:t>
            </a:r>
          </a:p>
        </p:txBody>
      </p:sp>
      <p:pic>
        <p:nvPicPr>
          <p:cNvPr id="10" name="Graphic 9" descr="Mannelijke kantoormedewerker silhouet">
            <a:extLst>
              <a:ext uri="{FF2B5EF4-FFF2-40B4-BE49-F238E27FC236}">
                <a16:creationId xmlns:a16="http://schemas.microsoft.com/office/drawing/2014/main" id="{8C21BBA5-F436-4AE4-BAA3-A9BA139FBD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13876" y="5163474"/>
            <a:ext cx="792088" cy="792088"/>
          </a:xfrm>
          <a:prstGeom prst="rect">
            <a:avLst/>
          </a:prstGeom>
        </p:spPr>
      </p:pic>
      <p:pic>
        <p:nvPicPr>
          <p:cNvPr id="12" name="Graphic 11" descr="Vrouwelijke kantoormedewerker silhouet">
            <a:extLst>
              <a:ext uri="{FF2B5EF4-FFF2-40B4-BE49-F238E27FC236}">
                <a16:creationId xmlns:a16="http://schemas.microsoft.com/office/drawing/2014/main" id="{48E6B1A9-0BE5-4117-A749-4C0840C1DC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80192" y="5479064"/>
            <a:ext cx="792088" cy="792088"/>
          </a:xfrm>
          <a:prstGeom prst="rect">
            <a:avLst/>
          </a:prstGeom>
        </p:spPr>
      </p:pic>
      <p:pic>
        <p:nvPicPr>
          <p:cNvPr id="14" name="Graphic 13" descr="Vrouwelijke elektricien silhouet">
            <a:extLst>
              <a:ext uri="{FF2B5EF4-FFF2-40B4-BE49-F238E27FC236}">
                <a16:creationId xmlns:a16="http://schemas.microsoft.com/office/drawing/2014/main" id="{D3690ABC-83CA-45B5-B893-7EB001A728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069896" y="5486071"/>
            <a:ext cx="792088" cy="792088"/>
          </a:xfrm>
          <a:prstGeom prst="rect">
            <a:avLst/>
          </a:prstGeom>
        </p:spPr>
      </p:pic>
      <p:pic>
        <p:nvPicPr>
          <p:cNvPr id="16" name="Graphic 15" descr="Mannelijke bouwvakker silhouet">
            <a:extLst>
              <a:ext uri="{FF2B5EF4-FFF2-40B4-BE49-F238E27FC236}">
                <a16:creationId xmlns:a16="http://schemas.microsoft.com/office/drawing/2014/main" id="{10785E5B-3653-47ED-936D-1EB0DE6127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1095112" y="5745978"/>
            <a:ext cx="792088" cy="792088"/>
          </a:xfrm>
          <a:prstGeom prst="rect">
            <a:avLst/>
          </a:prstGeom>
        </p:spPr>
      </p:pic>
      <p:pic>
        <p:nvPicPr>
          <p:cNvPr id="22" name="Afbeelding 21" descr="Afbeelding met geel, tafelgerei&#10;&#10;Automatisch gegenereerde beschrijving">
            <a:extLst>
              <a:ext uri="{FF2B5EF4-FFF2-40B4-BE49-F238E27FC236}">
                <a16:creationId xmlns:a16="http://schemas.microsoft.com/office/drawing/2014/main" id="{74A995D3-D409-4A3F-B89E-9E3E975208F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344" y="6500501"/>
            <a:ext cx="503970" cy="436128"/>
          </a:xfrm>
          <a:prstGeom prst="rect">
            <a:avLst/>
          </a:prstGeom>
        </p:spPr>
      </p:pic>
      <p:grpSp>
        <p:nvGrpSpPr>
          <p:cNvPr id="33" name="Groep 32">
            <a:extLst>
              <a:ext uri="{FF2B5EF4-FFF2-40B4-BE49-F238E27FC236}">
                <a16:creationId xmlns:a16="http://schemas.microsoft.com/office/drawing/2014/main" id="{C1BCD577-530A-44D2-A858-DB88BD6307FC}"/>
              </a:ext>
            </a:extLst>
          </p:cNvPr>
          <p:cNvGrpSpPr/>
          <p:nvPr/>
        </p:nvGrpSpPr>
        <p:grpSpPr>
          <a:xfrm>
            <a:off x="10140853" y="6259346"/>
            <a:ext cx="549245" cy="714848"/>
            <a:chOff x="10140853" y="6259346"/>
            <a:chExt cx="549245" cy="714848"/>
          </a:xfrm>
        </p:grpSpPr>
        <p:pic>
          <p:nvPicPr>
            <p:cNvPr id="23" name="Afbeelding 22" descr="Afbeelding met geel, tafelgerei&#10;&#10;Automatisch gegenereerde beschrijving">
              <a:extLst>
                <a:ext uri="{FF2B5EF4-FFF2-40B4-BE49-F238E27FC236}">
                  <a16:creationId xmlns:a16="http://schemas.microsoft.com/office/drawing/2014/main" id="{2288AEB4-A27A-45DA-9343-566BBD08E9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0853" y="6538066"/>
              <a:ext cx="503970" cy="436128"/>
            </a:xfrm>
            <a:prstGeom prst="rect">
              <a:avLst/>
            </a:prstGeom>
          </p:spPr>
        </p:pic>
        <p:pic>
          <p:nvPicPr>
            <p:cNvPr id="24" name="Afbeelding 23" descr="Afbeelding met geel, tafelgerei&#10;&#10;Automatisch gegenereerde beschrijving">
              <a:extLst>
                <a:ext uri="{FF2B5EF4-FFF2-40B4-BE49-F238E27FC236}">
                  <a16:creationId xmlns:a16="http://schemas.microsoft.com/office/drawing/2014/main" id="{3881C756-D5F6-40A2-BA8B-2CC3E409DD6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86128" y="6259346"/>
              <a:ext cx="503970" cy="436128"/>
            </a:xfrm>
            <a:prstGeom prst="rect">
              <a:avLst/>
            </a:prstGeom>
          </p:spPr>
        </p:pic>
      </p:grpSp>
      <p:grpSp>
        <p:nvGrpSpPr>
          <p:cNvPr id="32" name="Groep 31">
            <a:extLst>
              <a:ext uri="{FF2B5EF4-FFF2-40B4-BE49-F238E27FC236}">
                <a16:creationId xmlns:a16="http://schemas.microsoft.com/office/drawing/2014/main" id="{E95123E4-45D8-4236-9286-088F9A39F996}"/>
              </a:ext>
            </a:extLst>
          </p:cNvPr>
          <p:cNvGrpSpPr/>
          <p:nvPr/>
        </p:nvGrpSpPr>
        <p:grpSpPr>
          <a:xfrm>
            <a:off x="9026395" y="5923079"/>
            <a:ext cx="549245" cy="990459"/>
            <a:chOff x="9026395" y="5923079"/>
            <a:chExt cx="549245" cy="990459"/>
          </a:xfrm>
        </p:grpSpPr>
        <p:pic>
          <p:nvPicPr>
            <p:cNvPr id="25" name="Afbeelding 24" descr="Afbeelding met geel, tafelgerei&#10;&#10;Automatisch gegenereerde beschrijving">
              <a:extLst>
                <a:ext uri="{FF2B5EF4-FFF2-40B4-BE49-F238E27FC236}">
                  <a16:creationId xmlns:a16="http://schemas.microsoft.com/office/drawing/2014/main" id="{7EDF8A0C-AA1D-4D05-AAF4-39F8909DB0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26395" y="6477410"/>
              <a:ext cx="503970" cy="436128"/>
            </a:xfrm>
            <a:prstGeom prst="rect">
              <a:avLst/>
            </a:prstGeom>
          </p:spPr>
        </p:pic>
        <p:pic>
          <p:nvPicPr>
            <p:cNvPr id="26" name="Afbeelding 25" descr="Afbeelding met geel, tafelgerei&#10;&#10;Automatisch gegenereerde beschrijving">
              <a:extLst>
                <a:ext uri="{FF2B5EF4-FFF2-40B4-BE49-F238E27FC236}">
                  <a16:creationId xmlns:a16="http://schemas.microsoft.com/office/drawing/2014/main" id="{91B2A526-3001-4680-BB85-C92601E0DD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71670" y="6198690"/>
              <a:ext cx="503970" cy="436128"/>
            </a:xfrm>
            <a:prstGeom prst="rect">
              <a:avLst/>
            </a:prstGeom>
          </p:spPr>
        </p:pic>
        <p:pic>
          <p:nvPicPr>
            <p:cNvPr id="27" name="Afbeelding 26" descr="Afbeelding met geel, tafelgerei&#10;&#10;Automatisch gegenereerde beschrijving">
              <a:extLst>
                <a:ext uri="{FF2B5EF4-FFF2-40B4-BE49-F238E27FC236}">
                  <a16:creationId xmlns:a16="http://schemas.microsoft.com/office/drawing/2014/main" id="{03104EFC-8051-4ABF-A3BD-0DD44954A8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9103" y="5923079"/>
              <a:ext cx="503970" cy="436128"/>
            </a:xfrm>
            <a:prstGeom prst="rect">
              <a:avLst/>
            </a:prstGeom>
          </p:spPr>
        </p:pic>
      </p:grpSp>
      <p:grpSp>
        <p:nvGrpSpPr>
          <p:cNvPr id="31" name="Groep 30">
            <a:extLst>
              <a:ext uri="{FF2B5EF4-FFF2-40B4-BE49-F238E27FC236}">
                <a16:creationId xmlns:a16="http://schemas.microsoft.com/office/drawing/2014/main" id="{30831725-7C35-4FBE-B90B-6258B9C5AE58}"/>
              </a:ext>
            </a:extLst>
          </p:cNvPr>
          <p:cNvGrpSpPr/>
          <p:nvPr/>
        </p:nvGrpSpPr>
        <p:grpSpPr>
          <a:xfrm>
            <a:off x="7850424" y="6222929"/>
            <a:ext cx="549245" cy="714848"/>
            <a:chOff x="7850424" y="6222929"/>
            <a:chExt cx="549245" cy="714848"/>
          </a:xfrm>
        </p:grpSpPr>
        <p:pic>
          <p:nvPicPr>
            <p:cNvPr id="28" name="Afbeelding 27" descr="Afbeelding met geel, tafelgerei&#10;&#10;Automatisch gegenereerde beschrijving">
              <a:extLst>
                <a:ext uri="{FF2B5EF4-FFF2-40B4-BE49-F238E27FC236}">
                  <a16:creationId xmlns:a16="http://schemas.microsoft.com/office/drawing/2014/main" id="{6C987538-80B9-4DC1-A9B4-A0A00203FD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0424" y="6501649"/>
              <a:ext cx="503970" cy="436128"/>
            </a:xfrm>
            <a:prstGeom prst="rect">
              <a:avLst/>
            </a:prstGeom>
          </p:spPr>
        </p:pic>
        <p:pic>
          <p:nvPicPr>
            <p:cNvPr id="29" name="Afbeelding 28" descr="Afbeelding met geel, tafelgerei&#10;&#10;Automatisch gegenereerde beschrijving">
              <a:extLst>
                <a:ext uri="{FF2B5EF4-FFF2-40B4-BE49-F238E27FC236}">
                  <a16:creationId xmlns:a16="http://schemas.microsoft.com/office/drawing/2014/main" id="{3795D8A2-A2B6-4236-956D-A81B6A047C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95699" y="6222929"/>
              <a:ext cx="503970" cy="43612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22401135"/>
      </p:ext>
    </p:extLst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5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Economielokaal vwoNieuw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onomielokaal vwoNieuw" id="{95400103-E561-4ECD-B78E-9A1AABC029E1}" vid="{02C3641D-080C-42AC-9B80-3561C89A637E}"/>
    </a:ext>
  </a:extLst>
</a:theme>
</file>

<file path=ppt/theme/theme2.xml><?xml version="1.0" encoding="utf-8"?>
<a:theme xmlns:a="http://schemas.openxmlformats.org/drawingml/2006/main" name="1_Economielokaal vwoNieuw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onomielokaal vwoNieuw" id="{95400103-E561-4ECD-B78E-9A1AABC029E1}" vid="{02C3641D-080C-42AC-9B80-3561C89A637E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Economielokaal vwoNieuw</Template>
  <TotalTime>14409</TotalTime>
  <Words>1518</Words>
  <Application>Microsoft Office PowerPoint</Application>
  <PresentationFormat>Breedbeeld</PresentationFormat>
  <Paragraphs>367</Paragraphs>
  <Slides>23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Cambria Math</vt:lpstr>
      <vt:lpstr>Segoe UI</vt:lpstr>
      <vt:lpstr>Economielokaal vwoNieuw</vt:lpstr>
      <vt:lpstr>1_Economielokaal vwoNieuw</vt:lpstr>
      <vt:lpstr>Meten van productie</vt:lpstr>
      <vt:lpstr>PowerPoint-presentatie</vt:lpstr>
      <vt:lpstr>Macro economie</vt:lpstr>
      <vt:lpstr>Productiemeting</vt:lpstr>
      <vt:lpstr>Objectieve methode via de productiewaarde: bedrijven</vt:lpstr>
      <vt:lpstr>Objectieve methode via de productiewaarde: overheid</vt:lpstr>
      <vt:lpstr>Samenvatting objectieve methode via de productiewaarde</vt:lpstr>
      <vt:lpstr>PowerPoint-presentatie</vt:lpstr>
      <vt:lpstr>Subjectieve methode via de primaire inkomens</vt:lpstr>
      <vt:lpstr>Drie keer hetzelfde meten</vt:lpstr>
      <vt:lpstr>Bestedingenmethode via de betalingen van de eindgebruikers</vt:lpstr>
      <vt:lpstr>Maatstaf voor welvaart?</vt:lpstr>
      <vt:lpstr>Meten van productie</vt:lpstr>
      <vt:lpstr>Binnenlands product productie binnen de landsgrenzen</vt:lpstr>
      <vt:lpstr>Nationaal Product / Inkomen inkomen van Nederlandse nationaliteit</vt:lpstr>
      <vt:lpstr>PowerPoint-presentatie</vt:lpstr>
      <vt:lpstr>PowerPoint-presentatie</vt:lpstr>
      <vt:lpstr>PowerPoint-presentatie</vt:lpstr>
      <vt:lpstr>Inkomensverdeling</vt:lpstr>
      <vt:lpstr>Productiewaarde = verdiende inkomen</vt:lpstr>
      <vt:lpstr>Arbeidsinkomensquote (aiq)</vt:lpstr>
      <vt:lpstr>Primaire inkomen</vt:lpstr>
      <vt:lpstr>PowerPoint-presentatie</vt:lpstr>
    </vt:vector>
  </TitlesOfParts>
  <Company>Krimpenerwaard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pbloemers</dc:creator>
  <cp:lastModifiedBy>Paul Bloemers</cp:lastModifiedBy>
  <cp:revision>49</cp:revision>
  <dcterms:created xsi:type="dcterms:W3CDTF">2013-10-09T11:18:50Z</dcterms:created>
  <dcterms:modified xsi:type="dcterms:W3CDTF">2022-04-21T07:38:19Z</dcterms:modified>
</cp:coreProperties>
</file>