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1E4B9E"/>
    <a:srgbClr val="ED4D0F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7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4668882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086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42340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44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7728810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9932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18531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9577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05972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84410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95088931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4382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30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6906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5547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14318260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5790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5059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sv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6C155-31AB-4A4E-AA2D-C18F5C982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Principaal-Agent relatie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77D53F-07B8-4BD8-BE60-CF3F6399B4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.. of probleem</a:t>
            </a:r>
          </a:p>
        </p:txBody>
      </p:sp>
    </p:spTree>
    <p:extLst>
      <p:ext uri="{BB962C8B-B14F-4D97-AF65-F5344CB8AC3E}">
        <p14:creationId xmlns:p14="http://schemas.microsoft.com/office/powerpoint/2010/main" val="2869467141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C55862D-B8D0-4B11-A64F-1D61ACE52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Principaal – agent relatie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778FB5-3C33-4DBD-A6BF-4DE753474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5578171" cy="4682502"/>
          </a:xfrm>
        </p:spPr>
        <p:txBody>
          <a:bodyPr/>
          <a:lstStyle/>
          <a:p>
            <a:pPr marL="0" indent="0">
              <a:buNone/>
            </a:pPr>
            <a:r>
              <a:rPr lang="nl-NL" b="1" dirty="0" err="1"/>
              <a:t>Pincipaal</a:t>
            </a:r>
            <a:r>
              <a:rPr lang="nl-NL" dirty="0"/>
              <a:t> (</a:t>
            </a:r>
            <a:r>
              <a:rPr lang="nl-NL" dirty="0" err="1"/>
              <a:t>principal</a:t>
            </a:r>
            <a:r>
              <a:rPr lang="nl-NL" dirty="0"/>
              <a:t>): “de baas”</a:t>
            </a:r>
          </a:p>
          <a:p>
            <a:pPr marL="0" indent="0">
              <a:buNone/>
            </a:pPr>
            <a:r>
              <a:rPr lang="nl-NL" dirty="0"/>
              <a:t>schakelt iemand in om een dienst te verlenen: de </a:t>
            </a:r>
            <a:r>
              <a:rPr lang="nl-NL" b="1" dirty="0"/>
              <a:t>Agent.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Bijvoorbeeld: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nl-NL" dirty="0"/>
              <a:t>werkgever – werknemer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nl-NL" dirty="0"/>
              <a:t>aandeelhouder (NV) – directie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1" name="Graphic 10" descr="Contour van lachend gezicht met effen opvulling">
            <a:extLst>
              <a:ext uri="{FF2B5EF4-FFF2-40B4-BE49-F238E27FC236}">
                <a16:creationId xmlns:a16="http://schemas.microsoft.com/office/drawing/2014/main" id="{3578D23B-ECD4-4ED9-8DB3-1282B08B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2950" y="1683062"/>
            <a:ext cx="1800000" cy="1800000"/>
          </a:xfrm>
          <a:prstGeom prst="rect">
            <a:avLst/>
          </a:prstGeom>
        </p:spPr>
      </p:pic>
      <p:pic>
        <p:nvPicPr>
          <p:cNvPr id="12" name="Graphic 11" descr="Contour van lachend gezicht met effen opvulling">
            <a:extLst>
              <a:ext uri="{FF2B5EF4-FFF2-40B4-BE49-F238E27FC236}">
                <a16:creationId xmlns:a16="http://schemas.microsoft.com/office/drawing/2014/main" id="{6B7822B5-4A74-4E85-B85D-874C46665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2950" y="4818150"/>
            <a:ext cx="1800000" cy="180000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C820B382-B69A-4BC7-A4BB-BBD7C3E894E3}"/>
              </a:ext>
            </a:extLst>
          </p:cNvPr>
          <p:cNvSpPr txBox="1"/>
          <p:nvPr/>
        </p:nvSpPr>
        <p:spPr>
          <a:xfrm>
            <a:off x="8676892" y="152776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258812"/>
                </a:solidFill>
              </a:rPr>
              <a:t>principaal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11C5BA5-3CE4-454A-AB95-1330C413B57B}"/>
              </a:ext>
            </a:extLst>
          </p:cNvPr>
          <p:cNvSpPr txBox="1"/>
          <p:nvPr/>
        </p:nvSpPr>
        <p:spPr>
          <a:xfrm>
            <a:off x="8882076" y="6404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ED4D0F"/>
                </a:solidFill>
              </a:rPr>
              <a:t>agent</a:t>
            </a:r>
          </a:p>
        </p:txBody>
      </p:sp>
      <p:sp>
        <p:nvSpPr>
          <p:cNvPr id="15" name="Pijl: gekromd links 14">
            <a:extLst>
              <a:ext uri="{FF2B5EF4-FFF2-40B4-BE49-F238E27FC236}">
                <a16:creationId xmlns:a16="http://schemas.microsoft.com/office/drawing/2014/main" id="{167C8C44-445C-42CC-BD98-B7B7B9549ADD}"/>
              </a:ext>
            </a:extLst>
          </p:cNvPr>
          <p:cNvSpPr/>
          <p:nvPr/>
        </p:nvSpPr>
        <p:spPr>
          <a:xfrm>
            <a:off x="10162950" y="2465575"/>
            <a:ext cx="771750" cy="3370063"/>
          </a:xfrm>
          <a:prstGeom prst="curvedLeftArrow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Pijl: gekromd links 15">
            <a:extLst>
              <a:ext uri="{FF2B5EF4-FFF2-40B4-BE49-F238E27FC236}">
                <a16:creationId xmlns:a16="http://schemas.microsoft.com/office/drawing/2014/main" id="{884DF456-A998-4402-9190-7A250C513316}"/>
              </a:ext>
            </a:extLst>
          </p:cNvPr>
          <p:cNvSpPr/>
          <p:nvPr/>
        </p:nvSpPr>
        <p:spPr>
          <a:xfrm flipH="1" flipV="1">
            <a:off x="7662485" y="2348087"/>
            <a:ext cx="771750" cy="3370063"/>
          </a:xfrm>
          <a:prstGeom prst="curvedLeftArrow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5AFEFBE-4716-4C05-9949-FD04946FBF08}"/>
              </a:ext>
            </a:extLst>
          </p:cNvPr>
          <p:cNvSpPr txBox="1"/>
          <p:nvPr/>
        </p:nvSpPr>
        <p:spPr>
          <a:xfrm>
            <a:off x="10548825" y="243135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schakelt in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1157449-C2D5-44DC-A9F8-07A198122F6E}"/>
              </a:ext>
            </a:extLst>
          </p:cNvPr>
          <p:cNvSpPr txBox="1"/>
          <p:nvPr/>
        </p:nvSpPr>
        <p:spPr>
          <a:xfrm>
            <a:off x="6559153" y="534881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levert dienst</a:t>
            </a:r>
          </a:p>
        </p:txBody>
      </p:sp>
    </p:spTree>
    <p:extLst>
      <p:ext uri="{BB962C8B-B14F-4D97-AF65-F5344CB8AC3E}">
        <p14:creationId xmlns:p14="http://schemas.microsoft.com/office/powerpoint/2010/main" val="204816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C55862D-B8D0-4B11-A64F-1D61ACE52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Principaal – agent probleem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778FB5-3C33-4DBD-A6BF-4DE753474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5705425" cy="468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relatie kan een probleem worden als:</a:t>
            </a:r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De agent een eigenbelang heeft dat (deels) conflicteert met het belang van de principaal.</a:t>
            </a:r>
          </a:p>
          <a:p>
            <a:pPr marL="457200" indent="-457200">
              <a:buFont typeface="+mj-lt"/>
              <a:buAutoNum type="arabicParenR"/>
            </a:pPr>
            <a:endParaRPr lang="nl-NL" dirty="0"/>
          </a:p>
          <a:p>
            <a:pPr marL="457200" indent="-457200">
              <a:buFont typeface="+mj-lt"/>
              <a:buAutoNum type="arabicParenR"/>
            </a:pPr>
            <a:endParaRPr lang="nl-NL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Er sprake is van asymmetrische informatie (in het voordeel van de agent).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1" name="Graphic 10" descr="Contour van lachend gezicht met effen opvulling">
            <a:extLst>
              <a:ext uri="{FF2B5EF4-FFF2-40B4-BE49-F238E27FC236}">
                <a16:creationId xmlns:a16="http://schemas.microsoft.com/office/drawing/2014/main" id="{3578D23B-ECD4-4ED9-8DB3-1282B08B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2950" y="1683062"/>
            <a:ext cx="1800000" cy="1800000"/>
          </a:xfrm>
          <a:prstGeom prst="rect">
            <a:avLst/>
          </a:prstGeom>
        </p:spPr>
      </p:pic>
      <p:pic>
        <p:nvPicPr>
          <p:cNvPr id="12" name="Graphic 11" descr="Contour van lachend gezicht met effen opvulling">
            <a:extLst>
              <a:ext uri="{FF2B5EF4-FFF2-40B4-BE49-F238E27FC236}">
                <a16:creationId xmlns:a16="http://schemas.microsoft.com/office/drawing/2014/main" id="{6B7822B5-4A74-4E85-B85D-874C46665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2950" y="4818150"/>
            <a:ext cx="1800000" cy="1800000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C820B382-B69A-4BC7-A4BB-BBD7C3E894E3}"/>
              </a:ext>
            </a:extLst>
          </p:cNvPr>
          <p:cNvSpPr txBox="1"/>
          <p:nvPr/>
        </p:nvSpPr>
        <p:spPr>
          <a:xfrm>
            <a:off x="8676892" y="152776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258812"/>
                </a:solidFill>
              </a:rPr>
              <a:t>principaal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11C5BA5-3CE4-454A-AB95-1330C413B57B}"/>
              </a:ext>
            </a:extLst>
          </p:cNvPr>
          <p:cNvSpPr txBox="1"/>
          <p:nvPr/>
        </p:nvSpPr>
        <p:spPr>
          <a:xfrm>
            <a:off x="8882076" y="6404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ED4D0F"/>
                </a:solidFill>
              </a:rPr>
              <a:t>agent</a:t>
            </a:r>
          </a:p>
        </p:txBody>
      </p:sp>
      <p:sp>
        <p:nvSpPr>
          <p:cNvPr id="15" name="Pijl: gekromd links 14">
            <a:extLst>
              <a:ext uri="{FF2B5EF4-FFF2-40B4-BE49-F238E27FC236}">
                <a16:creationId xmlns:a16="http://schemas.microsoft.com/office/drawing/2014/main" id="{167C8C44-445C-42CC-BD98-B7B7B9549ADD}"/>
              </a:ext>
            </a:extLst>
          </p:cNvPr>
          <p:cNvSpPr/>
          <p:nvPr/>
        </p:nvSpPr>
        <p:spPr>
          <a:xfrm>
            <a:off x="10162950" y="2465575"/>
            <a:ext cx="771750" cy="3370063"/>
          </a:xfrm>
          <a:prstGeom prst="curvedLeftArrow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Pijl: gekromd links 15">
            <a:extLst>
              <a:ext uri="{FF2B5EF4-FFF2-40B4-BE49-F238E27FC236}">
                <a16:creationId xmlns:a16="http://schemas.microsoft.com/office/drawing/2014/main" id="{884DF456-A998-4402-9190-7A250C513316}"/>
              </a:ext>
            </a:extLst>
          </p:cNvPr>
          <p:cNvSpPr/>
          <p:nvPr/>
        </p:nvSpPr>
        <p:spPr>
          <a:xfrm flipH="1" flipV="1">
            <a:off x="7662485" y="2348087"/>
            <a:ext cx="771750" cy="3370063"/>
          </a:xfrm>
          <a:prstGeom prst="curvedLeftArrow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5AFEFBE-4716-4C05-9949-FD04946FBF08}"/>
              </a:ext>
            </a:extLst>
          </p:cNvPr>
          <p:cNvSpPr txBox="1"/>
          <p:nvPr/>
        </p:nvSpPr>
        <p:spPr>
          <a:xfrm>
            <a:off x="10548825" y="243135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schakelt in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1157449-C2D5-44DC-A9F8-07A198122F6E}"/>
              </a:ext>
            </a:extLst>
          </p:cNvPr>
          <p:cNvSpPr txBox="1"/>
          <p:nvPr/>
        </p:nvSpPr>
        <p:spPr>
          <a:xfrm>
            <a:off x="6559153" y="534881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levert dienst</a:t>
            </a:r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5ADD52DD-E711-45F2-8B79-DF20F1E7C6E9}"/>
              </a:ext>
            </a:extLst>
          </p:cNvPr>
          <p:cNvGrpSpPr/>
          <p:nvPr/>
        </p:nvGrpSpPr>
        <p:grpSpPr>
          <a:xfrm>
            <a:off x="6882254" y="3555693"/>
            <a:ext cx="4761389" cy="1207113"/>
            <a:chOff x="6882254" y="3555693"/>
            <a:chExt cx="4761389" cy="1207113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A141275F-853E-462B-BDB6-9D0C8A894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>
              <a:off x="6882254" y="3555693"/>
              <a:ext cx="4761389" cy="1207113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DA3EADE4-BA47-424A-92CA-74DA807AAF84}"/>
                </a:ext>
              </a:extLst>
            </p:cNvPr>
            <p:cNvSpPr txBox="1"/>
            <p:nvPr/>
          </p:nvSpPr>
          <p:spPr>
            <a:xfrm>
              <a:off x="7963098" y="3963421"/>
              <a:ext cx="2839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i="1" dirty="0">
                  <a:solidFill>
                    <a:srgbClr val="C00000"/>
                  </a:solidFill>
                </a:rPr>
                <a:t>asymmetrische informatie</a:t>
              </a:r>
            </a:p>
          </p:txBody>
        </p:sp>
      </p:grpSp>
      <p:pic>
        <p:nvPicPr>
          <p:cNvPr id="20" name="Graphic 19" descr="Contour van bezorgd gezicht met effen opvulling">
            <a:extLst>
              <a:ext uri="{FF2B5EF4-FFF2-40B4-BE49-F238E27FC236}">
                <a16:creationId xmlns:a16="http://schemas.microsoft.com/office/drawing/2014/main" id="{7D675852-ACEA-4FB3-8007-DB819DA8F2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62950" y="1662122"/>
            <a:ext cx="1800000" cy="1800000"/>
          </a:xfrm>
          <a:prstGeom prst="rect">
            <a:avLst/>
          </a:prstGeom>
        </p:spPr>
      </p:pic>
      <p:grpSp>
        <p:nvGrpSpPr>
          <p:cNvPr id="29" name="Groep 28">
            <a:extLst>
              <a:ext uri="{FF2B5EF4-FFF2-40B4-BE49-F238E27FC236}">
                <a16:creationId xmlns:a16="http://schemas.microsoft.com/office/drawing/2014/main" id="{FDD5550E-700F-4FB1-AA28-EC5283DEA521}"/>
              </a:ext>
            </a:extLst>
          </p:cNvPr>
          <p:cNvGrpSpPr/>
          <p:nvPr/>
        </p:nvGrpSpPr>
        <p:grpSpPr>
          <a:xfrm>
            <a:off x="8831688" y="4835437"/>
            <a:ext cx="1411758" cy="564302"/>
            <a:chOff x="4247395" y="5644049"/>
            <a:chExt cx="1411758" cy="564302"/>
          </a:xfrm>
        </p:grpSpPr>
        <p:pic>
          <p:nvPicPr>
            <p:cNvPr id="27" name="Afbeelding 26">
              <a:extLst>
                <a:ext uri="{FF2B5EF4-FFF2-40B4-BE49-F238E27FC236}">
                  <a16:creationId xmlns:a16="http://schemas.microsoft.com/office/drawing/2014/main" id="{E0E68265-FA59-4456-8199-E160FE239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6382" b="31910"/>
            <a:stretch>
              <a:fillRect/>
            </a:stretch>
          </p:blipFill>
          <p:spPr>
            <a:xfrm>
              <a:off x="4247395" y="5644049"/>
              <a:ext cx="1411758" cy="564302"/>
            </a:xfrm>
            <a:custGeom>
              <a:avLst/>
              <a:gdLst>
                <a:gd name="connsiteX0" fmla="*/ 526422 w 914479"/>
                <a:gd name="connsiteY0" fmla="*/ 0 h 564302"/>
                <a:gd name="connsiteX1" fmla="*/ 840227 w 914479"/>
                <a:gd name="connsiteY1" fmla="*/ 48187 h 564302"/>
                <a:gd name="connsiteX2" fmla="*/ 914479 w 914479"/>
                <a:gd name="connsiteY2" fmla="*/ 78985 h 564302"/>
                <a:gd name="connsiteX3" fmla="*/ 914479 w 914479"/>
                <a:gd name="connsiteY3" fmla="*/ 485317 h 564302"/>
                <a:gd name="connsiteX4" fmla="*/ 840227 w 914479"/>
                <a:gd name="connsiteY4" fmla="*/ 516115 h 564302"/>
                <a:gd name="connsiteX5" fmla="*/ 526422 w 914479"/>
                <a:gd name="connsiteY5" fmla="*/ 564302 h 564302"/>
                <a:gd name="connsiteX6" fmla="*/ 9271 w 914479"/>
                <a:gd name="connsiteY6" fmla="*/ 391977 h 564302"/>
                <a:gd name="connsiteX7" fmla="*/ 0 w 914479"/>
                <a:gd name="connsiteY7" fmla="*/ 376964 h 564302"/>
                <a:gd name="connsiteX8" fmla="*/ 0 w 914479"/>
                <a:gd name="connsiteY8" fmla="*/ 187339 h 564302"/>
                <a:gd name="connsiteX9" fmla="*/ 9271 w 914479"/>
                <a:gd name="connsiteY9" fmla="*/ 172325 h 564302"/>
                <a:gd name="connsiteX10" fmla="*/ 526422 w 914479"/>
                <a:gd name="connsiteY10" fmla="*/ 0 h 56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79" h="564302">
                  <a:moveTo>
                    <a:pt x="526422" y="0"/>
                  </a:moveTo>
                  <a:cubicBezTo>
                    <a:pt x="642662" y="0"/>
                    <a:pt x="750649" y="17764"/>
                    <a:pt x="840227" y="48187"/>
                  </a:cubicBezTo>
                  <a:lnTo>
                    <a:pt x="914479" y="78985"/>
                  </a:lnTo>
                  <a:lnTo>
                    <a:pt x="914479" y="485317"/>
                  </a:lnTo>
                  <a:lnTo>
                    <a:pt x="840227" y="516115"/>
                  </a:lnTo>
                  <a:cubicBezTo>
                    <a:pt x="750649" y="546538"/>
                    <a:pt x="642662" y="564302"/>
                    <a:pt x="526422" y="564302"/>
                  </a:cubicBezTo>
                  <a:cubicBezTo>
                    <a:pt x="293942" y="564302"/>
                    <a:pt x="94474" y="493246"/>
                    <a:pt x="9271" y="391977"/>
                  </a:cubicBezTo>
                  <a:lnTo>
                    <a:pt x="0" y="376964"/>
                  </a:lnTo>
                  <a:lnTo>
                    <a:pt x="0" y="187339"/>
                  </a:lnTo>
                  <a:lnTo>
                    <a:pt x="9271" y="172325"/>
                  </a:lnTo>
                  <a:cubicBezTo>
                    <a:pt x="94474" y="71057"/>
                    <a:pt x="293942" y="0"/>
                    <a:pt x="526422" y="0"/>
                  </a:cubicBezTo>
                  <a:close/>
                </a:path>
              </a:pathLst>
            </a:custGeom>
          </p:spPr>
        </p:pic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E2FF4FD4-493F-4E13-B80E-7B4E31C032CE}"/>
                </a:ext>
              </a:extLst>
            </p:cNvPr>
            <p:cNvSpPr txBox="1"/>
            <p:nvPr/>
          </p:nvSpPr>
          <p:spPr>
            <a:xfrm>
              <a:off x="4339965" y="5772311"/>
              <a:ext cx="1226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1E4B9E"/>
                  </a:solidFill>
                </a:rPr>
                <a:t>eigenbelang</a:t>
              </a:r>
              <a:endParaRPr lang="nl-NL" b="1" dirty="0">
                <a:solidFill>
                  <a:srgbClr val="1E4B9E"/>
                </a:solidFill>
              </a:endParaRPr>
            </a:p>
          </p:txBody>
        </p: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42746416-A3C2-4A1B-B1D3-D60FD911611A}"/>
              </a:ext>
            </a:extLst>
          </p:cNvPr>
          <p:cNvGrpSpPr/>
          <p:nvPr/>
        </p:nvGrpSpPr>
        <p:grpSpPr>
          <a:xfrm>
            <a:off x="9027259" y="1755693"/>
            <a:ext cx="1411758" cy="564302"/>
            <a:chOff x="4247395" y="5644049"/>
            <a:chExt cx="1411758" cy="564302"/>
          </a:xfrm>
        </p:grpSpPr>
        <p:pic>
          <p:nvPicPr>
            <p:cNvPr id="31" name="Afbeelding 30">
              <a:extLst>
                <a:ext uri="{FF2B5EF4-FFF2-40B4-BE49-F238E27FC236}">
                  <a16:creationId xmlns:a16="http://schemas.microsoft.com/office/drawing/2014/main" id="{F164AC38-3740-4EB4-B40C-008B22E44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6382" b="31910"/>
            <a:stretch>
              <a:fillRect/>
            </a:stretch>
          </p:blipFill>
          <p:spPr>
            <a:xfrm>
              <a:off x="4247395" y="5644049"/>
              <a:ext cx="1411758" cy="564302"/>
            </a:xfrm>
            <a:custGeom>
              <a:avLst/>
              <a:gdLst>
                <a:gd name="connsiteX0" fmla="*/ 526422 w 914479"/>
                <a:gd name="connsiteY0" fmla="*/ 0 h 564302"/>
                <a:gd name="connsiteX1" fmla="*/ 840227 w 914479"/>
                <a:gd name="connsiteY1" fmla="*/ 48187 h 564302"/>
                <a:gd name="connsiteX2" fmla="*/ 914479 w 914479"/>
                <a:gd name="connsiteY2" fmla="*/ 78985 h 564302"/>
                <a:gd name="connsiteX3" fmla="*/ 914479 w 914479"/>
                <a:gd name="connsiteY3" fmla="*/ 485317 h 564302"/>
                <a:gd name="connsiteX4" fmla="*/ 840227 w 914479"/>
                <a:gd name="connsiteY4" fmla="*/ 516115 h 564302"/>
                <a:gd name="connsiteX5" fmla="*/ 526422 w 914479"/>
                <a:gd name="connsiteY5" fmla="*/ 564302 h 564302"/>
                <a:gd name="connsiteX6" fmla="*/ 9271 w 914479"/>
                <a:gd name="connsiteY6" fmla="*/ 391977 h 564302"/>
                <a:gd name="connsiteX7" fmla="*/ 0 w 914479"/>
                <a:gd name="connsiteY7" fmla="*/ 376964 h 564302"/>
                <a:gd name="connsiteX8" fmla="*/ 0 w 914479"/>
                <a:gd name="connsiteY8" fmla="*/ 187339 h 564302"/>
                <a:gd name="connsiteX9" fmla="*/ 9271 w 914479"/>
                <a:gd name="connsiteY9" fmla="*/ 172325 h 564302"/>
                <a:gd name="connsiteX10" fmla="*/ 526422 w 914479"/>
                <a:gd name="connsiteY10" fmla="*/ 0 h 56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79" h="564302">
                  <a:moveTo>
                    <a:pt x="526422" y="0"/>
                  </a:moveTo>
                  <a:cubicBezTo>
                    <a:pt x="642662" y="0"/>
                    <a:pt x="750649" y="17764"/>
                    <a:pt x="840227" y="48187"/>
                  </a:cubicBezTo>
                  <a:lnTo>
                    <a:pt x="914479" y="78985"/>
                  </a:lnTo>
                  <a:lnTo>
                    <a:pt x="914479" y="485317"/>
                  </a:lnTo>
                  <a:lnTo>
                    <a:pt x="840227" y="516115"/>
                  </a:lnTo>
                  <a:cubicBezTo>
                    <a:pt x="750649" y="546538"/>
                    <a:pt x="642662" y="564302"/>
                    <a:pt x="526422" y="564302"/>
                  </a:cubicBezTo>
                  <a:cubicBezTo>
                    <a:pt x="293942" y="564302"/>
                    <a:pt x="94474" y="493246"/>
                    <a:pt x="9271" y="391977"/>
                  </a:cubicBezTo>
                  <a:lnTo>
                    <a:pt x="0" y="376964"/>
                  </a:lnTo>
                  <a:lnTo>
                    <a:pt x="0" y="187339"/>
                  </a:lnTo>
                  <a:lnTo>
                    <a:pt x="9271" y="172325"/>
                  </a:lnTo>
                  <a:cubicBezTo>
                    <a:pt x="94474" y="71057"/>
                    <a:pt x="293942" y="0"/>
                    <a:pt x="526422" y="0"/>
                  </a:cubicBezTo>
                  <a:close/>
                </a:path>
              </a:pathLst>
            </a:custGeom>
          </p:spPr>
        </p:pic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6EA79E3A-D9DC-4C06-BA1B-A37E0E32B097}"/>
                </a:ext>
              </a:extLst>
            </p:cNvPr>
            <p:cNvSpPr txBox="1"/>
            <p:nvPr/>
          </p:nvSpPr>
          <p:spPr>
            <a:xfrm>
              <a:off x="4339965" y="5772311"/>
              <a:ext cx="1226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1E4B9E"/>
                  </a:solidFill>
                </a:rPr>
                <a:t>eigenbelang</a:t>
              </a:r>
              <a:endParaRPr lang="nl-NL" b="1" dirty="0">
                <a:solidFill>
                  <a:srgbClr val="1E4B9E"/>
                </a:solidFill>
              </a:endParaRPr>
            </a:p>
          </p:txBody>
        </p:sp>
      </p:grpSp>
      <p:sp>
        <p:nvSpPr>
          <p:cNvPr id="33" name="Tekstvak 32">
            <a:extLst>
              <a:ext uri="{FF2B5EF4-FFF2-40B4-BE49-F238E27FC236}">
                <a16:creationId xmlns:a16="http://schemas.microsoft.com/office/drawing/2014/main" id="{D390AE08-19A8-45C3-8E64-5E8CB7CA75C7}"/>
              </a:ext>
            </a:extLst>
          </p:cNvPr>
          <p:cNvSpPr txBox="1"/>
          <p:nvPr/>
        </p:nvSpPr>
        <p:spPr>
          <a:xfrm>
            <a:off x="355600" y="3332845"/>
            <a:ext cx="5848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1E4B9E"/>
                </a:solidFill>
              </a:rPr>
              <a:t>Werkgever</a:t>
            </a:r>
            <a:r>
              <a:rPr lang="nl-NL" dirty="0">
                <a:solidFill>
                  <a:srgbClr val="1E4B9E"/>
                </a:solidFill>
              </a:rPr>
              <a:t> (supermarkt): hard werkende vakkenvullers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0251EEAF-3196-4618-8050-77B8FE949274}"/>
              </a:ext>
            </a:extLst>
          </p:cNvPr>
          <p:cNvSpPr txBox="1"/>
          <p:nvPr/>
        </p:nvSpPr>
        <p:spPr>
          <a:xfrm>
            <a:off x="355600" y="3693468"/>
            <a:ext cx="5693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341438" indent="-1341438"/>
            <a:r>
              <a:rPr lang="nl-NL" b="1" dirty="0">
                <a:solidFill>
                  <a:srgbClr val="1E4B9E"/>
                </a:solidFill>
              </a:rPr>
              <a:t>Werknemer</a:t>
            </a:r>
            <a:r>
              <a:rPr lang="nl-NL" dirty="0">
                <a:solidFill>
                  <a:srgbClr val="1E4B9E"/>
                </a:solidFill>
              </a:rPr>
              <a:t>: spiegelen teveel werk, rustig werken en </a:t>
            </a:r>
            <a:br>
              <a:rPr lang="nl-NL" dirty="0">
                <a:solidFill>
                  <a:srgbClr val="1E4B9E"/>
                </a:solidFill>
              </a:rPr>
            </a:br>
            <a:r>
              <a:rPr lang="nl-NL" dirty="0">
                <a:solidFill>
                  <a:srgbClr val="1E4B9E"/>
                </a:solidFill>
              </a:rPr>
              <a:t>gezellig praten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E018E7B1-2229-490E-AA30-1B75E1C55BD7}"/>
              </a:ext>
            </a:extLst>
          </p:cNvPr>
          <p:cNvSpPr txBox="1"/>
          <p:nvPr/>
        </p:nvSpPr>
        <p:spPr>
          <a:xfrm>
            <a:off x="295911" y="5362547"/>
            <a:ext cx="524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1E4B9E"/>
                </a:solidFill>
              </a:rPr>
              <a:t>Werkgever</a:t>
            </a:r>
            <a:r>
              <a:rPr lang="nl-NL" dirty="0">
                <a:solidFill>
                  <a:srgbClr val="1E4B9E"/>
                </a:solidFill>
              </a:rPr>
              <a:t> heeft niet continu zicht op werknemer</a:t>
            </a:r>
          </a:p>
        </p:txBody>
      </p:sp>
    </p:spTree>
    <p:extLst>
      <p:ext uri="{BB962C8B-B14F-4D97-AF65-F5344CB8AC3E}">
        <p14:creationId xmlns:p14="http://schemas.microsoft.com/office/powerpoint/2010/main" val="22152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2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 descr="Contour van bezorgd gezicht met effen opvulling">
            <a:extLst>
              <a:ext uri="{FF2B5EF4-FFF2-40B4-BE49-F238E27FC236}">
                <a16:creationId xmlns:a16="http://schemas.microsoft.com/office/drawing/2014/main" id="{BACB6E53-A8C7-4503-9D2F-DD5C44639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2950" y="1662122"/>
            <a:ext cx="1800000" cy="1800000"/>
          </a:xfrm>
          <a:prstGeom prst="rect">
            <a:avLst/>
          </a:prstGeo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C54641-4826-4145-AFFA-CCD4C8635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nl-NL" dirty="0"/>
              <a:t>Leg het </a:t>
            </a:r>
            <a:r>
              <a:rPr lang="nl-NL" dirty="0" err="1"/>
              <a:t>principal</a:t>
            </a:r>
            <a:r>
              <a:rPr lang="nl-NL" dirty="0"/>
              <a:t>-agent probleem uit tussen de</a:t>
            </a:r>
            <a:br>
              <a:rPr lang="nl-NL" dirty="0"/>
            </a:br>
            <a:r>
              <a:rPr lang="nl-NL" dirty="0"/>
              <a:t>aandeelhouders van de NV en de directie van het bedrijf.</a:t>
            </a:r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Hoe kun je een </a:t>
            </a:r>
            <a:r>
              <a:rPr lang="nl-NL" dirty="0" err="1"/>
              <a:t>principal</a:t>
            </a:r>
            <a:r>
              <a:rPr lang="nl-NL" dirty="0"/>
              <a:t>-agent probleem “oplossen”?</a:t>
            </a:r>
          </a:p>
        </p:txBody>
      </p:sp>
      <p:pic>
        <p:nvPicPr>
          <p:cNvPr id="6" name="Graphic 5" descr="Contour van lachend gezicht met effen opvulling">
            <a:extLst>
              <a:ext uri="{FF2B5EF4-FFF2-40B4-BE49-F238E27FC236}">
                <a16:creationId xmlns:a16="http://schemas.microsoft.com/office/drawing/2014/main" id="{D8DFD17F-9768-44FA-987B-9D889B7D87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62950" y="4818150"/>
            <a:ext cx="1800000" cy="1800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4242BD95-C4F4-4673-BC0A-1436415704F1}"/>
              </a:ext>
            </a:extLst>
          </p:cNvPr>
          <p:cNvSpPr txBox="1"/>
          <p:nvPr/>
        </p:nvSpPr>
        <p:spPr>
          <a:xfrm>
            <a:off x="8676892" y="152776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258812"/>
                </a:solidFill>
              </a:rPr>
              <a:t>principaal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4A0778C-A296-4730-ADC4-4B7A3651B921}"/>
              </a:ext>
            </a:extLst>
          </p:cNvPr>
          <p:cNvSpPr txBox="1"/>
          <p:nvPr/>
        </p:nvSpPr>
        <p:spPr>
          <a:xfrm>
            <a:off x="8882076" y="6404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ED4D0F"/>
                </a:solidFill>
              </a:rPr>
              <a:t>agent</a:t>
            </a:r>
          </a:p>
        </p:txBody>
      </p:sp>
      <p:sp>
        <p:nvSpPr>
          <p:cNvPr id="9" name="Pijl: gekromd links 8">
            <a:extLst>
              <a:ext uri="{FF2B5EF4-FFF2-40B4-BE49-F238E27FC236}">
                <a16:creationId xmlns:a16="http://schemas.microsoft.com/office/drawing/2014/main" id="{41E0727A-CA99-413C-881B-FD068E768533}"/>
              </a:ext>
            </a:extLst>
          </p:cNvPr>
          <p:cNvSpPr/>
          <p:nvPr/>
        </p:nvSpPr>
        <p:spPr>
          <a:xfrm>
            <a:off x="10162950" y="2465575"/>
            <a:ext cx="771750" cy="3370063"/>
          </a:xfrm>
          <a:prstGeom prst="curvedLeftArrow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Pijl: gekromd links 9">
            <a:extLst>
              <a:ext uri="{FF2B5EF4-FFF2-40B4-BE49-F238E27FC236}">
                <a16:creationId xmlns:a16="http://schemas.microsoft.com/office/drawing/2014/main" id="{AB225C45-321A-4DC2-89B7-65CD5F4D314A}"/>
              </a:ext>
            </a:extLst>
          </p:cNvPr>
          <p:cNvSpPr/>
          <p:nvPr/>
        </p:nvSpPr>
        <p:spPr>
          <a:xfrm flipH="1" flipV="1">
            <a:off x="7662485" y="2348087"/>
            <a:ext cx="771750" cy="3370063"/>
          </a:xfrm>
          <a:prstGeom prst="curvedLeftArrow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A64B298-D9F0-4686-828E-46FCFBC0CA65}"/>
              </a:ext>
            </a:extLst>
          </p:cNvPr>
          <p:cNvSpPr txBox="1"/>
          <p:nvPr/>
        </p:nvSpPr>
        <p:spPr>
          <a:xfrm>
            <a:off x="10548825" y="243135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schakelt in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F1AA06F-DA6B-4D5C-BAB7-86456181F14E}"/>
              </a:ext>
            </a:extLst>
          </p:cNvPr>
          <p:cNvSpPr txBox="1"/>
          <p:nvPr/>
        </p:nvSpPr>
        <p:spPr>
          <a:xfrm>
            <a:off x="6559153" y="534881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levert dienst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83FB4EF0-4252-4F77-9B29-8E25FEBE2F94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</a:blip>
          <a:stretch>
            <a:fillRect/>
          </a:stretch>
        </p:blipFill>
        <p:spPr>
          <a:xfrm>
            <a:off x="6882254" y="3555693"/>
            <a:ext cx="4761389" cy="1207113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6A56E572-DC9E-4606-B585-F8064A33BA17}"/>
              </a:ext>
            </a:extLst>
          </p:cNvPr>
          <p:cNvSpPr txBox="1"/>
          <p:nvPr/>
        </p:nvSpPr>
        <p:spPr>
          <a:xfrm>
            <a:off x="7963098" y="3963421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rgbClr val="C00000"/>
                </a:solidFill>
              </a:rPr>
              <a:t>asymmetrische informatie</a:t>
            </a:r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8F178D86-4710-42AB-903F-5FC1CEB94E87}"/>
              </a:ext>
            </a:extLst>
          </p:cNvPr>
          <p:cNvGrpSpPr/>
          <p:nvPr/>
        </p:nvGrpSpPr>
        <p:grpSpPr>
          <a:xfrm>
            <a:off x="8831688" y="4835437"/>
            <a:ext cx="1411758" cy="564302"/>
            <a:chOff x="4247395" y="5644049"/>
            <a:chExt cx="1411758" cy="564302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FBE476F9-CB65-4D7E-9E4E-0A0618FCCE1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6382" b="31910"/>
            <a:stretch>
              <a:fillRect/>
            </a:stretch>
          </p:blipFill>
          <p:spPr>
            <a:xfrm>
              <a:off x="4247395" y="5644049"/>
              <a:ext cx="1411758" cy="564302"/>
            </a:xfrm>
            <a:custGeom>
              <a:avLst/>
              <a:gdLst>
                <a:gd name="connsiteX0" fmla="*/ 526422 w 914479"/>
                <a:gd name="connsiteY0" fmla="*/ 0 h 564302"/>
                <a:gd name="connsiteX1" fmla="*/ 840227 w 914479"/>
                <a:gd name="connsiteY1" fmla="*/ 48187 h 564302"/>
                <a:gd name="connsiteX2" fmla="*/ 914479 w 914479"/>
                <a:gd name="connsiteY2" fmla="*/ 78985 h 564302"/>
                <a:gd name="connsiteX3" fmla="*/ 914479 w 914479"/>
                <a:gd name="connsiteY3" fmla="*/ 485317 h 564302"/>
                <a:gd name="connsiteX4" fmla="*/ 840227 w 914479"/>
                <a:gd name="connsiteY4" fmla="*/ 516115 h 564302"/>
                <a:gd name="connsiteX5" fmla="*/ 526422 w 914479"/>
                <a:gd name="connsiteY5" fmla="*/ 564302 h 564302"/>
                <a:gd name="connsiteX6" fmla="*/ 9271 w 914479"/>
                <a:gd name="connsiteY6" fmla="*/ 391977 h 564302"/>
                <a:gd name="connsiteX7" fmla="*/ 0 w 914479"/>
                <a:gd name="connsiteY7" fmla="*/ 376964 h 564302"/>
                <a:gd name="connsiteX8" fmla="*/ 0 w 914479"/>
                <a:gd name="connsiteY8" fmla="*/ 187339 h 564302"/>
                <a:gd name="connsiteX9" fmla="*/ 9271 w 914479"/>
                <a:gd name="connsiteY9" fmla="*/ 172325 h 564302"/>
                <a:gd name="connsiteX10" fmla="*/ 526422 w 914479"/>
                <a:gd name="connsiteY10" fmla="*/ 0 h 56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79" h="564302">
                  <a:moveTo>
                    <a:pt x="526422" y="0"/>
                  </a:moveTo>
                  <a:cubicBezTo>
                    <a:pt x="642662" y="0"/>
                    <a:pt x="750649" y="17764"/>
                    <a:pt x="840227" y="48187"/>
                  </a:cubicBezTo>
                  <a:lnTo>
                    <a:pt x="914479" y="78985"/>
                  </a:lnTo>
                  <a:lnTo>
                    <a:pt x="914479" y="485317"/>
                  </a:lnTo>
                  <a:lnTo>
                    <a:pt x="840227" y="516115"/>
                  </a:lnTo>
                  <a:cubicBezTo>
                    <a:pt x="750649" y="546538"/>
                    <a:pt x="642662" y="564302"/>
                    <a:pt x="526422" y="564302"/>
                  </a:cubicBezTo>
                  <a:cubicBezTo>
                    <a:pt x="293942" y="564302"/>
                    <a:pt x="94474" y="493246"/>
                    <a:pt x="9271" y="391977"/>
                  </a:cubicBezTo>
                  <a:lnTo>
                    <a:pt x="0" y="376964"/>
                  </a:lnTo>
                  <a:lnTo>
                    <a:pt x="0" y="187339"/>
                  </a:lnTo>
                  <a:lnTo>
                    <a:pt x="9271" y="172325"/>
                  </a:lnTo>
                  <a:cubicBezTo>
                    <a:pt x="94474" y="71057"/>
                    <a:pt x="293942" y="0"/>
                    <a:pt x="526422" y="0"/>
                  </a:cubicBezTo>
                  <a:close/>
                </a:path>
              </a:pathLst>
            </a:custGeom>
          </p:spPr>
        </p:pic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2982D8B1-0043-402A-8B97-C70C8841C9E6}"/>
                </a:ext>
              </a:extLst>
            </p:cNvPr>
            <p:cNvSpPr txBox="1"/>
            <p:nvPr/>
          </p:nvSpPr>
          <p:spPr>
            <a:xfrm>
              <a:off x="4339965" y="5772311"/>
              <a:ext cx="1226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1E4B9E"/>
                  </a:solidFill>
                </a:rPr>
                <a:t>eigenbelang</a:t>
              </a:r>
              <a:endParaRPr lang="nl-NL" b="1" dirty="0">
                <a:solidFill>
                  <a:srgbClr val="1E4B9E"/>
                </a:solidFill>
              </a:endParaRPr>
            </a:p>
          </p:txBody>
        </p:sp>
      </p:grpSp>
      <p:grpSp>
        <p:nvGrpSpPr>
          <p:cNvPr id="19" name="Groep 18">
            <a:extLst>
              <a:ext uri="{FF2B5EF4-FFF2-40B4-BE49-F238E27FC236}">
                <a16:creationId xmlns:a16="http://schemas.microsoft.com/office/drawing/2014/main" id="{55689116-5817-4039-B6DD-B5F7AB733760}"/>
              </a:ext>
            </a:extLst>
          </p:cNvPr>
          <p:cNvGrpSpPr/>
          <p:nvPr/>
        </p:nvGrpSpPr>
        <p:grpSpPr>
          <a:xfrm>
            <a:off x="9027259" y="1755693"/>
            <a:ext cx="1411758" cy="564302"/>
            <a:chOff x="4247395" y="5644049"/>
            <a:chExt cx="1411758" cy="564302"/>
          </a:xfrm>
        </p:grpSpPr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9755F423-8538-45E3-8E79-8C76185F1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6382" b="31910"/>
            <a:stretch>
              <a:fillRect/>
            </a:stretch>
          </p:blipFill>
          <p:spPr>
            <a:xfrm>
              <a:off x="4247395" y="5644049"/>
              <a:ext cx="1411758" cy="564302"/>
            </a:xfrm>
            <a:custGeom>
              <a:avLst/>
              <a:gdLst>
                <a:gd name="connsiteX0" fmla="*/ 526422 w 914479"/>
                <a:gd name="connsiteY0" fmla="*/ 0 h 564302"/>
                <a:gd name="connsiteX1" fmla="*/ 840227 w 914479"/>
                <a:gd name="connsiteY1" fmla="*/ 48187 h 564302"/>
                <a:gd name="connsiteX2" fmla="*/ 914479 w 914479"/>
                <a:gd name="connsiteY2" fmla="*/ 78985 h 564302"/>
                <a:gd name="connsiteX3" fmla="*/ 914479 w 914479"/>
                <a:gd name="connsiteY3" fmla="*/ 485317 h 564302"/>
                <a:gd name="connsiteX4" fmla="*/ 840227 w 914479"/>
                <a:gd name="connsiteY4" fmla="*/ 516115 h 564302"/>
                <a:gd name="connsiteX5" fmla="*/ 526422 w 914479"/>
                <a:gd name="connsiteY5" fmla="*/ 564302 h 564302"/>
                <a:gd name="connsiteX6" fmla="*/ 9271 w 914479"/>
                <a:gd name="connsiteY6" fmla="*/ 391977 h 564302"/>
                <a:gd name="connsiteX7" fmla="*/ 0 w 914479"/>
                <a:gd name="connsiteY7" fmla="*/ 376964 h 564302"/>
                <a:gd name="connsiteX8" fmla="*/ 0 w 914479"/>
                <a:gd name="connsiteY8" fmla="*/ 187339 h 564302"/>
                <a:gd name="connsiteX9" fmla="*/ 9271 w 914479"/>
                <a:gd name="connsiteY9" fmla="*/ 172325 h 564302"/>
                <a:gd name="connsiteX10" fmla="*/ 526422 w 914479"/>
                <a:gd name="connsiteY10" fmla="*/ 0 h 564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4479" h="564302">
                  <a:moveTo>
                    <a:pt x="526422" y="0"/>
                  </a:moveTo>
                  <a:cubicBezTo>
                    <a:pt x="642662" y="0"/>
                    <a:pt x="750649" y="17764"/>
                    <a:pt x="840227" y="48187"/>
                  </a:cubicBezTo>
                  <a:lnTo>
                    <a:pt x="914479" y="78985"/>
                  </a:lnTo>
                  <a:lnTo>
                    <a:pt x="914479" y="485317"/>
                  </a:lnTo>
                  <a:lnTo>
                    <a:pt x="840227" y="516115"/>
                  </a:lnTo>
                  <a:cubicBezTo>
                    <a:pt x="750649" y="546538"/>
                    <a:pt x="642662" y="564302"/>
                    <a:pt x="526422" y="564302"/>
                  </a:cubicBezTo>
                  <a:cubicBezTo>
                    <a:pt x="293942" y="564302"/>
                    <a:pt x="94474" y="493246"/>
                    <a:pt x="9271" y="391977"/>
                  </a:cubicBezTo>
                  <a:lnTo>
                    <a:pt x="0" y="376964"/>
                  </a:lnTo>
                  <a:lnTo>
                    <a:pt x="0" y="187339"/>
                  </a:lnTo>
                  <a:lnTo>
                    <a:pt x="9271" y="172325"/>
                  </a:lnTo>
                  <a:cubicBezTo>
                    <a:pt x="94474" y="71057"/>
                    <a:pt x="293942" y="0"/>
                    <a:pt x="526422" y="0"/>
                  </a:cubicBezTo>
                  <a:close/>
                </a:path>
              </a:pathLst>
            </a:custGeom>
          </p:spPr>
        </p:pic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AD5885F3-BC59-4F87-A58E-466BB8F8323E}"/>
                </a:ext>
              </a:extLst>
            </p:cNvPr>
            <p:cNvSpPr txBox="1"/>
            <p:nvPr/>
          </p:nvSpPr>
          <p:spPr>
            <a:xfrm>
              <a:off x="4339965" y="5772311"/>
              <a:ext cx="1226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rgbClr val="1E4B9E"/>
                  </a:solidFill>
                </a:rPr>
                <a:t>eigenbelang</a:t>
              </a:r>
              <a:endParaRPr lang="nl-NL" b="1" dirty="0">
                <a:solidFill>
                  <a:srgbClr val="1E4B9E"/>
                </a:solidFill>
              </a:endParaRPr>
            </a:p>
          </p:txBody>
        </p:sp>
      </p:grpSp>
      <p:sp>
        <p:nvSpPr>
          <p:cNvPr id="22" name="Rechthoek 21">
            <a:extLst>
              <a:ext uri="{FF2B5EF4-FFF2-40B4-BE49-F238E27FC236}">
                <a16:creationId xmlns:a16="http://schemas.microsoft.com/office/drawing/2014/main" id="{E1919272-B884-42B0-84C0-C3365E67AC00}"/>
              </a:ext>
            </a:extLst>
          </p:cNvPr>
          <p:cNvSpPr/>
          <p:nvPr/>
        </p:nvSpPr>
        <p:spPr>
          <a:xfrm>
            <a:off x="1460938" y="2020388"/>
            <a:ext cx="5017719" cy="4753853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Benoem altijd: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/>
              <a:t>wie is wie?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/>
              <a:t>waar zit het conflicterende belang (welk eigenbelang hebben zij)?</a:t>
            </a:r>
          </a:p>
          <a:p>
            <a:pPr marL="342900" indent="-342900">
              <a:buFont typeface="+mj-lt"/>
              <a:buAutoNum type="alphaLcParenR"/>
            </a:pPr>
            <a:r>
              <a:rPr lang="nl-NL" dirty="0"/>
              <a:t>hoe ontstaat de asymmetrische informatie?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+mj-lt"/>
              <a:buAutoNum type="alphaLcParenR"/>
            </a:pPr>
            <a:r>
              <a:rPr lang="nl-NL" dirty="0"/>
              <a:t>Aandeelhouder = </a:t>
            </a:r>
            <a:r>
              <a:rPr lang="nl-NL" dirty="0" err="1"/>
              <a:t>principal</a:t>
            </a:r>
            <a:br>
              <a:rPr lang="nl-NL" dirty="0"/>
            </a:br>
            <a:r>
              <a:rPr lang="nl-NL" dirty="0"/>
              <a:t>Directie = agent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+mj-lt"/>
              <a:buAutoNum type="alphaLcParenR" startAt="2"/>
            </a:pPr>
            <a:r>
              <a:rPr lang="nl-NL" dirty="0"/>
              <a:t>Aandeelhouders willen zoveel mogelijk dividend (winst op korte termijn)</a:t>
            </a:r>
          </a:p>
          <a:p>
            <a:pPr marL="357188"/>
            <a:r>
              <a:rPr lang="nl-NL" dirty="0"/>
              <a:t>Directie wil wellicht investeren in de toekomst van het bedrijf (minder dividend)</a:t>
            </a:r>
          </a:p>
          <a:p>
            <a:endParaRPr lang="nl-NL" dirty="0"/>
          </a:p>
          <a:p>
            <a:pPr marL="342900" indent="-342900">
              <a:buFont typeface="+mj-lt"/>
              <a:buAutoNum type="alphaLcParenR" startAt="3"/>
            </a:pPr>
            <a:r>
              <a:rPr lang="nl-NL" dirty="0"/>
              <a:t>Aandeelhouders hebben geen zicht op dagelijkse beslissingen in bedrijf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5E5298C3-12C9-4A19-A85C-42826CB87044}"/>
              </a:ext>
            </a:extLst>
          </p:cNvPr>
          <p:cNvSpPr/>
          <p:nvPr/>
        </p:nvSpPr>
        <p:spPr>
          <a:xfrm>
            <a:off x="1048936" y="1608654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1</a:t>
            </a:r>
            <a:endParaRPr lang="nl-NL" sz="1400" b="1" dirty="0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F9C6DC9D-D2A1-4393-AA93-19F07F505855}"/>
              </a:ext>
            </a:extLst>
          </p:cNvPr>
          <p:cNvSpPr/>
          <p:nvPr/>
        </p:nvSpPr>
        <p:spPr>
          <a:xfrm>
            <a:off x="1460938" y="2788516"/>
            <a:ext cx="5017719" cy="257782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Optie 1: verminder asymmetrische informatie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vaker rapportage directie aan aandeelhouders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Optie 2: zorg ervoor dat agent hetzelfde belang heeft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deel salaris directie in aandelen(opties)</a:t>
            </a:r>
            <a:endParaRPr lang="nl-NL" dirty="0"/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720DEE6E-6D0D-4CCC-90A3-1F9C901190C6}"/>
              </a:ext>
            </a:extLst>
          </p:cNvPr>
          <p:cNvSpPr/>
          <p:nvPr/>
        </p:nvSpPr>
        <p:spPr>
          <a:xfrm>
            <a:off x="1048936" y="2376781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2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243987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build="allAtOnce" animBg="1"/>
      <p:bldP spid="23" grpId="0" animBg="1"/>
      <p:bldP spid="23" grpId="1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012932"/>
      </p:ext>
    </p:extLst>
  </p:cSld>
  <p:clrMapOvr>
    <a:masterClrMapping/>
  </p:clrMapOvr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152</TotalTime>
  <Words>261</Words>
  <Application>Microsoft Office PowerPoint</Application>
  <PresentationFormat>Breedbeeld</PresentationFormat>
  <Paragraphs>56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Wingdings</vt:lpstr>
      <vt:lpstr>Economielokaal vwoNieuw</vt:lpstr>
      <vt:lpstr>Principaal-Agent relatie</vt:lpstr>
      <vt:lpstr>Principaal – agent relatie</vt:lpstr>
      <vt:lpstr>Principaal – agent probleem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Principaal-Agent relatie</dc:title>
  <dc:creator>Paul Bloemers</dc:creator>
  <cp:lastModifiedBy>Paul Bloemers</cp:lastModifiedBy>
  <cp:revision>1</cp:revision>
  <dcterms:created xsi:type="dcterms:W3CDTF">2022-01-19T10:43:42Z</dcterms:created>
  <dcterms:modified xsi:type="dcterms:W3CDTF">2022-01-19T13:16:10Z</dcterms:modified>
</cp:coreProperties>
</file>