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8"/>
  </p:notesMasterIdLst>
  <p:sldIdLst>
    <p:sldId id="259" r:id="rId2"/>
    <p:sldId id="278" r:id="rId3"/>
    <p:sldId id="261" r:id="rId4"/>
    <p:sldId id="264" r:id="rId5"/>
    <p:sldId id="260" r:id="rId6"/>
    <p:sldId id="262" r:id="rId7"/>
    <p:sldId id="265" r:id="rId8"/>
    <p:sldId id="266" r:id="rId9"/>
    <p:sldId id="267" r:id="rId10"/>
    <p:sldId id="275" r:id="rId11"/>
    <p:sldId id="276" r:id="rId12"/>
    <p:sldId id="277" r:id="rId13"/>
    <p:sldId id="269" r:id="rId14"/>
    <p:sldId id="270" r:id="rId15"/>
    <p:sldId id="280" r:id="rId16"/>
    <p:sldId id="274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1A80B6"/>
    <a:srgbClr val="F26C36"/>
    <a:srgbClr val="ED4D0F"/>
    <a:srgbClr val="FFFF66"/>
    <a:srgbClr val="E7E7E7"/>
    <a:srgbClr val="F9B499"/>
    <a:srgbClr val="F58B6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D17176-6FBA-437B-84A6-27F4D181A424}" v="5" dt="2022-02-14T14:01:57.6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56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F3510-32D6-4293-96BE-1D38ED0EAF1B}" type="datetimeFigureOut">
              <a:rPr lang="nl-NL" smtClean="0"/>
              <a:t>14-2-2022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C30E9-8C7D-4C95-BF9F-602E96DF6E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7307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C30E9-8C7D-4C95-BF9F-602E96DF6E9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686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C30E9-8C7D-4C95-BF9F-602E96DF6E9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4959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C30E9-8C7D-4C95-BF9F-602E96DF6E9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6789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C30E9-8C7D-4C95-BF9F-602E96DF6E9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7424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0821028" y="648866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2838721947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0459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044717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900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2162199"/>
      </p:ext>
    </p:extLst>
  </p:cSld>
  <p:clrMapOvr>
    <a:masterClrMapping/>
  </p:clrMapOvr>
  <p:transition spd="slow"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6453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652452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3146873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0816080" y="641252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0" y="342900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000" b="1" spc="300" dirty="0">
                <a:latin typeface="Arial" panose="020B0604020202020204" pitchFamily="34" charset="0"/>
                <a:cs typeface="Arial" panose="020B0604020202020204" pitchFamily="34" charset="0"/>
              </a:rPr>
              <a:t>www.economielokaal.nl</a:t>
            </a:r>
            <a:endParaRPr lang="nl-NL" sz="4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532018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918462" y="3194353"/>
            <a:ext cx="6865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400" spc="600" dirty="0"/>
              <a:t>economielokaal voor 456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3003" y="3531552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33003" y="4235860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33003" y="4964819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57816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057878645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79178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3879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el en object - a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9FD9C8C0-4AEF-42AC-A04B-5DF029A07915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001271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el en object -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4817D107-E28C-44CF-A1CE-941769E35A46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22552BC-0A7A-45B7-83F2-D843FE1449B5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64654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204168703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89201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05986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91A7F7C-B7D1-48DD-8742-249CEB2248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Economische kringloop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C634CFBA-B7EA-425D-BE64-DE532F4018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nationale rekening</a:t>
            </a:r>
          </a:p>
        </p:txBody>
      </p:sp>
    </p:spTree>
    <p:extLst>
      <p:ext uri="{BB962C8B-B14F-4D97-AF65-F5344CB8AC3E}">
        <p14:creationId xmlns:p14="http://schemas.microsoft.com/office/powerpoint/2010/main" val="3429858893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Afgeronde rechthoek 62"/>
          <p:cNvSpPr/>
          <p:nvPr/>
        </p:nvSpPr>
        <p:spPr>
          <a:xfrm>
            <a:off x="2141579" y="4716774"/>
            <a:ext cx="3009694" cy="432048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Economische identiteiten</a:t>
            </a:r>
          </a:p>
        </p:txBody>
      </p:sp>
      <p:sp>
        <p:nvSpPr>
          <p:cNvPr id="34" name="Tijdelijke aanduiding voor inhoud 33"/>
          <p:cNvSpPr>
            <a:spLocks noGrp="1"/>
          </p:cNvSpPr>
          <p:nvPr>
            <p:ph idx="1"/>
          </p:nvPr>
        </p:nvSpPr>
        <p:spPr>
          <a:xfrm>
            <a:off x="350874" y="2189282"/>
            <a:ext cx="6541972" cy="1080120"/>
          </a:xfrm>
          <a:noFill/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IN = UIT</a:t>
            </a:r>
          </a:p>
          <a:p>
            <a:pPr marL="0" indent="0" algn="ctr">
              <a:buNone/>
            </a:pPr>
            <a:r>
              <a:rPr lang="nl-NL" sz="2400" dirty="0"/>
              <a:t>Y = C + S + B</a:t>
            </a:r>
          </a:p>
        </p:txBody>
      </p:sp>
      <p:sp>
        <p:nvSpPr>
          <p:cNvPr id="4" name="Rechthoek 3"/>
          <p:cNvSpPr/>
          <p:nvPr/>
        </p:nvSpPr>
        <p:spPr>
          <a:xfrm>
            <a:off x="8313204" y="2289994"/>
            <a:ext cx="1656184" cy="504056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Gezinnen</a:t>
            </a:r>
          </a:p>
        </p:txBody>
      </p:sp>
      <p:cxnSp>
        <p:nvCxnSpPr>
          <p:cNvPr id="10" name="Rechte verbindingslijn met pijl 9"/>
          <p:cNvCxnSpPr>
            <a:stCxn id="4" idx="2"/>
          </p:cNvCxnSpPr>
          <p:nvPr/>
        </p:nvCxnSpPr>
        <p:spPr>
          <a:xfrm>
            <a:off x="9141296" y="2794050"/>
            <a:ext cx="3396" cy="544706"/>
          </a:xfrm>
          <a:prstGeom prst="straightConnector1">
            <a:avLst/>
          </a:prstGeom>
          <a:ln w="1905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7612683" y="221798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>
                    <a:lumMod val="65000"/>
                    <a:lumOff val="35000"/>
                  </a:schemeClr>
                </a:solidFill>
                <a:latin typeface="Adobe Fan Heiti Std B" pitchFamily="34" charset="-128"/>
                <a:ea typeface="Adobe Fan Heiti Std B" pitchFamily="34" charset="-128"/>
              </a:rPr>
              <a:t>Y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10182935" y="255083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>
                    <a:lumMod val="65000"/>
                    <a:lumOff val="35000"/>
                  </a:schemeClr>
                </a:solidFill>
                <a:latin typeface="Adobe Fan Heiti Std B" pitchFamily="34" charset="-128"/>
                <a:ea typeface="Adobe Fan Heiti Std B" pitchFamily="34" charset="-128"/>
              </a:rPr>
              <a:t>C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11679062" y="254202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>
                    <a:lumMod val="65000"/>
                    <a:lumOff val="35000"/>
                  </a:schemeClr>
                </a:solidFill>
                <a:latin typeface="Adobe Fan Heiti Std B" pitchFamily="34" charset="-128"/>
                <a:ea typeface="Adobe Fan Heiti Std B" pitchFamily="34" charset="-128"/>
              </a:rPr>
              <a:t>B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9167679" y="2835199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>
                    <a:lumMod val="65000"/>
                    <a:lumOff val="35000"/>
                  </a:schemeClr>
                </a:solidFill>
                <a:latin typeface="Adobe Fan Heiti Std B" pitchFamily="34" charset="-128"/>
                <a:ea typeface="Adobe Fan Heiti Std B" pitchFamily="34" charset="-128"/>
              </a:rPr>
              <a:t>S</a:t>
            </a:r>
          </a:p>
        </p:txBody>
      </p:sp>
      <p:cxnSp>
        <p:nvCxnSpPr>
          <p:cNvPr id="18" name="Rechte verbindingslijn met pijl 17"/>
          <p:cNvCxnSpPr>
            <a:cxnSpLocks/>
          </p:cNvCxnSpPr>
          <p:nvPr/>
        </p:nvCxnSpPr>
        <p:spPr>
          <a:xfrm>
            <a:off x="7399967" y="2542022"/>
            <a:ext cx="900000" cy="0"/>
          </a:xfrm>
          <a:prstGeom prst="straightConnector1">
            <a:avLst/>
          </a:prstGeom>
          <a:ln w="1905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Gebogen verbindingslijn 30"/>
          <p:cNvCxnSpPr/>
          <p:nvPr/>
        </p:nvCxnSpPr>
        <p:spPr>
          <a:xfrm>
            <a:off x="9969388" y="2402652"/>
            <a:ext cx="1692188" cy="665702"/>
          </a:xfrm>
          <a:prstGeom prst="bentConnector2">
            <a:avLst/>
          </a:prstGeom>
          <a:ln w="1905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Gebogen verbindingslijn 32"/>
          <p:cNvCxnSpPr/>
          <p:nvPr/>
        </p:nvCxnSpPr>
        <p:spPr>
          <a:xfrm>
            <a:off x="9969389" y="2542022"/>
            <a:ext cx="1026961" cy="612068"/>
          </a:xfrm>
          <a:prstGeom prst="bentConnector2">
            <a:avLst/>
          </a:prstGeom>
          <a:ln w="1905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Rechthoek 34"/>
          <p:cNvSpPr/>
          <p:nvPr/>
        </p:nvSpPr>
        <p:spPr>
          <a:xfrm>
            <a:off x="8660509" y="4420549"/>
            <a:ext cx="1656184" cy="504056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Bedrijven</a:t>
            </a:r>
          </a:p>
        </p:txBody>
      </p:sp>
      <p:sp>
        <p:nvSpPr>
          <p:cNvPr id="36" name="Tekstvak 35"/>
          <p:cNvSpPr txBox="1"/>
          <p:nvPr/>
        </p:nvSpPr>
        <p:spPr>
          <a:xfrm>
            <a:off x="7836393" y="414908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dobe Fan Heiti Std B" pitchFamily="34" charset="-128"/>
                <a:ea typeface="Adobe Fan Heiti Std B" pitchFamily="34" charset="-128"/>
              </a:rPr>
              <a:t>Y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10745373" y="420930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dobe Fan Heiti Std B" pitchFamily="34" charset="-128"/>
                <a:ea typeface="Adobe Fan Heiti Std B" pitchFamily="34" charset="-128"/>
              </a:rPr>
              <a:t>C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9421875" y="399243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dobe Fan Heiti Std B" pitchFamily="34" charset="-128"/>
                <a:ea typeface="Adobe Fan Heiti Std B" pitchFamily="34" charset="-128"/>
              </a:rPr>
              <a:t>I</a:t>
            </a:r>
          </a:p>
        </p:txBody>
      </p:sp>
      <p:sp>
        <p:nvSpPr>
          <p:cNvPr id="39" name="Tekstvak 38"/>
          <p:cNvSpPr txBox="1"/>
          <p:nvPr/>
        </p:nvSpPr>
        <p:spPr>
          <a:xfrm>
            <a:off x="11217104" y="4393971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dobe Fan Heiti Std B" pitchFamily="34" charset="-128"/>
                <a:ea typeface="Adobe Fan Heiti Std B" pitchFamily="34" charset="-128"/>
              </a:rPr>
              <a:t>O</a:t>
            </a:r>
          </a:p>
        </p:txBody>
      </p:sp>
      <p:sp>
        <p:nvSpPr>
          <p:cNvPr id="40" name="Tekstvak 39"/>
          <p:cNvSpPr txBox="1"/>
          <p:nvPr/>
        </p:nvSpPr>
        <p:spPr>
          <a:xfrm>
            <a:off x="8804473" y="5014033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dobe Fan Heiti Std B" pitchFamily="34" charset="-128"/>
                <a:ea typeface="Adobe Fan Heiti Std B" pitchFamily="34" charset="-128"/>
              </a:rPr>
              <a:t>M</a:t>
            </a:r>
          </a:p>
        </p:txBody>
      </p:sp>
      <p:sp>
        <p:nvSpPr>
          <p:cNvPr id="41" name="Tekstvak 40"/>
          <p:cNvSpPr txBox="1"/>
          <p:nvPr/>
        </p:nvSpPr>
        <p:spPr>
          <a:xfrm>
            <a:off x="9648053" y="501403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dobe Fan Heiti Std B" pitchFamily="34" charset="-128"/>
                <a:ea typeface="Adobe Fan Heiti Std B" pitchFamily="34" charset="-128"/>
              </a:rPr>
              <a:t>E</a:t>
            </a:r>
          </a:p>
        </p:txBody>
      </p:sp>
      <p:cxnSp>
        <p:nvCxnSpPr>
          <p:cNvPr id="45" name="Rechte verbindingslijn met pijl 44"/>
          <p:cNvCxnSpPr>
            <a:cxnSpLocks/>
          </p:cNvCxnSpPr>
          <p:nvPr/>
        </p:nvCxnSpPr>
        <p:spPr>
          <a:xfrm rot="16200000">
            <a:off x="9420818" y="5209516"/>
            <a:ext cx="468000" cy="0"/>
          </a:xfrm>
          <a:prstGeom prst="straightConnector1">
            <a:avLst/>
          </a:prstGeom>
          <a:ln w="1905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met pijl 46"/>
          <p:cNvCxnSpPr>
            <a:cxnSpLocks/>
          </p:cNvCxnSpPr>
          <p:nvPr/>
        </p:nvCxnSpPr>
        <p:spPr>
          <a:xfrm rot="16200000" flipH="1" flipV="1">
            <a:off x="8930997" y="5209516"/>
            <a:ext cx="468000" cy="0"/>
          </a:xfrm>
          <a:prstGeom prst="straightConnector1">
            <a:avLst/>
          </a:prstGeom>
          <a:ln w="1905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Gebogen verbindingslijn 50"/>
          <p:cNvCxnSpPr/>
          <p:nvPr/>
        </p:nvCxnSpPr>
        <p:spPr>
          <a:xfrm rot="10800000">
            <a:off x="7835595" y="4077072"/>
            <a:ext cx="824914" cy="602776"/>
          </a:xfrm>
          <a:prstGeom prst="bentConnector2">
            <a:avLst/>
          </a:prstGeom>
          <a:ln w="1905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Rechte verbindingslijn met pijl 52"/>
          <p:cNvCxnSpPr/>
          <p:nvPr/>
        </p:nvCxnSpPr>
        <p:spPr>
          <a:xfrm>
            <a:off x="9366050" y="3947716"/>
            <a:ext cx="0" cy="458760"/>
          </a:xfrm>
          <a:prstGeom prst="straightConnector1">
            <a:avLst/>
          </a:prstGeom>
          <a:ln w="1905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Gebogen verbindingslijn 54"/>
          <p:cNvCxnSpPr/>
          <p:nvPr/>
        </p:nvCxnSpPr>
        <p:spPr>
          <a:xfrm rot="5400000">
            <a:off x="10528047" y="4056578"/>
            <a:ext cx="346102" cy="710596"/>
          </a:xfrm>
          <a:prstGeom prst="bentConnector2">
            <a:avLst/>
          </a:prstGeom>
          <a:ln w="1905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Rechte verbindingslijn met pijl 56"/>
          <p:cNvCxnSpPr/>
          <p:nvPr/>
        </p:nvCxnSpPr>
        <p:spPr>
          <a:xfrm flipH="1">
            <a:off x="10345800" y="4752308"/>
            <a:ext cx="1214652" cy="0"/>
          </a:xfrm>
          <a:prstGeom prst="straightConnector1">
            <a:avLst/>
          </a:prstGeom>
          <a:ln w="1905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Tijdelijke aanduiding voor inhoud 33"/>
          <p:cNvSpPr txBox="1">
            <a:spLocks/>
          </p:cNvSpPr>
          <p:nvPr/>
        </p:nvSpPr>
        <p:spPr bwMode="auto">
          <a:xfrm>
            <a:off x="350874" y="3811786"/>
            <a:ext cx="6541972" cy="1656184"/>
          </a:xfrm>
          <a:prstGeom prst="rect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400" dirty="0"/>
              <a:t>UIT = IN</a:t>
            </a:r>
          </a:p>
          <a:p>
            <a:pPr marL="0" indent="0" algn="ctr">
              <a:buNone/>
            </a:pPr>
            <a:r>
              <a:rPr lang="nl-NL" sz="2400" dirty="0"/>
              <a:t>Y + M = C + I + O + E</a:t>
            </a:r>
          </a:p>
          <a:p>
            <a:pPr marL="0" indent="0" algn="ctr">
              <a:buNone/>
            </a:pPr>
            <a:r>
              <a:rPr lang="nl-NL" sz="2400" dirty="0"/>
              <a:t>Y = C + I + O + E - M</a:t>
            </a:r>
          </a:p>
        </p:txBody>
      </p:sp>
      <p:sp>
        <p:nvSpPr>
          <p:cNvPr id="61" name="Rechthoek 60"/>
          <p:cNvSpPr/>
          <p:nvPr/>
        </p:nvSpPr>
        <p:spPr>
          <a:xfrm>
            <a:off x="1900876" y="3343733"/>
            <a:ext cx="3441968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nl-NL" dirty="0"/>
              <a:t>macro-economische identiteiten</a:t>
            </a:r>
          </a:p>
        </p:txBody>
      </p:sp>
      <p:sp>
        <p:nvSpPr>
          <p:cNvPr id="62" name="Afgeronde rechthoek 61"/>
          <p:cNvSpPr/>
          <p:nvPr/>
        </p:nvSpPr>
        <p:spPr>
          <a:xfrm>
            <a:off x="2586462" y="2599022"/>
            <a:ext cx="2071482" cy="432048"/>
          </a:xfrm>
          <a:prstGeom prst="roundRect">
            <a:avLst/>
          </a:prstGeom>
          <a:noFill/>
          <a:ln w="19050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272512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34" grpId="0" uiExpand="1" build="p" animBg="1"/>
      <p:bldP spid="4" grpId="0" animBg="1"/>
      <p:bldP spid="11" grpId="0"/>
      <p:bldP spid="12" grpId="0"/>
      <p:bldP spid="13" grpId="0"/>
      <p:bldP spid="14" grpId="0"/>
      <p:bldP spid="35" grpId="0" animBg="1"/>
      <p:bldP spid="36" grpId="0"/>
      <p:bldP spid="37" grpId="0"/>
      <p:bldP spid="38" grpId="0"/>
      <p:bldP spid="39" grpId="0"/>
      <p:bldP spid="40" grpId="0"/>
      <p:bldP spid="41" grpId="0"/>
      <p:bldP spid="60" grpId="0" uiExpand="1" build="p" animBg="1"/>
      <p:bldP spid="61" grpId="0" animBg="1"/>
      <p:bldP spid="6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fgeronde rechthoek 62">
            <a:extLst>
              <a:ext uri="{FF2B5EF4-FFF2-40B4-BE49-F238E27FC236}">
                <a16:creationId xmlns:a16="http://schemas.microsoft.com/office/drawing/2014/main" id="{31943594-2658-42DD-9968-7155F90CDFFA}"/>
              </a:ext>
            </a:extLst>
          </p:cNvPr>
          <p:cNvSpPr/>
          <p:nvPr/>
        </p:nvSpPr>
        <p:spPr>
          <a:xfrm>
            <a:off x="4005168" y="2305442"/>
            <a:ext cx="4208652" cy="5040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7" name="Rechte verbindingslijn 16"/>
          <p:cNvCxnSpPr>
            <a:stCxn id="4" idx="2"/>
            <a:endCxn id="6" idx="0"/>
          </p:cNvCxnSpPr>
          <p:nvPr/>
        </p:nvCxnSpPr>
        <p:spPr>
          <a:xfrm flipH="1">
            <a:off x="2559924" y="2280181"/>
            <a:ext cx="1970754" cy="716771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>
            <a:stCxn id="5" idx="2"/>
            <a:endCxn id="7" idx="0"/>
          </p:cNvCxnSpPr>
          <p:nvPr/>
        </p:nvCxnSpPr>
        <p:spPr>
          <a:xfrm>
            <a:off x="5788727" y="2280181"/>
            <a:ext cx="2647533" cy="716771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Nationale Spaarsaldo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2800" dirty="0"/>
              <a:t>Y = C + I + O + E – M</a:t>
            </a:r>
          </a:p>
          <a:p>
            <a:pPr marL="0" indent="0" algn="ctr">
              <a:buNone/>
            </a:pPr>
            <a:r>
              <a:rPr lang="nl-NL" sz="2800" dirty="0"/>
              <a:t>Y – (C + I + O) = (E – M)</a:t>
            </a:r>
          </a:p>
          <a:p>
            <a:pPr marL="0" indent="0" algn="ctr">
              <a:buNone/>
            </a:pPr>
            <a:endParaRPr lang="nl-NL" dirty="0"/>
          </a:p>
        </p:txBody>
      </p:sp>
      <p:sp>
        <p:nvSpPr>
          <p:cNvPr id="4" name="Afgeronde rechthoek 3"/>
          <p:cNvSpPr/>
          <p:nvPr/>
        </p:nvSpPr>
        <p:spPr>
          <a:xfrm>
            <a:off x="4314654" y="1704117"/>
            <a:ext cx="432048" cy="576064"/>
          </a:xfrm>
          <a:prstGeom prst="round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Afgeronde rechthoek 4"/>
          <p:cNvSpPr/>
          <p:nvPr/>
        </p:nvSpPr>
        <p:spPr>
          <a:xfrm>
            <a:off x="4961952" y="1704117"/>
            <a:ext cx="1653550" cy="576064"/>
          </a:xfrm>
          <a:prstGeom prst="round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Afgeronde rechthoek 5"/>
          <p:cNvSpPr/>
          <p:nvPr/>
        </p:nvSpPr>
        <p:spPr>
          <a:xfrm>
            <a:off x="1847528" y="2996952"/>
            <a:ext cx="1424792" cy="115212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dirty="0"/>
              <a:t>Wat we verdienen door te produceren</a:t>
            </a:r>
          </a:p>
        </p:txBody>
      </p:sp>
      <p:sp>
        <p:nvSpPr>
          <p:cNvPr id="7" name="Afgeronde rechthoek 6"/>
          <p:cNvSpPr/>
          <p:nvPr/>
        </p:nvSpPr>
        <p:spPr>
          <a:xfrm>
            <a:off x="7032104" y="2996952"/>
            <a:ext cx="2808312" cy="11521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dirty="0"/>
              <a:t>Wat we zelf aan goederen en diensten kopen/betalen/verbruiken</a:t>
            </a:r>
          </a:p>
        </p:txBody>
      </p:sp>
      <p:cxnSp>
        <p:nvCxnSpPr>
          <p:cNvPr id="9" name="Rechte verbindingslijn met pijl 8"/>
          <p:cNvCxnSpPr>
            <a:stCxn id="6" idx="3"/>
            <a:endCxn id="7" idx="1"/>
          </p:cNvCxnSpPr>
          <p:nvPr/>
        </p:nvCxnSpPr>
        <p:spPr>
          <a:xfrm>
            <a:off x="3272320" y="3573016"/>
            <a:ext cx="375978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Afgeronde rechthoek 9"/>
          <p:cNvSpPr/>
          <p:nvPr/>
        </p:nvSpPr>
        <p:spPr>
          <a:xfrm>
            <a:off x="3431704" y="5157192"/>
            <a:ext cx="3456384" cy="129614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dirty="0"/>
              <a:t>Als we méér produceren</a:t>
            </a:r>
            <a:br>
              <a:rPr lang="nl-NL" sz="1600" dirty="0"/>
            </a:br>
            <a:r>
              <a:rPr lang="nl-NL" sz="1600" dirty="0"/>
              <a:t>dan we zelf verbruiken</a:t>
            </a:r>
          </a:p>
          <a:p>
            <a:pPr algn="ctr"/>
            <a:endParaRPr lang="nl-NL" sz="1000" dirty="0"/>
          </a:p>
          <a:p>
            <a:pPr algn="ctr"/>
            <a:r>
              <a:rPr lang="nl-NL" sz="1600" dirty="0"/>
              <a:t>hebben we per saldo aan het buitenland verdiend/verkocht</a:t>
            </a:r>
          </a:p>
        </p:txBody>
      </p:sp>
      <p:cxnSp>
        <p:nvCxnSpPr>
          <p:cNvPr id="12" name="Rechte verbindingslijn 11"/>
          <p:cNvCxnSpPr>
            <a:stCxn id="10" idx="0"/>
          </p:cNvCxnSpPr>
          <p:nvPr/>
        </p:nvCxnSpPr>
        <p:spPr>
          <a:xfrm flipH="1" flipV="1">
            <a:off x="5152212" y="3573016"/>
            <a:ext cx="7684" cy="1584176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0" name="Afgeronde rechthoek 19"/>
          <p:cNvSpPr/>
          <p:nvPr/>
        </p:nvSpPr>
        <p:spPr>
          <a:xfrm>
            <a:off x="6821713" y="1704117"/>
            <a:ext cx="1110965" cy="576064"/>
          </a:xfrm>
          <a:prstGeom prst="roundRect">
            <a:avLst/>
          </a:prstGeom>
          <a:noFill/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2" name="Gebogen verbindingslijn 21"/>
          <p:cNvCxnSpPr>
            <a:stCxn id="10" idx="3"/>
            <a:endCxn id="20" idx="3"/>
          </p:cNvCxnSpPr>
          <p:nvPr/>
        </p:nvCxnSpPr>
        <p:spPr>
          <a:xfrm flipV="1">
            <a:off x="6888088" y="1992149"/>
            <a:ext cx="1044590" cy="3813115"/>
          </a:xfrm>
          <a:prstGeom prst="bentConnector3">
            <a:avLst>
              <a:gd name="adj1" fmla="val 121884"/>
            </a:avLst>
          </a:prstGeom>
          <a:ln>
            <a:prstDash val="dash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4" name="Tekstvak 23"/>
          <p:cNvSpPr txBox="1"/>
          <p:nvPr/>
        </p:nvSpPr>
        <p:spPr>
          <a:xfrm>
            <a:off x="3849236" y="3237272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>
                <a:solidFill>
                  <a:schemeClr val="bg1"/>
                </a:solidFill>
              </a:rPr>
              <a:t>Nationale Spaarsaldo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536E60B-1F26-4464-8C13-CD8E87E143CF}"/>
              </a:ext>
            </a:extLst>
          </p:cNvPr>
          <p:cNvSpPr txBox="1"/>
          <p:nvPr/>
        </p:nvSpPr>
        <p:spPr>
          <a:xfrm>
            <a:off x="7081073" y="4142022"/>
            <a:ext cx="290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>
                <a:solidFill>
                  <a:schemeClr val="bg1"/>
                </a:solidFill>
              </a:rPr>
              <a:t>Binnenlandse bestedingen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1C685738-347D-4907-8941-9F1E03E06226}"/>
              </a:ext>
            </a:extLst>
          </p:cNvPr>
          <p:cNvSpPr txBox="1"/>
          <p:nvPr/>
        </p:nvSpPr>
        <p:spPr>
          <a:xfrm>
            <a:off x="3764652" y="6410792"/>
            <a:ext cx="2775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>
                <a:solidFill>
                  <a:schemeClr val="bg1"/>
                </a:solidFill>
              </a:rPr>
              <a:t>Saldo Lopende Rekening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1DDD58AB-A33D-4958-A798-16BE8E37AC31}"/>
              </a:ext>
            </a:extLst>
          </p:cNvPr>
          <p:cNvSpPr txBox="1"/>
          <p:nvPr/>
        </p:nvSpPr>
        <p:spPr>
          <a:xfrm>
            <a:off x="3976248" y="4805148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>
                <a:solidFill>
                  <a:schemeClr val="bg1"/>
                </a:solidFill>
              </a:rPr>
              <a:t>Nationale spaarsaldo</a:t>
            </a: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B95F8112-732E-46CD-B45C-226DD59DE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6174" y="4805148"/>
            <a:ext cx="2634454" cy="1899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8771212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" grpId="0" uiExpand="1" build="p"/>
      <p:bldP spid="4" grpId="0" animBg="1"/>
      <p:bldP spid="5" grpId="0" animBg="1"/>
      <p:bldP spid="6" grpId="0" animBg="1"/>
      <p:bldP spid="7" grpId="0" animBg="1"/>
      <p:bldP spid="10" grpId="0" animBg="1"/>
      <p:bldP spid="20" grpId="0" animBg="1"/>
      <p:bldP spid="24" grpId="0"/>
      <p:bldP spid="8" grpId="0"/>
      <p:bldP spid="18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fgeronde rechthoek 62">
            <a:extLst>
              <a:ext uri="{FF2B5EF4-FFF2-40B4-BE49-F238E27FC236}">
                <a16:creationId xmlns:a16="http://schemas.microsoft.com/office/drawing/2014/main" id="{259ECCEA-4CBB-4F48-B734-0713A39309B1}"/>
              </a:ext>
            </a:extLst>
          </p:cNvPr>
          <p:cNvSpPr/>
          <p:nvPr/>
        </p:nvSpPr>
        <p:spPr>
          <a:xfrm>
            <a:off x="1847528" y="4256004"/>
            <a:ext cx="5034542" cy="2283677"/>
          </a:xfrm>
          <a:prstGeom prst="roundRect">
            <a:avLst>
              <a:gd name="adj" fmla="val 11814"/>
            </a:avLst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Nationale Spaarsaldo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5600" y="1817999"/>
            <a:ext cx="8404696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Y = C + S + B</a:t>
            </a:r>
          </a:p>
          <a:p>
            <a:pPr marL="0" indent="0" algn="ctr">
              <a:buNone/>
            </a:pPr>
            <a:r>
              <a:rPr lang="nl-NL" sz="2400" dirty="0"/>
              <a:t>Y = C + I + O + E – M</a:t>
            </a:r>
          </a:p>
          <a:p>
            <a:pPr marL="0" indent="0" algn="ctr">
              <a:buNone/>
            </a:pPr>
            <a:r>
              <a:rPr lang="nl-NL" sz="2400" dirty="0"/>
              <a:t>Y = Y</a:t>
            </a:r>
          </a:p>
          <a:p>
            <a:pPr marL="0" indent="0" algn="ctr">
              <a:buNone/>
            </a:pPr>
            <a:endParaRPr lang="nl-NL" sz="400" dirty="0"/>
          </a:p>
          <a:p>
            <a:pPr marL="0" indent="0" algn="ctr">
              <a:buNone/>
            </a:pPr>
            <a:r>
              <a:rPr lang="nl-NL" sz="2400" dirty="0"/>
              <a:t>C + S + B = C + I + O + E – M</a:t>
            </a:r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endParaRPr lang="nl-NL" sz="400" dirty="0"/>
          </a:p>
          <a:p>
            <a:pPr marL="0" indent="0" algn="ctr">
              <a:buNone/>
            </a:pPr>
            <a:r>
              <a:rPr lang="nl-NL" sz="2400" dirty="0"/>
              <a:t>(S – I) + (B – O) = (E – M)</a:t>
            </a:r>
          </a:p>
          <a:p>
            <a:pPr marL="0" indent="0" algn="ctr">
              <a:buNone/>
            </a:pPr>
            <a:endParaRPr lang="nl-NL" sz="1400" dirty="0"/>
          </a:p>
        </p:txBody>
      </p:sp>
      <p:cxnSp>
        <p:nvCxnSpPr>
          <p:cNvPr id="5" name="Rechte verbindingslijn 4"/>
          <p:cNvCxnSpPr/>
          <p:nvPr/>
        </p:nvCxnSpPr>
        <p:spPr>
          <a:xfrm flipH="1">
            <a:off x="2542738" y="3368389"/>
            <a:ext cx="288032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4185648" y="3383360"/>
            <a:ext cx="288032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Vierkante haak links 8"/>
          <p:cNvSpPr/>
          <p:nvPr/>
        </p:nvSpPr>
        <p:spPr>
          <a:xfrm rot="16200000">
            <a:off x="4497925" y="2997865"/>
            <a:ext cx="118259" cy="1590676"/>
          </a:xfrm>
          <a:prstGeom prst="leftBracket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ierkante haak links 9"/>
          <p:cNvSpPr/>
          <p:nvPr/>
        </p:nvSpPr>
        <p:spPr>
          <a:xfrm rot="16200000">
            <a:off x="3863752" y="3086001"/>
            <a:ext cx="288032" cy="1584176"/>
          </a:xfrm>
          <a:prstGeom prst="leftBracket">
            <a:avLst/>
          </a:prstGeom>
          <a:ln w="28575">
            <a:solidFill>
              <a:srgbClr val="F26C36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Vierkante haak links 10"/>
          <p:cNvSpPr/>
          <p:nvPr/>
        </p:nvSpPr>
        <p:spPr>
          <a:xfrm rot="16200000">
            <a:off x="6132512" y="3522141"/>
            <a:ext cx="108012" cy="531877"/>
          </a:xfrm>
          <a:prstGeom prst="leftBracket">
            <a:avLst/>
          </a:prstGeom>
          <a:ln w="28575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Linkeraccolade 11"/>
          <p:cNvSpPr/>
          <p:nvPr/>
        </p:nvSpPr>
        <p:spPr>
          <a:xfrm rot="16200000">
            <a:off x="3457347" y="4214859"/>
            <a:ext cx="504056" cy="3060111"/>
          </a:xfrm>
          <a:prstGeom prst="leftBrace">
            <a:avLst/>
          </a:prstGeom>
          <a:ln w="28575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2423519" y="6072645"/>
            <a:ext cx="2606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/>
              <a:t>Nationale Spaarsaldo</a:t>
            </a:r>
          </a:p>
        </p:txBody>
      </p:sp>
      <p:sp>
        <p:nvSpPr>
          <p:cNvPr id="14" name="Linkeraccolade 13"/>
          <p:cNvSpPr/>
          <p:nvPr/>
        </p:nvSpPr>
        <p:spPr>
          <a:xfrm rot="16200000">
            <a:off x="4294174" y="4403299"/>
            <a:ext cx="360040" cy="1008112"/>
          </a:xfrm>
          <a:prstGeom prst="leftBrac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Linkeraccolade 14"/>
          <p:cNvSpPr/>
          <p:nvPr/>
        </p:nvSpPr>
        <p:spPr>
          <a:xfrm rot="16200000">
            <a:off x="3042554" y="4475421"/>
            <a:ext cx="360040" cy="844447"/>
          </a:xfrm>
          <a:prstGeom prst="leftBrace">
            <a:avLst/>
          </a:prstGeom>
          <a:ln w="28575">
            <a:solidFill>
              <a:srgbClr val="F26C36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135560" y="5037803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i="1" dirty="0">
                <a:solidFill>
                  <a:srgbClr val="ED4D0F"/>
                </a:solidFill>
              </a:rPr>
              <a:t>Spaarsaldo</a:t>
            </a:r>
            <a:br>
              <a:rPr lang="nl-NL" i="1" dirty="0">
                <a:solidFill>
                  <a:srgbClr val="ED4D0F"/>
                </a:solidFill>
              </a:rPr>
            </a:br>
            <a:r>
              <a:rPr lang="nl-NL" i="1" dirty="0">
                <a:solidFill>
                  <a:srgbClr val="ED4D0F"/>
                </a:solidFill>
              </a:rPr>
              <a:t>particuliere sector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3935760" y="5074678"/>
            <a:ext cx="1443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i="1" dirty="0">
                <a:solidFill>
                  <a:schemeClr val="accent1"/>
                </a:solidFill>
              </a:rPr>
              <a:t>Spaarsaldo</a:t>
            </a:r>
            <a:br>
              <a:rPr lang="nl-NL" i="1" dirty="0">
                <a:solidFill>
                  <a:schemeClr val="accent1"/>
                </a:solidFill>
              </a:rPr>
            </a:br>
            <a:r>
              <a:rPr lang="nl-NL" i="1" dirty="0">
                <a:solidFill>
                  <a:schemeClr val="accent1"/>
                </a:solidFill>
              </a:rPr>
              <a:t>overheid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5411436" y="6072645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/>
              <a:t>Saldo LR</a:t>
            </a:r>
          </a:p>
        </p:txBody>
      </p:sp>
      <p:sp>
        <p:nvSpPr>
          <p:cNvPr id="19" name="Rechthoek 18"/>
          <p:cNvSpPr/>
          <p:nvPr/>
        </p:nvSpPr>
        <p:spPr>
          <a:xfrm>
            <a:off x="4984870" y="5964924"/>
            <a:ext cx="4331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dirty="0">
                <a:solidFill>
                  <a:srgbClr val="C00000"/>
                </a:solidFill>
              </a:rPr>
              <a:t>=</a:t>
            </a:r>
            <a:endParaRPr lang="nl-NL" dirty="0">
              <a:solidFill>
                <a:srgbClr val="C00000"/>
              </a:solidFill>
            </a:endParaRP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359DCD67-2EB4-48FE-B744-A22F1A014F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6174" y="4805148"/>
            <a:ext cx="2634454" cy="1899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9384518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" grpId="0" uiExpand="1" build="p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Afgeronde rechthoek 62">
            <a:extLst>
              <a:ext uri="{FF2B5EF4-FFF2-40B4-BE49-F238E27FC236}">
                <a16:creationId xmlns:a16="http://schemas.microsoft.com/office/drawing/2014/main" id="{9E942D09-00CF-4A95-BF54-ABF247D9840F}"/>
              </a:ext>
            </a:extLst>
          </p:cNvPr>
          <p:cNvSpPr/>
          <p:nvPr/>
        </p:nvSpPr>
        <p:spPr>
          <a:xfrm>
            <a:off x="6095609" y="1946083"/>
            <a:ext cx="5034542" cy="3378109"/>
          </a:xfrm>
          <a:prstGeom prst="roundRect">
            <a:avLst>
              <a:gd name="adj" fmla="val 8853"/>
            </a:avLst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7BF9679-8042-4FB2-87BD-E4F0A0F0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Samenvatting</a:t>
            </a:r>
          </a:p>
        </p:txBody>
      </p:sp>
      <p:sp>
        <p:nvSpPr>
          <p:cNvPr id="63" name="Tijdelijke aanduiding voor inhoud 2">
            <a:extLst>
              <a:ext uri="{FF2B5EF4-FFF2-40B4-BE49-F238E27FC236}">
                <a16:creationId xmlns:a16="http://schemas.microsoft.com/office/drawing/2014/main" id="{E300D314-B61F-4E70-A093-2298694C3F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07967" y="1885864"/>
            <a:ext cx="5976663" cy="4144378"/>
          </a:xfrm>
        </p:spPr>
        <p:txBody>
          <a:bodyPr/>
          <a:lstStyle/>
          <a:p>
            <a:pPr marL="0" indent="0" algn="ctr">
              <a:buNone/>
            </a:pPr>
            <a:endParaRPr lang="nl-NL" sz="500" dirty="0"/>
          </a:p>
          <a:p>
            <a:pPr marL="0" indent="0" algn="ctr">
              <a:buNone/>
            </a:pPr>
            <a:r>
              <a:rPr lang="nl-NL" sz="2800" dirty="0"/>
              <a:t>(S – I) + (B – O) = (E – M)</a:t>
            </a:r>
          </a:p>
          <a:p>
            <a:pPr marL="0" indent="0" algn="ctr">
              <a:buNone/>
            </a:pPr>
            <a:endParaRPr lang="nl-NL" dirty="0"/>
          </a:p>
        </p:txBody>
      </p:sp>
      <p:cxnSp>
        <p:nvCxnSpPr>
          <p:cNvPr id="7" name="Gebogen verbindingslijn 6">
            <a:extLst>
              <a:ext uri="{FF2B5EF4-FFF2-40B4-BE49-F238E27FC236}">
                <a16:creationId xmlns:a16="http://schemas.microsoft.com/office/drawing/2014/main" id="{4326A071-4614-4494-B406-FBEF68903D9A}"/>
              </a:ext>
            </a:extLst>
          </p:cNvPr>
          <p:cNvCxnSpPr>
            <a:cxnSpLocks/>
            <a:stCxn id="6" idx="1"/>
            <a:endCxn id="5" idx="1"/>
          </p:cNvCxnSpPr>
          <p:nvPr/>
        </p:nvCxnSpPr>
        <p:spPr>
          <a:xfrm rot="10800000">
            <a:off x="1240913" y="2047864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Gebogen verbindingslijn 7">
            <a:extLst>
              <a:ext uri="{FF2B5EF4-FFF2-40B4-BE49-F238E27FC236}">
                <a16:creationId xmlns:a16="http://schemas.microsoft.com/office/drawing/2014/main" id="{1496FE94-6A27-4C4E-9EE0-A72699BA336D}"/>
              </a:ext>
            </a:extLst>
          </p:cNvPr>
          <p:cNvCxnSpPr>
            <a:cxnSpLocks/>
            <a:stCxn id="5" idx="3"/>
            <a:endCxn id="6" idx="3"/>
          </p:cNvCxnSpPr>
          <p:nvPr/>
        </p:nvCxnSpPr>
        <p:spPr>
          <a:xfrm flipH="1">
            <a:off x="2968913" y="2047864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8C7D80C1-D891-4453-9B89-07DBD2A934B2}"/>
              </a:ext>
            </a:extLst>
          </p:cNvPr>
          <p:cNvSpPr txBox="1"/>
          <p:nvPr/>
        </p:nvSpPr>
        <p:spPr>
          <a:xfrm>
            <a:off x="709120" y="2498848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/>
              <a:t>Y</a:t>
            </a:r>
            <a:r>
              <a:rPr lang="nl-NL" sz="2000" b="1" baseline="-25000" dirty="0" err="1"/>
              <a:t>n</a:t>
            </a:r>
            <a:endParaRPr lang="nl-NL" sz="1600" b="1" baseline="-25000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04236F9-521A-4CBB-BFA0-65D3C1AED08D}"/>
              </a:ext>
            </a:extLst>
          </p:cNvPr>
          <p:cNvSpPr txBox="1"/>
          <p:nvPr/>
        </p:nvSpPr>
        <p:spPr>
          <a:xfrm>
            <a:off x="3244698" y="2498848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C</a:t>
            </a:r>
            <a:endParaRPr lang="nl-NL" sz="1600" b="1" baseline="-25000" dirty="0"/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5AB164C1-1C2F-4615-8859-F6A6D01D7BC3}"/>
              </a:ext>
            </a:extLst>
          </p:cNvPr>
          <p:cNvSpPr/>
          <p:nvPr/>
        </p:nvSpPr>
        <p:spPr>
          <a:xfrm>
            <a:off x="1463263" y="3443028"/>
            <a:ext cx="1296000" cy="324000"/>
          </a:xfrm>
          <a:prstGeom prst="rect">
            <a:avLst/>
          </a:prstGeom>
          <a:solidFill>
            <a:srgbClr val="A7D79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AF6AC8B-0834-42D1-81AE-9FA9A6C0C09C}"/>
              </a:ext>
            </a:extLst>
          </p:cNvPr>
          <p:cNvSpPr/>
          <p:nvPr/>
        </p:nvSpPr>
        <p:spPr>
          <a:xfrm>
            <a:off x="1240913" y="1885864"/>
            <a:ext cx="172819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gezinnen</a:t>
            </a:r>
          </a:p>
        </p:txBody>
      </p: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08268B23-9C90-4BD6-B219-CEC15C325BC2}"/>
              </a:ext>
            </a:extLst>
          </p:cNvPr>
          <p:cNvCxnSpPr>
            <a:cxnSpLocks/>
            <a:stCxn id="5" idx="2"/>
            <a:endCxn id="29" idx="0"/>
          </p:cNvCxnSpPr>
          <p:nvPr/>
        </p:nvCxnSpPr>
        <p:spPr>
          <a:xfrm>
            <a:off x="2105008" y="2209864"/>
            <a:ext cx="6255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A0C25FFD-605F-4D19-9F2C-555DDBE861F1}"/>
              </a:ext>
            </a:extLst>
          </p:cNvPr>
          <p:cNvCxnSpPr>
            <a:cxnSpLocks/>
            <a:stCxn id="29" idx="2"/>
            <a:endCxn id="6" idx="0"/>
          </p:cNvCxnSpPr>
          <p:nvPr/>
        </p:nvCxnSpPr>
        <p:spPr>
          <a:xfrm flipH="1">
            <a:off x="2104913" y="3767028"/>
            <a:ext cx="6350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653A5E28-E63D-4C09-B071-191E2287FDD2}"/>
              </a:ext>
            </a:extLst>
          </p:cNvPr>
          <p:cNvSpPr txBox="1"/>
          <p:nvPr/>
        </p:nvSpPr>
        <p:spPr>
          <a:xfrm>
            <a:off x="2096960" y="2498848"/>
            <a:ext cx="3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S</a:t>
            </a:r>
            <a:endParaRPr lang="nl-NL" sz="1600" b="1" baseline="-2500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58DEC7AD-59BA-4F89-986F-0CB0FCEF66B5}"/>
              </a:ext>
            </a:extLst>
          </p:cNvPr>
          <p:cNvSpPr txBox="1"/>
          <p:nvPr/>
        </p:nvSpPr>
        <p:spPr>
          <a:xfrm>
            <a:off x="2072113" y="4181742"/>
            <a:ext cx="39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I</a:t>
            </a:r>
            <a:r>
              <a:rPr lang="nl-NL" sz="2000" b="1" baseline="-25000" dirty="0"/>
              <a:t>n</a:t>
            </a:r>
            <a:endParaRPr lang="nl-NL" sz="1600" b="1" baseline="-25000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19FD858-8EB1-4BCC-8FE5-0B85BD69EC43}"/>
              </a:ext>
            </a:extLst>
          </p:cNvPr>
          <p:cNvSpPr/>
          <p:nvPr/>
        </p:nvSpPr>
        <p:spPr>
          <a:xfrm>
            <a:off x="1240913" y="5000192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bedrijven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5C5A90A4-D9E1-40DC-88A6-533E30317A51}"/>
              </a:ext>
            </a:extLst>
          </p:cNvPr>
          <p:cNvSpPr/>
          <p:nvPr/>
        </p:nvSpPr>
        <p:spPr>
          <a:xfrm>
            <a:off x="3814570" y="3443028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overheid</a:t>
            </a:r>
          </a:p>
        </p:txBody>
      </p:sp>
      <p:cxnSp>
        <p:nvCxnSpPr>
          <p:cNvPr id="21" name="Gebogen verbindingslijn 8">
            <a:extLst>
              <a:ext uri="{FF2B5EF4-FFF2-40B4-BE49-F238E27FC236}">
                <a16:creationId xmlns:a16="http://schemas.microsoft.com/office/drawing/2014/main" id="{16E2A0B9-A22A-4BC4-B3DA-247530DA178E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2990853" y="1914161"/>
            <a:ext cx="1687717" cy="152886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Gebogen verbindingslijn 9">
            <a:extLst>
              <a:ext uri="{FF2B5EF4-FFF2-40B4-BE49-F238E27FC236}">
                <a16:creationId xmlns:a16="http://schemas.microsoft.com/office/drawing/2014/main" id="{E22F8C18-02CE-43BD-AB06-E497E720A9DB}"/>
              </a:ext>
            </a:extLst>
          </p:cNvPr>
          <p:cNvCxnSpPr>
            <a:cxnSpLocks/>
            <a:stCxn id="20" idx="2"/>
          </p:cNvCxnSpPr>
          <p:nvPr/>
        </p:nvCxnSpPr>
        <p:spPr>
          <a:xfrm rot="5400000">
            <a:off x="3053217" y="3670541"/>
            <a:ext cx="1528867" cy="172184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84986A55-6138-4FA2-942A-5D72E3C4932D}"/>
              </a:ext>
            </a:extLst>
          </p:cNvPr>
          <p:cNvSpPr txBox="1"/>
          <p:nvPr/>
        </p:nvSpPr>
        <p:spPr>
          <a:xfrm>
            <a:off x="4628546" y="2498848"/>
            <a:ext cx="3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B</a:t>
            </a:r>
            <a:endParaRPr lang="nl-NL" sz="1600" b="1" baseline="-25000" dirty="0"/>
          </a:p>
        </p:txBody>
      </p: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91C350AC-6D80-40B9-8F2D-1ECB522840C6}"/>
              </a:ext>
            </a:extLst>
          </p:cNvPr>
          <p:cNvCxnSpPr>
            <a:cxnSpLocks/>
            <a:stCxn id="29" idx="3"/>
            <a:endCxn id="20" idx="1"/>
          </p:cNvCxnSpPr>
          <p:nvPr/>
        </p:nvCxnSpPr>
        <p:spPr>
          <a:xfrm>
            <a:off x="2759263" y="3605028"/>
            <a:ext cx="1055307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kstvak 25">
            <a:extLst>
              <a:ext uri="{FF2B5EF4-FFF2-40B4-BE49-F238E27FC236}">
                <a16:creationId xmlns:a16="http://schemas.microsoft.com/office/drawing/2014/main" id="{6A091308-91D2-4E7A-A493-3E95201BEFC1}"/>
              </a:ext>
            </a:extLst>
          </p:cNvPr>
          <p:cNvSpPr txBox="1"/>
          <p:nvPr/>
        </p:nvSpPr>
        <p:spPr>
          <a:xfrm>
            <a:off x="4628546" y="4228793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O</a:t>
            </a:r>
            <a:endParaRPr lang="nl-NL" sz="1600" b="1" baseline="-25000" dirty="0"/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0FCCF45D-3B6A-479A-9A03-4686ED34FA44}"/>
              </a:ext>
            </a:extLst>
          </p:cNvPr>
          <p:cNvSpPr txBox="1"/>
          <p:nvPr/>
        </p:nvSpPr>
        <p:spPr>
          <a:xfrm>
            <a:off x="3273694" y="3310089"/>
            <a:ext cx="75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/>
              <a:t>B-O</a:t>
            </a:r>
            <a:endParaRPr lang="nl-NL" sz="1200" b="1" i="1" baseline="-25000" dirty="0"/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89CB9EA3-6500-4723-852F-F47BA4E00DCC}"/>
              </a:ext>
            </a:extLst>
          </p:cNvPr>
          <p:cNvSpPr/>
          <p:nvPr/>
        </p:nvSpPr>
        <p:spPr>
          <a:xfrm>
            <a:off x="1229725" y="6128426"/>
            <a:ext cx="1728000" cy="324000"/>
          </a:xfrm>
          <a:prstGeom prst="rect">
            <a:avLst/>
          </a:prstGeom>
          <a:solidFill>
            <a:srgbClr val="F26C36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buitenland</a:t>
            </a:r>
          </a:p>
        </p:txBody>
      </p: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C2179754-0CEC-4012-B76C-53CD224593A7}"/>
              </a:ext>
            </a:extLst>
          </p:cNvPr>
          <p:cNvCxnSpPr>
            <a:cxnSpLocks/>
          </p:cNvCxnSpPr>
          <p:nvPr/>
        </p:nvCxnSpPr>
        <p:spPr>
          <a:xfrm>
            <a:off x="1703694" y="5324192"/>
            <a:ext cx="0" cy="8042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B1E249FD-968D-4A6A-8B99-D133F541334C}"/>
              </a:ext>
            </a:extLst>
          </p:cNvPr>
          <p:cNvCxnSpPr>
            <a:cxnSpLocks/>
          </p:cNvCxnSpPr>
          <p:nvPr/>
        </p:nvCxnSpPr>
        <p:spPr>
          <a:xfrm flipV="1">
            <a:off x="2441927" y="5324192"/>
            <a:ext cx="1" cy="7713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kstvak 30">
            <a:extLst>
              <a:ext uri="{FF2B5EF4-FFF2-40B4-BE49-F238E27FC236}">
                <a16:creationId xmlns:a16="http://schemas.microsoft.com/office/drawing/2014/main" id="{73AF754E-6A58-44C7-B95E-44EB6EC7A8B0}"/>
              </a:ext>
            </a:extLst>
          </p:cNvPr>
          <p:cNvSpPr txBox="1"/>
          <p:nvPr/>
        </p:nvSpPr>
        <p:spPr>
          <a:xfrm>
            <a:off x="1334739" y="5471734"/>
            <a:ext cx="46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M</a:t>
            </a:r>
            <a:endParaRPr lang="nl-NL" sz="1600" b="1" baseline="-25000" dirty="0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98B34756-AFC5-4B09-B8C1-35C1D9802896}"/>
              </a:ext>
            </a:extLst>
          </p:cNvPr>
          <p:cNvSpPr txBox="1"/>
          <p:nvPr/>
        </p:nvSpPr>
        <p:spPr>
          <a:xfrm>
            <a:off x="2156624" y="5471734"/>
            <a:ext cx="348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E</a:t>
            </a:r>
            <a:endParaRPr lang="nl-NL" sz="1600" b="1" baseline="-25000" dirty="0"/>
          </a:p>
        </p:txBody>
      </p:sp>
      <p:cxnSp>
        <p:nvCxnSpPr>
          <p:cNvPr id="33" name="Gebogen verbindingslijn 37">
            <a:extLst>
              <a:ext uri="{FF2B5EF4-FFF2-40B4-BE49-F238E27FC236}">
                <a16:creationId xmlns:a16="http://schemas.microsoft.com/office/drawing/2014/main" id="{DC4B39EF-1E6D-4DEF-BCAB-F8EA7BAF83C4}"/>
              </a:ext>
            </a:extLst>
          </p:cNvPr>
          <p:cNvCxnSpPr>
            <a:cxnSpLocks/>
            <a:stCxn id="25" idx="1"/>
            <a:endCxn id="29" idx="1"/>
          </p:cNvCxnSpPr>
          <p:nvPr/>
        </p:nvCxnSpPr>
        <p:spPr>
          <a:xfrm rot="10800000" flipH="1">
            <a:off x="1229725" y="3605028"/>
            <a:ext cx="233538" cy="2685398"/>
          </a:xfrm>
          <a:prstGeom prst="bentConnector3">
            <a:avLst>
              <a:gd name="adj1" fmla="val -97886"/>
            </a:avLst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kstvak 33">
            <a:extLst>
              <a:ext uri="{FF2B5EF4-FFF2-40B4-BE49-F238E27FC236}">
                <a16:creationId xmlns:a16="http://schemas.microsoft.com/office/drawing/2014/main" id="{D66988B3-B60F-4A3C-80CF-66703C3261D8}"/>
              </a:ext>
            </a:extLst>
          </p:cNvPr>
          <p:cNvSpPr txBox="1"/>
          <p:nvPr/>
        </p:nvSpPr>
        <p:spPr>
          <a:xfrm>
            <a:off x="951565" y="3890239"/>
            <a:ext cx="752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/>
              <a:t>E-M</a:t>
            </a:r>
          </a:p>
        </p:txBody>
      </p:sp>
      <p:sp>
        <p:nvSpPr>
          <p:cNvPr id="160" name="Tekstvak 159">
            <a:extLst>
              <a:ext uri="{FF2B5EF4-FFF2-40B4-BE49-F238E27FC236}">
                <a16:creationId xmlns:a16="http://schemas.microsoft.com/office/drawing/2014/main" id="{7530D95C-539F-473D-ACF2-76491A1E51DB}"/>
              </a:ext>
            </a:extLst>
          </p:cNvPr>
          <p:cNvSpPr txBox="1"/>
          <p:nvPr/>
        </p:nvSpPr>
        <p:spPr>
          <a:xfrm>
            <a:off x="3313516" y="3567732"/>
            <a:ext cx="5357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50" i="1" dirty="0"/>
              <a:t>tekort</a:t>
            </a:r>
            <a:endParaRPr lang="nl-NL" sz="1400" i="1" dirty="0"/>
          </a:p>
        </p:txBody>
      </p:sp>
      <p:sp>
        <p:nvSpPr>
          <p:cNvPr id="173" name="Tekstvak 172">
            <a:extLst>
              <a:ext uri="{FF2B5EF4-FFF2-40B4-BE49-F238E27FC236}">
                <a16:creationId xmlns:a16="http://schemas.microsoft.com/office/drawing/2014/main" id="{EACBBF02-1403-43FC-9C7D-CB5D240417CC}"/>
              </a:ext>
            </a:extLst>
          </p:cNvPr>
          <p:cNvSpPr txBox="1"/>
          <p:nvPr/>
        </p:nvSpPr>
        <p:spPr>
          <a:xfrm>
            <a:off x="943048" y="4134547"/>
            <a:ext cx="1015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50" i="1" dirty="0"/>
              <a:t>overschot LR</a:t>
            </a:r>
            <a:endParaRPr lang="nl-NL" sz="1100" i="1" dirty="0"/>
          </a:p>
        </p:txBody>
      </p:sp>
      <p:sp>
        <p:nvSpPr>
          <p:cNvPr id="64" name="Linkeraccolade 63">
            <a:extLst>
              <a:ext uri="{FF2B5EF4-FFF2-40B4-BE49-F238E27FC236}">
                <a16:creationId xmlns:a16="http://schemas.microsoft.com/office/drawing/2014/main" id="{FE973756-BD9D-4EC2-A0C1-4EED8068AC2B}"/>
              </a:ext>
            </a:extLst>
          </p:cNvPr>
          <p:cNvSpPr/>
          <p:nvPr/>
        </p:nvSpPr>
        <p:spPr>
          <a:xfrm rot="16200000">
            <a:off x="7565587" y="2061175"/>
            <a:ext cx="504056" cy="3013879"/>
          </a:xfrm>
          <a:prstGeom prst="leftBrace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>
            <a:extLst>
              <a:ext uri="{FF2B5EF4-FFF2-40B4-BE49-F238E27FC236}">
                <a16:creationId xmlns:a16="http://schemas.microsoft.com/office/drawing/2014/main" id="{EB4CD13F-93D4-4E1D-8064-2406C4F81571}"/>
              </a:ext>
            </a:extLst>
          </p:cNvPr>
          <p:cNvSpPr txBox="1"/>
          <p:nvPr/>
        </p:nvSpPr>
        <p:spPr>
          <a:xfrm>
            <a:off x="6380609" y="3896221"/>
            <a:ext cx="2866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i="1" dirty="0"/>
              <a:t>Nationale Spaarsaldo</a:t>
            </a:r>
          </a:p>
        </p:txBody>
      </p:sp>
      <p:sp>
        <p:nvSpPr>
          <p:cNvPr id="66" name="Linkeraccolade 65">
            <a:extLst>
              <a:ext uri="{FF2B5EF4-FFF2-40B4-BE49-F238E27FC236}">
                <a16:creationId xmlns:a16="http://schemas.microsoft.com/office/drawing/2014/main" id="{50173E5C-0DBF-4AE8-91BB-6869FFF1333B}"/>
              </a:ext>
            </a:extLst>
          </p:cNvPr>
          <p:cNvSpPr/>
          <p:nvPr/>
        </p:nvSpPr>
        <p:spPr>
          <a:xfrm rot="16200000">
            <a:off x="7056758" y="2090757"/>
            <a:ext cx="360040" cy="1008112"/>
          </a:xfrm>
          <a:prstGeom prst="leftBrace">
            <a:avLst/>
          </a:prstGeom>
          <a:ln w="28575">
            <a:solidFill>
              <a:srgbClr val="F26C3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7" name="Linkeraccolade 66">
            <a:extLst>
              <a:ext uri="{FF2B5EF4-FFF2-40B4-BE49-F238E27FC236}">
                <a16:creationId xmlns:a16="http://schemas.microsoft.com/office/drawing/2014/main" id="{C85952EC-5384-4D9B-ABDA-8EF9896C4541}"/>
              </a:ext>
            </a:extLst>
          </p:cNvPr>
          <p:cNvSpPr/>
          <p:nvPr/>
        </p:nvSpPr>
        <p:spPr>
          <a:xfrm rot="16200000">
            <a:off x="8521720" y="2047091"/>
            <a:ext cx="360040" cy="1146109"/>
          </a:xfrm>
          <a:prstGeom prst="leftBrace">
            <a:avLst/>
          </a:prstGeom>
          <a:ln w="28575">
            <a:solidFill>
              <a:srgbClr val="1A80B6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8" name="Tekstvak 67">
            <a:extLst>
              <a:ext uri="{FF2B5EF4-FFF2-40B4-BE49-F238E27FC236}">
                <a16:creationId xmlns:a16="http://schemas.microsoft.com/office/drawing/2014/main" id="{8EC11D90-7F36-4FDF-A158-A3AF2716E363}"/>
              </a:ext>
            </a:extLst>
          </p:cNvPr>
          <p:cNvSpPr txBox="1"/>
          <p:nvPr/>
        </p:nvSpPr>
        <p:spPr>
          <a:xfrm>
            <a:off x="6268420" y="2833002"/>
            <a:ext cx="1975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i="1" dirty="0"/>
              <a:t>Spaarsaldo</a:t>
            </a:r>
            <a:br>
              <a:rPr lang="nl-NL" sz="1600" i="1" dirty="0"/>
            </a:br>
            <a:r>
              <a:rPr lang="nl-NL" sz="1600" i="1" dirty="0"/>
              <a:t>particuliere sector</a:t>
            </a:r>
          </a:p>
        </p:txBody>
      </p:sp>
      <p:sp>
        <p:nvSpPr>
          <p:cNvPr id="69" name="Tekstvak 68">
            <a:extLst>
              <a:ext uri="{FF2B5EF4-FFF2-40B4-BE49-F238E27FC236}">
                <a16:creationId xmlns:a16="http://schemas.microsoft.com/office/drawing/2014/main" id="{DE24794B-B343-4449-B471-E8D724C2711B}"/>
              </a:ext>
            </a:extLst>
          </p:cNvPr>
          <p:cNvSpPr txBox="1"/>
          <p:nvPr/>
        </p:nvSpPr>
        <p:spPr>
          <a:xfrm>
            <a:off x="8090978" y="2861072"/>
            <a:ext cx="1305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i="1" dirty="0"/>
              <a:t>Spaarsaldo</a:t>
            </a:r>
            <a:br>
              <a:rPr lang="nl-NL" sz="1600" i="1" dirty="0"/>
            </a:br>
            <a:r>
              <a:rPr lang="nl-NL" sz="1600" i="1" dirty="0"/>
              <a:t>overheid</a:t>
            </a:r>
          </a:p>
        </p:txBody>
      </p:sp>
      <p:sp>
        <p:nvSpPr>
          <p:cNvPr id="70" name="Tekstvak 69">
            <a:extLst>
              <a:ext uri="{FF2B5EF4-FFF2-40B4-BE49-F238E27FC236}">
                <a16:creationId xmlns:a16="http://schemas.microsoft.com/office/drawing/2014/main" id="{849F86BC-7146-4BC4-BF11-D18AEB219C6F}"/>
              </a:ext>
            </a:extLst>
          </p:cNvPr>
          <p:cNvSpPr txBox="1"/>
          <p:nvPr/>
        </p:nvSpPr>
        <p:spPr>
          <a:xfrm>
            <a:off x="9847920" y="3905161"/>
            <a:ext cx="1124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Saldo LR</a:t>
            </a:r>
          </a:p>
        </p:txBody>
      </p:sp>
      <p:sp>
        <p:nvSpPr>
          <p:cNvPr id="73" name="Rechthoek 72">
            <a:extLst>
              <a:ext uri="{FF2B5EF4-FFF2-40B4-BE49-F238E27FC236}">
                <a16:creationId xmlns:a16="http://schemas.microsoft.com/office/drawing/2014/main" id="{2B4006FB-C880-4B0D-BB6D-BDDA1C92C34B}"/>
              </a:ext>
            </a:extLst>
          </p:cNvPr>
          <p:cNvSpPr/>
          <p:nvPr/>
        </p:nvSpPr>
        <p:spPr>
          <a:xfrm>
            <a:off x="9376586" y="3797440"/>
            <a:ext cx="4331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/>
              <a:t>=</a:t>
            </a:r>
            <a:endParaRPr lang="nl-NL" dirty="0"/>
          </a:p>
        </p:txBody>
      </p:sp>
      <p:sp>
        <p:nvSpPr>
          <p:cNvPr id="74" name="Rechthoek 73">
            <a:extLst>
              <a:ext uri="{FF2B5EF4-FFF2-40B4-BE49-F238E27FC236}">
                <a16:creationId xmlns:a16="http://schemas.microsoft.com/office/drawing/2014/main" id="{6EAA6B73-0F90-4698-A080-0EC56DF17709}"/>
              </a:ext>
            </a:extLst>
          </p:cNvPr>
          <p:cNvSpPr/>
          <p:nvPr/>
        </p:nvSpPr>
        <p:spPr>
          <a:xfrm>
            <a:off x="6728333" y="4631881"/>
            <a:ext cx="4153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Y – (C + I + O)        = (E – M)</a:t>
            </a:r>
          </a:p>
        </p:txBody>
      </p:sp>
      <p:sp>
        <p:nvSpPr>
          <p:cNvPr id="75" name="Linkeraccolade 74">
            <a:extLst>
              <a:ext uri="{FF2B5EF4-FFF2-40B4-BE49-F238E27FC236}">
                <a16:creationId xmlns:a16="http://schemas.microsoft.com/office/drawing/2014/main" id="{018C6DBA-DFC6-4CFF-B712-B31955F4C0AB}"/>
              </a:ext>
            </a:extLst>
          </p:cNvPr>
          <p:cNvSpPr/>
          <p:nvPr/>
        </p:nvSpPr>
        <p:spPr>
          <a:xfrm rot="5400000">
            <a:off x="7573297" y="3083439"/>
            <a:ext cx="504056" cy="3013879"/>
          </a:xfrm>
          <a:prstGeom prst="leftBrace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519457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inhoud 12">
            <a:extLst>
              <a:ext uri="{FF2B5EF4-FFF2-40B4-BE49-F238E27FC236}">
                <a16:creationId xmlns:a16="http://schemas.microsoft.com/office/drawing/2014/main" id="{F6F2A3DE-46B7-440D-B176-BCEB5DF11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0532" y="1340769"/>
            <a:ext cx="5446668" cy="3240360"/>
          </a:xfrm>
        </p:spPr>
        <p:txBody>
          <a:bodyPr/>
          <a:lstStyle/>
          <a:p>
            <a:pPr marL="457200" indent="-457200">
              <a:spcBef>
                <a:spcPts val="450"/>
              </a:spcBef>
              <a:spcAft>
                <a:spcPts val="0"/>
              </a:spcAft>
              <a:buFont typeface="+mj-lt"/>
              <a:buAutoNum type="arabicParenR"/>
            </a:pPr>
            <a:r>
              <a:rPr lang="nl-NL" sz="2000" dirty="0"/>
              <a:t>Bereken de ontbrekende waarden:</a:t>
            </a:r>
          </a:p>
          <a:p>
            <a:pPr marL="914400" lvl="1" indent="-457200">
              <a:spcBef>
                <a:spcPts val="450"/>
              </a:spcBef>
              <a:spcAft>
                <a:spcPts val="0"/>
              </a:spcAft>
              <a:buFont typeface="+mj-lt"/>
              <a:buAutoNum type="alphaLcParenR"/>
            </a:pPr>
            <a:r>
              <a:rPr lang="nl-NL" dirty="0"/>
              <a:t>Particuliere besparingen (S)</a:t>
            </a:r>
          </a:p>
          <a:p>
            <a:pPr marL="914400" lvl="1" indent="-457200">
              <a:spcBef>
                <a:spcPts val="450"/>
              </a:spcBef>
              <a:spcAft>
                <a:spcPts val="0"/>
              </a:spcAft>
              <a:buFont typeface="+mj-lt"/>
              <a:buAutoNum type="alphaLcParenR"/>
            </a:pPr>
            <a:r>
              <a:rPr lang="nl-NL" dirty="0"/>
              <a:t>Overheidssaldo (B-O)</a:t>
            </a:r>
          </a:p>
          <a:p>
            <a:pPr marL="914400" lvl="1" indent="-457200">
              <a:spcBef>
                <a:spcPts val="450"/>
              </a:spcBef>
              <a:spcAft>
                <a:spcPts val="0"/>
              </a:spcAft>
              <a:buFont typeface="+mj-lt"/>
              <a:buAutoNum type="alphaLcParenR"/>
            </a:pPr>
            <a:r>
              <a:rPr lang="nl-NL" dirty="0"/>
              <a:t>Import (M)</a:t>
            </a:r>
          </a:p>
          <a:p>
            <a:pPr marL="457200" indent="-457200">
              <a:spcBef>
                <a:spcPts val="2400"/>
              </a:spcBef>
              <a:spcAft>
                <a:spcPts val="0"/>
              </a:spcAft>
              <a:buFont typeface="+mj-lt"/>
              <a:buAutoNum type="arabicParenR"/>
            </a:pPr>
            <a:r>
              <a:rPr lang="nl-NL" sz="2000" dirty="0"/>
              <a:t>Bereken de omvang van:</a:t>
            </a:r>
          </a:p>
          <a:p>
            <a:pPr marL="914400" lvl="1" indent="-457200">
              <a:spcBef>
                <a:spcPts val="450"/>
              </a:spcBef>
              <a:spcAft>
                <a:spcPts val="0"/>
              </a:spcAft>
              <a:buFont typeface="+mj-lt"/>
              <a:buAutoNum type="alphaLcParenR"/>
            </a:pPr>
            <a:r>
              <a:rPr lang="nl-NL" dirty="0"/>
              <a:t>Het particuliere spaarsaldo</a:t>
            </a:r>
          </a:p>
          <a:p>
            <a:pPr marL="914400" lvl="1" indent="-457200">
              <a:spcBef>
                <a:spcPts val="450"/>
              </a:spcBef>
              <a:spcAft>
                <a:spcPts val="0"/>
              </a:spcAft>
              <a:buFont typeface="+mj-lt"/>
              <a:buAutoNum type="alphaLcParenR"/>
            </a:pPr>
            <a:r>
              <a:rPr lang="nl-NL" dirty="0"/>
              <a:t>Het nationale spaarsaldo</a:t>
            </a:r>
          </a:p>
        </p:txBody>
      </p:sp>
      <p:cxnSp>
        <p:nvCxnSpPr>
          <p:cNvPr id="7" name="Gebogen verbindingslijn 6">
            <a:extLst>
              <a:ext uri="{FF2B5EF4-FFF2-40B4-BE49-F238E27FC236}">
                <a16:creationId xmlns:a16="http://schemas.microsoft.com/office/drawing/2014/main" id="{4326A071-4614-4494-B406-FBEF68903D9A}"/>
              </a:ext>
            </a:extLst>
          </p:cNvPr>
          <p:cNvCxnSpPr>
            <a:cxnSpLocks/>
            <a:stCxn id="6" idx="1"/>
            <a:endCxn id="5" idx="1"/>
          </p:cNvCxnSpPr>
          <p:nvPr/>
        </p:nvCxnSpPr>
        <p:spPr>
          <a:xfrm rot="10800000">
            <a:off x="1794343" y="1709837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Gebogen verbindingslijn 7">
            <a:extLst>
              <a:ext uri="{FF2B5EF4-FFF2-40B4-BE49-F238E27FC236}">
                <a16:creationId xmlns:a16="http://schemas.microsoft.com/office/drawing/2014/main" id="{1496FE94-6A27-4C4E-9EE0-A72699BA336D}"/>
              </a:ext>
            </a:extLst>
          </p:cNvPr>
          <p:cNvCxnSpPr>
            <a:cxnSpLocks/>
            <a:stCxn id="5" idx="3"/>
            <a:endCxn id="6" idx="3"/>
          </p:cNvCxnSpPr>
          <p:nvPr/>
        </p:nvCxnSpPr>
        <p:spPr>
          <a:xfrm flipH="1">
            <a:off x="3522343" y="1709837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8C7D80C1-D891-4453-9B89-07DBD2A934B2}"/>
              </a:ext>
            </a:extLst>
          </p:cNvPr>
          <p:cNvSpPr txBox="1"/>
          <p:nvPr/>
        </p:nvSpPr>
        <p:spPr>
          <a:xfrm>
            <a:off x="1262550" y="2160821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/>
              <a:t>Y</a:t>
            </a:r>
            <a:r>
              <a:rPr lang="nl-NL" sz="2000" b="1" baseline="-25000" dirty="0" err="1"/>
              <a:t>n</a:t>
            </a:r>
            <a:endParaRPr lang="nl-NL" sz="1600" b="1" baseline="-25000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04236F9-521A-4CBB-BFA0-65D3C1AED08D}"/>
              </a:ext>
            </a:extLst>
          </p:cNvPr>
          <p:cNvSpPr txBox="1"/>
          <p:nvPr/>
        </p:nvSpPr>
        <p:spPr>
          <a:xfrm>
            <a:off x="3798128" y="2160821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C</a:t>
            </a:r>
            <a:endParaRPr lang="nl-NL" sz="1600" b="1" baseline="-25000" dirty="0"/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5AB164C1-1C2F-4615-8859-F6A6D01D7BC3}"/>
              </a:ext>
            </a:extLst>
          </p:cNvPr>
          <p:cNvSpPr/>
          <p:nvPr/>
        </p:nvSpPr>
        <p:spPr>
          <a:xfrm>
            <a:off x="2016693" y="3105001"/>
            <a:ext cx="1296000" cy="324000"/>
          </a:xfrm>
          <a:prstGeom prst="rect">
            <a:avLst/>
          </a:prstGeom>
          <a:solidFill>
            <a:srgbClr val="A7D79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AF6AC8B-0834-42D1-81AE-9FA9A6C0C09C}"/>
              </a:ext>
            </a:extLst>
          </p:cNvPr>
          <p:cNvSpPr/>
          <p:nvPr/>
        </p:nvSpPr>
        <p:spPr>
          <a:xfrm>
            <a:off x="1794343" y="1547837"/>
            <a:ext cx="172819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gezinnen</a:t>
            </a:r>
          </a:p>
        </p:txBody>
      </p: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08268B23-9C90-4BD6-B219-CEC15C325BC2}"/>
              </a:ext>
            </a:extLst>
          </p:cNvPr>
          <p:cNvCxnSpPr>
            <a:cxnSpLocks/>
            <a:stCxn id="5" idx="2"/>
            <a:endCxn id="29" idx="0"/>
          </p:cNvCxnSpPr>
          <p:nvPr/>
        </p:nvCxnSpPr>
        <p:spPr>
          <a:xfrm>
            <a:off x="2658438" y="1871837"/>
            <a:ext cx="6255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A0C25FFD-605F-4D19-9F2C-555DDBE861F1}"/>
              </a:ext>
            </a:extLst>
          </p:cNvPr>
          <p:cNvCxnSpPr>
            <a:cxnSpLocks/>
            <a:stCxn id="29" idx="2"/>
            <a:endCxn id="6" idx="0"/>
          </p:cNvCxnSpPr>
          <p:nvPr/>
        </p:nvCxnSpPr>
        <p:spPr>
          <a:xfrm flipH="1">
            <a:off x="2658343" y="3429001"/>
            <a:ext cx="6350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653A5E28-E63D-4C09-B071-191E2287FDD2}"/>
              </a:ext>
            </a:extLst>
          </p:cNvPr>
          <p:cNvSpPr txBox="1"/>
          <p:nvPr/>
        </p:nvSpPr>
        <p:spPr>
          <a:xfrm>
            <a:off x="2650390" y="2160821"/>
            <a:ext cx="3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S</a:t>
            </a:r>
            <a:endParaRPr lang="nl-NL" sz="1600" b="1" baseline="-2500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58DEC7AD-59BA-4F89-986F-0CB0FCEF66B5}"/>
              </a:ext>
            </a:extLst>
          </p:cNvPr>
          <p:cNvSpPr txBox="1"/>
          <p:nvPr/>
        </p:nvSpPr>
        <p:spPr>
          <a:xfrm>
            <a:off x="2625543" y="3843715"/>
            <a:ext cx="39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I</a:t>
            </a:r>
            <a:r>
              <a:rPr lang="nl-NL" sz="2000" b="1" baseline="-25000" dirty="0"/>
              <a:t>n</a:t>
            </a:r>
            <a:endParaRPr lang="nl-NL" sz="1600" b="1" baseline="-25000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19FD858-8EB1-4BCC-8FE5-0B85BD69EC43}"/>
              </a:ext>
            </a:extLst>
          </p:cNvPr>
          <p:cNvSpPr/>
          <p:nvPr/>
        </p:nvSpPr>
        <p:spPr>
          <a:xfrm>
            <a:off x="1794343" y="4662165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bedrijven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5C5A90A4-D9E1-40DC-88A6-533E30317A51}"/>
              </a:ext>
            </a:extLst>
          </p:cNvPr>
          <p:cNvSpPr/>
          <p:nvPr/>
        </p:nvSpPr>
        <p:spPr>
          <a:xfrm>
            <a:off x="4368000" y="3105001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overheid</a:t>
            </a:r>
          </a:p>
        </p:txBody>
      </p:sp>
      <p:cxnSp>
        <p:nvCxnSpPr>
          <p:cNvPr id="21" name="Gebogen verbindingslijn 8">
            <a:extLst>
              <a:ext uri="{FF2B5EF4-FFF2-40B4-BE49-F238E27FC236}">
                <a16:creationId xmlns:a16="http://schemas.microsoft.com/office/drawing/2014/main" id="{16E2A0B9-A22A-4BC4-B3DA-247530DA178E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3544283" y="1576134"/>
            <a:ext cx="1687717" cy="152886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Gebogen verbindingslijn 9">
            <a:extLst>
              <a:ext uri="{FF2B5EF4-FFF2-40B4-BE49-F238E27FC236}">
                <a16:creationId xmlns:a16="http://schemas.microsoft.com/office/drawing/2014/main" id="{E22F8C18-02CE-43BD-AB06-E497E720A9DB}"/>
              </a:ext>
            </a:extLst>
          </p:cNvPr>
          <p:cNvCxnSpPr>
            <a:cxnSpLocks/>
            <a:stCxn id="20" idx="2"/>
          </p:cNvCxnSpPr>
          <p:nvPr/>
        </p:nvCxnSpPr>
        <p:spPr>
          <a:xfrm rot="5400000">
            <a:off x="3606647" y="3332514"/>
            <a:ext cx="1528867" cy="172184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84986A55-6138-4FA2-942A-5D72E3C4932D}"/>
              </a:ext>
            </a:extLst>
          </p:cNvPr>
          <p:cNvSpPr txBox="1"/>
          <p:nvPr/>
        </p:nvSpPr>
        <p:spPr>
          <a:xfrm>
            <a:off x="5181976" y="2160821"/>
            <a:ext cx="3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B</a:t>
            </a:r>
            <a:endParaRPr lang="nl-NL" sz="1600" b="1" baseline="-25000" dirty="0"/>
          </a:p>
        </p:txBody>
      </p: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91C350AC-6D80-40B9-8F2D-1ECB522840C6}"/>
              </a:ext>
            </a:extLst>
          </p:cNvPr>
          <p:cNvCxnSpPr>
            <a:cxnSpLocks/>
            <a:stCxn id="29" idx="3"/>
            <a:endCxn id="20" idx="1"/>
          </p:cNvCxnSpPr>
          <p:nvPr/>
        </p:nvCxnSpPr>
        <p:spPr>
          <a:xfrm>
            <a:off x="3312693" y="3267001"/>
            <a:ext cx="105530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kstvak 25">
            <a:extLst>
              <a:ext uri="{FF2B5EF4-FFF2-40B4-BE49-F238E27FC236}">
                <a16:creationId xmlns:a16="http://schemas.microsoft.com/office/drawing/2014/main" id="{6A091308-91D2-4E7A-A493-3E95201BEFC1}"/>
              </a:ext>
            </a:extLst>
          </p:cNvPr>
          <p:cNvSpPr txBox="1"/>
          <p:nvPr/>
        </p:nvSpPr>
        <p:spPr>
          <a:xfrm>
            <a:off x="5181976" y="3890766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O</a:t>
            </a:r>
            <a:endParaRPr lang="nl-NL" sz="1600" b="1" baseline="-25000" dirty="0"/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0FCCF45D-3B6A-479A-9A03-4686ED34FA44}"/>
              </a:ext>
            </a:extLst>
          </p:cNvPr>
          <p:cNvSpPr txBox="1"/>
          <p:nvPr/>
        </p:nvSpPr>
        <p:spPr>
          <a:xfrm>
            <a:off x="3827124" y="2972062"/>
            <a:ext cx="75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B-O</a:t>
            </a:r>
            <a:endParaRPr lang="nl-NL" sz="1200" b="1" i="1" baseline="-25000" dirty="0">
              <a:solidFill>
                <a:srgbClr val="760603"/>
              </a:solidFill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89CB9EA3-6500-4723-852F-F47BA4E00DCC}"/>
              </a:ext>
            </a:extLst>
          </p:cNvPr>
          <p:cNvSpPr/>
          <p:nvPr/>
        </p:nvSpPr>
        <p:spPr>
          <a:xfrm>
            <a:off x="1783155" y="5790399"/>
            <a:ext cx="1728000" cy="324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buitenland</a:t>
            </a:r>
          </a:p>
        </p:txBody>
      </p: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C2179754-0CEC-4012-B76C-53CD224593A7}"/>
              </a:ext>
            </a:extLst>
          </p:cNvPr>
          <p:cNvCxnSpPr>
            <a:cxnSpLocks/>
          </p:cNvCxnSpPr>
          <p:nvPr/>
        </p:nvCxnSpPr>
        <p:spPr>
          <a:xfrm>
            <a:off x="2257124" y="4986165"/>
            <a:ext cx="0" cy="8042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B1E249FD-968D-4A6A-8B99-D133F541334C}"/>
              </a:ext>
            </a:extLst>
          </p:cNvPr>
          <p:cNvCxnSpPr>
            <a:cxnSpLocks/>
          </p:cNvCxnSpPr>
          <p:nvPr/>
        </p:nvCxnSpPr>
        <p:spPr>
          <a:xfrm flipV="1">
            <a:off x="2995357" y="4986165"/>
            <a:ext cx="1" cy="7713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kstvak 30">
            <a:extLst>
              <a:ext uri="{FF2B5EF4-FFF2-40B4-BE49-F238E27FC236}">
                <a16:creationId xmlns:a16="http://schemas.microsoft.com/office/drawing/2014/main" id="{73AF754E-6A58-44C7-B95E-44EB6EC7A8B0}"/>
              </a:ext>
            </a:extLst>
          </p:cNvPr>
          <p:cNvSpPr txBox="1"/>
          <p:nvPr/>
        </p:nvSpPr>
        <p:spPr>
          <a:xfrm>
            <a:off x="1888169" y="5133707"/>
            <a:ext cx="46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M</a:t>
            </a:r>
            <a:endParaRPr lang="nl-NL" sz="1600" b="1" baseline="-25000" dirty="0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98B34756-AFC5-4B09-B8C1-35C1D9802896}"/>
              </a:ext>
            </a:extLst>
          </p:cNvPr>
          <p:cNvSpPr txBox="1"/>
          <p:nvPr/>
        </p:nvSpPr>
        <p:spPr>
          <a:xfrm>
            <a:off x="2710054" y="5133707"/>
            <a:ext cx="348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E</a:t>
            </a:r>
            <a:endParaRPr lang="nl-NL" sz="1600" b="1" baseline="-25000" dirty="0"/>
          </a:p>
        </p:txBody>
      </p:sp>
      <p:cxnSp>
        <p:nvCxnSpPr>
          <p:cNvPr id="33" name="Gebogen verbindingslijn 37">
            <a:extLst>
              <a:ext uri="{FF2B5EF4-FFF2-40B4-BE49-F238E27FC236}">
                <a16:creationId xmlns:a16="http://schemas.microsoft.com/office/drawing/2014/main" id="{DC4B39EF-1E6D-4DEF-BCAB-F8EA7BAF83C4}"/>
              </a:ext>
            </a:extLst>
          </p:cNvPr>
          <p:cNvCxnSpPr>
            <a:cxnSpLocks/>
            <a:stCxn id="25" idx="1"/>
            <a:endCxn id="29" idx="1"/>
          </p:cNvCxnSpPr>
          <p:nvPr/>
        </p:nvCxnSpPr>
        <p:spPr>
          <a:xfrm rot="10800000" flipH="1">
            <a:off x="1783155" y="3267001"/>
            <a:ext cx="233538" cy="2685398"/>
          </a:xfrm>
          <a:prstGeom prst="bentConnector3">
            <a:avLst>
              <a:gd name="adj1" fmla="val -97886"/>
            </a:avLst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kstvak 33">
            <a:extLst>
              <a:ext uri="{FF2B5EF4-FFF2-40B4-BE49-F238E27FC236}">
                <a16:creationId xmlns:a16="http://schemas.microsoft.com/office/drawing/2014/main" id="{D66988B3-B60F-4A3C-80CF-66703C3261D8}"/>
              </a:ext>
            </a:extLst>
          </p:cNvPr>
          <p:cNvSpPr txBox="1"/>
          <p:nvPr/>
        </p:nvSpPr>
        <p:spPr>
          <a:xfrm>
            <a:off x="1504995" y="3552212"/>
            <a:ext cx="752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E-M</a:t>
            </a:r>
          </a:p>
        </p:txBody>
      </p:sp>
      <p:sp>
        <p:nvSpPr>
          <p:cNvPr id="148" name="Tekstvak 147">
            <a:extLst>
              <a:ext uri="{FF2B5EF4-FFF2-40B4-BE49-F238E27FC236}">
                <a16:creationId xmlns:a16="http://schemas.microsoft.com/office/drawing/2014/main" id="{1B34180D-CDA8-4DF7-836B-CBCE457B6486}"/>
              </a:ext>
            </a:extLst>
          </p:cNvPr>
          <p:cNvSpPr txBox="1"/>
          <p:nvPr/>
        </p:nvSpPr>
        <p:spPr>
          <a:xfrm>
            <a:off x="3815829" y="242628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290</a:t>
            </a:r>
            <a:endParaRPr lang="nl-NL" sz="1400" dirty="0"/>
          </a:p>
        </p:txBody>
      </p:sp>
      <p:sp>
        <p:nvSpPr>
          <p:cNvPr id="149" name="Tekstvak 148">
            <a:extLst>
              <a:ext uri="{FF2B5EF4-FFF2-40B4-BE49-F238E27FC236}">
                <a16:creationId xmlns:a16="http://schemas.microsoft.com/office/drawing/2014/main" id="{FDB77225-5DDF-4CF6-A5F3-26E8F6BB8AFA}"/>
              </a:ext>
            </a:extLst>
          </p:cNvPr>
          <p:cNvSpPr txBox="1"/>
          <p:nvPr/>
        </p:nvSpPr>
        <p:spPr>
          <a:xfrm>
            <a:off x="2631652" y="24257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??</a:t>
            </a:r>
            <a:endParaRPr lang="nl-NL" sz="1400" dirty="0"/>
          </a:p>
        </p:txBody>
      </p:sp>
      <p:sp>
        <p:nvSpPr>
          <p:cNvPr id="150" name="Tekstvak 149">
            <a:extLst>
              <a:ext uri="{FF2B5EF4-FFF2-40B4-BE49-F238E27FC236}">
                <a16:creationId xmlns:a16="http://schemas.microsoft.com/office/drawing/2014/main" id="{45833E75-E506-49B9-B9FB-7D011B448DA2}"/>
              </a:ext>
            </a:extLst>
          </p:cNvPr>
          <p:cNvSpPr txBox="1"/>
          <p:nvPr/>
        </p:nvSpPr>
        <p:spPr>
          <a:xfrm>
            <a:off x="1316895" y="256093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620</a:t>
            </a:r>
            <a:endParaRPr lang="nl-NL" sz="1400" dirty="0"/>
          </a:p>
        </p:txBody>
      </p:sp>
      <p:sp>
        <p:nvSpPr>
          <p:cNvPr id="151" name="Tekstvak 150">
            <a:extLst>
              <a:ext uri="{FF2B5EF4-FFF2-40B4-BE49-F238E27FC236}">
                <a16:creationId xmlns:a16="http://schemas.microsoft.com/office/drawing/2014/main" id="{F2BDAB9C-0BCA-4AEB-9958-EEDD5A13B14D}"/>
              </a:ext>
            </a:extLst>
          </p:cNvPr>
          <p:cNvSpPr txBox="1"/>
          <p:nvPr/>
        </p:nvSpPr>
        <p:spPr>
          <a:xfrm>
            <a:off x="2600635" y="417455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100</a:t>
            </a:r>
            <a:endParaRPr lang="nl-NL" sz="1400" dirty="0"/>
          </a:p>
        </p:txBody>
      </p:sp>
      <p:sp>
        <p:nvSpPr>
          <p:cNvPr id="158" name="Tekstvak 157">
            <a:extLst>
              <a:ext uri="{FF2B5EF4-FFF2-40B4-BE49-F238E27FC236}">
                <a16:creationId xmlns:a16="http://schemas.microsoft.com/office/drawing/2014/main" id="{BDA700E7-37D1-4C5B-AED1-EFFA26E69A5D}"/>
              </a:ext>
            </a:extLst>
          </p:cNvPr>
          <p:cNvSpPr txBox="1"/>
          <p:nvPr/>
        </p:nvSpPr>
        <p:spPr>
          <a:xfrm>
            <a:off x="5203413" y="242723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100</a:t>
            </a:r>
            <a:endParaRPr lang="nl-NL" sz="1400" dirty="0"/>
          </a:p>
        </p:txBody>
      </p:sp>
      <p:sp>
        <p:nvSpPr>
          <p:cNvPr id="159" name="Tekstvak 158">
            <a:extLst>
              <a:ext uri="{FF2B5EF4-FFF2-40B4-BE49-F238E27FC236}">
                <a16:creationId xmlns:a16="http://schemas.microsoft.com/office/drawing/2014/main" id="{11EC1C5B-BE97-458D-B48D-90E1185AD864}"/>
              </a:ext>
            </a:extLst>
          </p:cNvPr>
          <p:cNvSpPr txBox="1"/>
          <p:nvPr/>
        </p:nvSpPr>
        <p:spPr>
          <a:xfrm>
            <a:off x="5193645" y="4208873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180</a:t>
            </a:r>
            <a:endParaRPr lang="nl-NL" sz="1400" dirty="0"/>
          </a:p>
        </p:txBody>
      </p:sp>
      <p:sp>
        <p:nvSpPr>
          <p:cNvPr id="160" name="Tekstvak 159">
            <a:extLst>
              <a:ext uri="{FF2B5EF4-FFF2-40B4-BE49-F238E27FC236}">
                <a16:creationId xmlns:a16="http://schemas.microsoft.com/office/drawing/2014/main" id="{7530D95C-539F-473D-ACF2-76491A1E51DB}"/>
              </a:ext>
            </a:extLst>
          </p:cNvPr>
          <p:cNvSpPr txBox="1"/>
          <p:nvPr/>
        </p:nvSpPr>
        <p:spPr>
          <a:xfrm>
            <a:off x="3944541" y="323859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/>
              <a:t>??</a:t>
            </a:r>
            <a:endParaRPr lang="nl-NL" sz="1400" i="1" dirty="0"/>
          </a:p>
        </p:txBody>
      </p:sp>
      <p:sp>
        <p:nvSpPr>
          <p:cNvPr id="171" name="Tekstvak 170">
            <a:extLst>
              <a:ext uri="{FF2B5EF4-FFF2-40B4-BE49-F238E27FC236}">
                <a16:creationId xmlns:a16="http://schemas.microsoft.com/office/drawing/2014/main" id="{D0BAEB87-8DD7-407E-808F-64AA85617089}"/>
              </a:ext>
            </a:extLst>
          </p:cNvPr>
          <p:cNvSpPr txBox="1"/>
          <p:nvPr/>
        </p:nvSpPr>
        <p:spPr>
          <a:xfrm>
            <a:off x="2572711" y="541521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480</a:t>
            </a:r>
            <a:endParaRPr lang="nl-NL" sz="1400" dirty="0"/>
          </a:p>
        </p:txBody>
      </p:sp>
      <p:sp>
        <p:nvSpPr>
          <p:cNvPr id="172" name="Tekstvak 171">
            <a:extLst>
              <a:ext uri="{FF2B5EF4-FFF2-40B4-BE49-F238E27FC236}">
                <a16:creationId xmlns:a16="http://schemas.microsoft.com/office/drawing/2014/main" id="{8C83E31A-A347-4154-9109-CD17DA3BC75C}"/>
              </a:ext>
            </a:extLst>
          </p:cNvPr>
          <p:cNvSpPr txBox="1"/>
          <p:nvPr/>
        </p:nvSpPr>
        <p:spPr>
          <a:xfrm>
            <a:off x="1828355" y="541521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??</a:t>
            </a:r>
            <a:endParaRPr lang="nl-NL" sz="1400" dirty="0"/>
          </a:p>
        </p:txBody>
      </p:sp>
      <p:sp>
        <p:nvSpPr>
          <p:cNvPr id="173" name="Tekstvak 172">
            <a:extLst>
              <a:ext uri="{FF2B5EF4-FFF2-40B4-BE49-F238E27FC236}">
                <a16:creationId xmlns:a16="http://schemas.microsoft.com/office/drawing/2014/main" id="{EACBBF02-1403-43FC-9C7D-CB5D240417CC}"/>
              </a:ext>
            </a:extLst>
          </p:cNvPr>
          <p:cNvSpPr txBox="1"/>
          <p:nvPr/>
        </p:nvSpPr>
        <p:spPr>
          <a:xfrm>
            <a:off x="1496478" y="379652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/>
              <a:t>50</a:t>
            </a:r>
            <a:endParaRPr lang="nl-NL" sz="1400" i="1" dirty="0"/>
          </a:p>
        </p:txBody>
      </p:sp>
      <p:sp>
        <p:nvSpPr>
          <p:cNvPr id="39" name="Rechthoek 38">
            <a:extLst>
              <a:ext uri="{FF2B5EF4-FFF2-40B4-BE49-F238E27FC236}">
                <a16:creationId xmlns:a16="http://schemas.microsoft.com/office/drawing/2014/main" id="{5ABEB5E2-A5BB-4BF0-9589-504EE795A2D5}"/>
              </a:ext>
            </a:extLst>
          </p:cNvPr>
          <p:cNvSpPr/>
          <p:nvPr/>
        </p:nvSpPr>
        <p:spPr>
          <a:xfrm>
            <a:off x="6811122" y="4902462"/>
            <a:ext cx="5050014" cy="1466452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360363" algn="l"/>
                <a:tab pos="4489450" algn="dec"/>
              </a:tabLst>
            </a:pPr>
            <a:r>
              <a:rPr lang="nl-NL" sz="1700" dirty="0"/>
              <a:t>Particuliere besparingen = S</a:t>
            </a:r>
          </a:p>
          <a:p>
            <a:pPr>
              <a:tabLst>
                <a:tab pos="4489450" algn="dec"/>
              </a:tabLst>
            </a:pPr>
            <a:endParaRPr lang="nl-NL" sz="1700" dirty="0"/>
          </a:p>
          <a:p>
            <a:pPr>
              <a:tabLst>
                <a:tab pos="4489450" algn="dec"/>
              </a:tabLst>
            </a:pPr>
            <a:r>
              <a:rPr lang="es-ES" sz="1700" dirty="0"/>
              <a:t>Y = C + S + B</a:t>
            </a:r>
          </a:p>
          <a:p>
            <a:pPr>
              <a:tabLst>
                <a:tab pos="4489450" algn="dec"/>
              </a:tabLst>
            </a:pPr>
            <a:r>
              <a:rPr lang="es-ES" sz="1700" dirty="0"/>
              <a:t>S = Y – (C + B) = 230</a:t>
            </a:r>
          </a:p>
        </p:txBody>
      </p:sp>
      <p:sp>
        <p:nvSpPr>
          <p:cNvPr id="40" name="Ovaal 39">
            <a:extLst>
              <a:ext uri="{FF2B5EF4-FFF2-40B4-BE49-F238E27FC236}">
                <a16:creationId xmlns:a16="http://schemas.microsoft.com/office/drawing/2014/main" id="{1C8D9F1E-B6D7-4564-A7EC-586EE32174FF}"/>
              </a:ext>
            </a:extLst>
          </p:cNvPr>
          <p:cNvSpPr/>
          <p:nvPr/>
        </p:nvSpPr>
        <p:spPr>
          <a:xfrm>
            <a:off x="6388528" y="4503100"/>
            <a:ext cx="648072" cy="648072"/>
          </a:xfrm>
          <a:prstGeom prst="ellipse">
            <a:avLst/>
          </a:prstGeom>
          <a:solidFill>
            <a:srgbClr val="F3754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1a</a:t>
            </a:r>
            <a:endParaRPr lang="nl-NL" sz="1400" b="1" dirty="0"/>
          </a:p>
        </p:txBody>
      </p:sp>
      <p:sp>
        <p:nvSpPr>
          <p:cNvPr id="43" name="Rechthoek 42">
            <a:extLst>
              <a:ext uri="{FF2B5EF4-FFF2-40B4-BE49-F238E27FC236}">
                <a16:creationId xmlns:a16="http://schemas.microsoft.com/office/drawing/2014/main" id="{CF569FEE-DDA7-4ABE-A2C9-FFCC23AD904E}"/>
              </a:ext>
            </a:extLst>
          </p:cNvPr>
          <p:cNvSpPr/>
          <p:nvPr/>
        </p:nvSpPr>
        <p:spPr>
          <a:xfrm>
            <a:off x="6822376" y="4897764"/>
            <a:ext cx="5050014" cy="1466452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360363" algn="l"/>
                <a:tab pos="4489450" algn="dec"/>
              </a:tabLst>
            </a:pPr>
            <a:r>
              <a:rPr lang="nl-NL" sz="1700" dirty="0"/>
              <a:t>Overheidssaldo (B-O)</a:t>
            </a:r>
          </a:p>
          <a:p>
            <a:pPr>
              <a:tabLst>
                <a:tab pos="4489450" algn="dec"/>
              </a:tabLst>
            </a:pPr>
            <a:endParaRPr lang="nl-NL" sz="1700" dirty="0"/>
          </a:p>
          <a:p>
            <a:pPr>
              <a:tabLst>
                <a:tab pos="4489450" algn="dec"/>
              </a:tabLst>
            </a:pPr>
            <a:r>
              <a:rPr lang="es-ES" sz="1700" dirty="0"/>
              <a:t>(B – O) = (100 – 180)</a:t>
            </a:r>
          </a:p>
          <a:p>
            <a:pPr>
              <a:tabLst>
                <a:tab pos="4489450" algn="dec"/>
              </a:tabLst>
            </a:pPr>
            <a:r>
              <a:rPr lang="es-ES" sz="1700" dirty="0"/>
              <a:t>- 80 (tekort, lenen)</a:t>
            </a:r>
          </a:p>
        </p:txBody>
      </p:sp>
      <p:sp>
        <p:nvSpPr>
          <p:cNvPr id="44" name="Ovaal 43">
            <a:extLst>
              <a:ext uri="{FF2B5EF4-FFF2-40B4-BE49-F238E27FC236}">
                <a16:creationId xmlns:a16="http://schemas.microsoft.com/office/drawing/2014/main" id="{B7C904F0-A596-48F2-AB14-33362F1AC10D}"/>
              </a:ext>
            </a:extLst>
          </p:cNvPr>
          <p:cNvSpPr/>
          <p:nvPr/>
        </p:nvSpPr>
        <p:spPr>
          <a:xfrm>
            <a:off x="6399782" y="4498402"/>
            <a:ext cx="648072" cy="648072"/>
          </a:xfrm>
          <a:prstGeom prst="ellipse">
            <a:avLst/>
          </a:prstGeom>
          <a:solidFill>
            <a:srgbClr val="F3754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1b</a:t>
            </a:r>
            <a:endParaRPr lang="nl-NL" sz="1400" b="1" dirty="0"/>
          </a:p>
        </p:txBody>
      </p:sp>
      <p:sp>
        <p:nvSpPr>
          <p:cNvPr id="45" name="Rechthoek 44">
            <a:extLst>
              <a:ext uri="{FF2B5EF4-FFF2-40B4-BE49-F238E27FC236}">
                <a16:creationId xmlns:a16="http://schemas.microsoft.com/office/drawing/2014/main" id="{E54E4637-6B5B-4F13-8481-A9C4BDA4EC5A}"/>
              </a:ext>
            </a:extLst>
          </p:cNvPr>
          <p:cNvSpPr/>
          <p:nvPr/>
        </p:nvSpPr>
        <p:spPr>
          <a:xfrm>
            <a:off x="6822376" y="4894050"/>
            <a:ext cx="5050014" cy="1466452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360363" algn="l"/>
                <a:tab pos="4489450" algn="dec"/>
              </a:tabLst>
            </a:pPr>
            <a:r>
              <a:rPr lang="nl-NL" sz="1700" dirty="0"/>
              <a:t>Import = M</a:t>
            </a:r>
          </a:p>
          <a:p>
            <a:pPr>
              <a:tabLst>
                <a:tab pos="4489450" algn="dec"/>
              </a:tabLst>
            </a:pPr>
            <a:endParaRPr lang="nl-NL" sz="1700" dirty="0"/>
          </a:p>
          <a:p>
            <a:pPr>
              <a:tabLst>
                <a:tab pos="4489450" algn="dec"/>
              </a:tabLst>
            </a:pPr>
            <a:r>
              <a:rPr lang="es-ES" sz="1700" dirty="0"/>
              <a:t>(E – M) = 50</a:t>
            </a:r>
          </a:p>
          <a:p>
            <a:pPr>
              <a:tabLst>
                <a:tab pos="4489450" algn="dec"/>
              </a:tabLst>
            </a:pPr>
            <a:r>
              <a:rPr lang="es-ES" sz="1700" dirty="0"/>
              <a:t>E = 480</a:t>
            </a:r>
          </a:p>
          <a:p>
            <a:pPr>
              <a:tabLst>
                <a:tab pos="4489450" algn="dec"/>
              </a:tabLst>
            </a:pPr>
            <a:r>
              <a:rPr lang="es-ES" sz="1700" dirty="0">
                <a:latin typeface="Arial" panose="020B0604020202020204" pitchFamily="34" charset="0"/>
                <a:cs typeface="Arial" panose="020B0604020202020204" pitchFamily="34" charset="0"/>
              </a:rPr>
              <a:t>→ M = 430</a:t>
            </a:r>
            <a:endParaRPr lang="es-ES" sz="1700" dirty="0"/>
          </a:p>
        </p:txBody>
      </p:sp>
      <p:sp>
        <p:nvSpPr>
          <p:cNvPr id="46" name="Ovaal 45">
            <a:extLst>
              <a:ext uri="{FF2B5EF4-FFF2-40B4-BE49-F238E27FC236}">
                <a16:creationId xmlns:a16="http://schemas.microsoft.com/office/drawing/2014/main" id="{59005A4C-28C6-4588-AC71-7436A9E181A6}"/>
              </a:ext>
            </a:extLst>
          </p:cNvPr>
          <p:cNvSpPr/>
          <p:nvPr/>
        </p:nvSpPr>
        <p:spPr>
          <a:xfrm>
            <a:off x="6399782" y="4494688"/>
            <a:ext cx="648072" cy="648072"/>
          </a:xfrm>
          <a:prstGeom prst="ellipse">
            <a:avLst/>
          </a:prstGeom>
          <a:solidFill>
            <a:srgbClr val="F3754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1c</a:t>
            </a:r>
            <a:endParaRPr lang="nl-NL" sz="1400" b="1" dirty="0"/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5E467BBE-E1F6-42C8-9CB4-94A0E2818A91}"/>
              </a:ext>
            </a:extLst>
          </p:cNvPr>
          <p:cNvSpPr txBox="1"/>
          <p:nvPr/>
        </p:nvSpPr>
        <p:spPr>
          <a:xfrm>
            <a:off x="2687536" y="2465741"/>
            <a:ext cx="43954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l-NL" sz="1200" dirty="0"/>
              <a:t>230</a:t>
            </a:r>
            <a:endParaRPr lang="nl-NL" sz="1400" dirty="0"/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95E5CE12-9356-4D0B-BB7D-4FA0481503C6}"/>
              </a:ext>
            </a:extLst>
          </p:cNvPr>
          <p:cNvSpPr txBox="1"/>
          <p:nvPr/>
        </p:nvSpPr>
        <p:spPr>
          <a:xfrm>
            <a:off x="3885007" y="3298100"/>
            <a:ext cx="40588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l-NL" sz="1200" dirty="0"/>
              <a:t>-80</a:t>
            </a:r>
            <a:endParaRPr lang="nl-NL" sz="1400" dirty="0"/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291199C3-3937-44AA-8254-9D2FA22A3008}"/>
              </a:ext>
            </a:extLst>
          </p:cNvPr>
          <p:cNvSpPr txBox="1"/>
          <p:nvPr/>
        </p:nvSpPr>
        <p:spPr>
          <a:xfrm>
            <a:off x="1786900" y="5436311"/>
            <a:ext cx="43954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l-NL" sz="1200" dirty="0"/>
              <a:t>430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276058632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  <p:bldP spid="39" grpId="0" animBg="1"/>
      <p:bldP spid="39" grpId="1" build="allAtOnce" animBg="1"/>
      <p:bldP spid="40" grpId="0" animBg="1"/>
      <p:bldP spid="40" grpId="1" animBg="1"/>
      <p:bldP spid="43" grpId="0" animBg="1"/>
      <p:bldP spid="43" grpId="1" build="allAtOnce" animBg="1"/>
      <p:bldP spid="44" grpId="0" animBg="1"/>
      <p:bldP spid="44" grpId="1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bogen verbindingslijn 6">
            <a:extLst>
              <a:ext uri="{FF2B5EF4-FFF2-40B4-BE49-F238E27FC236}">
                <a16:creationId xmlns:a16="http://schemas.microsoft.com/office/drawing/2014/main" id="{4326A071-4614-4494-B406-FBEF68903D9A}"/>
              </a:ext>
            </a:extLst>
          </p:cNvPr>
          <p:cNvCxnSpPr>
            <a:cxnSpLocks/>
            <a:stCxn id="6" idx="1"/>
            <a:endCxn id="5" idx="1"/>
          </p:cNvCxnSpPr>
          <p:nvPr/>
        </p:nvCxnSpPr>
        <p:spPr>
          <a:xfrm rot="10800000">
            <a:off x="1794343" y="1709837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Gebogen verbindingslijn 7">
            <a:extLst>
              <a:ext uri="{FF2B5EF4-FFF2-40B4-BE49-F238E27FC236}">
                <a16:creationId xmlns:a16="http://schemas.microsoft.com/office/drawing/2014/main" id="{1496FE94-6A27-4C4E-9EE0-A72699BA336D}"/>
              </a:ext>
            </a:extLst>
          </p:cNvPr>
          <p:cNvCxnSpPr>
            <a:cxnSpLocks/>
            <a:stCxn id="5" idx="3"/>
            <a:endCxn id="6" idx="3"/>
          </p:cNvCxnSpPr>
          <p:nvPr/>
        </p:nvCxnSpPr>
        <p:spPr>
          <a:xfrm flipH="1">
            <a:off x="3522343" y="1709837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8C7D80C1-D891-4453-9B89-07DBD2A934B2}"/>
              </a:ext>
            </a:extLst>
          </p:cNvPr>
          <p:cNvSpPr txBox="1"/>
          <p:nvPr/>
        </p:nvSpPr>
        <p:spPr>
          <a:xfrm>
            <a:off x="1262550" y="2160821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/>
              <a:t>Y</a:t>
            </a:r>
            <a:r>
              <a:rPr lang="nl-NL" sz="2000" b="1" baseline="-25000" dirty="0" err="1"/>
              <a:t>n</a:t>
            </a:r>
            <a:endParaRPr lang="nl-NL" sz="1600" b="1" baseline="-25000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04236F9-521A-4CBB-BFA0-65D3C1AED08D}"/>
              </a:ext>
            </a:extLst>
          </p:cNvPr>
          <p:cNvSpPr txBox="1"/>
          <p:nvPr/>
        </p:nvSpPr>
        <p:spPr>
          <a:xfrm>
            <a:off x="3798128" y="2160821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C</a:t>
            </a:r>
            <a:endParaRPr lang="nl-NL" sz="1600" b="1" baseline="-25000" dirty="0"/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5AB164C1-1C2F-4615-8859-F6A6D01D7BC3}"/>
              </a:ext>
            </a:extLst>
          </p:cNvPr>
          <p:cNvSpPr/>
          <p:nvPr/>
        </p:nvSpPr>
        <p:spPr>
          <a:xfrm>
            <a:off x="2016693" y="3105001"/>
            <a:ext cx="1296000" cy="324000"/>
          </a:xfrm>
          <a:prstGeom prst="rect">
            <a:avLst/>
          </a:prstGeom>
          <a:solidFill>
            <a:srgbClr val="A7D79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AF6AC8B-0834-42D1-81AE-9FA9A6C0C09C}"/>
              </a:ext>
            </a:extLst>
          </p:cNvPr>
          <p:cNvSpPr/>
          <p:nvPr/>
        </p:nvSpPr>
        <p:spPr>
          <a:xfrm>
            <a:off x="1794343" y="1547837"/>
            <a:ext cx="172819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gezinnen</a:t>
            </a:r>
          </a:p>
        </p:txBody>
      </p: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08268B23-9C90-4BD6-B219-CEC15C325BC2}"/>
              </a:ext>
            </a:extLst>
          </p:cNvPr>
          <p:cNvCxnSpPr>
            <a:cxnSpLocks/>
            <a:stCxn id="5" idx="2"/>
            <a:endCxn id="29" idx="0"/>
          </p:cNvCxnSpPr>
          <p:nvPr/>
        </p:nvCxnSpPr>
        <p:spPr>
          <a:xfrm>
            <a:off x="2658438" y="1871837"/>
            <a:ext cx="6255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A0C25FFD-605F-4D19-9F2C-555DDBE861F1}"/>
              </a:ext>
            </a:extLst>
          </p:cNvPr>
          <p:cNvCxnSpPr>
            <a:cxnSpLocks/>
            <a:stCxn id="29" idx="2"/>
            <a:endCxn id="6" idx="0"/>
          </p:cNvCxnSpPr>
          <p:nvPr/>
        </p:nvCxnSpPr>
        <p:spPr>
          <a:xfrm flipH="1">
            <a:off x="2658343" y="3429001"/>
            <a:ext cx="6350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653A5E28-E63D-4C09-B071-191E2287FDD2}"/>
              </a:ext>
            </a:extLst>
          </p:cNvPr>
          <p:cNvSpPr txBox="1"/>
          <p:nvPr/>
        </p:nvSpPr>
        <p:spPr>
          <a:xfrm>
            <a:off x="2650390" y="2160821"/>
            <a:ext cx="3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S</a:t>
            </a:r>
            <a:endParaRPr lang="nl-NL" sz="1600" b="1" baseline="-2500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58DEC7AD-59BA-4F89-986F-0CB0FCEF66B5}"/>
              </a:ext>
            </a:extLst>
          </p:cNvPr>
          <p:cNvSpPr txBox="1"/>
          <p:nvPr/>
        </p:nvSpPr>
        <p:spPr>
          <a:xfrm>
            <a:off x="2625543" y="3843715"/>
            <a:ext cx="39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I</a:t>
            </a:r>
            <a:r>
              <a:rPr lang="nl-NL" sz="2000" b="1" baseline="-25000" dirty="0"/>
              <a:t>n</a:t>
            </a:r>
            <a:endParaRPr lang="nl-NL" sz="1600" b="1" baseline="-25000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19FD858-8EB1-4BCC-8FE5-0B85BD69EC43}"/>
              </a:ext>
            </a:extLst>
          </p:cNvPr>
          <p:cNvSpPr/>
          <p:nvPr/>
        </p:nvSpPr>
        <p:spPr>
          <a:xfrm>
            <a:off x="1794343" y="4662165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bedrijven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5C5A90A4-D9E1-40DC-88A6-533E30317A51}"/>
              </a:ext>
            </a:extLst>
          </p:cNvPr>
          <p:cNvSpPr/>
          <p:nvPr/>
        </p:nvSpPr>
        <p:spPr>
          <a:xfrm>
            <a:off x="4368000" y="3105001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overheid</a:t>
            </a:r>
          </a:p>
        </p:txBody>
      </p:sp>
      <p:cxnSp>
        <p:nvCxnSpPr>
          <p:cNvPr id="21" name="Gebogen verbindingslijn 8">
            <a:extLst>
              <a:ext uri="{FF2B5EF4-FFF2-40B4-BE49-F238E27FC236}">
                <a16:creationId xmlns:a16="http://schemas.microsoft.com/office/drawing/2014/main" id="{16E2A0B9-A22A-4BC4-B3DA-247530DA178E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3544283" y="1576134"/>
            <a:ext cx="1687717" cy="152886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Gebogen verbindingslijn 9">
            <a:extLst>
              <a:ext uri="{FF2B5EF4-FFF2-40B4-BE49-F238E27FC236}">
                <a16:creationId xmlns:a16="http://schemas.microsoft.com/office/drawing/2014/main" id="{E22F8C18-02CE-43BD-AB06-E497E720A9DB}"/>
              </a:ext>
            </a:extLst>
          </p:cNvPr>
          <p:cNvCxnSpPr>
            <a:cxnSpLocks/>
            <a:stCxn id="20" idx="2"/>
          </p:cNvCxnSpPr>
          <p:nvPr/>
        </p:nvCxnSpPr>
        <p:spPr>
          <a:xfrm rot="5400000">
            <a:off x="3606647" y="3332514"/>
            <a:ext cx="1528867" cy="172184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84986A55-6138-4FA2-942A-5D72E3C4932D}"/>
              </a:ext>
            </a:extLst>
          </p:cNvPr>
          <p:cNvSpPr txBox="1"/>
          <p:nvPr/>
        </p:nvSpPr>
        <p:spPr>
          <a:xfrm>
            <a:off x="5181976" y="2160821"/>
            <a:ext cx="3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B</a:t>
            </a:r>
            <a:endParaRPr lang="nl-NL" sz="1600" b="1" baseline="-25000" dirty="0"/>
          </a:p>
        </p:txBody>
      </p: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91C350AC-6D80-40B9-8F2D-1ECB522840C6}"/>
              </a:ext>
            </a:extLst>
          </p:cNvPr>
          <p:cNvCxnSpPr>
            <a:cxnSpLocks/>
            <a:stCxn id="29" idx="3"/>
            <a:endCxn id="20" idx="1"/>
          </p:cNvCxnSpPr>
          <p:nvPr/>
        </p:nvCxnSpPr>
        <p:spPr>
          <a:xfrm>
            <a:off x="3312693" y="3267001"/>
            <a:ext cx="105530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kstvak 25">
            <a:extLst>
              <a:ext uri="{FF2B5EF4-FFF2-40B4-BE49-F238E27FC236}">
                <a16:creationId xmlns:a16="http://schemas.microsoft.com/office/drawing/2014/main" id="{6A091308-91D2-4E7A-A493-3E95201BEFC1}"/>
              </a:ext>
            </a:extLst>
          </p:cNvPr>
          <p:cNvSpPr txBox="1"/>
          <p:nvPr/>
        </p:nvSpPr>
        <p:spPr>
          <a:xfrm>
            <a:off x="5181976" y="3890766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O</a:t>
            </a:r>
            <a:endParaRPr lang="nl-NL" sz="1600" b="1" baseline="-25000" dirty="0"/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0FCCF45D-3B6A-479A-9A03-4686ED34FA44}"/>
              </a:ext>
            </a:extLst>
          </p:cNvPr>
          <p:cNvSpPr txBox="1"/>
          <p:nvPr/>
        </p:nvSpPr>
        <p:spPr>
          <a:xfrm>
            <a:off x="3827124" y="2972062"/>
            <a:ext cx="75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B-O</a:t>
            </a:r>
            <a:endParaRPr lang="nl-NL" sz="1200" b="1" i="1" baseline="-25000" dirty="0">
              <a:solidFill>
                <a:srgbClr val="760603"/>
              </a:solidFill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89CB9EA3-6500-4723-852F-F47BA4E00DCC}"/>
              </a:ext>
            </a:extLst>
          </p:cNvPr>
          <p:cNvSpPr/>
          <p:nvPr/>
        </p:nvSpPr>
        <p:spPr>
          <a:xfrm>
            <a:off x="1783155" y="5790399"/>
            <a:ext cx="1728000" cy="324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buitenland</a:t>
            </a:r>
          </a:p>
        </p:txBody>
      </p: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C2179754-0CEC-4012-B76C-53CD224593A7}"/>
              </a:ext>
            </a:extLst>
          </p:cNvPr>
          <p:cNvCxnSpPr>
            <a:cxnSpLocks/>
          </p:cNvCxnSpPr>
          <p:nvPr/>
        </p:nvCxnSpPr>
        <p:spPr>
          <a:xfrm>
            <a:off x="2257124" y="4986165"/>
            <a:ext cx="0" cy="8042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B1E249FD-968D-4A6A-8B99-D133F541334C}"/>
              </a:ext>
            </a:extLst>
          </p:cNvPr>
          <p:cNvCxnSpPr>
            <a:cxnSpLocks/>
          </p:cNvCxnSpPr>
          <p:nvPr/>
        </p:nvCxnSpPr>
        <p:spPr>
          <a:xfrm flipV="1">
            <a:off x="2995357" y="4986165"/>
            <a:ext cx="1" cy="7713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kstvak 30">
            <a:extLst>
              <a:ext uri="{FF2B5EF4-FFF2-40B4-BE49-F238E27FC236}">
                <a16:creationId xmlns:a16="http://schemas.microsoft.com/office/drawing/2014/main" id="{73AF754E-6A58-44C7-B95E-44EB6EC7A8B0}"/>
              </a:ext>
            </a:extLst>
          </p:cNvPr>
          <p:cNvSpPr txBox="1"/>
          <p:nvPr/>
        </p:nvSpPr>
        <p:spPr>
          <a:xfrm>
            <a:off x="1888169" y="5133707"/>
            <a:ext cx="46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M</a:t>
            </a:r>
            <a:endParaRPr lang="nl-NL" sz="1600" b="1" baseline="-25000" dirty="0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98B34756-AFC5-4B09-B8C1-35C1D9802896}"/>
              </a:ext>
            </a:extLst>
          </p:cNvPr>
          <p:cNvSpPr txBox="1"/>
          <p:nvPr/>
        </p:nvSpPr>
        <p:spPr>
          <a:xfrm>
            <a:off x="2710054" y="5133707"/>
            <a:ext cx="348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E</a:t>
            </a:r>
            <a:endParaRPr lang="nl-NL" sz="1600" b="1" baseline="-25000" dirty="0"/>
          </a:p>
        </p:txBody>
      </p:sp>
      <p:cxnSp>
        <p:nvCxnSpPr>
          <p:cNvPr id="33" name="Gebogen verbindingslijn 37">
            <a:extLst>
              <a:ext uri="{FF2B5EF4-FFF2-40B4-BE49-F238E27FC236}">
                <a16:creationId xmlns:a16="http://schemas.microsoft.com/office/drawing/2014/main" id="{DC4B39EF-1E6D-4DEF-BCAB-F8EA7BAF83C4}"/>
              </a:ext>
            </a:extLst>
          </p:cNvPr>
          <p:cNvCxnSpPr>
            <a:cxnSpLocks/>
            <a:stCxn id="25" idx="1"/>
            <a:endCxn id="29" idx="1"/>
          </p:cNvCxnSpPr>
          <p:nvPr/>
        </p:nvCxnSpPr>
        <p:spPr>
          <a:xfrm rot="10800000" flipH="1">
            <a:off x="1783155" y="3267001"/>
            <a:ext cx="233538" cy="2685398"/>
          </a:xfrm>
          <a:prstGeom prst="bentConnector3">
            <a:avLst>
              <a:gd name="adj1" fmla="val -97886"/>
            </a:avLst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kstvak 33">
            <a:extLst>
              <a:ext uri="{FF2B5EF4-FFF2-40B4-BE49-F238E27FC236}">
                <a16:creationId xmlns:a16="http://schemas.microsoft.com/office/drawing/2014/main" id="{D66988B3-B60F-4A3C-80CF-66703C3261D8}"/>
              </a:ext>
            </a:extLst>
          </p:cNvPr>
          <p:cNvSpPr txBox="1"/>
          <p:nvPr/>
        </p:nvSpPr>
        <p:spPr>
          <a:xfrm>
            <a:off x="1504995" y="3552212"/>
            <a:ext cx="752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E-M</a:t>
            </a:r>
          </a:p>
        </p:txBody>
      </p:sp>
      <p:sp>
        <p:nvSpPr>
          <p:cNvPr id="148" name="Tekstvak 147">
            <a:extLst>
              <a:ext uri="{FF2B5EF4-FFF2-40B4-BE49-F238E27FC236}">
                <a16:creationId xmlns:a16="http://schemas.microsoft.com/office/drawing/2014/main" id="{1B34180D-CDA8-4DF7-836B-CBCE457B6486}"/>
              </a:ext>
            </a:extLst>
          </p:cNvPr>
          <p:cNvSpPr txBox="1"/>
          <p:nvPr/>
        </p:nvSpPr>
        <p:spPr>
          <a:xfrm>
            <a:off x="3815829" y="242628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290</a:t>
            </a:r>
            <a:endParaRPr lang="nl-NL" sz="1400" dirty="0"/>
          </a:p>
        </p:txBody>
      </p:sp>
      <p:sp>
        <p:nvSpPr>
          <p:cNvPr id="149" name="Tekstvak 148">
            <a:extLst>
              <a:ext uri="{FF2B5EF4-FFF2-40B4-BE49-F238E27FC236}">
                <a16:creationId xmlns:a16="http://schemas.microsoft.com/office/drawing/2014/main" id="{FDB77225-5DDF-4CF6-A5F3-26E8F6BB8AFA}"/>
              </a:ext>
            </a:extLst>
          </p:cNvPr>
          <p:cNvSpPr txBox="1"/>
          <p:nvPr/>
        </p:nvSpPr>
        <p:spPr>
          <a:xfrm>
            <a:off x="2631652" y="242570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230</a:t>
            </a:r>
            <a:endParaRPr lang="nl-NL" sz="1400" dirty="0"/>
          </a:p>
        </p:txBody>
      </p:sp>
      <p:sp>
        <p:nvSpPr>
          <p:cNvPr id="150" name="Tekstvak 149">
            <a:extLst>
              <a:ext uri="{FF2B5EF4-FFF2-40B4-BE49-F238E27FC236}">
                <a16:creationId xmlns:a16="http://schemas.microsoft.com/office/drawing/2014/main" id="{45833E75-E506-49B9-B9FB-7D011B448DA2}"/>
              </a:ext>
            </a:extLst>
          </p:cNvPr>
          <p:cNvSpPr txBox="1"/>
          <p:nvPr/>
        </p:nvSpPr>
        <p:spPr>
          <a:xfrm>
            <a:off x="1316895" y="256093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620</a:t>
            </a:r>
            <a:endParaRPr lang="nl-NL" sz="1400" dirty="0"/>
          </a:p>
        </p:txBody>
      </p:sp>
      <p:sp>
        <p:nvSpPr>
          <p:cNvPr id="151" name="Tekstvak 150">
            <a:extLst>
              <a:ext uri="{FF2B5EF4-FFF2-40B4-BE49-F238E27FC236}">
                <a16:creationId xmlns:a16="http://schemas.microsoft.com/office/drawing/2014/main" id="{F2BDAB9C-0BCA-4AEB-9958-EEDD5A13B14D}"/>
              </a:ext>
            </a:extLst>
          </p:cNvPr>
          <p:cNvSpPr txBox="1"/>
          <p:nvPr/>
        </p:nvSpPr>
        <p:spPr>
          <a:xfrm>
            <a:off x="2600635" y="417455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100</a:t>
            </a:r>
            <a:endParaRPr lang="nl-NL" sz="1400" dirty="0"/>
          </a:p>
        </p:txBody>
      </p:sp>
      <p:sp>
        <p:nvSpPr>
          <p:cNvPr id="158" name="Tekstvak 157">
            <a:extLst>
              <a:ext uri="{FF2B5EF4-FFF2-40B4-BE49-F238E27FC236}">
                <a16:creationId xmlns:a16="http://schemas.microsoft.com/office/drawing/2014/main" id="{BDA700E7-37D1-4C5B-AED1-EFFA26E69A5D}"/>
              </a:ext>
            </a:extLst>
          </p:cNvPr>
          <p:cNvSpPr txBox="1"/>
          <p:nvPr/>
        </p:nvSpPr>
        <p:spPr>
          <a:xfrm>
            <a:off x="5203413" y="242723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100</a:t>
            </a:r>
            <a:endParaRPr lang="nl-NL" sz="1400" dirty="0"/>
          </a:p>
        </p:txBody>
      </p:sp>
      <p:sp>
        <p:nvSpPr>
          <p:cNvPr id="159" name="Tekstvak 158">
            <a:extLst>
              <a:ext uri="{FF2B5EF4-FFF2-40B4-BE49-F238E27FC236}">
                <a16:creationId xmlns:a16="http://schemas.microsoft.com/office/drawing/2014/main" id="{11EC1C5B-BE97-458D-B48D-90E1185AD864}"/>
              </a:ext>
            </a:extLst>
          </p:cNvPr>
          <p:cNvSpPr txBox="1"/>
          <p:nvPr/>
        </p:nvSpPr>
        <p:spPr>
          <a:xfrm>
            <a:off x="5193645" y="4208873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180</a:t>
            </a:r>
            <a:endParaRPr lang="nl-NL" sz="1400" dirty="0"/>
          </a:p>
        </p:txBody>
      </p:sp>
      <p:sp>
        <p:nvSpPr>
          <p:cNvPr id="160" name="Tekstvak 159">
            <a:extLst>
              <a:ext uri="{FF2B5EF4-FFF2-40B4-BE49-F238E27FC236}">
                <a16:creationId xmlns:a16="http://schemas.microsoft.com/office/drawing/2014/main" id="{7530D95C-539F-473D-ACF2-76491A1E51DB}"/>
              </a:ext>
            </a:extLst>
          </p:cNvPr>
          <p:cNvSpPr txBox="1"/>
          <p:nvPr/>
        </p:nvSpPr>
        <p:spPr>
          <a:xfrm>
            <a:off x="3865632" y="3238599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-80</a:t>
            </a:r>
            <a:endParaRPr lang="nl-NL" sz="1400" dirty="0"/>
          </a:p>
        </p:txBody>
      </p:sp>
      <p:sp>
        <p:nvSpPr>
          <p:cNvPr id="171" name="Tekstvak 170">
            <a:extLst>
              <a:ext uri="{FF2B5EF4-FFF2-40B4-BE49-F238E27FC236}">
                <a16:creationId xmlns:a16="http://schemas.microsoft.com/office/drawing/2014/main" id="{D0BAEB87-8DD7-407E-808F-64AA85617089}"/>
              </a:ext>
            </a:extLst>
          </p:cNvPr>
          <p:cNvSpPr txBox="1"/>
          <p:nvPr/>
        </p:nvSpPr>
        <p:spPr>
          <a:xfrm>
            <a:off x="2572711" y="541521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480</a:t>
            </a:r>
            <a:endParaRPr lang="nl-NL" sz="1400" dirty="0"/>
          </a:p>
        </p:txBody>
      </p:sp>
      <p:sp>
        <p:nvSpPr>
          <p:cNvPr id="172" name="Tekstvak 171">
            <a:extLst>
              <a:ext uri="{FF2B5EF4-FFF2-40B4-BE49-F238E27FC236}">
                <a16:creationId xmlns:a16="http://schemas.microsoft.com/office/drawing/2014/main" id="{8C83E31A-A347-4154-9109-CD17DA3BC75C}"/>
              </a:ext>
            </a:extLst>
          </p:cNvPr>
          <p:cNvSpPr txBox="1"/>
          <p:nvPr/>
        </p:nvSpPr>
        <p:spPr>
          <a:xfrm>
            <a:off x="1828355" y="541521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430</a:t>
            </a:r>
            <a:endParaRPr lang="nl-NL" sz="1400" dirty="0"/>
          </a:p>
        </p:txBody>
      </p:sp>
      <p:sp>
        <p:nvSpPr>
          <p:cNvPr id="173" name="Tekstvak 172">
            <a:extLst>
              <a:ext uri="{FF2B5EF4-FFF2-40B4-BE49-F238E27FC236}">
                <a16:creationId xmlns:a16="http://schemas.microsoft.com/office/drawing/2014/main" id="{EACBBF02-1403-43FC-9C7D-CB5D240417CC}"/>
              </a:ext>
            </a:extLst>
          </p:cNvPr>
          <p:cNvSpPr txBox="1"/>
          <p:nvPr/>
        </p:nvSpPr>
        <p:spPr>
          <a:xfrm>
            <a:off x="1496478" y="379652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/>
              <a:t>50</a:t>
            </a:r>
            <a:endParaRPr lang="nl-NL" sz="1400" i="1" dirty="0"/>
          </a:p>
        </p:txBody>
      </p:sp>
      <p:sp>
        <p:nvSpPr>
          <p:cNvPr id="130" name="Rechthoek 129">
            <a:extLst>
              <a:ext uri="{FF2B5EF4-FFF2-40B4-BE49-F238E27FC236}">
                <a16:creationId xmlns:a16="http://schemas.microsoft.com/office/drawing/2014/main" id="{3622D195-E47F-4AA8-B0D0-5AFFF42A28E7}"/>
              </a:ext>
            </a:extLst>
          </p:cNvPr>
          <p:cNvSpPr/>
          <p:nvPr/>
        </p:nvSpPr>
        <p:spPr>
          <a:xfrm>
            <a:off x="6811122" y="1818532"/>
            <a:ext cx="5050014" cy="1466452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360363" algn="l"/>
                <a:tab pos="4489450" algn="dec"/>
              </a:tabLst>
            </a:pPr>
            <a:r>
              <a:rPr lang="nl-NL" sz="1700" dirty="0"/>
              <a:t>Particuliere spaarsaldo  </a:t>
            </a:r>
          </a:p>
          <a:p>
            <a:pPr>
              <a:tabLst>
                <a:tab pos="360363" algn="l"/>
                <a:tab pos="4489450" algn="dec"/>
              </a:tabLst>
            </a:pPr>
            <a:r>
              <a:rPr lang="nl-NL" sz="1700" dirty="0"/>
              <a:t>= (S – I)</a:t>
            </a:r>
          </a:p>
          <a:p>
            <a:pPr>
              <a:tabLst>
                <a:tab pos="4489450" algn="dec"/>
              </a:tabLst>
            </a:pPr>
            <a:endParaRPr lang="nl-NL" sz="1700" dirty="0"/>
          </a:p>
          <a:p>
            <a:pPr>
              <a:tabLst>
                <a:tab pos="4489450" algn="dec"/>
              </a:tabLst>
            </a:pPr>
            <a:r>
              <a:rPr lang="es-ES" sz="1700" dirty="0"/>
              <a:t>(230 – 100) = 130</a:t>
            </a:r>
          </a:p>
        </p:txBody>
      </p:sp>
      <p:sp>
        <p:nvSpPr>
          <p:cNvPr id="131" name="Ovaal 130">
            <a:extLst>
              <a:ext uri="{FF2B5EF4-FFF2-40B4-BE49-F238E27FC236}">
                <a16:creationId xmlns:a16="http://schemas.microsoft.com/office/drawing/2014/main" id="{D8C91698-8EE1-46E5-87E4-0096DCD7AB4D}"/>
              </a:ext>
            </a:extLst>
          </p:cNvPr>
          <p:cNvSpPr/>
          <p:nvPr/>
        </p:nvSpPr>
        <p:spPr>
          <a:xfrm>
            <a:off x="6388528" y="1419170"/>
            <a:ext cx="648072" cy="648072"/>
          </a:xfrm>
          <a:prstGeom prst="ellipse">
            <a:avLst/>
          </a:prstGeom>
          <a:solidFill>
            <a:srgbClr val="F3754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2a</a:t>
            </a:r>
            <a:endParaRPr lang="nl-NL" sz="1400" b="1" dirty="0"/>
          </a:p>
        </p:txBody>
      </p:sp>
      <p:sp>
        <p:nvSpPr>
          <p:cNvPr id="132" name="Rechthoek 131">
            <a:extLst>
              <a:ext uri="{FF2B5EF4-FFF2-40B4-BE49-F238E27FC236}">
                <a16:creationId xmlns:a16="http://schemas.microsoft.com/office/drawing/2014/main" id="{0DCBD68E-9378-4D67-8055-FEBB2AE60CD4}"/>
              </a:ext>
            </a:extLst>
          </p:cNvPr>
          <p:cNvSpPr/>
          <p:nvPr/>
        </p:nvSpPr>
        <p:spPr>
          <a:xfrm>
            <a:off x="6815746" y="3972378"/>
            <a:ext cx="5050014" cy="2192926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360363" algn="l"/>
                <a:tab pos="4489450" algn="dec"/>
              </a:tabLst>
            </a:pPr>
            <a:r>
              <a:rPr lang="nl-NL" sz="1700" dirty="0"/>
              <a:t>Nationale spaarsaldo</a:t>
            </a:r>
          </a:p>
          <a:p>
            <a:pPr>
              <a:tabLst>
                <a:tab pos="4489450" algn="dec"/>
              </a:tabLst>
            </a:pPr>
            <a:endParaRPr lang="nl-NL" sz="1700" dirty="0"/>
          </a:p>
          <a:p>
            <a:pPr>
              <a:tabLst>
                <a:tab pos="4489450" algn="dec"/>
              </a:tabLst>
            </a:pPr>
            <a:r>
              <a:rPr lang="es-ES" sz="1700" dirty="0"/>
              <a:t>(S – I) + (B – O)</a:t>
            </a:r>
          </a:p>
          <a:p>
            <a:pPr>
              <a:tabLst>
                <a:tab pos="4489450" algn="dec"/>
              </a:tabLst>
            </a:pPr>
            <a:r>
              <a:rPr lang="es-ES" sz="1700" dirty="0"/>
              <a:t>130 – 80 = 50</a:t>
            </a:r>
          </a:p>
          <a:p>
            <a:pPr>
              <a:spcBef>
                <a:spcPts val="1200"/>
              </a:spcBef>
              <a:spcAft>
                <a:spcPts val="1200"/>
              </a:spcAft>
              <a:tabLst>
                <a:tab pos="4489450" algn="dec"/>
              </a:tabLst>
            </a:pPr>
            <a:r>
              <a:rPr lang="es-ES" sz="1200" i="1" dirty="0"/>
              <a:t>OF</a:t>
            </a:r>
            <a:endParaRPr lang="es-ES" sz="1700" i="1" dirty="0"/>
          </a:p>
          <a:p>
            <a:pPr>
              <a:tabLst>
                <a:tab pos="4489450" algn="dec"/>
              </a:tabLst>
            </a:pPr>
            <a:r>
              <a:rPr lang="es-ES" sz="1700" dirty="0"/>
              <a:t>(E – M)</a:t>
            </a:r>
          </a:p>
          <a:p>
            <a:pPr>
              <a:tabLst>
                <a:tab pos="4489450" algn="dec"/>
              </a:tabLst>
            </a:pPr>
            <a:r>
              <a:rPr lang="es-ES" sz="1700" dirty="0"/>
              <a:t>50</a:t>
            </a:r>
          </a:p>
        </p:txBody>
      </p:sp>
      <p:sp>
        <p:nvSpPr>
          <p:cNvPr id="133" name="Ovaal 132">
            <a:extLst>
              <a:ext uri="{FF2B5EF4-FFF2-40B4-BE49-F238E27FC236}">
                <a16:creationId xmlns:a16="http://schemas.microsoft.com/office/drawing/2014/main" id="{FCB62A27-A8FA-47AD-9B46-497BDA68E65F}"/>
              </a:ext>
            </a:extLst>
          </p:cNvPr>
          <p:cNvSpPr/>
          <p:nvPr/>
        </p:nvSpPr>
        <p:spPr>
          <a:xfrm>
            <a:off x="6393152" y="3573016"/>
            <a:ext cx="648072" cy="648072"/>
          </a:xfrm>
          <a:prstGeom prst="ellipse">
            <a:avLst/>
          </a:prstGeom>
          <a:solidFill>
            <a:srgbClr val="F3754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2b</a:t>
            </a:r>
            <a:endParaRPr lang="nl-NL" sz="1400" b="1" dirty="0"/>
          </a:p>
        </p:txBody>
      </p:sp>
    </p:spTree>
    <p:extLst>
      <p:ext uri="{BB962C8B-B14F-4D97-AF65-F5344CB8AC3E}">
        <p14:creationId xmlns:p14="http://schemas.microsoft.com/office/powerpoint/2010/main" val="151581646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30" grpId="1" build="allAtOnce" animBg="1"/>
      <p:bldP spid="131" grpId="0" animBg="1"/>
      <p:bldP spid="131" grpId="1" animBg="1"/>
      <p:bldP spid="132" grpId="0" animBg="1"/>
      <p:bldP spid="1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728606"/>
      </p:ext>
    </p:extLst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F2972438-9F6F-43D9-AC41-9E606BF31D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Kringloopmodel van de economie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6407F15-94C3-4B7E-9835-E1E0C0654FEE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nl-NL" dirty="0"/>
              <a:t>Indeling investeringen en overheidsuitgaven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515FA73-D976-4BC7-B003-AC494BADB76F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nl-NL" dirty="0"/>
              <a:t>Macro economische identiteiten</a:t>
            </a:r>
          </a:p>
        </p:txBody>
      </p:sp>
    </p:spTree>
    <p:extLst>
      <p:ext uri="{BB962C8B-B14F-4D97-AF65-F5344CB8AC3E}">
        <p14:creationId xmlns:p14="http://schemas.microsoft.com/office/powerpoint/2010/main" val="2708387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9632FB-5812-44E1-B28E-8313A04C3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Economisch kringloopmodel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34CD5D-7109-4664-951E-3AA74A848D9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nl-NL" sz="2000" dirty="0"/>
              <a:t>Model = </a:t>
            </a:r>
            <a:r>
              <a:rPr lang="nl-NL" sz="2000" b="1" dirty="0"/>
              <a:t>vereenvoudiging</a:t>
            </a:r>
            <a:r>
              <a:rPr lang="nl-NL" sz="2000" dirty="0"/>
              <a:t> / simpele weergave werkelijkheid !</a:t>
            </a:r>
          </a:p>
          <a:p>
            <a:pPr>
              <a:spcAft>
                <a:spcPts val="1800"/>
              </a:spcAft>
            </a:pPr>
            <a:r>
              <a:rPr lang="nl-NL" sz="2000" dirty="0"/>
              <a:t>Kringloopschema geeft belangrijkste </a:t>
            </a:r>
            <a:r>
              <a:rPr lang="nl-NL" sz="2000" b="1" dirty="0">
                <a:solidFill>
                  <a:srgbClr val="C00000"/>
                </a:solidFill>
              </a:rPr>
              <a:t>GELDSTROMEN</a:t>
            </a:r>
            <a:r>
              <a:rPr lang="nl-NL" sz="2000" dirty="0"/>
              <a:t> in de economie weer</a:t>
            </a:r>
          </a:p>
          <a:p>
            <a:pPr>
              <a:spcAft>
                <a:spcPts val="1800"/>
              </a:spcAft>
            </a:pPr>
            <a:r>
              <a:rPr lang="nl-NL" sz="2000" b="1" dirty="0"/>
              <a:t>Gesloten schema</a:t>
            </a:r>
            <a:r>
              <a:rPr lang="nl-NL" sz="2000" dirty="0"/>
              <a:t>: er blijft geen geld in een sector ‘hangen’</a:t>
            </a:r>
          </a:p>
          <a:p>
            <a:pPr>
              <a:spcAft>
                <a:spcPts val="1800"/>
              </a:spcAft>
            </a:pPr>
            <a:r>
              <a:rPr lang="nl-NL" sz="2000" dirty="0"/>
              <a:t>Toont (bijvoorbeeld) hoe de afhankelijkheid is tussen de verschillende sectoren.</a:t>
            </a:r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AC4859D3-AFC9-4561-9A96-DB014D1032C9}"/>
              </a:ext>
            </a:extLst>
          </p:cNvPr>
          <p:cNvGrpSpPr/>
          <p:nvPr/>
        </p:nvGrpSpPr>
        <p:grpSpPr>
          <a:xfrm>
            <a:off x="1919536" y="5434283"/>
            <a:ext cx="1800200" cy="1057771"/>
            <a:chOff x="5879975" y="2636911"/>
            <a:chExt cx="3168353" cy="2268463"/>
          </a:xfrm>
        </p:grpSpPr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9F4A028C-0717-4ACF-A0B6-FE3F6F215E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879975" y="2636911"/>
              <a:ext cx="3168353" cy="2268463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6" name="Rechthoek 5">
              <a:extLst>
                <a:ext uri="{FF2B5EF4-FFF2-40B4-BE49-F238E27FC236}">
                  <a16:creationId xmlns:a16="http://schemas.microsoft.com/office/drawing/2014/main" id="{0FB9839F-EEFF-48B0-B0A5-37165C88BBA1}"/>
                </a:ext>
              </a:extLst>
            </p:cNvPr>
            <p:cNvSpPr/>
            <p:nvPr/>
          </p:nvSpPr>
          <p:spPr>
            <a:xfrm>
              <a:off x="5879975" y="2636911"/>
              <a:ext cx="1440161" cy="2160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pic>
        <p:nvPicPr>
          <p:cNvPr id="36" name="Afbeelding 35">
            <a:extLst>
              <a:ext uri="{FF2B5EF4-FFF2-40B4-BE49-F238E27FC236}">
                <a16:creationId xmlns:a16="http://schemas.microsoft.com/office/drawing/2014/main" id="{48C124A9-53BE-4903-8560-AB32E58541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4152" y="1825625"/>
            <a:ext cx="3672408" cy="357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87655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A901B5-8237-498C-8C69-4FBEC6EBE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Investeren</a:t>
            </a:r>
            <a:br>
              <a:rPr lang="nl-NL" dirty="0"/>
            </a:br>
            <a:r>
              <a:rPr lang="nl-NL" sz="1600" dirty="0">
                <a:solidFill>
                  <a:schemeClr val="bg1">
                    <a:lumMod val="95000"/>
                  </a:schemeClr>
                </a:solidFill>
              </a:rPr>
              <a:t>belangrijke voorkennis van begrippen</a:t>
            </a:r>
            <a:endParaRPr lang="nl-N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6764F5-4DA5-4180-ACBB-E3E8ECA6E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aanschaffen van kapitaalgoederen (productiemiddelen)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DE72AFBD-49D6-41C0-B93E-2684D2FBE0D9}"/>
              </a:ext>
            </a:extLst>
          </p:cNvPr>
          <p:cNvSpPr/>
          <p:nvPr/>
        </p:nvSpPr>
        <p:spPr>
          <a:xfrm>
            <a:off x="3272201" y="4852698"/>
            <a:ext cx="1937902" cy="338554"/>
          </a:xfrm>
          <a:prstGeom prst="rect">
            <a:avLst/>
          </a:prstGeom>
          <a:solidFill>
            <a:srgbClr val="69BC5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nl-NL" sz="1600" i="1" dirty="0">
                <a:latin typeface="Arial" panose="020B0604020202020204" pitchFamily="34" charset="0"/>
                <a:cs typeface="Arial" panose="020B0604020202020204" pitchFamily="34" charset="0"/>
              </a:rPr>
              <a:t>= afschrijvingen</a:t>
            </a:r>
          </a:p>
        </p:txBody>
      </p:sp>
      <p:grpSp>
        <p:nvGrpSpPr>
          <p:cNvPr id="39" name="Groep 38">
            <a:extLst>
              <a:ext uri="{FF2B5EF4-FFF2-40B4-BE49-F238E27FC236}">
                <a16:creationId xmlns:a16="http://schemas.microsoft.com/office/drawing/2014/main" id="{1378CEC6-5EEF-4D74-A508-F21609CE74C1}"/>
              </a:ext>
            </a:extLst>
          </p:cNvPr>
          <p:cNvGrpSpPr/>
          <p:nvPr/>
        </p:nvGrpSpPr>
        <p:grpSpPr>
          <a:xfrm>
            <a:off x="4959860" y="2637248"/>
            <a:ext cx="3180834" cy="1276398"/>
            <a:chOff x="4959860" y="2637248"/>
            <a:chExt cx="3180834" cy="1276398"/>
          </a:xfrm>
        </p:grpSpPr>
        <p:cxnSp>
          <p:nvCxnSpPr>
            <p:cNvPr id="7" name="Rechte verbindingslijn 6">
              <a:extLst>
                <a:ext uri="{FF2B5EF4-FFF2-40B4-BE49-F238E27FC236}">
                  <a16:creationId xmlns:a16="http://schemas.microsoft.com/office/drawing/2014/main" id="{04167309-6447-4C2A-A2F7-C10ED8B2073F}"/>
                </a:ext>
              </a:extLst>
            </p:cNvPr>
            <p:cNvCxnSpPr>
              <a:cxnSpLocks/>
              <a:stCxn id="10" idx="3"/>
              <a:endCxn id="12" idx="1"/>
            </p:cNvCxnSpPr>
            <p:nvPr/>
          </p:nvCxnSpPr>
          <p:spPr>
            <a:xfrm flipV="1">
              <a:off x="4959860" y="2806525"/>
              <a:ext cx="697461" cy="468922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id="{D293FA8B-0AF2-4F3B-A2D2-766C86DE0F97}"/>
                </a:ext>
              </a:extLst>
            </p:cNvPr>
            <p:cNvCxnSpPr>
              <a:cxnSpLocks/>
              <a:stCxn id="10" idx="3"/>
              <a:endCxn id="13" idx="1"/>
            </p:cNvCxnSpPr>
            <p:nvPr/>
          </p:nvCxnSpPr>
          <p:spPr>
            <a:xfrm>
              <a:off x="4959860" y="3275447"/>
              <a:ext cx="697461" cy="468922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77541E26-5FB7-4FD6-82AC-B3E615306F8B}"/>
                </a:ext>
              </a:extLst>
            </p:cNvPr>
            <p:cNvSpPr/>
            <p:nvPr/>
          </p:nvSpPr>
          <p:spPr>
            <a:xfrm>
              <a:off x="5657321" y="2637248"/>
              <a:ext cx="2234779" cy="338554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Voorraadinvesteringen</a:t>
              </a:r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46552C1D-03A7-4C4B-8B2C-8772C8A9515E}"/>
                </a:ext>
              </a:extLst>
            </p:cNvPr>
            <p:cNvSpPr/>
            <p:nvPr/>
          </p:nvSpPr>
          <p:spPr>
            <a:xfrm>
              <a:off x="5657321" y="3575092"/>
              <a:ext cx="2483373" cy="338554"/>
            </a:xfrm>
            <a:prstGeom prst="rect">
              <a:avLst/>
            </a:prstGeom>
            <a:solidFill>
              <a:srgbClr val="ED4D0F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sz="1600" dirty="0">
                  <a:latin typeface="Arial" panose="020B0604020202020204" pitchFamily="34" charset="0"/>
                  <a:cs typeface="Arial" panose="020B0604020202020204" pitchFamily="34" charset="0"/>
                </a:rPr>
                <a:t>Uitbreidingsinvesteringen</a:t>
              </a:r>
            </a:p>
          </p:txBody>
        </p:sp>
      </p:grpSp>
      <p:grpSp>
        <p:nvGrpSpPr>
          <p:cNvPr id="38" name="Groep 37">
            <a:extLst>
              <a:ext uri="{FF2B5EF4-FFF2-40B4-BE49-F238E27FC236}">
                <a16:creationId xmlns:a16="http://schemas.microsoft.com/office/drawing/2014/main" id="{3E2690D6-33AB-49B4-BBF4-32BE5DF9FD4B}"/>
              </a:ext>
            </a:extLst>
          </p:cNvPr>
          <p:cNvGrpSpPr/>
          <p:nvPr/>
        </p:nvGrpSpPr>
        <p:grpSpPr>
          <a:xfrm>
            <a:off x="2306776" y="3106170"/>
            <a:ext cx="2653084" cy="845491"/>
            <a:chOff x="2306776" y="3106170"/>
            <a:chExt cx="2653084" cy="845491"/>
          </a:xfrm>
        </p:grpSpPr>
        <p:cxnSp>
          <p:nvCxnSpPr>
            <p:cNvPr id="5" name="Rechte verbindingslijn 4">
              <a:extLst>
                <a:ext uri="{FF2B5EF4-FFF2-40B4-BE49-F238E27FC236}">
                  <a16:creationId xmlns:a16="http://schemas.microsoft.com/office/drawing/2014/main" id="{24E895E8-CB6D-4433-8282-03136461F8A4}"/>
                </a:ext>
              </a:extLst>
            </p:cNvPr>
            <p:cNvCxnSpPr>
              <a:cxnSpLocks/>
              <a:stCxn id="9" idx="3"/>
              <a:endCxn id="10" idx="1"/>
            </p:cNvCxnSpPr>
            <p:nvPr/>
          </p:nvCxnSpPr>
          <p:spPr>
            <a:xfrm flipV="1">
              <a:off x="2306776" y="3275447"/>
              <a:ext cx="701908" cy="676214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5A663DF1-0623-4CEE-BBEA-CEA0E8795CF1}"/>
                </a:ext>
              </a:extLst>
            </p:cNvPr>
            <p:cNvSpPr/>
            <p:nvPr/>
          </p:nvSpPr>
          <p:spPr>
            <a:xfrm>
              <a:off x="3008684" y="3106170"/>
              <a:ext cx="1951176" cy="338554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sz="1600" dirty="0">
                  <a:latin typeface="Arial" panose="020B0604020202020204" pitchFamily="34" charset="0"/>
                  <a:cs typeface="Arial" panose="020B0604020202020204" pitchFamily="34" charset="0"/>
                </a:rPr>
                <a:t>Netto investeringen</a:t>
              </a:r>
            </a:p>
          </p:txBody>
        </p:sp>
      </p:grpSp>
      <p:grpSp>
        <p:nvGrpSpPr>
          <p:cNvPr id="37" name="Groep 36">
            <a:extLst>
              <a:ext uri="{FF2B5EF4-FFF2-40B4-BE49-F238E27FC236}">
                <a16:creationId xmlns:a16="http://schemas.microsoft.com/office/drawing/2014/main" id="{B7053855-E4BA-4590-B8BF-4AF993DFC1ED}"/>
              </a:ext>
            </a:extLst>
          </p:cNvPr>
          <p:cNvGrpSpPr/>
          <p:nvPr/>
        </p:nvGrpSpPr>
        <p:grpSpPr>
          <a:xfrm>
            <a:off x="2306776" y="3951661"/>
            <a:ext cx="3231639" cy="845491"/>
            <a:chOff x="2306776" y="3951661"/>
            <a:chExt cx="3231639" cy="845491"/>
          </a:xfrm>
        </p:grpSpPr>
        <p:cxnSp>
          <p:nvCxnSpPr>
            <p:cNvPr id="6" name="Rechte verbindingslijn 5">
              <a:extLst>
                <a:ext uri="{FF2B5EF4-FFF2-40B4-BE49-F238E27FC236}">
                  <a16:creationId xmlns:a16="http://schemas.microsoft.com/office/drawing/2014/main" id="{FB301CFA-2587-4296-9A9F-8DA7D52A185E}"/>
                </a:ext>
              </a:extLst>
            </p:cNvPr>
            <p:cNvCxnSpPr>
              <a:cxnSpLocks/>
              <a:stCxn id="9" idx="3"/>
              <a:endCxn id="11" idx="1"/>
            </p:cNvCxnSpPr>
            <p:nvPr/>
          </p:nvCxnSpPr>
          <p:spPr>
            <a:xfrm>
              <a:off x="2306776" y="3951661"/>
              <a:ext cx="701908" cy="676214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A6BDC818-2639-4519-A6C1-F3FEC4B396F3}"/>
                </a:ext>
              </a:extLst>
            </p:cNvPr>
            <p:cNvSpPr/>
            <p:nvPr/>
          </p:nvSpPr>
          <p:spPr>
            <a:xfrm>
              <a:off x="3008684" y="4458598"/>
              <a:ext cx="2529731" cy="338554"/>
            </a:xfrm>
            <a:prstGeom prst="rect">
              <a:avLst/>
            </a:prstGeom>
            <a:solidFill>
              <a:srgbClr val="ED4D0F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sz="1600" dirty="0">
                  <a:latin typeface="Arial" panose="020B0604020202020204" pitchFamily="34" charset="0"/>
                  <a:cs typeface="Arial" panose="020B0604020202020204" pitchFamily="34" charset="0"/>
                </a:rPr>
                <a:t>Vervangingsinvesteringen</a:t>
              </a:r>
            </a:p>
          </p:txBody>
        </p:sp>
      </p:grpSp>
      <p:sp>
        <p:nvSpPr>
          <p:cNvPr id="9" name="Rechthoek 8">
            <a:extLst>
              <a:ext uri="{FF2B5EF4-FFF2-40B4-BE49-F238E27FC236}">
                <a16:creationId xmlns:a16="http://schemas.microsoft.com/office/drawing/2014/main" id="{F0ED01E5-5F84-4C7E-8A17-05F2E0CBF362}"/>
              </a:ext>
            </a:extLst>
          </p:cNvPr>
          <p:cNvSpPr/>
          <p:nvPr/>
        </p:nvSpPr>
        <p:spPr>
          <a:xfrm>
            <a:off x="355600" y="3782384"/>
            <a:ext cx="1951176" cy="338554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Bruto investeringen</a:t>
            </a:r>
          </a:p>
        </p:txBody>
      </p:sp>
      <p:pic>
        <p:nvPicPr>
          <p:cNvPr id="16" name="Graphic 15" descr="Robothand">
            <a:extLst>
              <a:ext uri="{FF2B5EF4-FFF2-40B4-BE49-F238E27FC236}">
                <a16:creationId xmlns:a16="http://schemas.microsoft.com/office/drawing/2014/main" id="{724FF408-991D-497A-BEF3-3773891F36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0064605" y="3671984"/>
            <a:ext cx="2050026" cy="2050026"/>
          </a:xfrm>
          <a:prstGeom prst="rect">
            <a:avLst/>
          </a:prstGeom>
        </p:spPr>
      </p:pic>
      <p:pic>
        <p:nvPicPr>
          <p:cNvPr id="17" name="Graphic 16" descr="Vrachtwagen met effen opvulling">
            <a:extLst>
              <a:ext uri="{FF2B5EF4-FFF2-40B4-BE49-F238E27FC236}">
                <a16:creationId xmlns:a16="http://schemas.microsoft.com/office/drawing/2014/main" id="{3AAE2701-7AF8-4685-8EB3-C454738981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6774711" y="5097121"/>
            <a:ext cx="2262420" cy="2262420"/>
          </a:xfrm>
          <a:prstGeom prst="rect">
            <a:avLst/>
          </a:prstGeom>
        </p:spPr>
      </p:pic>
      <p:pic>
        <p:nvPicPr>
          <p:cNvPr id="18" name="Graphic 17" descr="Steekkar met effen opvulling">
            <a:extLst>
              <a:ext uri="{FF2B5EF4-FFF2-40B4-BE49-F238E27FC236}">
                <a16:creationId xmlns:a16="http://schemas.microsoft.com/office/drawing/2014/main" id="{2C83334B-FE7A-4B82-A2A3-FA5EDF30EA1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9865887" y="5386955"/>
            <a:ext cx="937300" cy="937300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B3ACA184-8E12-47A5-8775-CB18BCEA964D}"/>
              </a:ext>
            </a:extLst>
          </p:cNvPr>
          <p:cNvSpPr txBox="1"/>
          <p:nvPr/>
        </p:nvSpPr>
        <p:spPr>
          <a:xfrm>
            <a:off x="7720771" y="4490924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Investeren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B2D38CA9-A53A-46EE-85FD-A176B16D7D40}"/>
              </a:ext>
            </a:extLst>
          </p:cNvPr>
          <p:cNvSpPr txBox="1"/>
          <p:nvPr/>
        </p:nvSpPr>
        <p:spPr>
          <a:xfrm>
            <a:off x="7720771" y="5801857"/>
            <a:ext cx="1180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rgbClr val="ED4D0F"/>
                </a:solidFill>
              </a:rPr>
              <a:t>vast kapitaal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B3338DBE-FDD9-4444-92F2-EF34FFB13829}"/>
              </a:ext>
            </a:extLst>
          </p:cNvPr>
          <p:cNvSpPr txBox="1"/>
          <p:nvPr/>
        </p:nvSpPr>
        <p:spPr>
          <a:xfrm>
            <a:off x="11164842" y="4714746"/>
            <a:ext cx="801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rgbClr val="ED4D0F"/>
                </a:solidFill>
              </a:rPr>
              <a:t>vast</a:t>
            </a:r>
            <a:br>
              <a:rPr lang="nl-NL" sz="1400" dirty="0">
                <a:solidFill>
                  <a:srgbClr val="ED4D0F"/>
                </a:solidFill>
              </a:rPr>
            </a:br>
            <a:r>
              <a:rPr lang="nl-NL" sz="1400" dirty="0">
                <a:solidFill>
                  <a:srgbClr val="ED4D0F"/>
                </a:solidFill>
              </a:rPr>
              <a:t>kapitaal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AA725EB6-7FE4-40E3-8DB0-ECBB4CA8ED1B}"/>
              </a:ext>
            </a:extLst>
          </p:cNvPr>
          <p:cNvSpPr txBox="1"/>
          <p:nvPr/>
        </p:nvSpPr>
        <p:spPr>
          <a:xfrm>
            <a:off x="9611328" y="6238891"/>
            <a:ext cx="1478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rgbClr val="FFC000"/>
                </a:solidFill>
              </a:rPr>
              <a:t>vlottend kapitaal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8E1D92ED-8902-42A0-8274-4CA8C257D888}"/>
              </a:ext>
            </a:extLst>
          </p:cNvPr>
          <p:cNvSpPr txBox="1"/>
          <p:nvPr/>
        </p:nvSpPr>
        <p:spPr>
          <a:xfrm>
            <a:off x="7305811" y="4771406"/>
            <a:ext cx="2571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rgbClr val="FFC000"/>
                </a:solidFill>
              </a:rPr>
              <a:t>ter vervanging / als uitbreiding</a:t>
            </a:r>
          </a:p>
        </p:txBody>
      </p:sp>
    </p:spTree>
    <p:extLst>
      <p:ext uri="{BB962C8B-B14F-4D97-AF65-F5344CB8AC3E}">
        <p14:creationId xmlns:p14="http://schemas.microsoft.com/office/powerpoint/2010/main" val="201217056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9" grpId="0" animBg="1"/>
      <p:bldP spid="19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BF9679-8042-4FB2-87BD-E4F0A0F0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particuliere sector</a:t>
            </a:r>
          </a:p>
        </p:txBody>
      </p:sp>
      <p:sp>
        <p:nvSpPr>
          <p:cNvPr id="17" name="Tijdelijke aanduiding voor inhoud 16">
            <a:extLst>
              <a:ext uri="{FF2B5EF4-FFF2-40B4-BE49-F238E27FC236}">
                <a16:creationId xmlns:a16="http://schemas.microsoft.com/office/drawing/2014/main" id="{D5261511-8C71-4E43-B444-8EA007E37D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nl-NL" sz="2000" dirty="0"/>
              <a:t>Bestaat uit twee sectoren:</a:t>
            </a:r>
          </a:p>
          <a:p>
            <a:pPr lvl="1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nl-NL" b="1" dirty="0"/>
              <a:t>bedrijven</a:t>
            </a:r>
            <a:r>
              <a:rPr lang="nl-NL" dirty="0"/>
              <a:t> (productiesector)</a:t>
            </a:r>
          </a:p>
          <a:p>
            <a:pPr lvl="1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nl-NL" b="1" dirty="0"/>
              <a:t>gezinnen</a:t>
            </a:r>
            <a:r>
              <a:rPr lang="nl-NL" dirty="0"/>
              <a:t> (eigenaar van de productiefactoren)</a:t>
            </a:r>
          </a:p>
          <a:p>
            <a:endParaRPr lang="nl-NL" dirty="0"/>
          </a:p>
          <a:p>
            <a:r>
              <a:rPr lang="nl-NL" sz="2000" dirty="0"/>
              <a:t>Bedrijven hebben productiefactoren nodig om te produceren</a:t>
            </a:r>
          </a:p>
          <a:p>
            <a:r>
              <a:rPr lang="nl-NL" sz="2000" dirty="0"/>
              <a:t>en betalen de eigenaren: </a:t>
            </a:r>
            <a:br>
              <a:rPr lang="nl-NL" sz="2000" dirty="0"/>
            </a:br>
            <a:r>
              <a:rPr lang="nl-NL" sz="2000" dirty="0"/>
              <a:t>loon + pacht + huur + rente + winst = </a:t>
            </a:r>
            <a:r>
              <a:rPr lang="nl-NL" sz="2000" b="1" dirty="0" err="1">
                <a:solidFill>
                  <a:srgbClr val="C00000"/>
                </a:solidFill>
              </a:rPr>
              <a:t>Y</a:t>
            </a:r>
            <a:r>
              <a:rPr lang="nl-NL" sz="2000" b="1" baseline="-25000" dirty="0" err="1">
                <a:solidFill>
                  <a:srgbClr val="C00000"/>
                </a:solidFill>
              </a:rPr>
              <a:t>netto</a:t>
            </a:r>
            <a:endParaRPr lang="nl-NL" sz="2000" b="1" baseline="-25000" dirty="0">
              <a:solidFill>
                <a:srgbClr val="C00000"/>
              </a:solidFill>
            </a:endParaRPr>
          </a:p>
          <a:p>
            <a:r>
              <a:rPr lang="nl-NL" sz="2000" dirty="0"/>
              <a:t>Gezinnen kopen goederen bij bedrijven: </a:t>
            </a:r>
            <a:r>
              <a:rPr lang="nl-NL" sz="2000" b="1" dirty="0">
                <a:solidFill>
                  <a:srgbClr val="C00000"/>
                </a:solidFill>
              </a:rPr>
              <a:t>consumptie (C)</a:t>
            </a:r>
          </a:p>
          <a:p>
            <a:endParaRPr lang="nl-NL" dirty="0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C954C757-28EB-4510-9A9F-D2B9CC4D66E7}"/>
              </a:ext>
            </a:extLst>
          </p:cNvPr>
          <p:cNvSpPr txBox="1"/>
          <p:nvPr/>
        </p:nvSpPr>
        <p:spPr>
          <a:xfrm rot="16200000">
            <a:off x="-424493" y="3384911"/>
            <a:ext cx="2018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productiefactoren</a:t>
            </a:r>
            <a:endParaRPr lang="nl-NL" dirty="0"/>
          </a:p>
        </p:txBody>
      </p:sp>
      <p:grpSp>
        <p:nvGrpSpPr>
          <p:cNvPr id="28" name="Groep 27">
            <a:extLst>
              <a:ext uri="{FF2B5EF4-FFF2-40B4-BE49-F238E27FC236}">
                <a16:creationId xmlns:a16="http://schemas.microsoft.com/office/drawing/2014/main" id="{A5361016-FBC9-4578-AF72-470BAB20C1A5}"/>
              </a:ext>
            </a:extLst>
          </p:cNvPr>
          <p:cNvGrpSpPr/>
          <p:nvPr/>
        </p:nvGrpSpPr>
        <p:grpSpPr>
          <a:xfrm>
            <a:off x="734271" y="2109290"/>
            <a:ext cx="647511" cy="3304940"/>
            <a:chOff x="599752" y="1492212"/>
            <a:chExt cx="647511" cy="3708303"/>
          </a:xfrm>
        </p:grpSpPr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37857AF0-74EE-4154-99D6-CF0C8C20984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9753" y="1506384"/>
              <a:ext cx="1" cy="3694131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" name="Rechte verbindingslijn 20">
              <a:extLst>
                <a:ext uri="{FF2B5EF4-FFF2-40B4-BE49-F238E27FC236}">
                  <a16:creationId xmlns:a16="http://schemas.microsoft.com/office/drawing/2014/main" id="{1C9E2B52-D809-4101-9B6A-42F793ADC5F4}"/>
                </a:ext>
              </a:extLst>
            </p:cNvPr>
            <p:cNvCxnSpPr>
              <a:cxnSpLocks/>
            </p:cNvCxnSpPr>
            <p:nvPr/>
          </p:nvCxnSpPr>
          <p:spPr>
            <a:xfrm>
              <a:off x="599752" y="1492212"/>
              <a:ext cx="640970" cy="0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6" name="Rechte verbindingslijn 25">
              <a:extLst>
                <a:ext uri="{FF2B5EF4-FFF2-40B4-BE49-F238E27FC236}">
                  <a16:creationId xmlns:a16="http://schemas.microsoft.com/office/drawing/2014/main" id="{9A0C45AC-11B6-42EA-9270-BE197887B1A1}"/>
                </a:ext>
              </a:extLst>
            </p:cNvPr>
            <p:cNvCxnSpPr>
              <a:cxnSpLocks/>
            </p:cNvCxnSpPr>
            <p:nvPr/>
          </p:nvCxnSpPr>
          <p:spPr>
            <a:xfrm>
              <a:off x="606293" y="5200515"/>
              <a:ext cx="640970" cy="0"/>
            </a:xfrm>
            <a:prstGeom prst="line">
              <a:avLst/>
            </a:prstGeom>
            <a:ln>
              <a:prstDash val="lgDash"/>
              <a:headEnd w="lg" len="lg"/>
              <a:tailEnd type="arrow" w="lg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19" name="Gebogen verbindingslijn 6">
            <a:extLst>
              <a:ext uri="{FF2B5EF4-FFF2-40B4-BE49-F238E27FC236}">
                <a16:creationId xmlns:a16="http://schemas.microsoft.com/office/drawing/2014/main" id="{D0B3F6E7-77DE-4206-8794-E08091C59DFD}"/>
              </a:ext>
            </a:extLst>
          </p:cNvPr>
          <p:cNvCxnSpPr>
            <a:cxnSpLocks/>
            <a:stCxn id="31" idx="1"/>
            <a:endCxn id="24" idx="1"/>
          </p:cNvCxnSpPr>
          <p:nvPr/>
        </p:nvCxnSpPr>
        <p:spPr>
          <a:xfrm rot="10800000">
            <a:off x="1415672" y="2204596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Gebogen verbindingslijn 7">
            <a:extLst>
              <a:ext uri="{FF2B5EF4-FFF2-40B4-BE49-F238E27FC236}">
                <a16:creationId xmlns:a16="http://schemas.microsoft.com/office/drawing/2014/main" id="{A705EB7D-EBCF-4ACB-86B8-200380F2243C}"/>
              </a:ext>
            </a:extLst>
          </p:cNvPr>
          <p:cNvCxnSpPr>
            <a:cxnSpLocks/>
            <a:stCxn id="24" idx="3"/>
            <a:endCxn id="31" idx="3"/>
          </p:cNvCxnSpPr>
          <p:nvPr/>
        </p:nvCxnSpPr>
        <p:spPr>
          <a:xfrm flipH="1">
            <a:off x="3143672" y="2204596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kstvak 21">
            <a:extLst>
              <a:ext uri="{FF2B5EF4-FFF2-40B4-BE49-F238E27FC236}">
                <a16:creationId xmlns:a16="http://schemas.microsoft.com/office/drawing/2014/main" id="{3FB7E352-198E-4B9F-90F3-DCFD2E09507A}"/>
              </a:ext>
            </a:extLst>
          </p:cNvPr>
          <p:cNvSpPr txBox="1"/>
          <p:nvPr/>
        </p:nvSpPr>
        <p:spPr>
          <a:xfrm>
            <a:off x="3419457" y="2655580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C</a:t>
            </a:r>
            <a:endParaRPr lang="nl-NL" sz="1600" b="1" baseline="-25000" dirty="0"/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7A59BEBD-CC51-4E23-A045-A70ADC19C0A8}"/>
              </a:ext>
            </a:extLst>
          </p:cNvPr>
          <p:cNvSpPr/>
          <p:nvPr/>
        </p:nvSpPr>
        <p:spPr>
          <a:xfrm>
            <a:off x="1415672" y="2042596"/>
            <a:ext cx="172819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gezinnen</a:t>
            </a:r>
            <a:endParaRPr lang="nl-NL" sz="1400" b="1" dirty="0">
              <a:solidFill>
                <a:schemeClr val="tx1"/>
              </a:solidFill>
            </a:endParaRPr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id="{B47CD1AC-0D44-4FF5-B94D-67BE824592E8}"/>
              </a:ext>
            </a:extLst>
          </p:cNvPr>
          <p:cNvSpPr/>
          <p:nvPr/>
        </p:nvSpPr>
        <p:spPr>
          <a:xfrm>
            <a:off x="1415672" y="5156924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bedrijven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3EBF703A-AAF2-4E32-84D5-7C59D9A8BE4B}"/>
              </a:ext>
            </a:extLst>
          </p:cNvPr>
          <p:cNvSpPr txBox="1"/>
          <p:nvPr/>
        </p:nvSpPr>
        <p:spPr>
          <a:xfrm>
            <a:off x="915214" y="2655580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/>
              <a:t>Y</a:t>
            </a:r>
            <a:r>
              <a:rPr lang="nl-NL" sz="2000" b="1" baseline="-25000" dirty="0" err="1"/>
              <a:t>n</a:t>
            </a:r>
            <a:endParaRPr lang="nl-NL" sz="1600" b="1" baseline="-25000" dirty="0"/>
          </a:p>
        </p:txBody>
      </p:sp>
    </p:spTree>
    <p:extLst>
      <p:ext uri="{BB962C8B-B14F-4D97-AF65-F5344CB8AC3E}">
        <p14:creationId xmlns:p14="http://schemas.microsoft.com/office/powerpoint/2010/main" val="86180433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/>
      <p:bldP spid="24" grpId="0" animBg="1"/>
      <p:bldP spid="31" grpId="0" animBg="1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BF9679-8042-4FB2-87BD-E4F0A0F0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particuliere sector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5E4E8E-2687-4764-BA27-E838F7ABE1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Gezinnen </a:t>
            </a:r>
            <a:r>
              <a:rPr lang="nl-NL" sz="2000" b="1" dirty="0">
                <a:solidFill>
                  <a:srgbClr val="C00000"/>
                </a:solidFill>
              </a:rPr>
              <a:t>sparen (S)</a:t>
            </a:r>
            <a:r>
              <a:rPr lang="nl-NL" sz="2000" dirty="0"/>
              <a:t> een deel van hun inkomen (ook pensioensparen!)</a:t>
            </a:r>
          </a:p>
          <a:p>
            <a:r>
              <a:rPr lang="nl-NL" sz="2000" dirty="0"/>
              <a:t>Bedrijven lenen van de banken geld om hun </a:t>
            </a:r>
            <a:r>
              <a:rPr lang="nl-NL" sz="2000" b="1" dirty="0">
                <a:solidFill>
                  <a:srgbClr val="C00000"/>
                </a:solidFill>
              </a:rPr>
              <a:t>netto-investeringen (I</a:t>
            </a:r>
            <a:r>
              <a:rPr lang="nl-NL" sz="2000" b="1" baseline="-25000" dirty="0">
                <a:solidFill>
                  <a:srgbClr val="C00000"/>
                </a:solidFill>
              </a:rPr>
              <a:t>n</a:t>
            </a:r>
            <a:r>
              <a:rPr lang="nl-NL" sz="2000" b="1" dirty="0">
                <a:solidFill>
                  <a:srgbClr val="C00000"/>
                </a:solidFill>
              </a:rPr>
              <a:t>) </a:t>
            </a:r>
            <a:r>
              <a:rPr lang="nl-NL" sz="2000" dirty="0"/>
              <a:t>te financieren</a:t>
            </a:r>
          </a:p>
          <a:p>
            <a:pPr lvl="1"/>
            <a:r>
              <a:rPr lang="nl-NL" dirty="0"/>
              <a:t>model </a:t>
            </a:r>
            <a:r>
              <a:rPr lang="nl-NL" dirty="0">
                <a:sym typeface="Wingdings" panose="05000000000000000000" pitchFamily="2" charset="2"/>
              </a:rPr>
              <a:t>↔ praktijk: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/>
              <a:t>bedrijven betalen geen investeringen uit eigen geld (omdat dat winst van de aandeelhouders was)</a:t>
            </a:r>
          </a:p>
          <a:p>
            <a:r>
              <a:rPr lang="nl-NL" sz="2000" dirty="0"/>
              <a:t>Bedrijven = ‘productiesector’ </a:t>
            </a:r>
            <a:br>
              <a:rPr lang="nl-NL" sz="2000" dirty="0"/>
            </a:br>
            <a:r>
              <a:rPr lang="nl-NL" sz="2000" dirty="0"/>
              <a:t>dus inkomende pijl is de opdracht tot produceren (door ander bedrijf)</a:t>
            </a:r>
          </a:p>
          <a:p>
            <a:r>
              <a:rPr lang="nl-NL" sz="2000" b="1" dirty="0">
                <a:solidFill>
                  <a:srgbClr val="C00000"/>
                </a:solidFill>
              </a:rPr>
              <a:t>Vervangingsinvesteringen (</a:t>
            </a:r>
            <a:r>
              <a:rPr lang="nl-NL" sz="2000" b="1" dirty="0" err="1">
                <a:solidFill>
                  <a:srgbClr val="C00000"/>
                </a:solidFill>
              </a:rPr>
              <a:t>I</a:t>
            </a:r>
            <a:r>
              <a:rPr lang="nl-NL" sz="2000" b="1" baseline="-25000" dirty="0" err="1">
                <a:solidFill>
                  <a:srgbClr val="C00000"/>
                </a:solidFill>
              </a:rPr>
              <a:t>v</a:t>
            </a:r>
            <a:r>
              <a:rPr lang="nl-NL" sz="2000" b="1" dirty="0">
                <a:solidFill>
                  <a:srgbClr val="C00000"/>
                </a:solidFill>
              </a:rPr>
              <a:t>) </a:t>
            </a:r>
            <a:r>
              <a:rPr lang="nl-NL" sz="2000" dirty="0"/>
              <a:t>worden betaald uit afschrijvingen</a:t>
            </a:r>
          </a:p>
          <a:p>
            <a:endParaRPr lang="nl-NL" sz="2000" dirty="0"/>
          </a:p>
        </p:txBody>
      </p:sp>
      <p:cxnSp>
        <p:nvCxnSpPr>
          <p:cNvPr id="20" name="Gebogen verbindingslijn 6">
            <a:extLst>
              <a:ext uri="{FF2B5EF4-FFF2-40B4-BE49-F238E27FC236}">
                <a16:creationId xmlns:a16="http://schemas.microsoft.com/office/drawing/2014/main" id="{8F2DEA93-9E58-44F7-BE93-B63E1803C8EF}"/>
              </a:ext>
            </a:extLst>
          </p:cNvPr>
          <p:cNvCxnSpPr>
            <a:cxnSpLocks/>
            <a:stCxn id="33" idx="1"/>
            <a:endCxn id="24" idx="1"/>
          </p:cNvCxnSpPr>
          <p:nvPr/>
        </p:nvCxnSpPr>
        <p:spPr>
          <a:xfrm rot="10800000">
            <a:off x="1415672" y="2204596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Gebogen verbindingslijn 7">
            <a:extLst>
              <a:ext uri="{FF2B5EF4-FFF2-40B4-BE49-F238E27FC236}">
                <a16:creationId xmlns:a16="http://schemas.microsoft.com/office/drawing/2014/main" id="{C5653849-A574-4055-B255-57F81EAF591C}"/>
              </a:ext>
            </a:extLst>
          </p:cNvPr>
          <p:cNvCxnSpPr>
            <a:cxnSpLocks/>
            <a:stCxn id="24" idx="3"/>
            <a:endCxn id="33" idx="3"/>
          </p:cNvCxnSpPr>
          <p:nvPr/>
        </p:nvCxnSpPr>
        <p:spPr>
          <a:xfrm flipH="1">
            <a:off x="3143672" y="2204596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kstvak 21">
            <a:extLst>
              <a:ext uri="{FF2B5EF4-FFF2-40B4-BE49-F238E27FC236}">
                <a16:creationId xmlns:a16="http://schemas.microsoft.com/office/drawing/2014/main" id="{9D5B0ADB-F01C-49E2-A617-619D030432AA}"/>
              </a:ext>
            </a:extLst>
          </p:cNvPr>
          <p:cNvSpPr txBox="1"/>
          <p:nvPr/>
        </p:nvSpPr>
        <p:spPr>
          <a:xfrm>
            <a:off x="3419457" y="2655580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C</a:t>
            </a:r>
            <a:endParaRPr lang="nl-NL" sz="1600" b="1" baseline="-25000" dirty="0"/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9CE83857-1032-4FC5-8AB2-89B1B71AB4D4}"/>
              </a:ext>
            </a:extLst>
          </p:cNvPr>
          <p:cNvSpPr/>
          <p:nvPr/>
        </p:nvSpPr>
        <p:spPr>
          <a:xfrm>
            <a:off x="1638022" y="3599760"/>
            <a:ext cx="1296000" cy="324000"/>
          </a:xfrm>
          <a:prstGeom prst="rect">
            <a:avLst/>
          </a:prstGeom>
          <a:solidFill>
            <a:srgbClr val="A7D79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“banken”</a:t>
            </a: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38782049-F366-46E5-9AF8-18C3567AA3B0}"/>
              </a:ext>
            </a:extLst>
          </p:cNvPr>
          <p:cNvSpPr/>
          <p:nvPr/>
        </p:nvSpPr>
        <p:spPr>
          <a:xfrm>
            <a:off x="1415672" y="2042596"/>
            <a:ext cx="172819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gezinnen</a:t>
            </a:r>
            <a:endParaRPr lang="nl-NL" sz="1400" b="1" dirty="0">
              <a:solidFill>
                <a:schemeClr val="tx1"/>
              </a:solidFill>
            </a:endParaRPr>
          </a:p>
        </p:txBody>
      </p:sp>
      <p:cxnSp>
        <p:nvCxnSpPr>
          <p:cNvPr id="26" name="Rechte verbindingslijn met pijl 25">
            <a:extLst>
              <a:ext uri="{FF2B5EF4-FFF2-40B4-BE49-F238E27FC236}">
                <a16:creationId xmlns:a16="http://schemas.microsoft.com/office/drawing/2014/main" id="{5917D872-BE24-449F-A96B-1D4B5EEE7BDA}"/>
              </a:ext>
            </a:extLst>
          </p:cNvPr>
          <p:cNvCxnSpPr>
            <a:cxnSpLocks/>
            <a:stCxn id="24" idx="2"/>
            <a:endCxn id="23" idx="0"/>
          </p:cNvCxnSpPr>
          <p:nvPr/>
        </p:nvCxnSpPr>
        <p:spPr>
          <a:xfrm>
            <a:off x="2279767" y="2366596"/>
            <a:ext cx="6255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Rechte verbindingslijn met pijl 26">
            <a:extLst>
              <a:ext uri="{FF2B5EF4-FFF2-40B4-BE49-F238E27FC236}">
                <a16:creationId xmlns:a16="http://schemas.microsoft.com/office/drawing/2014/main" id="{BEB004D8-E7CB-47A6-998A-62B71169F745}"/>
              </a:ext>
            </a:extLst>
          </p:cNvPr>
          <p:cNvCxnSpPr>
            <a:cxnSpLocks/>
            <a:stCxn id="23" idx="2"/>
            <a:endCxn id="33" idx="0"/>
          </p:cNvCxnSpPr>
          <p:nvPr/>
        </p:nvCxnSpPr>
        <p:spPr>
          <a:xfrm flipH="1">
            <a:off x="2279672" y="3923760"/>
            <a:ext cx="6350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kstvak 27">
            <a:extLst>
              <a:ext uri="{FF2B5EF4-FFF2-40B4-BE49-F238E27FC236}">
                <a16:creationId xmlns:a16="http://schemas.microsoft.com/office/drawing/2014/main" id="{FA2ADA77-108F-4E49-BD06-B18E9F22998C}"/>
              </a:ext>
            </a:extLst>
          </p:cNvPr>
          <p:cNvSpPr txBox="1"/>
          <p:nvPr/>
        </p:nvSpPr>
        <p:spPr>
          <a:xfrm>
            <a:off x="2271719" y="2655580"/>
            <a:ext cx="3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S</a:t>
            </a:r>
            <a:endParaRPr lang="nl-NL" sz="1600" b="1" baseline="-25000" dirty="0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F3C02ECA-972A-4CC6-B72B-A570862FD3E1}"/>
              </a:ext>
            </a:extLst>
          </p:cNvPr>
          <p:cNvSpPr txBox="1"/>
          <p:nvPr/>
        </p:nvSpPr>
        <p:spPr>
          <a:xfrm>
            <a:off x="2271719" y="3983935"/>
            <a:ext cx="39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I</a:t>
            </a:r>
            <a:r>
              <a:rPr lang="nl-NL" sz="2000" b="1" baseline="-25000" dirty="0"/>
              <a:t>n</a:t>
            </a:r>
            <a:endParaRPr lang="nl-NL" sz="1600" b="1" baseline="-25000" dirty="0"/>
          </a:p>
        </p:txBody>
      </p:sp>
      <p:sp>
        <p:nvSpPr>
          <p:cNvPr id="33" name="Rechthoek 32">
            <a:extLst>
              <a:ext uri="{FF2B5EF4-FFF2-40B4-BE49-F238E27FC236}">
                <a16:creationId xmlns:a16="http://schemas.microsoft.com/office/drawing/2014/main" id="{B0C74875-C4DE-47ED-A0FC-61F0273D42AB}"/>
              </a:ext>
            </a:extLst>
          </p:cNvPr>
          <p:cNvSpPr/>
          <p:nvPr/>
        </p:nvSpPr>
        <p:spPr>
          <a:xfrm>
            <a:off x="1415672" y="5156924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bedrijven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B38F6788-2437-43F5-AFE5-03533137F552}"/>
              </a:ext>
            </a:extLst>
          </p:cNvPr>
          <p:cNvSpPr txBox="1"/>
          <p:nvPr/>
        </p:nvSpPr>
        <p:spPr>
          <a:xfrm>
            <a:off x="915214" y="2655580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/>
              <a:t>Y</a:t>
            </a:r>
            <a:r>
              <a:rPr lang="nl-NL" sz="2000" b="1" baseline="-25000" dirty="0" err="1"/>
              <a:t>n</a:t>
            </a:r>
            <a:endParaRPr lang="nl-NL" sz="1600" b="1" baseline="-25000" dirty="0"/>
          </a:p>
        </p:txBody>
      </p:sp>
      <p:sp>
        <p:nvSpPr>
          <p:cNvPr id="35" name="Vrije vorm: vorm 34">
            <a:extLst>
              <a:ext uri="{FF2B5EF4-FFF2-40B4-BE49-F238E27FC236}">
                <a16:creationId xmlns:a16="http://schemas.microsoft.com/office/drawing/2014/main" id="{FA871DDB-B822-4437-8DCE-4071558ECD11}"/>
              </a:ext>
            </a:extLst>
          </p:cNvPr>
          <p:cNvSpPr/>
          <p:nvPr/>
        </p:nvSpPr>
        <p:spPr>
          <a:xfrm flipV="1">
            <a:off x="1807023" y="4780578"/>
            <a:ext cx="908488" cy="376346"/>
          </a:xfrm>
          <a:custGeom>
            <a:avLst/>
            <a:gdLst>
              <a:gd name="connsiteX0" fmla="*/ 618837 w 618837"/>
              <a:gd name="connsiteY0" fmla="*/ 0 h 341745"/>
              <a:gd name="connsiteX1" fmla="*/ 618837 w 618837"/>
              <a:gd name="connsiteY1" fmla="*/ 341745 h 341745"/>
              <a:gd name="connsiteX2" fmla="*/ 0 w 618837"/>
              <a:gd name="connsiteY2" fmla="*/ 341745 h 341745"/>
              <a:gd name="connsiteX3" fmla="*/ 0 w 618837"/>
              <a:gd name="connsiteY3" fmla="*/ 18472 h 3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837" h="341745">
                <a:moveTo>
                  <a:pt x="618837" y="0"/>
                </a:moveTo>
                <a:lnTo>
                  <a:pt x="618837" y="341745"/>
                </a:lnTo>
                <a:lnTo>
                  <a:pt x="0" y="341745"/>
                </a:lnTo>
                <a:lnTo>
                  <a:pt x="0" y="18472"/>
                </a:lnTo>
              </a:path>
            </a:pathLst>
          </a:custGeom>
          <a:noFill/>
          <a:ln>
            <a:prstDash val="dash"/>
            <a:tailEnd type="arrow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722F6DDD-374A-4FA7-98C1-DADB7095A8EE}"/>
              </a:ext>
            </a:extLst>
          </p:cNvPr>
          <p:cNvSpPr txBox="1"/>
          <p:nvPr/>
        </p:nvSpPr>
        <p:spPr>
          <a:xfrm>
            <a:off x="2698506" y="4598063"/>
            <a:ext cx="425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/>
              <a:t>A</a:t>
            </a:r>
            <a:endParaRPr lang="nl-NL" sz="1600" b="1" baseline="-25000" dirty="0"/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2C513C65-7FA5-4614-98CF-E92E5A77F1E5}"/>
              </a:ext>
            </a:extLst>
          </p:cNvPr>
          <p:cNvSpPr txBox="1"/>
          <p:nvPr/>
        </p:nvSpPr>
        <p:spPr>
          <a:xfrm>
            <a:off x="1414852" y="4582463"/>
            <a:ext cx="425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600" b="1" dirty="0" err="1"/>
              <a:t>I</a:t>
            </a:r>
            <a:r>
              <a:rPr lang="nl-NL" sz="1600" b="1" baseline="-25000" dirty="0" err="1"/>
              <a:t>v</a:t>
            </a:r>
            <a:endParaRPr lang="nl-NL" sz="1600" b="1" baseline="-25000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E13BFE8-479C-4DAD-8C3E-D6014881BC60}"/>
              </a:ext>
            </a:extLst>
          </p:cNvPr>
          <p:cNvSpPr txBox="1"/>
          <p:nvPr/>
        </p:nvSpPr>
        <p:spPr>
          <a:xfrm>
            <a:off x="180188" y="6344756"/>
            <a:ext cx="5461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“banken” = financiële instellingen / vermogensmarkt</a:t>
            </a:r>
          </a:p>
        </p:txBody>
      </p:sp>
    </p:spTree>
    <p:extLst>
      <p:ext uri="{BB962C8B-B14F-4D97-AF65-F5344CB8AC3E}">
        <p14:creationId xmlns:p14="http://schemas.microsoft.com/office/powerpoint/2010/main" val="90133992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/>
      <p:bldP spid="32" grpId="0"/>
      <p:bldP spid="35" grpId="0" animBg="1"/>
      <p:bldP spid="36" grpId="0"/>
      <p:bldP spid="37" grpId="0"/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A901B5-8237-498C-8C69-4FBEC6EBE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Overheidsuitgaven</a:t>
            </a:r>
            <a:br>
              <a:rPr lang="nl-NL" dirty="0"/>
            </a:br>
            <a:r>
              <a:rPr lang="nl-NL" sz="1800" dirty="0">
                <a:solidFill>
                  <a:schemeClr val="bg1">
                    <a:lumMod val="95000"/>
                  </a:schemeClr>
                </a:solidFill>
              </a:rPr>
              <a:t>belangrijke voorkennis van begrippen</a:t>
            </a:r>
            <a:endParaRPr lang="nl-NL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17" name="Groep 16">
            <a:extLst>
              <a:ext uri="{FF2B5EF4-FFF2-40B4-BE49-F238E27FC236}">
                <a16:creationId xmlns:a16="http://schemas.microsoft.com/office/drawing/2014/main" id="{02A8A14D-A652-455C-BB0F-E65C4E7D0388}"/>
              </a:ext>
            </a:extLst>
          </p:cNvPr>
          <p:cNvGrpSpPr/>
          <p:nvPr/>
        </p:nvGrpSpPr>
        <p:grpSpPr>
          <a:xfrm>
            <a:off x="7732384" y="3375963"/>
            <a:ext cx="3044136" cy="1016067"/>
            <a:chOff x="7732384" y="3375963"/>
            <a:chExt cx="3044136" cy="1016067"/>
          </a:xfrm>
        </p:grpSpPr>
        <p:sp>
          <p:nvSpPr>
            <p:cNvPr id="30" name="Rechthoek 29">
              <a:extLst>
                <a:ext uri="{FF2B5EF4-FFF2-40B4-BE49-F238E27FC236}">
                  <a16:creationId xmlns:a16="http://schemas.microsoft.com/office/drawing/2014/main" id="{972A5CF4-36D3-4168-841D-474F5588DEC6}"/>
                </a:ext>
              </a:extLst>
            </p:cNvPr>
            <p:cNvSpPr/>
            <p:nvPr/>
          </p:nvSpPr>
          <p:spPr>
            <a:xfrm>
              <a:off x="8115214" y="3599942"/>
              <a:ext cx="2661306" cy="307777"/>
            </a:xfrm>
            <a:prstGeom prst="rect">
              <a:avLst/>
            </a:prstGeom>
            <a:solidFill>
              <a:srgbClr val="F9B499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sz="14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Materiële overheidsconsumptie</a:t>
              </a:r>
              <a:endParaRPr lang="nl-NL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hthoek 30">
              <a:extLst>
                <a:ext uri="{FF2B5EF4-FFF2-40B4-BE49-F238E27FC236}">
                  <a16:creationId xmlns:a16="http://schemas.microsoft.com/office/drawing/2014/main" id="{5A499B3C-093C-4151-A77B-9CBB023B9555}"/>
                </a:ext>
              </a:extLst>
            </p:cNvPr>
            <p:cNvSpPr/>
            <p:nvPr/>
          </p:nvSpPr>
          <p:spPr>
            <a:xfrm>
              <a:off x="8115214" y="4084253"/>
              <a:ext cx="2100878" cy="307777"/>
            </a:xfrm>
            <a:prstGeom prst="rect">
              <a:avLst/>
            </a:prstGeom>
            <a:solidFill>
              <a:srgbClr val="F9B499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nl-NL" sz="14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Ambtenarensalarissen </a:t>
              </a:r>
              <a:endParaRPr lang="nl-NL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5" name="Verbindingslijn: gebogen 34">
              <a:extLst>
                <a:ext uri="{FF2B5EF4-FFF2-40B4-BE49-F238E27FC236}">
                  <a16:creationId xmlns:a16="http://schemas.microsoft.com/office/drawing/2014/main" id="{E67DE962-3E42-4C71-AE0B-8B35E5C10567}"/>
                </a:ext>
              </a:extLst>
            </p:cNvPr>
            <p:cNvCxnSpPr>
              <a:stCxn id="16" idx="2"/>
              <a:endCxn id="30" idx="1"/>
            </p:cNvCxnSpPr>
            <p:nvPr/>
          </p:nvCxnSpPr>
          <p:spPr>
            <a:xfrm rot="16200000" flipH="1">
              <a:off x="7734866" y="3373482"/>
              <a:ext cx="377867" cy="382830"/>
            </a:xfrm>
            <a:prstGeom prst="bentConnector2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7" name="Verbindingslijn: gebogen 36">
              <a:extLst>
                <a:ext uri="{FF2B5EF4-FFF2-40B4-BE49-F238E27FC236}">
                  <a16:creationId xmlns:a16="http://schemas.microsoft.com/office/drawing/2014/main" id="{623D6911-E7D6-4923-9235-DAD8B4E2E6E5}"/>
                </a:ext>
              </a:extLst>
            </p:cNvPr>
            <p:cNvCxnSpPr>
              <a:cxnSpLocks/>
              <a:stCxn id="16" idx="2"/>
              <a:endCxn id="31" idx="1"/>
            </p:cNvCxnSpPr>
            <p:nvPr/>
          </p:nvCxnSpPr>
          <p:spPr>
            <a:xfrm rot="16200000" flipH="1">
              <a:off x="7492710" y="3615638"/>
              <a:ext cx="862178" cy="382830"/>
            </a:xfrm>
            <a:prstGeom prst="bentConnector2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8" name="Tekstvak 37">
            <a:extLst>
              <a:ext uri="{FF2B5EF4-FFF2-40B4-BE49-F238E27FC236}">
                <a16:creationId xmlns:a16="http://schemas.microsoft.com/office/drawing/2014/main" id="{F87927B8-3E63-4CFD-980F-D245C57E8B0D}"/>
              </a:ext>
            </a:extLst>
          </p:cNvPr>
          <p:cNvSpPr txBox="1"/>
          <p:nvPr/>
        </p:nvSpPr>
        <p:spPr>
          <a:xfrm>
            <a:off x="3127553" y="2324376"/>
            <a:ext cx="29870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i="1" dirty="0">
                <a:solidFill>
                  <a:schemeClr val="bg1"/>
                </a:solidFill>
              </a:rPr>
              <a:t>beslag op productiefactoren</a:t>
            </a:r>
          </a:p>
        </p:txBody>
      </p:sp>
      <p:grpSp>
        <p:nvGrpSpPr>
          <p:cNvPr id="12" name="Groep 11">
            <a:extLst>
              <a:ext uri="{FF2B5EF4-FFF2-40B4-BE49-F238E27FC236}">
                <a16:creationId xmlns:a16="http://schemas.microsoft.com/office/drawing/2014/main" id="{F2072FD8-7173-4747-821C-22F158F765EA}"/>
              </a:ext>
            </a:extLst>
          </p:cNvPr>
          <p:cNvGrpSpPr/>
          <p:nvPr/>
        </p:nvGrpSpPr>
        <p:grpSpPr>
          <a:xfrm>
            <a:off x="5735960" y="2276872"/>
            <a:ext cx="3384376" cy="1099092"/>
            <a:chOff x="5735960" y="2276872"/>
            <a:chExt cx="3384376" cy="1099092"/>
          </a:xfrm>
        </p:grpSpPr>
        <p:cxnSp>
          <p:nvCxnSpPr>
            <p:cNvPr id="27" name="Rechte verbindingslijn 26">
              <a:extLst>
                <a:ext uri="{FF2B5EF4-FFF2-40B4-BE49-F238E27FC236}">
                  <a16:creationId xmlns:a16="http://schemas.microsoft.com/office/drawing/2014/main" id="{91A5DC79-7629-4F9D-BDE6-919088D049E2}"/>
                </a:ext>
              </a:extLst>
            </p:cNvPr>
            <p:cNvCxnSpPr>
              <a:stCxn id="13" idx="3"/>
              <a:endCxn id="15" idx="1"/>
            </p:cNvCxnSpPr>
            <p:nvPr/>
          </p:nvCxnSpPr>
          <p:spPr>
            <a:xfrm flipV="1">
              <a:off x="5735960" y="2461538"/>
              <a:ext cx="775969" cy="371577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Rechte verbindingslijn 28">
              <a:extLst>
                <a:ext uri="{FF2B5EF4-FFF2-40B4-BE49-F238E27FC236}">
                  <a16:creationId xmlns:a16="http://schemas.microsoft.com/office/drawing/2014/main" id="{3B8B1A1D-E360-4616-94F7-3FDE74EDE5E7}"/>
                </a:ext>
              </a:extLst>
            </p:cNvPr>
            <p:cNvCxnSpPr>
              <a:stCxn id="13" idx="3"/>
              <a:endCxn id="16" idx="1"/>
            </p:cNvCxnSpPr>
            <p:nvPr/>
          </p:nvCxnSpPr>
          <p:spPr>
            <a:xfrm>
              <a:off x="5735960" y="2833115"/>
              <a:ext cx="788400" cy="35818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28C5050A-9137-44A5-A185-35C88D94C2BC}"/>
                </a:ext>
              </a:extLst>
            </p:cNvPr>
            <p:cNvSpPr/>
            <p:nvPr/>
          </p:nvSpPr>
          <p:spPr>
            <a:xfrm>
              <a:off x="6524360" y="3006632"/>
              <a:ext cx="2416047" cy="369332"/>
            </a:xfrm>
            <a:prstGeom prst="rect">
              <a:avLst/>
            </a:prstGeom>
            <a:solidFill>
              <a:srgbClr val="F58B6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dirty="0">
                  <a:latin typeface="Arial" panose="020B0604020202020204" pitchFamily="34" charset="0"/>
                  <a:cs typeface="Arial" panose="020B0604020202020204" pitchFamily="34" charset="0"/>
                </a:rPr>
                <a:t>Overheidsconsumptie</a:t>
              </a:r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E8D54436-4392-40B1-BAB0-E0D7654B3BD9}"/>
                </a:ext>
              </a:extLst>
            </p:cNvPr>
            <p:cNvSpPr/>
            <p:nvPr/>
          </p:nvSpPr>
          <p:spPr>
            <a:xfrm>
              <a:off x="6511929" y="2276872"/>
              <a:ext cx="2608407" cy="369332"/>
            </a:xfrm>
            <a:prstGeom prst="rect">
              <a:avLst/>
            </a:prstGeom>
            <a:solidFill>
              <a:srgbClr val="F58B6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dirty="0">
                  <a:latin typeface="Arial" panose="020B0604020202020204" pitchFamily="34" charset="0"/>
                  <a:cs typeface="Arial" panose="020B0604020202020204" pitchFamily="34" charset="0"/>
                </a:rPr>
                <a:t>Overheidsinvesteringen</a:t>
              </a:r>
            </a:p>
          </p:txBody>
        </p:sp>
      </p:grpSp>
      <p:grpSp>
        <p:nvGrpSpPr>
          <p:cNvPr id="10" name="Groep 9">
            <a:extLst>
              <a:ext uri="{FF2B5EF4-FFF2-40B4-BE49-F238E27FC236}">
                <a16:creationId xmlns:a16="http://schemas.microsoft.com/office/drawing/2014/main" id="{24696354-868D-4789-B963-6CAAD4086B38}"/>
              </a:ext>
            </a:extLst>
          </p:cNvPr>
          <p:cNvGrpSpPr/>
          <p:nvPr/>
        </p:nvGrpSpPr>
        <p:grpSpPr>
          <a:xfrm>
            <a:off x="2530994" y="2648449"/>
            <a:ext cx="3204966" cy="626116"/>
            <a:chOff x="2530994" y="2648449"/>
            <a:chExt cx="3204966" cy="626116"/>
          </a:xfrm>
        </p:grpSpPr>
        <p:cxnSp>
          <p:nvCxnSpPr>
            <p:cNvPr id="6" name="Rechte verbindingslijn 5">
              <a:extLst>
                <a:ext uri="{FF2B5EF4-FFF2-40B4-BE49-F238E27FC236}">
                  <a16:creationId xmlns:a16="http://schemas.microsoft.com/office/drawing/2014/main" id="{F26C636E-743B-4963-A2CF-EC725A77EDE0}"/>
                </a:ext>
              </a:extLst>
            </p:cNvPr>
            <p:cNvCxnSpPr>
              <a:cxnSpLocks/>
              <a:stCxn id="11" idx="3"/>
              <a:endCxn id="13" idx="1"/>
            </p:cNvCxnSpPr>
            <p:nvPr/>
          </p:nvCxnSpPr>
          <p:spPr>
            <a:xfrm flipV="1">
              <a:off x="2530994" y="2833115"/>
              <a:ext cx="711976" cy="44145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9A2A156F-98B3-418F-98DF-2139E08AB581}"/>
                </a:ext>
              </a:extLst>
            </p:cNvPr>
            <p:cNvSpPr/>
            <p:nvPr/>
          </p:nvSpPr>
          <p:spPr>
            <a:xfrm>
              <a:off x="3242970" y="2648449"/>
              <a:ext cx="2492990" cy="369332"/>
            </a:xfrm>
            <a:prstGeom prst="rect">
              <a:avLst/>
            </a:prstGeom>
            <a:solidFill>
              <a:srgbClr val="F26C36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dirty="0">
                  <a:latin typeface="Arial" panose="020B0604020202020204" pitchFamily="34" charset="0"/>
                  <a:cs typeface="Arial" panose="020B0604020202020204" pitchFamily="34" charset="0"/>
                </a:rPr>
                <a:t>Overheidsbestedingen</a:t>
              </a:r>
            </a:p>
          </p:txBody>
        </p:sp>
      </p:grpSp>
      <p:grpSp>
        <p:nvGrpSpPr>
          <p:cNvPr id="9" name="Groep 8">
            <a:extLst>
              <a:ext uri="{FF2B5EF4-FFF2-40B4-BE49-F238E27FC236}">
                <a16:creationId xmlns:a16="http://schemas.microsoft.com/office/drawing/2014/main" id="{4C9141B7-A8DE-4816-AEE1-F81E25C64B19}"/>
              </a:ext>
            </a:extLst>
          </p:cNvPr>
          <p:cNvGrpSpPr/>
          <p:nvPr/>
        </p:nvGrpSpPr>
        <p:grpSpPr>
          <a:xfrm>
            <a:off x="2530994" y="3274565"/>
            <a:ext cx="3039138" cy="758219"/>
            <a:chOff x="2530994" y="3274565"/>
            <a:chExt cx="3039138" cy="758219"/>
          </a:xfrm>
        </p:grpSpPr>
        <p:cxnSp>
          <p:nvCxnSpPr>
            <p:cNvPr id="7" name="Rechte verbindingslijn 6">
              <a:extLst>
                <a:ext uri="{FF2B5EF4-FFF2-40B4-BE49-F238E27FC236}">
                  <a16:creationId xmlns:a16="http://schemas.microsoft.com/office/drawing/2014/main" id="{59A1EB8C-F22A-4BE1-BC02-9393EAD5446E}"/>
                </a:ext>
              </a:extLst>
            </p:cNvPr>
            <p:cNvCxnSpPr>
              <a:cxnSpLocks/>
              <a:stCxn id="11" idx="3"/>
              <a:endCxn id="14" idx="1"/>
            </p:cNvCxnSpPr>
            <p:nvPr/>
          </p:nvCxnSpPr>
          <p:spPr>
            <a:xfrm>
              <a:off x="2530994" y="3274565"/>
              <a:ext cx="725684" cy="45044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3A18D9B1-DD9F-4F0E-85E5-CC38F86D1530}"/>
                </a:ext>
              </a:extLst>
            </p:cNvPr>
            <p:cNvSpPr/>
            <p:nvPr/>
          </p:nvSpPr>
          <p:spPr>
            <a:xfrm>
              <a:off x="3256678" y="3417231"/>
              <a:ext cx="2313454" cy="615553"/>
            </a:xfrm>
            <a:prstGeom prst="rect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dirty="0">
                  <a:latin typeface="Arial" panose="020B0604020202020204" pitchFamily="34" charset="0"/>
                  <a:cs typeface="Arial" panose="020B0604020202020204" pitchFamily="34" charset="0"/>
                </a:rPr>
                <a:t>Overdrachtsuitgaven</a:t>
              </a:r>
              <a:br>
                <a:rPr lang="nl-NL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l-NL" sz="1600" dirty="0">
                  <a:latin typeface="Arial" panose="020B0604020202020204" pitchFamily="34" charset="0"/>
                  <a:cs typeface="Arial" panose="020B0604020202020204" pitchFamily="34" charset="0"/>
                </a:rPr>
                <a:t>(incl. sociale fondsen)</a:t>
              </a:r>
              <a:endParaRPr lang="nl-NL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Rechthoek 10">
            <a:extLst>
              <a:ext uri="{FF2B5EF4-FFF2-40B4-BE49-F238E27FC236}">
                <a16:creationId xmlns:a16="http://schemas.microsoft.com/office/drawing/2014/main" id="{393C8B2D-29D4-4E0D-8F7A-1F100962ACCF}"/>
              </a:ext>
            </a:extLst>
          </p:cNvPr>
          <p:cNvSpPr/>
          <p:nvPr/>
        </p:nvSpPr>
        <p:spPr>
          <a:xfrm>
            <a:off x="422724" y="3089899"/>
            <a:ext cx="2108270" cy="369332"/>
          </a:xfrm>
          <a:prstGeom prst="rect">
            <a:avLst/>
          </a:prstGeom>
          <a:solidFill>
            <a:srgbClr val="1A80B6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Overheidsuitgaven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0EAA94EC-30F5-4884-972E-0EE502B91C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8998" y="4653136"/>
            <a:ext cx="3779848" cy="204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64275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BF9679-8042-4FB2-87BD-E4F0A0F0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Uitbreiding met overheid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24FDEFC-1B20-40E6-A38A-BB18445A59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08133" y="1619250"/>
            <a:ext cx="5904491" cy="5050110"/>
          </a:xfrm>
        </p:spPr>
        <p:txBody>
          <a:bodyPr>
            <a:normAutofit/>
          </a:bodyPr>
          <a:lstStyle/>
          <a:p>
            <a:r>
              <a:rPr lang="nl-NL" sz="2000" dirty="0"/>
              <a:t>Gezinnen moeten nu over hun inkomen </a:t>
            </a:r>
            <a:r>
              <a:rPr lang="nl-NL" sz="2000" b="1" dirty="0">
                <a:solidFill>
                  <a:srgbClr val="C00000"/>
                </a:solidFill>
              </a:rPr>
              <a:t>belasting (B)</a:t>
            </a:r>
            <a:r>
              <a:rPr lang="nl-NL" sz="2000" dirty="0"/>
              <a:t> betalen</a:t>
            </a:r>
          </a:p>
          <a:p>
            <a:pPr lvl="1"/>
            <a:r>
              <a:rPr lang="nl-NL" dirty="0"/>
              <a:t>model </a:t>
            </a:r>
            <a:r>
              <a:rPr lang="nl-NL" dirty="0">
                <a:sym typeface="Wingdings" panose="05000000000000000000" pitchFamily="2" charset="2"/>
              </a:rPr>
              <a:t>↔ praktijk: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overdrachtsuitgaven zitten als ‘saldo’ in de pijl B</a:t>
            </a:r>
            <a:endParaRPr lang="nl-NL" dirty="0"/>
          </a:p>
          <a:p>
            <a:r>
              <a:rPr lang="nl-NL" sz="2000" dirty="0"/>
              <a:t>De overheid legt zelf met haar uitgaven beslag op de productie: </a:t>
            </a:r>
            <a:r>
              <a:rPr lang="nl-NL" sz="2000" b="1" dirty="0">
                <a:solidFill>
                  <a:srgbClr val="C00000"/>
                </a:solidFill>
              </a:rPr>
              <a:t>overheidsbestedingen (O) </a:t>
            </a:r>
            <a:endParaRPr lang="nl-NL" sz="2000" dirty="0"/>
          </a:p>
          <a:p>
            <a:pPr lvl="1"/>
            <a:r>
              <a:rPr lang="nl-NL" dirty="0"/>
              <a:t>bedrijven = </a:t>
            </a:r>
            <a:r>
              <a:rPr lang="nl-NL" i="1" dirty="0"/>
              <a:t>productiesector</a:t>
            </a:r>
            <a:br>
              <a:rPr lang="nl-NL" dirty="0"/>
            </a:br>
            <a:r>
              <a:rPr lang="nl-NL" dirty="0"/>
              <a:t>ambtenaren worden in de productiesector betaald met overheidsgeld</a:t>
            </a:r>
          </a:p>
          <a:p>
            <a:pPr>
              <a:spcAft>
                <a:spcPts val="0"/>
              </a:spcAft>
            </a:pPr>
            <a:r>
              <a:rPr lang="nl-NL" sz="2000" dirty="0"/>
              <a:t>B en O zijn zelden aan elkaar gelijk:</a:t>
            </a:r>
          </a:p>
          <a:p>
            <a:pPr lvl="1">
              <a:spcAft>
                <a:spcPts val="0"/>
              </a:spcAft>
            </a:pPr>
            <a:r>
              <a:rPr lang="nl-NL" dirty="0"/>
              <a:t>overheid kan geld lenen (financieringstekort)</a:t>
            </a:r>
          </a:p>
          <a:p>
            <a:pPr lvl="1">
              <a:spcAft>
                <a:spcPts val="0"/>
              </a:spcAft>
            </a:pPr>
            <a:r>
              <a:rPr lang="nl-NL" dirty="0"/>
              <a:t>of per saldo aflossen</a:t>
            </a:r>
            <a:br>
              <a:rPr lang="nl-NL" dirty="0"/>
            </a:br>
            <a:r>
              <a:rPr lang="nl-NL" dirty="0"/>
              <a:t>(financieringsoverschot)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5C5A90A4-D9E1-40DC-88A6-533E30317A51}"/>
              </a:ext>
            </a:extLst>
          </p:cNvPr>
          <p:cNvSpPr/>
          <p:nvPr/>
        </p:nvSpPr>
        <p:spPr>
          <a:xfrm>
            <a:off x="3371491" y="3609056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overheid</a:t>
            </a:r>
          </a:p>
        </p:txBody>
      </p:sp>
      <p:cxnSp>
        <p:nvCxnSpPr>
          <p:cNvPr id="21" name="Gebogen verbindingslijn 8">
            <a:extLst>
              <a:ext uri="{FF2B5EF4-FFF2-40B4-BE49-F238E27FC236}">
                <a16:creationId xmlns:a16="http://schemas.microsoft.com/office/drawing/2014/main" id="{16E2A0B9-A22A-4BC4-B3DA-247530DA178E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2547774" y="2146178"/>
            <a:ext cx="1687717" cy="14628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Gebogen verbindingslijn 9">
            <a:extLst>
              <a:ext uri="{FF2B5EF4-FFF2-40B4-BE49-F238E27FC236}">
                <a16:creationId xmlns:a16="http://schemas.microsoft.com/office/drawing/2014/main" id="{E22F8C18-02CE-43BD-AB06-E497E720A9DB}"/>
              </a:ext>
            </a:extLst>
          </p:cNvPr>
          <p:cNvCxnSpPr>
            <a:cxnSpLocks/>
            <a:stCxn id="20" idx="2"/>
          </p:cNvCxnSpPr>
          <p:nvPr/>
        </p:nvCxnSpPr>
        <p:spPr>
          <a:xfrm rot="5400000">
            <a:off x="2661990" y="3841285"/>
            <a:ext cx="1481731" cy="166527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84986A55-6138-4FA2-942A-5D72E3C4932D}"/>
              </a:ext>
            </a:extLst>
          </p:cNvPr>
          <p:cNvSpPr txBox="1"/>
          <p:nvPr/>
        </p:nvSpPr>
        <p:spPr>
          <a:xfrm>
            <a:off x="4185467" y="2664876"/>
            <a:ext cx="3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B</a:t>
            </a:r>
            <a:endParaRPr lang="nl-NL" sz="1600" b="1" baseline="-25000" dirty="0"/>
          </a:p>
        </p:txBody>
      </p: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91C350AC-6D80-40B9-8F2D-1ECB522840C6}"/>
              </a:ext>
            </a:extLst>
          </p:cNvPr>
          <p:cNvCxnSpPr>
            <a:cxnSpLocks/>
            <a:stCxn id="34" idx="3"/>
            <a:endCxn id="20" idx="1"/>
          </p:cNvCxnSpPr>
          <p:nvPr/>
        </p:nvCxnSpPr>
        <p:spPr>
          <a:xfrm>
            <a:off x="2349508" y="3771056"/>
            <a:ext cx="102198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kstvak 25">
            <a:extLst>
              <a:ext uri="{FF2B5EF4-FFF2-40B4-BE49-F238E27FC236}">
                <a16:creationId xmlns:a16="http://schemas.microsoft.com/office/drawing/2014/main" id="{6A091308-91D2-4E7A-A493-3E95201BEFC1}"/>
              </a:ext>
            </a:extLst>
          </p:cNvPr>
          <p:cNvSpPr txBox="1"/>
          <p:nvPr/>
        </p:nvSpPr>
        <p:spPr>
          <a:xfrm>
            <a:off x="4185467" y="4394821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O</a:t>
            </a:r>
            <a:endParaRPr lang="nl-NL" sz="1600" b="1" baseline="-25000" dirty="0"/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0FCCF45D-3B6A-479A-9A03-4686ED34FA44}"/>
              </a:ext>
            </a:extLst>
          </p:cNvPr>
          <p:cNvSpPr txBox="1"/>
          <p:nvPr/>
        </p:nvSpPr>
        <p:spPr>
          <a:xfrm>
            <a:off x="2830615" y="3476117"/>
            <a:ext cx="75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B-O</a:t>
            </a:r>
            <a:endParaRPr lang="nl-NL" sz="1200" b="1" i="1" baseline="-25000" dirty="0">
              <a:solidFill>
                <a:srgbClr val="760603"/>
              </a:solidFill>
            </a:endParaRPr>
          </a:p>
        </p:txBody>
      </p: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37909C21-21DF-4BB9-BE67-B815C30FCC39}"/>
              </a:ext>
            </a:extLst>
          </p:cNvPr>
          <p:cNvCxnSpPr>
            <a:cxnSpLocks/>
          </p:cNvCxnSpPr>
          <p:nvPr/>
        </p:nvCxnSpPr>
        <p:spPr>
          <a:xfrm>
            <a:off x="2336325" y="3766832"/>
            <a:ext cx="1055307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met pijl 31">
            <a:extLst>
              <a:ext uri="{FF2B5EF4-FFF2-40B4-BE49-F238E27FC236}">
                <a16:creationId xmlns:a16="http://schemas.microsoft.com/office/drawing/2014/main" id="{AF1F1096-C699-419D-8E97-38BBFD8E9AD0}"/>
              </a:ext>
            </a:extLst>
          </p:cNvPr>
          <p:cNvCxnSpPr>
            <a:cxnSpLocks/>
            <a:stCxn id="34" idx="3"/>
          </p:cNvCxnSpPr>
          <p:nvPr/>
        </p:nvCxnSpPr>
        <p:spPr>
          <a:xfrm flipV="1">
            <a:off x="2349508" y="3766832"/>
            <a:ext cx="1021983" cy="4224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Gebogen verbindingslijn 6">
            <a:extLst>
              <a:ext uri="{FF2B5EF4-FFF2-40B4-BE49-F238E27FC236}">
                <a16:creationId xmlns:a16="http://schemas.microsoft.com/office/drawing/2014/main" id="{CFA22D5B-BBB7-4311-BD80-04D90C7CC261}"/>
              </a:ext>
            </a:extLst>
          </p:cNvPr>
          <p:cNvCxnSpPr>
            <a:cxnSpLocks/>
            <a:stCxn id="40" idx="1"/>
            <a:endCxn id="35" idx="1"/>
          </p:cNvCxnSpPr>
          <p:nvPr/>
        </p:nvCxnSpPr>
        <p:spPr>
          <a:xfrm rot="10800000">
            <a:off x="831158" y="2213892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Gebogen verbindingslijn 7">
            <a:extLst>
              <a:ext uri="{FF2B5EF4-FFF2-40B4-BE49-F238E27FC236}">
                <a16:creationId xmlns:a16="http://schemas.microsoft.com/office/drawing/2014/main" id="{8A58BB45-5066-4B60-B1E5-881D8A6F763C}"/>
              </a:ext>
            </a:extLst>
          </p:cNvPr>
          <p:cNvCxnSpPr>
            <a:cxnSpLocks/>
            <a:stCxn id="35" idx="3"/>
            <a:endCxn id="40" idx="3"/>
          </p:cNvCxnSpPr>
          <p:nvPr/>
        </p:nvCxnSpPr>
        <p:spPr>
          <a:xfrm flipH="1">
            <a:off x="2559158" y="2213892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Tekstvak 32">
            <a:extLst>
              <a:ext uri="{FF2B5EF4-FFF2-40B4-BE49-F238E27FC236}">
                <a16:creationId xmlns:a16="http://schemas.microsoft.com/office/drawing/2014/main" id="{DF362CF9-AB91-4D97-A032-50E73446A962}"/>
              </a:ext>
            </a:extLst>
          </p:cNvPr>
          <p:cNvSpPr txBox="1"/>
          <p:nvPr/>
        </p:nvSpPr>
        <p:spPr>
          <a:xfrm>
            <a:off x="2834943" y="2664876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C</a:t>
            </a:r>
            <a:endParaRPr lang="nl-NL" sz="1600" b="1" baseline="-25000" dirty="0"/>
          </a:p>
        </p:txBody>
      </p:sp>
      <p:sp>
        <p:nvSpPr>
          <p:cNvPr id="34" name="Rechthoek 33">
            <a:extLst>
              <a:ext uri="{FF2B5EF4-FFF2-40B4-BE49-F238E27FC236}">
                <a16:creationId xmlns:a16="http://schemas.microsoft.com/office/drawing/2014/main" id="{7F8F3312-F440-4CDF-B0D6-4B8C72F56C3F}"/>
              </a:ext>
            </a:extLst>
          </p:cNvPr>
          <p:cNvSpPr/>
          <p:nvPr/>
        </p:nvSpPr>
        <p:spPr>
          <a:xfrm>
            <a:off x="1053508" y="3609056"/>
            <a:ext cx="1296000" cy="324000"/>
          </a:xfrm>
          <a:prstGeom prst="rect">
            <a:avLst/>
          </a:prstGeom>
          <a:solidFill>
            <a:srgbClr val="A7D79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35" name="Rechthoek 34">
            <a:extLst>
              <a:ext uri="{FF2B5EF4-FFF2-40B4-BE49-F238E27FC236}">
                <a16:creationId xmlns:a16="http://schemas.microsoft.com/office/drawing/2014/main" id="{EDB803BA-EF2D-4816-B49E-3FDDE4876544}"/>
              </a:ext>
            </a:extLst>
          </p:cNvPr>
          <p:cNvSpPr/>
          <p:nvPr/>
        </p:nvSpPr>
        <p:spPr>
          <a:xfrm>
            <a:off x="831158" y="2051892"/>
            <a:ext cx="172819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gezinnen</a:t>
            </a:r>
            <a:endParaRPr lang="nl-NL" sz="1400" b="1" dirty="0">
              <a:solidFill>
                <a:schemeClr val="tx1"/>
              </a:solidFill>
            </a:endParaRPr>
          </a:p>
        </p:txBody>
      </p:sp>
      <p:cxnSp>
        <p:nvCxnSpPr>
          <p:cNvPr id="36" name="Rechte verbindingslijn met pijl 35">
            <a:extLst>
              <a:ext uri="{FF2B5EF4-FFF2-40B4-BE49-F238E27FC236}">
                <a16:creationId xmlns:a16="http://schemas.microsoft.com/office/drawing/2014/main" id="{FB7769F2-1EFC-4A05-B10D-962BFD636821}"/>
              </a:ext>
            </a:extLst>
          </p:cNvPr>
          <p:cNvCxnSpPr>
            <a:cxnSpLocks/>
            <a:stCxn id="35" idx="2"/>
            <a:endCxn id="34" idx="0"/>
          </p:cNvCxnSpPr>
          <p:nvPr/>
        </p:nvCxnSpPr>
        <p:spPr>
          <a:xfrm>
            <a:off x="1695253" y="2375892"/>
            <a:ext cx="6255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met pijl 36">
            <a:extLst>
              <a:ext uri="{FF2B5EF4-FFF2-40B4-BE49-F238E27FC236}">
                <a16:creationId xmlns:a16="http://schemas.microsoft.com/office/drawing/2014/main" id="{CDF60750-8A82-4860-9D0F-C6ECBA0D2AC7}"/>
              </a:ext>
            </a:extLst>
          </p:cNvPr>
          <p:cNvCxnSpPr>
            <a:cxnSpLocks/>
            <a:stCxn id="34" idx="2"/>
            <a:endCxn id="40" idx="0"/>
          </p:cNvCxnSpPr>
          <p:nvPr/>
        </p:nvCxnSpPr>
        <p:spPr>
          <a:xfrm flipH="1">
            <a:off x="1695158" y="3933056"/>
            <a:ext cx="6350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kstvak 37">
            <a:extLst>
              <a:ext uri="{FF2B5EF4-FFF2-40B4-BE49-F238E27FC236}">
                <a16:creationId xmlns:a16="http://schemas.microsoft.com/office/drawing/2014/main" id="{E2320884-9F79-46DF-A88E-6953F21423FD}"/>
              </a:ext>
            </a:extLst>
          </p:cNvPr>
          <p:cNvSpPr txBox="1"/>
          <p:nvPr/>
        </p:nvSpPr>
        <p:spPr>
          <a:xfrm>
            <a:off x="1687205" y="2664876"/>
            <a:ext cx="3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S</a:t>
            </a:r>
            <a:endParaRPr lang="nl-NL" sz="1600" b="1" baseline="-25000" dirty="0"/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B94DF68D-E7D4-42FE-973B-D410740702BE}"/>
              </a:ext>
            </a:extLst>
          </p:cNvPr>
          <p:cNvSpPr txBox="1"/>
          <p:nvPr/>
        </p:nvSpPr>
        <p:spPr>
          <a:xfrm>
            <a:off x="1687205" y="3993231"/>
            <a:ext cx="39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I</a:t>
            </a:r>
            <a:r>
              <a:rPr lang="nl-NL" sz="2000" b="1" baseline="-25000" dirty="0"/>
              <a:t>n</a:t>
            </a:r>
            <a:endParaRPr lang="nl-NL" sz="1600" b="1" baseline="-25000" dirty="0"/>
          </a:p>
        </p:txBody>
      </p:sp>
      <p:sp>
        <p:nvSpPr>
          <p:cNvPr id="40" name="Rechthoek 39">
            <a:extLst>
              <a:ext uri="{FF2B5EF4-FFF2-40B4-BE49-F238E27FC236}">
                <a16:creationId xmlns:a16="http://schemas.microsoft.com/office/drawing/2014/main" id="{1B387AE9-10C2-45B3-B60F-E415F4009FA9}"/>
              </a:ext>
            </a:extLst>
          </p:cNvPr>
          <p:cNvSpPr/>
          <p:nvPr/>
        </p:nvSpPr>
        <p:spPr>
          <a:xfrm>
            <a:off x="831158" y="5166220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bedrijven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B783CF95-DF42-4F47-B733-E3773AF9373E}"/>
              </a:ext>
            </a:extLst>
          </p:cNvPr>
          <p:cNvSpPr txBox="1"/>
          <p:nvPr/>
        </p:nvSpPr>
        <p:spPr>
          <a:xfrm>
            <a:off x="330700" y="2664876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/>
              <a:t>Y</a:t>
            </a:r>
            <a:r>
              <a:rPr lang="nl-NL" sz="2000" b="1" baseline="-25000" dirty="0" err="1"/>
              <a:t>n</a:t>
            </a:r>
            <a:endParaRPr lang="nl-NL" sz="1600" b="1" baseline="-25000" dirty="0"/>
          </a:p>
        </p:txBody>
      </p:sp>
      <p:sp>
        <p:nvSpPr>
          <p:cNvPr id="42" name="Vrije vorm: vorm 41">
            <a:extLst>
              <a:ext uri="{FF2B5EF4-FFF2-40B4-BE49-F238E27FC236}">
                <a16:creationId xmlns:a16="http://schemas.microsoft.com/office/drawing/2014/main" id="{84C9ADC8-E6D7-46B3-AADD-61DD6940AEC3}"/>
              </a:ext>
            </a:extLst>
          </p:cNvPr>
          <p:cNvSpPr/>
          <p:nvPr/>
        </p:nvSpPr>
        <p:spPr>
          <a:xfrm flipV="1">
            <a:off x="1222509" y="4789874"/>
            <a:ext cx="908488" cy="376346"/>
          </a:xfrm>
          <a:custGeom>
            <a:avLst/>
            <a:gdLst>
              <a:gd name="connsiteX0" fmla="*/ 618837 w 618837"/>
              <a:gd name="connsiteY0" fmla="*/ 0 h 341745"/>
              <a:gd name="connsiteX1" fmla="*/ 618837 w 618837"/>
              <a:gd name="connsiteY1" fmla="*/ 341745 h 341745"/>
              <a:gd name="connsiteX2" fmla="*/ 0 w 618837"/>
              <a:gd name="connsiteY2" fmla="*/ 341745 h 341745"/>
              <a:gd name="connsiteX3" fmla="*/ 0 w 618837"/>
              <a:gd name="connsiteY3" fmla="*/ 18472 h 3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837" h="341745">
                <a:moveTo>
                  <a:pt x="618837" y="0"/>
                </a:moveTo>
                <a:lnTo>
                  <a:pt x="618837" y="341745"/>
                </a:lnTo>
                <a:lnTo>
                  <a:pt x="0" y="341745"/>
                </a:lnTo>
                <a:lnTo>
                  <a:pt x="0" y="18472"/>
                </a:lnTo>
              </a:path>
            </a:pathLst>
          </a:custGeom>
          <a:noFill/>
          <a:ln>
            <a:prstDash val="dash"/>
            <a:tailEnd type="arrow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07358132-59A0-4919-A2F7-B47FC0E9150D}"/>
              </a:ext>
            </a:extLst>
          </p:cNvPr>
          <p:cNvSpPr txBox="1"/>
          <p:nvPr/>
        </p:nvSpPr>
        <p:spPr>
          <a:xfrm>
            <a:off x="2113992" y="4607359"/>
            <a:ext cx="425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/>
              <a:t>A</a:t>
            </a:r>
            <a:endParaRPr lang="nl-NL" sz="1600" b="1" baseline="-25000" dirty="0"/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CDEABFF7-20B3-42FE-88E0-35AD409EE206}"/>
              </a:ext>
            </a:extLst>
          </p:cNvPr>
          <p:cNvSpPr txBox="1"/>
          <p:nvPr/>
        </p:nvSpPr>
        <p:spPr>
          <a:xfrm>
            <a:off x="830338" y="4591759"/>
            <a:ext cx="425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600" b="1" dirty="0" err="1"/>
              <a:t>I</a:t>
            </a:r>
            <a:r>
              <a:rPr lang="nl-NL" sz="1600" b="1" baseline="-25000" dirty="0" err="1"/>
              <a:t>v</a:t>
            </a:r>
            <a:endParaRPr lang="nl-NL" sz="1600" b="1" baseline="-25000" dirty="0"/>
          </a:p>
        </p:txBody>
      </p:sp>
    </p:spTree>
    <p:extLst>
      <p:ext uri="{BB962C8B-B14F-4D97-AF65-F5344CB8AC3E}">
        <p14:creationId xmlns:p14="http://schemas.microsoft.com/office/powerpoint/2010/main" val="327945746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2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0" grpId="0" animBg="1"/>
      <p:bldP spid="23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BF9679-8042-4FB2-87BD-E4F0A0F0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Uitbreiding met buitenland</a:t>
            </a:r>
          </a:p>
        </p:txBody>
      </p:sp>
      <p:sp>
        <p:nvSpPr>
          <p:cNvPr id="14" name="Tijdelijke aanduiding voor inhoud 13">
            <a:extLst>
              <a:ext uri="{FF2B5EF4-FFF2-40B4-BE49-F238E27FC236}">
                <a16:creationId xmlns:a16="http://schemas.microsoft.com/office/drawing/2014/main" id="{0084B011-AE55-420C-9D79-D5414A5F9A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Let op! GELDSTROMEN.</a:t>
            </a:r>
            <a:br>
              <a:rPr lang="nl-NL" sz="2000" dirty="0"/>
            </a:br>
            <a:r>
              <a:rPr lang="nl-NL" sz="2000" dirty="0"/>
              <a:t>Dus:</a:t>
            </a:r>
          </a:p>
          <a:p>
            <a:pPr lvl="1"/>
            <a:r>
              <a:rPr lang="nl-NL" b="1" dirty="0">
                <a:solidFill>
                  <a:srgbClr val="C00000"/>
                </a:solidFill>
              </a:rPr>
              <a:t>export (E)</a:t>
            </a:r>
            <a:r>
              <a:rPr lang="nl-NL" dirty="0"/>
              <a:t> = bedrijven ontvangen geld uit het buitenland</a:t>
            </a:r>
          </a:p>
          <a:p>
            <a:pPr lvl="1"/>
            <a:r>
              <a:rPr lang="nl-NL" b="1" dirty="0">
                <a:solidFill>
                  <a:srgbClr val="C00000"/>
                </a:solidFill>
              </a:rPr>
              <a:t>import (M)</a:t>
            </a:r>
            <a:r>
              <a:rPr lang="nl-NL" dirty="0"/>
              <a:t> = bedrijven betalen geld aan het buitenland</a:t>
            </a:r>
          </a:p>
          <a:p>
            <a:r>
              <a:rPr lang="nl-NL" sz="2000" dirty="0"/>
              <a:t>Wanneer het buitenland ons méér moet betalen dan zij ontvangen, moeten zij de benodigde euro’s kopen bij onze banken</a:t>
            </a:r>
            <a:br>
              <a:rPr lang="nl-NL" sz="2000" dirty="0"/>
            </a:br>
            <a:r>
              <a:rPr lang="nl-NL" sz="2000" dirty="0"/>
              <a:t>(of omgekeerd)</a:t>
            </a:r>
          </a:p>
          <a:p>
            <a:r>
              <a:rPr lang="nl-NL" sz="2000" dirty="0"/>
              <a:t>E-M = “saldo lopende rekening”</a:t>
            </a:r>
          </a:p>
          <a:p>
            <a:endParaRPr lang="nl-NL" sz="2000" dirty="0"/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89CB9EA3-6500-4723-852F-F47BA4E00DCC}"/>
              </a:ext>
            </a:extLst>
          </p:cNvPr>
          <p:cNvSpPr/>
          <p:nvPr/>
        </p:nvSpPr>
        <p:spPr>
          <a:xfrm>
            <a:off x="786833" y="6269183"/>
            <a:ext cx="1728000" cy="324000"/>
          </a:xfrm>
          <a:prstGeom prst="rect">
            <a:avLst/>
          </a:prstGeom>
          <a:solidFill>
            <a:srgbClr val="F26C36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buitenland</a:t>
            </a:r>
          </a:p>
        </p:txBody>
      </p: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C2179754-0CEC-4012-B76C-53CD224593A7}"/>
              </a:ext>
            </a:extLst>
          </p:cNvPr>
          <p:cNvCxnSpPr>
            <a:cxnSpLocks/>
          </p:cNvCxnSpPr>
          <p:nvPr/>
        </p:nvCxnSpPr>
        <p:spPr>
          <a:xfrm>
            <a:off x="1277317" y="5521575"/>
            <a:ext cx="0" cy="7476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B1E249FD-968D-4A6A-8B99-D133F541334C}"/>
              </a:ext>
            </a:extLst>
          </p:cNvPr>
          <p:cNvCxnSpPr>
            <a:cxnSpLocks/>
          </p:cNvCxnSpPr>
          <p:nvPr/>
        </p:nvCxnSpPr>
        <p:spPr>
          <a:xfrm flipV="1">
            <a:off x="2015551" y="5521575"/>
            <a:ext cx="0" cy="7476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kstvak 30">
            <a:extLst>
              <a:ext uri="{FF2B5EF4-FFF2-40B4-BE49-F238E27FC236}">
                <a16:creationId xmlns:a16="http://schemas.microsoft.com/office/drawing/2014/main" id="{73AF754E-6A58-44C7-B95E-44EB6EC7A8B0}"/>
              </a:ext>
            </a:extLst>
          </p:cNvPr>
          <p:cNvSpPr txBox="1"/>
          <p:nvPr/>
        </p:nvSpPr>
        <p:spPr>
          <a:xfrm>
            <a:off x="891847" y="5612491"/>
            <a:ext cx="46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M</a:t>
            </a:r>
            <a:endParaRPr lang="nl-NL" sz="1600" b="1" baseline="-25000" dirty="0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98B34756-AFC5-4B09-B8C1-35C1D9802896}"/>
              </a:ext>
            </a:extLst>
          </p:cNvPr>
          <p:cNvSpPr txBox="1"/>
          <p:nvPr/>
        </p:nvSpPr>
        <p:spPr>
          <a:xfrm>
            <a:off x="1713732" y="5612491"/>
            <a:ext cx="348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E</a:t>
            </a:r>
            <a:endParaRPr lang="nl-NL" sz="1600" b="1" baseline="-25000" dirty="0"/>
          </a:p>
        </p:txBody>
      </p:sp>
      <p:cxnSp>
        <p:nvCxnSpPr>
          <p:cNvPr id="33" name="Gebogen verbindingslijn 37">
            <a:extLst>
              <a:ext uri="{FF2B5EF4-FFF2-40B4-BE49-F238E27FC236}">
                <a16:creationId xmlns:a16="http://schemas.microsoft.com/office/drawing/2014/main" id="{DC4B39EF-1E6D-4DEF-BCAB-F8EA7BAF83C4}"/>
              </a:ext>
            </a:extLst>
          </p:cNvPr>
          <p:cNvCxnSpPr>
            <a:cxnSpLocks/>
            <a:stCxn id="25" idx="1"/>
          </p:cNvCxnSpPr>
          <p:nvPr/>
        </p:nvCxnSpPr>
        <p:spPr>
          <a:xfrm rot="10800000" flipH="1">
            <a:off x="786833" y="3745785"/>
            <a:ext cx="233538" cy="2685398"/>
          </a:xfrm>
          <a:prstGeom prst="bentConnector3">
            <a:avLst>
              <a:gd name="adj1" fmla="val -97886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kstvak 33">
            <a:extLst>
              <a:ext uri="{FF2B5EF4-FFF2-40B4-BE49-F238E27FC236}">
                <a16:creationId xmlns:a16="http://schemas.microsoft.com/office/drawing/2014/main" id="{D66988B3-B60F-4A3C-80CF-66703C3261D8}"/>
              </a:ext>
            </a:extLst>
          </p:cNvPr>
          <p:cNvSpPr txBox="1"/>
          <p:nvPr/>
        </p:nvSpPr>
        <p:spPr>
          <a:xfrm>
            <a:off x="508673" y="4030996"/>
            <a:ext cx="752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E-M</a:t>
            </a:r>
          </a:p>
        </p:txBody>
      </p:sp>
      <p:sp>
        <p:nvSpPr>
          <p:cNvPr id="64" name="Rechthoek 63">
            <a:extLst>
              <a:ext uri="{FF2B5EF4-FFF2-40B4-BE49-F238E27FC236}">
                <a16:creationId xmlns:a16="http://schemas.microsoft.com/office/drawing/2014/main" id="{49DF1A7A-B217-4EED-B77E-1B7C5D706218}"/>
              </a:ext>
            </a:extLst>
          </p:cNvPr>
          <p:cNvSpPr/>
          <p:nvPr/>
        </p:nvSpPr>
        <p:spPr>
          <a:xfrm>
            <a:off x="3371491" y="3609056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overheid</a:t>
            </a:r>
          </a:p>
        </p:txBody>
      </p:sp>
      <p:cxnSp>
        <p:nvCxnSpPr>
          <p:cNvPr id="65" name="Gebogen verbindingslijn 8">
            <a:extLst>
              <a:ext uri="{FF2B5EF4-FFF2-40B4-BE49-F238E27FC236}">
                <a16:creationId xmlns:a16="http://schemas.microsoft.com/office/drawing/2014/main" id="{62D68A21-9A5D-48D0-86E3-D31AC393C0D4}"/>
              </a:ext>
            </a:extLst>
          </p:cNvPr>
          <p:cNvCxnSpPr>
            <a:cxnSpLocks/>
            <a:endCxn id="64" idx="0"/>
          </p:cNvCxnSpPr>
          <p:nvPr/>
        </p:nvCxnSpPr>
        <p:spPr>
          <a:xfrm>
            <a:off x="2547774" y="2146178"/>
            <a:ext cx="1687717" cy="14628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Gebogen verbindingslijn 9">
            <a:extLst>
              <a:ext uri="{FF2B5EF4-FFF2-40B4-BE49-F238E27FC236}">
                <a16:creationId xmlns:a16="http://schemas.microsoft.com/office/drawing/2014/main" id="{CE27642F-627F-4E14-ADD9-BF04E82D96D5}"/>
              </a:ext>
            </a:extLst>
          </p:cNvPr>
          <p:cNvCxnSpPr>
            <a:cxnSpLocks/>
            <a:stCxn id="64" idx="2"/>
          </p:cNvCxnSpPr>
          <p:nvPr/>
        </p:nvCxnSpPr>
        <p:spPr>
          <a:xfrm rot="5400000">
            <a:off x="2661990" y="3841285"/>
            <a:ext cx="1481731" cy="166527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Tekstvak 66">
            <a:extLst>
              <a:ext uri="{FF2B5EF4-FFF2-40B4-BE49-F238E27FC236}">
                <a16:creationId xmlns:a16="http://schemas.microsoft.com/office/drawing/2014/main" id="{D26EBE82-D102-4DF2-8729-7BC56933C6FE}"/>
              </a:ext>
            </a:extLst>
          </p:cNvPr>
          <p:cNvSpPr txBox="1"/>
          <p:nvPr/>
        </p:nvSpPr>
        <p:spPr>
          <a:xfrm>
            <a:off x="4185467" y="2664876"/>
            <a:ext cx="3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B</a:t>
            </a:r>
            <a:endParaRPr lang="nl-NL" sz="1600" b="1" baseline="-25000" dirty="0"/>
          </a:p>
        </p:txBody>
      </p:sp>
      <p:cxnSp>
        <p:nvCxnSpPr>
          <p:cNvPr id="68" name="Rechte verbindingslijn met pijl 67">
            <a:extLst>
              <a:ext uri="{FF2B5EF4-FFF2-40B4-BE49-F238E27FC236}">
                <a16:creationId xmlns:a16="http://schemas.microsoft.com/office/drawing/2014/main" id="{541E1A8D-7FAF-46C5-A7A5-D38BB2687D5C}"/>
              </a:ext>
            </a:extLst>
          </p:cNvPr>
          <p:cNvCxnSpPr>
            <a:cxnSpLocks/>
            <a:stCxn id="76" idx="3"/>
            <a:endCxn id="64" idx="1"/>
          </p:cNvCxnSpPr>
          <p:nvPr/>
        </p:nvCxnSpPr>
        <p:spPr>
          <a:xfrm>
            <a:off x="2349508" y="3771056"/>
            <a:ext cx="102198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kstvak 68">
            <a:extLst>
              <a:ext uri="{FF2B5EF4-FFF2-40B4-BE49-F238E27FC236}">
                <a16:creationId xmlns:a16="http://schemas.microsoft.com/office/drawing/2014/main" id="{5DBA4CCB-4F09-4F0E-A542-E8EE986F582B}"/>
              </a:ext>
            </a:extLst>
          </p:cNvPr>
          <p:cNvSpPr txBox="1"/>
          <p:nvPr/>
        </p:nvSpPr>
        <p:spPr>
          <a:xfrm>
            <a:off x="4185467" y="4394821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O</a:t>
            </a:r>
            <a:endParaRPr lang="nl-NL" sz="1600" b="1" baseline="-25000" dirty="0"/>
          </a:p>
        </p:txBody>
      </p:sp>
      <p:sp>
        <p:nvSpPr>
          <p:cNvPr id="70" name="Tekstvak 69">
            <a:extLst>
              <a:ext uri="{FF2B5EF4-FFF2-40B4-BE49-F238E27FC236}">
                <a16:creationId xmlns:a16="http://schemas.microsoft.com/office/drawing/2014/main" id="{39176A1B-3CBA-4382-A7A5-9A67EA6F0BB5}"/>
              </a:ext>
            </a:extLst>
          </p:cNvPr>
          <p:cNvSpPr txBox="1"/>
          <p:nvPr/>
        </p:nvSpPr>
        <p:spPr>
          <a:xfrm>
            <a:off x="2830615" y="3476117"/>
            <a:ext cx="75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B-O</a:t>
            </a:r>
            <a:endParaRPr lang="nl-NL" sz="1200" b="1" i="1" baseline="-25000" dirty="0">
              <a:solidFill>
                <a:srgbClr val="760603"/>
              </a:solidFill>
            </a:endParaRPr>
          </a:p>
        </p:txBody>
      </p:sp>
      <p:cxnSp>
        <p:nvCxnSpPr>
          <p:cNvPr id="73" name="Gebogen verbindingslijn 6">
            <a:extLst>
              <a:ext uri="{FF2B5EF4-FFF2-40B4-BE49-F238E27FC236}">
                <a16:creationId xmlns:a16="http://schemas.microsoft.com/office/drawing/2014/main" id="{3D581FFE-73F4-44F1-B4D6-B92D9BF7041C}"/>
              </a:ext>
            </a:extLst>
          </p:cNvPr>
          <p:cNvCxnSpPr>
            <a:cxnSpLocks/>
            <a:stCxn id="82" idx="1"/>
            <a:endCxn id="77" idx="1"/>
          </p:cNvCxnSpPr>
          <p:nvPr/>
        </p:nvCxnSpPr>
        <p:spPr>
          <a:xfrm rot="10800000">
            <a:off x="831158" y="2213892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Gebogen verbindingslijn 7">
            <a:extLst>
              <a:ext uri="{FF2B5EF4-FFF2-40B4-BE49-F238E27FC236}">
                <a16:creationId xmlns:a16="http://schemas.microsoft.com/office/drawing/2014/main" id="{4406E646-29F2-42DE-8EA3-21A01C9ED6CA}"/>
              </a:ext>
            </a:extLst>
          </p:cNvPr>
          <p:cNvCxnSpPr>
            <a:cxnSpLocks/>
            <a:stCxn id="77" idx="3"/>
            <a:endCxn id="82" idx="3"/>
          </p:cNvCxnSpPr>
          <p:nvPr/>
        </p:nvCxnSpPr>
        <p:spPr>
          <a:xfrm flipH="1">
            <a:off x="2559158" y="2213892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Tekstvak 74">
            <a:extLst>
              <a:ext uri="{FF2B5EF4-FFF2-40B4-BE49-F238E27FC236}">
                <a16:creationId xmlns:a16="http://schemas.microsoft.com/office/drawing/2014/main" id="{AACA79F0-6785-4689-8DAA-33C8C34C24E5}"/>
              </a:ext>
            </a:extLst>
          </p:cNvPr>
          <p:cNvSpPr txBox="1"/>
          <p:nvPr/>
        </p:nvSpPr>
        <p:spPr>
          <a:xfrm>
            <a:off x="2834943" y="2664876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C</a:t>
            </a:r>
            <a:endParaRPr lang="nl-NL" sz="1600" b="1" baseline="-25000" dirty="0"/>
          </a:p>
        </p:txBody>
      </p:sp>
      <p:sp>
        <p:nvSpPr>
          <p:cNvPr id="76" name="Rechthoek 75">
            <a:extLst>
              <a:ext uri="{FF2B5EF4-FFF2-40B4-BE49-F238E27FC236}">
                <a16:creationId xmlns:a16="http://schemas.microsoft.com/office/drawing/2014/main" id="{CA7EB08B-F6DD-4166-9214-9B2A49083C49}"/>
              </a:ext>
            </a:extLst>
          </p:cNvPr>
          <p:cNvSpPr/>
          <p:nvPr/>
        </p:nvSpPr>
        <p:spPr>
          <a:xfrm>
            <a:off x="1053508" y="3609056"/>
            <a:ext cx="1296000" cy="324000"/>
          </a:xfrm>
          <a:prstGeom prst="rect">
            <a:avLst/>
          </a:prstGeom>
          <a:solidFill>
            <a:srgbClr val="A7D79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77" name="Rechthoek 76">
            <a:extLst>
              <a:ext uri="{FF2B5EF4-FFF2-40B4-BE49-F238E27FC236}">
                <a16:creationId xmlns:a16="http://schemas.microsoft.com/office/drawing/2014/main" id="{5EF380AC-EA77-4FAE-8BA1-6D4BBE03B172}"/>
              </a:ext>
            </a:extLst>
          </p:cNvPr>
          <p:cNvSpPr/>
          <p:nvPr/>
        </p:nvSpPr>
        <p:spPr>
          <a:xfrm>
            <a:off x="831158" y="2051892"/>
            <a:ext cx="172819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gezinnen</a:t>
            </a:r>
            <a:endParaRPr lang="nl-NL" sz="1400" b="1" dirty="0">
              <a:solidFill>
                <a:schemeClr val="tx1"/>
              </a:solidFill>
            </a:endParaRPr>
          </a:p>
        </p:txBody>
      </p:sp>
      <p:cxnSp>
        <p:nvCxnSpPr>
          <p:cNvPr id="78" name="Rechte verbindingslijn met pijl 77">
            <a:extLst>
              <a:ext uri="{FF2B5EF4-FFF2-40B4-BE49-F238E27FC236}">
                <a16:creationId xmlns:a16="http://schemas.microsoft.com/office/drawing/2014/main" id="{E5E59820-7561-4859-B5D1-6DE36B3A9DC1}"/>
              </a:ext>
            </a:extLst>
          </p:cNvPr>
          <p:cNvCxnSpPr>
            <a:cxnSpLocks/>
            <a:stCxn id="77" idx="2"/>
            <a:endCxn id="76" idx="0"/>
          </p:cNvCxnSpPr>
          <p:nvPr/>
        </p:nvCxnSpPr>
        <p:spPr>
          <a:xfrm>
            <a:off x="1695253" y="2375892"/>
            <a:ext cx="6255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Rechte verbindingslijn met pijl 78">
            <a:extLst>
              <a:ext uri="{FF2B5EF4-FFF2-40B4-BE49-F238E27FC236}">
                <a16:creationId xmlns:a16="http://schemas.microsoft.com/office/drawing/2014/main" id="{03065810-48D8-4C02-9044-0AF5717E38C3}"/>
              </a:ext>
            </a:extLst>
          </p:cNvPr>
          <p:cNvCxnSpPr>
            <a:cxnSpLocks/>
            <a:stCxn id="76" idx="2"/>
            <a:endCxn id="82" idx="0"/>
          </p:cNvCxnSpPr>
          <p:nvPr/>
        </p:nvCxnSpPr>
        <p:spPr>
          <a:xfrm flipH="1">
            <a:off x="1695158" y="3933056"/>
            <a:ext cx="6350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0" name="Tekstvak 79">
            <a:extLst>
              <a:ext uri="{FF2B5EF4-FFF2-40B4-BE49-F238E27FC236}">
                <a16:creationId xmlns:a16="http://schemas.microsoft.com/office/drawing/2014/main" id="{E166C8E2-BEE5-4F23-A8B3-0F0BD66D74A6}"/>
              </a:ext>
            </a:extLst>
          </p:cNvPr>
          <p:cNvSpPr txBox="1"/>
          <p:nvPr/>
        </p:nvSpPr>
        <p:spPr>
          <a:xfrm>
            <a:off x="1687205" y="2664876"/>
            <a:ext cx="3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S</a:t>
            </a:r>
            <a:endParaRPr lang="nl-NL" sz="1600" b="1" baseline="-25000" dirty="0"/>
          </a:p>
        </p:txBody>
      </p:sp>
      <p:sp>
        <p:nvSpPr>
          <p:cNvPr id="81" name="Tekstvak 80">
            <a:extLst>
              <a:ext uri="{FF2B5EF4-FFF2-40B4-BE49-F238E27FC236}">
                <a16:creationId xmlns:a16="http://schemas.microsoft.com/office/drawing/2014/main" id="{4F4DD74E-CF02-4487-B6AB-0DDFA660A8A8}"/>
              </a:ext>
            </a:extLst>
          </p:cNvPr>
          <p:cNvSpPr txBox="1"/>
          <p:nvPr/>
        </p:nvSpPr>
        <p:spPr>
          <a:xfrm>
            <a:off x="1687205" y="3993231"/>
            <a:ext cx="39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I</a:t>
            </a:r>
            <a:r>
              <a:rPr lang="nl-NL" sz="2000" b="1" baseline="-25000" dirty="0"/>
              <a:t>n</a:t>
            </a:r>
            <a:endParaRPr lang="nl-NL" sz="1600" b="1" baseline="-25000" dirty="0"/>
          </a:p>
        </p:txBody>
      </p:sp>
      <p:sp>
        <p:nvSpPr>
          <p:cNvPr id="82" name="Rechthoek 81">
            <a:extLst>
              <a:ext uri="{FF2B5EF4-FFF2-40B4-BE49-F238E27FC236}">
                <a16:creationId xmlns:a16="http://schemas.microsoft.com/office/drawing/2014/main" id="{E77849B3-5F1C-4F3A-AF09-C42F2080A17A}"/>
              </a:ext>
            </a:extLst>
          </p:cNvPr>
          <p:cNvSpPr/>
          <p:nvPr/>
        </p:nvSpPr>
        <p:spPr>
          <a:xfrm>
            <a:off x="831158" y="5166220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bedrijven</a:t>
            </a:r>
          </a:p>
        </p:txBody>
      </p:sp>
      <p:sp>
        <p:nvSpPr>
          <p:cNvPr id="83" name="Tekstvak 82">
            <a:extLst>
              <a:ext uri="{FF2B5EF4-FFF2-40B4-BE49-F238E27FC236}">
                <a16:creationId xmlns:a16="http://schemas.microsoft.com/office/drawing/2014/main" id="{00A31F1E-C0C3-41AC-A591-0890D6F0FFE0}"/>
              </a:ext>
            </a:extLst>
          </p:cNvPr>
          <p:cNvSpPr txBox="1"/>
          <p:nvPr/>
        </p:nvSpPr>
        <p:spPr>
          <a:xfrm>
            <a:off x="330700" y="2664876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/>
              <a:t>Y</a:t>
            </a:r>
            <a:r>
              <a:rPr lang="nl-NL" sz="2000" b="1" baseline="-25000" dirty="0" err="1"/>
              <a:t>n</a:t>
            </a:r>
            <a:endParaRPr lang="nl-NL" sz="1600" b="1" baseline="-25000" dirty="0"/>
          </a:p>
        </p:txBody>
      </p:sp>
      <p:sp>
        <p:nvSpPr>
          <p:cNvPr id="84" name="Vrije vorm: vorm 83">
            <a:extLst>
              <a:ext uri="{FF2B5EF4-FFF2-40B4-BE49-F238E27FC236}">
                <a16:creationId xmlns:a16="http://schemas.microsoft.com/office/drawing/2014/main" id="{E1B4287A-1205-4072-8A5A-FAA55F41BDED}"/>
              </a:ext>
            </a:extLst>
          </p:cNvPr>
          <p:cNvSpPr/>
          <p:nvPr/>
        </p:nvSpPr>
        <p:spPr>
          <a:xfrm flipV="1">
            <a:off x="1222509" y="4789874"/>
            <a:ext cx="908488" cy="376346"/>
          </a:xfrm>
          <a:custGeom>
            <a:avLst/>
            <a:gdLst>
              <a:gd name="connsiteX0" fmla="*/ 618837 w 618837"/>
              <a:gd name="connsiteY0" fmla="*/ 0 h 341745"/>
              <a:gd name="connsiteX1" fmla="*/ 618837 w 618837"/>
              <a:gd name="connsiteY1" fmla="*/ 341745 h 341745"/>
              <a:gd name="connsiteX2" fmla="*/ 0 w 618837"/>
              <a:gd name="connsiteY2" fmla="*/ 341745 h 341745"/>
              <a:gd name="connsiteX3" fmla="*/ 0 w 618837"/>
              <a:gd name="connsiteY3" fmla="*/ 18472 h 3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837" h="341745">
                <a:moveTo>
                  <a:pt x="618837" y="0"/>
                </a:moveTo>
                <a:lnTo>
                  <a:pt x="618837" y="341745"/>
                </a:lnTo>
                <a:lnTo>
                  <a:pt x="0" y="341745"/>
                </a:lnTo>
                <a:lnTo>
                  <a:pt x="0" y="18472"/>
                </a:lnTo>
              </a:path>
            </a:pathLst>
          </a:custGeom>
          <a:noFill/>
          <a:ln>
            <a:prstDash val="dash"/>
            <a:tailEnd type="arrow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08650378-4D15-48E6-9A4F-AA99BD9F29E1}"/>
              </a:ext>
            </a:extLst>
          </p:cNvPr>
          <p:cNvSpPr txBox="1"/>
          <p:nvPr/>
        </p:nvSpPr>
        <p:spPr>
          <a:xfrm>
            <a:off x="2113992" y="4607359"/>
            <a:ext cx="425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/>
              <a:t>A</a:t>
            </a:r>
            <a:endParaRPr lang="nl-NL" sz="1600" b="1" baseline="-25000" dirty="0"/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5ADFD17A-193B-47FE-A77D-343196B2BB9E}"/>
              </a:ext>
            </a:extLst>
          </p:cNvPr>
          <p:cNvSpPr txBox="1"/>
          <p:nvPr/>
        </p:nvSpPr>
        <p:spPr>
          <a:xfrm>
            <a:off x="830338" y="4591759"/>
            <a:ext cx="425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600" b="1" dirty="0" err="1"/>
              <a:t>I</a:t>
            </a:r>
            <a:r>
              <a:rPr lang="nl-NL" sz="1600" b="1" baseline="-25000" dirty="0" err="1"/>
              <a:t>v</a:t>
            </a:r>
            <a:endParaRPr lang="nl-NL" sz="1600" b="1" baseline="-25000" dirty="0"/>
          </a:p>
        </p:txBody>
      </p:sp>
    </p:spTree>
    <p:extLst>
      <p:ext uri="{BB962C8B-B14F-4D97-AF65-F5344CB8AC3E}">
        <p14:creationId xmlns:p14="http://schemas.microsoft.com/office/powerpoint/2010/main" val="106020244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5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25" grpId="0" animBg="1"/>
      <p:bldP spid="31" grpId="0"/>
      <p:bldP spid="32" grpId="0"/>
      <p:bldP spid="34" grpId="0"/>
    </p:bldLst>
  </p:timing>
</p:sld>
</file>

<file path=ppt/theme/theme1.xml><?xml version="1.0" encoding="utf-8"?>
<a:theme xmlns:a="http://schemas.openxmlformats.org/drawingml/2006/main" name="Economielokaal vwoNieu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Nieuw" id="{95400103-E561-4ECD-B78E-9A1AABC029E1}" vid="{02C3641D-080C-42AC-9B80-3561C89A637E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vwoNieuw</Template>
  <TotalTime>3327</TotalTime>
  <Words>898</Words>
  <Application>Microsoft Office PowerPoint</Application>
  <PresentationFormat>Breedbeeld</PresentationFormat>
  <Paragraphs>269</Paragraphs>
  <Slides>16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1" baseType="lpstr">
      <vt:lpstr>Adobe Fan Heiti Std B</vt:lpstr>
      <vt:lpstr>Arial</vt:lpstr>
      <vt:lpstr>Calibri</vt:lpstr>
      <vt:lpstr>Courier New</vt:lpstr>
      <vt:lpstr>Economielokaal vwoNieuw</vt:lpstr>
      <vt:lpstr>Economische kringloop</vt:lpstr>
      <vt:lpstr>PowerPoint-presentatie</vt:lpstr>
      <vt:lpstr>Economisch kringloopmodel</vt:lpstr>
      <vt:lpstr>Investeren belangrijke voorkennis van begrippen</vt:lpstr>
      <vt:lpstr>De particuliere sector</vt:lpstr>
      <vt:lpstr>De particuliere sector</vt:lpstr>
      <vt:lpstr>Overheidsuitgaven belangrijke voorkennis van begrippen</vt:lpstr>
      <vt:lpstr>Uitbreiding met overheid</vt:lpstr>
      <vt:lpstr>Uitbreiding met buitenland</vt:lpstr>
      <vt:lpstr>Economische identiteiten</vt:lpstr>
      <vt:lpstr>Nationale Spaarsaldo</vt:lpstr>
      <vt:lpstr>Nationale Spaarsaldo</vt:lpstr>
      <vt:lpstr>Samenvatting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</dc:creator>
  <cp:lastModifiedBy>Paul Bloemers</cp:lastModifiedBy>
  <cp:revision>13</cp:revision>
  <dcterms:created xsi:type="dcterms:W3CDTF">2013-05-27T17:11:09Z</dcterms:created>
  <dcterms:modified xsi:type="dcterms:W3CDTF">2022-02-14T14:02:49Z</dcterms:modified>
</cp:coreProperties>
</file>