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69" r:id="rId4"/>
    <p:sldId id="257" r:id="rId5"/>
    <p:sldId id="267" r:id="rId6"/>
    <p:sldId id="268" r:id="rId7"/>
    <p:sldId id="271" r:id="rId8"/>
    <p:sldId id="270" r:id="rId9"/>
    <p:sldId id="275" r:id="rId10"/>
    <p:sldId id="276" r:id="rId11"/>
    <p:sldId id="26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FB4"/>
    <a:srgbClr val="9BBB59"/>
    <a:srgbClr val="4F81BD"/>
    <a:srgbClr val="258812"/>
    <a:srgbClr val="ED4D0F"/>
    <a:srgbClr val="FFFFFF"/>
    <a:srgbClr val="52893F"/>
    <a:srgbClr val="8B3734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BBCBC-65F4-48C6-8735-860177DF670F}" v="455" dt="2022-05-17T13:14:25.928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489BBCBC-65F4-48C6-8735-860177DF670F}"/>
    <pc:docChg chg="undo custSel addSld delSld modSld addMainMaster delMainMaster modMainMaster">
      <pc:chgData name="Paul Bloemers" userId="fe3832ff3b233e04" providerId="LiveId" clId="{489BBCBC-65F4-48C6-8735-860177DF670F}" dt="2022-05-17T13:14:25.927" v="715" actId="255"/>
      <pc:docMkLst>
        <pc:docMk/>
      </pc:docMkLst>
      <pc:sldChg chg="modSp add del mod modClrScheme chgLayout">
        <pc:chgData name="Paul Bloemers" userId="fe3832ff3b233e04" providerId="LiveId" clId="{489BBCBC-65F4-48C6-8735-860177DF670F}" dt="2022-05-17T08:48:05.489" v="313" actId="2696"/>
        <pc:sldMkLst>
          <pc:docMk/>
          <pc:sldMk cId="3268158195" sldId="273"/>
        </pc:sldMkLst>
        <pc:spChg chg="mod ord">
          <ac:chgData name="Paul Bloemers" userId="fe3832ff3b233e04" providerId="LiveId" clId="{489BBCBC-65F4-48C6-8735-860177DF670F}" dt="2022-05-17T06:17:59.829" v="27" actId="20577"/>
          <ac:spMkLst>
            <pc:docMk/>
            <pc:sldMk cId="3268158195" sldId="273"/>
            <ac:spMk id="2" creationId="{00000000-0000-0000-0000-000000000000}"/>
          </ac:spMkLst>
        </pc:spChg>
        <pc:spChg chg="mod ord">
          <ac:chgData name="Paul Bloemers" userId="fe3832ff3b233e04" providerId="LiveId" clId="{489BBCBC-65F4-48C6-8735-860177DF670F}" dt="2022-05-17T06:17:34.692" v="4" actId="700"/>
          <ac:spMkLst>
            <pc:docMk/>
            <pc:sldMk cId="3268158195" sldId="273"/>
            <ac:spMk id="3" creationId="{00000000-0000-0000-0000-000000000000}"/>
          </ac:spMkLst>
        </pc:spChg>
        <pc:spChg chg="mod">
          <ac:chgData name="Paul Bloemers" userId="fe3832ff3b233e04" providerId="LiveId" clId="{489BBCBC-65F4-48C6-8735-860177DF670F}" dt="2022-05-17T06:18:30.533" v="100" actId="20577"/>
          <ac:spMkLst>
            <pc:docMk/>
            <pc:sldMk cId="3268158195" sldId="273"/>
            <ac:spMk id="13" creationId="{5097B209-D28A-4449-8B23-04399B3B247B}"/>
          </ac:spMkLst>
        </pc:spChg>
        <pc:spChg chg="mod ord">
          <ac:chgData name="Paul Bloemers" userId="fe3832ff3b233e04" providerId="LiveId" clId="{489BBCBC-65F4-48C6-8735-860177DF670F}" dt="2022-05-17T06:17:34.692" v="4" actId="700"/>
          <ac:spMkLst>
            <pc:docMk/>
            <pc:sldMk cId="3268158195" sldId="273"/>
            <ac:spMk id="18" creationId="{8EFAE079-4203-1046-BE31-E76F03517B23}"/>
          </ac:spMkLst>
        </pc:spChg>
      </pc:sldChg>
      <pc:sldChg chg="addSp delSp modSp add del mod modClrScheme chgLayout">
        <pc:chgData name="Paul Bloemers" userId="fe3832ff3b233e04" providerId="LiveId" clId="{489BBCBC-65F4-48C6-8735-860177DF670F}" dt="2022-05-17T08:48:05.489" v="313" actId="2696"/>
        <pc:sldMkLst>
          <pc:docMk/>
          <pc:sldMk cId="2147221007" sldId="274"/>
        </pc:sldMkLst>
        <pc:spChg chg="mod ord">
          <ac:chgData name="Paul Bloemers" userId="fe3832ff3b233e04" providerId="LiveId" clId="{489BBCBC-65F4-48C6-8735-860177DF670F}" dt="2022-05-17T06:18:56.366" v="142" actId="255"/>
          <ac:spMkLst>
            <pc:docMk/>
            <pc:sldMk cId="2147221007" sldId="274"/>
            <ac:spMk id="2" creationId="{D6260CF7-D402-486F-AA3B-E4B6798A27BE}"/>
          </ac:spMkLst>
        </pc:spChg>
        <pc:spChg chg="del mod ord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5" creationId="{DE6B99AC-FA5A-FFE3-1A13-A21AEC994341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" creationId="{500D8F89-D6B9-45DD-A982-78E42AB81858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69" creationId="{40055D96-9981-481C-BB5A-FAE999DD0B5E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0" creationId="{38EBD1E2-953A-4FEB-93C9-912FBBF1C24D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1" creationId="{7DC671FA-52A0-4AE5-AC54-DB12479AA572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2" creationId="{D79F654E-A464-44AD-A3A6-3045F6B98F5E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3" creationId="{B6DE4A89-CB68-466B-8386-3579BA7A2E4A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4" creationId="{985978C9-08F8-47F8-B219-A1F4DF83C259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5" creationId="{F16035ED-943F-4D52-BBD9-562F94C823C6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79" creationId="{21B3C018-3F87-4233-9F39-3BA82FE2BB1C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0" creationId="{8A4EE495-30E4-4EE8-AE8D-7C0A8B0A95C5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1" creationId="{40EE0974-58D9-4B56-A9D6-D48E2FC5B3DB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2" creationId="{76CA72FB-E542-4447-99EB-10A727B1EF44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3" creationId="{F242CCC2-EA57-4C94-8DE1-0D5794F213E4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4" creationId="{D7E0CE96-803E-4EB9-9058-0BBEEED1E3B3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5" creationId="{9C9A1111-4FEA-4EFC-B3DE-030F34461EF1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6" creationId="{EF9B5C62-3318-479C-A1D4-5B5DAD2CC246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87" creationId="{9565AFA5-E3F9-424B-A2C0-88C16E980577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2" creationId="{0C3D12F0-606E-4B42-95EE-1F521A3F0F6F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3" creationId="{CD9D1967-44B9-45B3-A645-06E7594F6309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4" creationId="{160680DB-FFDF-423C-9573-24C1025F50F7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5" creationId="{2DB4A14E-D67A-4DE3-966A-78A478F3698F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6" creationId="{B0B24A13-B8DB-43B0-B01C-9A8A1C44A344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7" creationId="{685A0765-4145-4286-9BD3-61AD40250D36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8" creationId="{42D21FBC-D9AA-4AED-A1D5-3697F94B199C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99" creationId="{0265212E-DE7B-4F22-9D85-6A2B494C59C5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0" creationId="{CA5B6FD5-6A7D-4AEF-A869-E775AC688AAD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1" creationId="{4805BDB6-9B9B-436E-A14B-3A258F1563CA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2" creationId="{00A357D4-2088-440E-9831-AAED5699B498}"/>
          </ac:spMkLst>
        </pc:spChg>
        <pc:spChg chg="del">
          <ac:chgData name="Paul Bloemers" userId="fe3832ff3b233e04" providerId="LiveId" clId="{489BBCBC-65F4-48C6-8735-860177DF670F}" dt="2022-05-17T06:17:45.629" v="11" actId="478"/>
          <ac:spMkLst>
            <pc:docMk/>
            <pc:sldMk cId="2147221007" sldId="274"/>
            <ac:spMk id="103" creationId="{F3DDE818-3988-41E2-8942-D86FFA6B04EE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4" creationId="{99FD5154-9256-4B15-B297-6ABEE45EFCAD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5" creationId="{528A47EF-0311-4E95-B714-F1E50E4AC197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6" creationId="{F002DF22-78E0-469D-A671-62ACF2A3545F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7" creationId="{1F1A3AB2-0C32-41DB-BFD9-FF3C5C529184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8" creationId="{5CFAC0DC-9D14-4969-9A39-45CF08FC001E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09" creationId="{518561E6-BC1E-4A11-9289-EFDFD938CAE4}"/>
          </ac:spMkLst>
        </pc:spChg>
        <pc:spChg chg="del">
          <ac:chgData name="Paul Bloemers" userId="fe3832ff3b233e04" providerId="LiveId" clId="{489BBCBC-65F4-48C6-8735-860177DF670F}" dt="2022-05-17T06:17:49.341" v="12" actId="478"/>
          <ac:spMkLst>
            <pc:docMk/>
            <pc:sldMk cId="2147221007" sldId="274"/>
            <ac:spMk id="127" creationId="{F2492BFF-2F70-4B05-BCB3-623CBCD5A12A}"/>
          </ac:spMkLst>
        </pc:spChg>
        <pc:spChg chg="del">
          <ac:chgData name="Paul Bloemers" userId="fe3832ff3b233e04" providerId="LiveId" clId="{489BBCBC-65F4-48C6-8735-860177DF670F}" dt="2022-05-17T06:17:43.420" v="8" actId="478"/>
          <ac:spMkLst>
            <pc:docMk/>
            <pc:sldMk cId="2147221007" sldId="274"/>
            <ac:spMk id="128" creationId="{6D27F2F4-C7A5-41CC-87A2-AB61FC89673E}"/>
          </ac:spMkLst>
        </pc:spChg>
        <pc:spChg chg="del mod">
          <ac:chgData name="Paul Bloemers" userId="fe3832ff3b233e04" providerId="LiveId" clId="{489BBCBC-65F4-48C6-8735-860177DF670F}" dt="2022-05-17T06:17:44.877" v="10" actId="478"/>
          <ac:spMkLst>
            <pc:docMk/>
            <pc:sldMk cId="2147221007" sldId="274"/>
            <ac:spMk id="129" creationId="{E924D610-8C98-47CE-B0CF-84CAF0789DE1}"/>
          </ac:spMkLst>
        </pc:spChg>
        <pc:spChg chg="mod ord">
          <ac:chgData name="Paul Bloemers" userId="fe3832ff3b233e04" providerId="LiveId" clId="{489BBCBC-65F4-48C6-8735-860177DF670F}" dt="2022-05-17T06:17:40.122" v="6" actId="27636"/>
          <ac:spMkLst>
            <pc:docMk/>
            <pc:sldMk cId="2147221007" sldId="274"/>
            <ac:spMk id="130" creationId="{588C0A23-8109-4B34-8EB0-5F64717AF563}"/>
          </ac:spMkLst>
        </pc:spChg>
        <pc:grpChg chg="del">
          <ac:chgData name="Paul Bloemers" userId="fe3832ff3b233e04" providerId="LiveId" clId="{489BBCBC-65F4-48C6-8735-860177DF670F}" dt="2022-05-17T06:17:42.582" v="7" actId="478"/>
          <ac:grpSpMkLst>
            <pc:docMk/>
            <pc:sldMk cId="2147221007" sldId="274"/>
            <ac:grpSpMk id="68" creationId="{568FCCFE-343D-44DB-ADA6-DDAB940E8124}"/>
          </ac:grpSpMkLst>
        </pc:grpChg>
        <pc:picChg chg="add mod">
          <ac:chgData name="Paul Bloemers" userId="fe3832ff3b233e04" providerId="LiveId" clId="{489BBCBC-65F4-48C6-8735-860177DF670F}" dt="2022-05-17T06:24:04.157" v="254" actId="1076"/>
          <ac:picMkLst>
            <pc:docMk/>
            <pc:sldMk cId="2147221007" sldId="274"/>
            <ac:picMk id="3" creationId="{2509D9D5-8924-6987-E71D-04DB384E1331}"/>
          </ac:picMkLst>
        </pc:picChg>
        <pc:picChg chg="mod">
          <ac:chgData name="Paul Bloemers" userId="fe3832ff3b233e04" providerId="LiveId" clId="{489BBCBC-65F4-48C6-8735-860177DF670F}" dt="2022-05-17T06:19:04.029" v="143" actId="1076"/>
          <ac:picMkLst>
            <pc:docMk/>
            <pc:sldMk cId="2147221007" sldId="274"/>
            <ac:picMk id="131" creationId="{8CA5CB9C-F0AA-496A-8BAC-A80C83BF2C63}"/>
          </ac:picMkLst>
        </pc:picChg>
        <pc:cxnChg chg="del">
          <ac:chgData name="Paul Bloemers" userId="fe3832ff3b233e04" providerId="LiveId" clId="{489BBCBC-65F4-48C6-8735-860177DF670F}" dt="2022-05-17T06:17:49.341" v="12" actId="478"/>
          <ac:cxnSpMkLst>
            <pc:docMk/>
            <pc:sldMk cId="2147221007" sldId="274"/>
            <ac:cxnSpMk id="77" creationId="{D021AF10-24B9-41AF-989C-94DE89CB4B10}"/>
          </ac:cxnSpMkLst>
        </pc:cxnChg>
        <pc:cxnChg chg="del">
          <ac:chgData name="Paul Bloemers" userId="fe3832ff3b233e04" providerId="LiveId" clId="{489BBCBC-65F4-48C6-8735-860177DF670F}" dt="2022-05-17T06:17:49.341" v="12" actId="478"/>
          <ac:cxnSpMkLst>
            <pc:docMk/>
            <pc:sldMk cId="2147221007" sldId="274"/>
            <ac:cxnSpMk id="89" creationId="{075B10E3-B680-4824-94AF-3DC36D573C37}"/>
          </ac:cxnSpMkLst>
        </pc:cxnChg>
        <pc:cxnChg chg="del">
          <ac:chgData name="Paul Bloemers" userId="fe3832ff3b233e04" providerId="LiveId" clId="{489BBCBC-65F4-48C6-8735-860177DF670F}" dt="2022-05-17T06:17:49.341" v="12" actId="478"/>
          <ac:cxnSpMkLst>
            <pc:docMk/>
            <pc:sldMk cId="2147221007" sldId="274"/>
            <ac:cxnSpMk id="90" creationId="{8B5210BB-862E-4D67-ACF3-5C528C621878}"/>
          </ac:cxnSpMkLst>
        </pc:cxnChg>
        <pc:cxnChg chg="del">
          <ac:chgData name="Paul Bloemers" userId="fe3832ff3b233e04" providerId="LiveId" clId="{489BBCBC-65F4-48C6-8735-860177DF670F}" dt="2022-05-17T06:17:49.341" v="12" actId="478"/>
          <ac:cxnSpMkLst>
            <pc:docMk/>
            <pc:sldMk cId="2147221007" sldId="274"/>
            <ac:cxnSpMk id="91" creationId="{D417CE76-1656-41F7-BC9C-0B6AD73C4AB9}"/>
          </ac:cxnSpMkLst>
        </pc:cxnChg>
      </pc:sldChg>
      <pc:sldChg chg="addSp delSp modSp new mod modClrScheme modAnim chgLayout">
        <pc:chgData name="Paul Bloemers" userId="fe3832ff3b233e04" providerId="LiveId" clId="{489BBCBC-65F4-48C6-8735-860177DF670F}" dt="2022-05-17T13:14:25.927" v="715" actId="255"/>
        <pc:sldMkLst>
          <pc:docMk/>
          <pc:sldMk cId="881382582" sldId="275"/>
        </pc:sldMkLst>
        <pc:spChg chg="del mod ord">
          <ac:chgData name="Paul Bloemers" userId="fe3832ff3b233e04" providerId="LiveId" clId="{489BBCBC-65F4-48C6-8735-860177DF670F}" dt="2022-05-17T06:20:17.896" v="145" actId="700"/>
          <ac:spMkLst>
            <pc:docMk/>
            <pc:sldMk cId="881382582" sldId="275"/>
            <ac:spMk id="2" creationId="{66901BD0-D74A-F765-BBBE-BC0BC18C6EE3}"/>
          </ac:spMkLst>
        </pc:spChg>
        <pc:spChg chg="add mod ord">
          <ac:chgData name="Paul Bloemers" userId="fe3832ff3b233e04" providerId="LiveId" clId="{489BBCBC-65F4-48C6-8735-860177DF670F}" dt="2022-05-17T13:13:36.215" v="680" actId="20577"/>
          <ac:spMkLst>
            <pc:docMk/>
            <pc:sldMk cId="881382582" sldId="275"/>
            <ac:spMk id="3" creationId="{A3BBA8BF-A660-8334-96D1-53B09ABBEC3C}"/>
          </ac:spMkLst>
        </pc:spChg>
        <pc:spChg chg="add mod ord">
          <ac:chgData name="Paul Bloemers" userId="fe3832ff3b233e04" providerId="LiveId" clId="{489BBCBC-65F4-48C6-8735-860177DF670F}" dt="2022-05-17T13:14:25.927" v="715" actId="255"/>
          <ac:spMkLst>
            <pc:docMk/>
            <pc:sldMk cId="881382582" sldId="275"/>
            <ac:spMk id="4" creationId="{A048F136-86F8-BC11-40D5-75048F78EC21}"/>
          </ac:spMkLst>
        </pc:spChg>
        <pc:spChg chg="add mod">
          <ac:chgData name="Paul Bloemers" userId="fe3832ff3b233e04" providerId="LiveId" clId="{489BBCBC-65F4-48C6-8735-860177DF670F}" dt="2022-05-17T06:22:12.785" v="249" actId="164"/>
          <ac:spMkLst>
            <pc:docMk/>
            <pc:sldMk cId="881382582" sldId="275"/>
            <ac:spMk id="6" creationId="{AD46B7EF-9B87-413B-3096-90F5DD2086D6}"/>
          </ac:spMkLst>
        </pc:spChg>
        <pc:grpChg chg="add mod">
          <ac:chgData name="Paul Bloemers" userId="fe3832ff3b233e04" providerId="LiveId" clId="{489BBCBC-65F4-48C6-8735-860177DF670F}" dt="2022-05-17T08:49:00.921" v="348" actId="1076"/>
          <ac:grpSpMkLst>
            <pc:docMk/>
            <pc:sldMk cId="881382582" sldId="275"/>
            <ac:grpSpMk id="7" creationId="{2852DEC5-76E4-F384-CDEF-5B7257D76435}"/>
          </ac:grpSpMkLst>
        </pc:grpChg>
        <pc:picChg chg="add mod">
          <ac:chgData name="Paul Bloemers" userId="fe3832ff3b233e04" providerId="LiveId" clId="{489BBCBC-65F4-48C6-8735-860177DF670F}" dt="2022-05-17T13:12:26.959" v="623" actId="1076"/>
          <ac:picMkLst>
            <pc:docMk/>
            <pc:sldMk cId="881382582" sldId="275"/>
            <ac:picMk id="2" creationId="{C275A55D-72CE-5FF8-CC8F-202D902FEB89}"/>
          </ac:picMkLst>
        </pc:picChg>
        <pc:picChg chg="add mod">
          <ac:chgData name="Paul Bloemers" userId="fe3832ff3b233e04" providerId="LiveId" clId="{489BBCBC-65F4-48C6-8735-860177DF670F}" dt="2022-05-17T06:22:12.785" v="249" actId="164"/>
          <ac:picMkLst>
            <pc:docMk/>
            <pc:sldMk cId="881382582" sldId="275"/>
            <ac:picMk id="5" creationId="{046A425A-8511-35BE-C3FF-D8752EBAE8C8}"/>
          </ac:picMkLst>
        </pc:picChg>
      </pc:sldChg>
      <pc:sldChg chg="addSp delSp modSp new mod modClrScheme modAnim chgLayout">
        <pc:chgData name="Paul Bloemers" userId="fe3832ff3b233e04" providerId="LiveId" clId="{489BBCBC-65F4-48C6-8735-860177DF670F}" dt="2022-05-17T06:26:36.990" v="312"/>
        <pc:sldMkLst>
          <pc:docMk/>
          <pc:sldMk cId="3085484630" sldId="276"/>
        </pc:sldMkLst>
        <pc:spChg chg="mod ord">
          <ac:chgData name="Paul Bloemers" userId="fe3832ff3b233e04" providerId="LiveId" clId="{489BBCBC-65F4-48C6-8735-860177DF670F}" dt="2022-05-17T06:24:38.729" v="274" actId="700"/>
          <ac:spMkLst>
            <pc:docMk/>
            <pc:sldMk cId="3085484630" sldId="276"/>
            <ac:spMk id="2" creationId="{EA7A7DDE-B03C-0B2C-366A-684FECA6CEA9}"/>
          </ac:spMkLst>
        </pc:spChg>
        <pc:spChg chg="del mod ord">
          <ac:chgData name="Paul Bloemers" userId="fe3832ff3b233e04" providerId="LiveId" clId="{489BBCBC-65F4-48C6-8735-860177DF670F}" dt="2022-05-17T06:24:38.729" v="274" actId="700"/>
          <ac:spMkLst>
            <pc:docMk/>
            <pc:sldMk cId="3085484630" sldId="276"/>
            <ac:spMk id="3" creationId="{36AF95A0-445B-1B78-F027-0006977BAB16}"/>
          </ac:spMkLst>
        </pc:spChg>
        <pc:spChg chg="add mod ord">
          <ac:chgData name="Paul Bloemers" userId="fe3832ff3b233e04" providerId="LiveId" clId="{489BBCBC-65F4-48C6-8735-860177DF670F}" dt="2022-05-17T06:26:18.645" v="309" actId="20577"/>
          <ac:spMkLst>
            <pc:docMk/>
            <pc:sldMk cId="3085484630" sldId="276"/>
            <ac:spMk id="4" creationId="{7D3555A4-7CDF-5E03-40FE-AB983B676DAB}"/>
          </ac:spMkLst>
        </pc:spChg>
        <pc:picChg chg="add mod modCrop">
          <ac:chgData name="Paul Bloemers" userId="fe3832ff3b233e04" providerId="LiveId" clId="{489BBCBC-65F4-48C6-8735-860177DF670F}" dt="2022-05-17T06:26:06.205" v="281" actId="1076"/>
          <ac:picMkLst>
            <pc:docMk/>
            <pc:sldMk cId="3085484630" sldId="276"/>
            <ac:picMk id="5" creationId="{5E620D57-C3C4-5B1D-683B-44FF53B8AEF7}"/>
          </ac:picMkLst>
        </pc:picChg>
      </pc:sldChg>
      <pc:sldMasterChg chg="add del addSldLayout delSldLayout">
        <pc:chgData name="Paul Bloemers" userId="fe3832ff3b233e04" providerId="LiveId" clId="{489BBCBC-65F4-48C6-8735-860177DF670F}" dt="2022-05-17T06:17:34.692" v="4" actId="700"/>
        <pc:sldMasterMkLst>
          <pc:docMk/>
          <pc:sldMasterMk cId="1989712918" sldId="2147483672"/>
        </pc:sldMasterMkLst>
        <pc:sldLayoutChg chg="add del">
          <pc:chgData name="Paul Bloemers" userId="fe3832ff3b233e04" providerId="LiveId" clId="{489BBCBC-65F4-48C6-8735-860177DF670F}" dt="2022-05-17T06:17:34.692" v="4" actId="700"/>
          <pc:sldLayoutMkLst>
            <pc:docMk/>
            <pc:sldMasterMk cId="1989712918" sldId="2147483672"/>
            <pc:sldLayoutMk cId="329991402" sldId="2147483678"/>
          </pc:sldLayoutMkLst>
        </pc:sldLayoutChg>
      </pc:sldMasterChg>
      <pc:sldMasterChg chg="replId">
        <pc:chgData name="Paul Bloemers" userId="fe3832ff3b233e04" providerId="LiveId" clId="{489BBCBC-65F4-48C6-8735-860177DF670F}" dt="2022-05-17T06:17:07.351" v="0" actId="27028"/>
        <pc:sldMasterMkLst>
          <pc:docMk/>
          <pc:sldMasterMk cId="2133986229" sldId="2147483696"/>
        </pc:sldMasterMkLst>
      </pc:sldMasterChg>
      <pc:sldMasterChg chg="add del addSldLayout delSldLayout">
        <pc:chgData name="Paul Bloemers" userId="fe3832ff3b233e04" providerId="LiveId" clId="{489BBCBC-65F4-48C6-8735-860177DF670F}" dt="2022-05-17T06:17:40.113" v="5" actId="700"/>
        <pc:sldMasterMkLst>
          <pc:docMk/>
          <pc:sldMasterMk cId="1276841616" sldId="2147483698"/>
        </pc:sldMasterMkLst>
        <pc:sldLayoutChg chg="add del">
          <pc:chgData name="Paul Bloemers" userId="fe3832ff3b233e04" providerId="LiveId" clId="{489BBCBC-65F4-48C6-8735-860177DF670F}" dt="2022-05-17T06:17:40.113" v="5" actId="700"/>
          <pc:sldLayoutMkLst>
            <pc:docMk/>
            <pc:sldMasterMk cId="1276841616" sldId="2147483698"/>
            <pc:sldLayoutMk cId="559653356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maken.xlsm]Lorenzcurve verzonnen'!$G$1</c:f>
              <c:strCache>
                <c:ptCount val="1"/>
                <c:pt idx="0">
                  <c:v>Gelijk inkomen (cumulatief %)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verzonnen'!$G$2:$G$7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B9-4EE7-83EB-E8195CBA7F54}"/>
            </c:ext>
          </c:extLst>
        </c:ser>
        <c:ser>
          <c:idx val="1"/>
          <c:order val="1"/>
          <c:tx>
            <c:strRef>
              <c:f>'[grafieken maken.xlsm]Lorenzcurve verzonnen'!$H$1</c:f>
              <c:strCache>
                <c:ptCount val="1"/>
                <c:pt idx="0">
                  <c:v>Primair inkomen (cumulatief %)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verzonnen'!$H$2:$H$7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60</c:v>
                </c:pt>
                <c:pt idx="5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5B9-4EE7-83EB-E8195CBA7F54}"/>
            </c:ext>
          </c:extLst>
        </c:ser>
        <c:ser>
          <c:idx val="2"/>
          <c:order val="2"/>
          <c:tx>
            <c:strRef>
              <c:f>'[grafieken maken.xlsm]Lorenzcurve verzonnen'!$I$1</c:f>
              <c:strCache>
                <c:ptCount val="1"/>
                <c:pt idx="0">
                  <c:v>Besteedbaar inkomen (cumulatief %)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verzonnen'!$I$2:$I$7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23</c:v>
                </c:pt>
                <c:pt idx="3">
                  <c:v>43</c:v>
                </c:pt>
                <c:pt idx="4">
                  <c:v>65</c:v>
                </c:pt>
                <c:pt idx="5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5B9-4EE7-83EB-E8195CBA7F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73671104"/>
        <c:axId val="671152976"/>
      </c:lineChart>
      <c:catAx>
        <c:axId val="14736711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bevolking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1152976"/>
        <c:crosses val="autoZero"/>
        <c:auto val="1"/>
        <c:lblAlgn val="ctr"/>
        <c:lblOffset val="100"/>
        <c:noMultiLvlLbl val="0"/>
      </c:catAx>
      <c:valAx>
        <c:axId val="67115297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inkomen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73671104"/>
        <c:crosses val="autoZero"/>
        <c:crossBetween val="midCat"/>
        <c:majorUnit val="20"/>
        <c:min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Gini-coëfficiënt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04-4818-A8C2-E5CBD9501B22}"/>
              </c:ext>
            </c:extLst>
          </c:dPt>
          <c:cat>
            <c:strRef>
              <c:f>'[grafieken maken.xlsm]Blad1'!$A$1:$A$23</c:f>
              <c:strCache>
                <c:ptCount val="23"/>
                <c:pt idx="0">
                  <c:v>Iceland</c:v>
                </c:pt>
                <c:pt idx="1">
                  <c:v>Denmark</c:v>
                </c:pt>
                <c:pt idx="2">
                  <c:v>Norway</c:v>
                </c:pt>
                <c:pt idx="3">
                  <c:v>Belgium</c:v>
                </c:pt>
                <c:pt idx="4">
                  <c:v>Austria</c:v>
                </c:pt>
                <c:pt idx="5">
                  <c:v>Netherlands</c:v>
                </c:pt>
                <c:pt idx="6">
                  <c:v>Germany</c:v>
                </c:pt>
                <c:pt idx="7">
                  <c:v>France</c:v>
                </c:pt>
                <c:pt idx="8">
                  <c:v>Switzerland</c:v>
                </c:pt>
                <c:pt idx="9">
                  <c:v>Canada</c:v>
                </c:pt>
                <c:pt idx="10">
                  <c:v>Greece</c:v>
                </c:pt>
                <c:pt idx="11">
                  <c:v>Australia</c:v>
                </c:pt>
                <c:pt idx="12">
                  <c:v>Luxembourg</c:v>
                </c:pt>
                <c:pt idx="13">
                  <c:v>Russia</c:v>
                </c:pt>
                <c:pt idx="14">
                  <c:v>Spain</c:v>
                </c:pt>
                <c:pt idx="15">
                  <c:v>Japan</c:v>
                </c:pt>
                <c:pt idx="16">
                  <c:v>Korea</c:v>
                </c:pt>
                <c:pt idx="17">
                  <c:v>United Kingdom</c:v>
                </c:pt>
                <c:pt idx="18">
                  <c:v>United States</c:v>
                </c:pt>
                <c:pt idx="19">
                  <c:v>Turkey</c:v>
                </c:pt>
                <c:pt idx="20">
                  <c:v>Mexico</c:v>
                </c:pt>
                <c:pt idx="21">
                  <c:v>Costa Rica</c:v>
                </c:pt>
                <c:pt idx="22">
                  <c:v>South Africa</c:v>
                </c:pt>
              </c:strCache>
            </c:strRef>
          </c:cat>
          <c:val>
            <c:numRef>
              <c:f>'[grafieken maken.xlsm]Blad1'!$B$1:$B$23</c:f>
              <c:numCache>
                <c:formatCode>0.000</c:formatCode>
                <c:ptCount val="23"/>
                <c:pt idx="0">
                  <c:v>0.25700000000000001</c:v>
                </c:pt>
                <c:pt idx="1">
                  <c:v>0.26100000000000001</c:v>
                </c:pt>
                <c:pt idx="2">
                  <c:v>0.26200000000000001</c:v>
                </c:pt>
                <c:pt idx="3">
                  <c:v>0.26300000000000001</c:v>
                </c:pt>
                <c:pt idx="4">
                  <c:v>0.27500000000000002</c:v>
                </c:pt>
                <c:pt idx="5">
                  <c:v>0.28499999999999998</c:v>
                </c:pt>
                <c:pt idx="6">
                  <c:v>0.28899999999999998</c:v>
                </c:pt>
                <c:pt idx="7">
                  <c:v>0.29199999999999998</c:v>
                </c:pt>
                <c:pt idx="8">
                  <c:v>0.29599999999999999</c:v>
                </c:pt>
                <c:pt idx="9">
                  <c:v>0.31</c:v>
                </c:pt>
                <c:pt idx="10">
                  <c:v>0.31900000000000001</c:v>
                </c:pt>
                <c:pt idx="11">
                  <c:v>0.32500000000000001</c:v>
                </c:pt>
                <c:pt idx="12">
                  <c:v>0.32700000000000001</c:v>
                </c:pt>
                <c:pt idx="13">
                  <c:v>0.33100000000000002</c:v>
                </c:pt>
                <c:pt idx="14">
                  <c:v>0.33300000000000002</c:v>
                </c:pt>
                <c:pt idx="15">
                  <c:v>0.33900000000000002</c:v>
                </c:pt>
                <c:pt idx="16">
                  <c:v>0.35499999999999998</c:v>
                </c:pt>
                <c:pt idx="17">
                  <c:v>0.35699999999999998</c:v>
                </c:pt>
                <c:pt idx="18">
                  <c:v>0.39</c:v>
                </c:pt>
                <c:pt idx="19">
                  <c:v>0.40400000000000003</c:v>
                </c:pt>
                <c:pt idx="20">
                  <c:v>0.45800000000000002</c:v>
                </c:pt>
                <c:pt idx="21">
                  <c:v>0.47799999999999998</c:v>
                </c:pt>
                <c:pt idx="2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4-4818-A8C2-E5CBD950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0679200"/>
        <c:axId val="1032284144"/>
      </c:barChart>
      <c:catAx>
        <c:axId val="83067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32284144"/>
        <c:crosses val="autoZero"/>
        <c:auto val="1"/>
        <c:lblAlgn val="ctr"/>
        <c:lblOffset val="100"/>
        <c:noMultiLvlLbl val="0"/>
      </c:catAx>
      <c:valAx>
        <c:axId val="103228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3067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19751484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48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292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27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574981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39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882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280930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4676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996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58767530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97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12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05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1925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8669716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513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39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4CF83-1855-4079-B0F3-FA5CF590D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inkomensverdeling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3FE335-DEF6-462D-BC0F-D8F40BA6B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PERSONELE INKOMENSVERDELING</a:t>
            </a:r>
            <a:br>
              <a:rPr lang="nl-NL" dirty="0"/>
            </a:br>
            <a:r>
              <a:rPr lang="nl-NL" dirty="0"/>
              <a:t>verhouding tussen rijk en arm</a:t>
            </a:r>
          </a:p>
        </p:txBody>
      </p:sp>
    </p:spTree>
    <p:extLst>
      <p:ext uri="{BB962C8B-B14F-4D97-AF65-F5344CB8AC3E}">
        <p14:creationId xmlns:p14="http://schemas.microsoft.com/office/powerpoint/2010/main" val="3776507383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A7DDE-B03C-0B2C-366A-684FECA6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Vermogensverdeling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3555A4-7CDF-5E03-40FE-AB983B676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Zeer ongelijk verdeeld.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620D57-C3C4-5B1D-683B-44FF53B8A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03"/>
          <a:stretch/>
        </p:blipFill>
        <p:spPr>
          <a:xfrm>
            <a:off x="355600" y="2547504"/>
            <a:ext cx="7063669" cy="40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329924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7EC66BE-5960-425D-86BD-47A9C0157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Personele inkomensverdeling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BB1C14-1FB0-44D8-98EF-3E2E543731B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Percentielenratio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5C9B7D-B3BE-4594-A82A-C6335C6209E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De Lorenzcurve – </a:t>
            </a:r>
            <a:r>
              <a:rPr lang="nl-NL" dirty="0" err="1"/>
              <a:t>gini</a:t>
            </a:r>
            <a:r>
              <a:rPr lang="nl-NL" dirty="0"/>
              <a:t> coëfficiënt</a:t>
            </a:r>
          </a:p>
        </p:txBody>
      </p:sp>
    </p:spTree>
    <p:extLst>
      <p:ext uri="{BB962C8B-B14F-4D97-AF65-F5344CB8AC3E}">
        <p14:creationId xmlns:p14="http://schemas.microsoft.com/office/powerpoint/2010/main" val="203273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E49F5124-16CE-4C9A-BE1F-EFE4A97EE005}"/>
              </a:ext>
            </a:extLst>
          </p:cNvPr>
          <p:cNvCxnSpPr>
            <a:cxnSpLocks/>
          </p:cNvCxnSpPr>
          <p:nvPr/>
        </p:nvCxnSpPr>
        <p:spPr>
          <a:xfrm>
            <a:off x="416562" y="5859284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53AE8ABA-6451-438A-B01E-7C9DE5A09B0D}"/>
              </a:ext>
            </a:extLst>
          </p:cNvPr>
          <p:cNvCxnSpPr>
            <a:cxnSpLocks/>
          </p:cNvCxnSpPr>
          <p:nvPr/>
        </p:nvCxnSpPr>
        <p:spPr>
          <a:xfrm>
            <a:off x="416562" y="3834541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5D269317-CCF5-4749-B56C-75AC2000C899}"/>
              </a:ext>
            </a:extLst>
          </p:cNvPr>
          <p:cNvCxnSpPr>
            <a:cxnSpLocks/>
          </p:cNvCxnSpPr>
          <p:nvPr/>
        </p:nvCxnSpPr>
        <p:spPr>
          <a:xfrm>
            <a:off x="416562" y="4239490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9BEFD9D-D2FB-4519-9173-E8D2BA71717A}"/>
              </a:ext>
            </a:extLst>
          </p:cNvPr>
          <p:cNvCxnSpPr>
            <a:cxnSpLocks/>
          </p:cNvCxnSpPr>
          <p:nvPr/>
        </p:nvCxnSpPr>
        <p:spPr>
          <a:xfrm>
            <a:off x="416562" y="4644439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5E7BCCA5-32D0-4F69-8C86-D783F705545D}"/>
              </a:ext>
            </a:extLst>
          </p:cNvPr>
          <p:cNvCxnSpPr>
            <a:cxnSpLocks/>
          </p:cNvCxnSpPr>
          <p:nvPr/>
        </p:nvCxnSpPr>
        <p:spPr>
          <a:xfrm>
            <a:off x="416562" y="5049388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7887648-1D94-4DC0-9C10-C6AD6B764819}"/>
              </a:ext>
            </a:extLst>
          </p:cNvPr>
          <p:cNvCxnSpPr>
            <a:cxnSpLocks/>
          </p:cNvCxnSpPr>
          <p:nvPr/>
        </p:nvCxnSpPr>
        <p:spPr>
          <a:xfrm>
            <a:off x="416562" y="5454337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F4585E45-F332-4281-9B59-49CDB85D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Inkomensverschillen</a:t>
            </a:r>
            <a:r>
              <a:rPr lang="nl-NL"/>
              <a:t>: percentielenratio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DC18BAE-2306-41F1-93E8-DCC539985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nl-NL" dirty="0"/>
              <a:t>Secundair/Besteedbaar inkomen</a:t>
            </a:r>
          </a:p>
          <a:p>
            <a:pPr>
              <a:spcBef>
                <a:spcPts val="600"/>
              </a:spcBef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na inkomensherverdeling door de overheid</a:t>
            </a:r>
          </a:p>
        </p:txBody>
      </p:sp>
      <p:pic>
        <p:nvPicPr>
          <p:cNvPr id="14" name="Graphic 13" descr="Man">
            <a:extLst>
              <a:ext uri="{FF2B5EF4-FFF2-40B4-BE49-F238E27FC236}">
                <a16:creationId xmlns:a16="http://schemas.microsoft.com/office/drawing/2014/main" id="{F029B556-AEC5-4F0B-B81A-7ED68D4E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56" y="3765418"/>
            <a:ext cx="2160000" cy="2160000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19A0C87C-122D-4413-853E-65B4E95FD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47" y="5505634"/>
            <a:ext cx="360000" cy="360000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0641F3E-E6C4-479F-89EE-B421B8AE8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nl-NL" dirty="0"/>
              <a:t>Primair inkomen</a:t>
            </a:r>
          </a:p>
          <a:p>
            <a:pPr>
              <a:spcBef>
                <a:spcPts val="600"/>
              </a:spcBef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uit productie</a:t>
            </a:r>
          </a:p>
        </p:txBody>
      </p:sp>
      <p:pic>
        <p:nvPicPr>
          <p:cNvPr id="17" name="Afbeelding 16" descr="Afbeelding met groen, voedsel&#10;&#10;Automatisch gegenereerde beschrijving">
            <a:extLst>
              <a:ext uri="{FF2B5EF4-FFF2-40B4-BE49-F238E27FC236}">
                <a16:creationId xmlns:a16="http://schemas.microsoft.com/office/drawing/2014/main" id="{EEF0DFC0-EECC-430C-859A-62155C0E5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895" y="2580817"/>
            <a:ext cx="1227274" cy="108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34B528E-494D-4949-B7D5-9FBB36125C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30" y="2580817"/>
            <a:ext cx="637201" cy="1080000"/>
          </a:xfrm>
          <a:prstGeom prst="rect">
            <a:avLst/>
          </a:prstGeom>
        </p:spPr>
      </p:pic>
      <p:pic>
        <p:nvPicPr>
          <p:cNvPr id="19" name="Afbeelding 18" descr="Afbeelding met teken&#10;&#10;Automatisch gegenereerde beschrijving">
            <a:extLst>
              <a:ext uri="{FF2B5EF4-FFF2-40B4-BE49-F238E27FC236}">
                <a16:creationId xmlns:a16="http://schemas.microsoft.com/office/drawing/2014/main" id="{A10A9842-D3F7-4517-8153-9F1CE6A453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42" y="2580817"/>
            <a:ext cx="633600" cy="1080000"/>
          </a:xfrm>
          <a:prstGeom prst="rect">
            <a:avLst/>
          </a:prstGeom>
        </p:spPr>
      </p:pic>
      <p:pic>
        <p:nvPicPr>
          <p:cNvPr id="20" name="Afbeelding 19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9EF4CB18-8200-4E13-84C4-30496ED240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54" y="2580817"/>
            <a:ext cx="684000" cy="1080000"/>
          </a:xfrm>
          <a:prstGeom prst="rect">
            <a:avLst/>
          </a:prstGeom>
        </p:spPr>
      </p:pic>
      <p:sp>
        <p:nvSpPr>
          <p:cNvPr id="21" name="Pijl: rechts 20">
            <a:extLst>
              <a:ext uri="{FF2B5EF4-FFF2-40B4-BE49-F238E27FC236}">
                <a16:creationId xmlns:a16="http://schemas.microsoft.com/office/drawing/2014/main" id="{A969EECF-F1A7-42B0-9B19-21DEE053FEF9}"/>
              </a:ext>
            </a:extLst>
          </p:cNvPr>
          <p:cNvSpPr/>
          <p:nvPr/>
        </p:nvSpPr>
        <p:spPr>
          <a:xfrm>
            <a:off x="1415303" y="5499284"/>
            <a:ext cx="820983" cy="382485"/>
          </a:xfrm>
          <a:prstGeom prst="rightArrow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× 6</a:t>
            </a:r>
          </a:p>
        </p:txBody>
      </p:sp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F89D8A43-7043-431F-A331-7D7F13AC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0214" y="5329069"/>
            <a:ext cx="540000" cy="540000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0C6D8DC3-E534-46AD-9F3E-446E1C6D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899" y="4007893"/>
            <a:ext cx="1908000" cy="1908000"/>
          </a:xfrm>
          <a:prstGeom prst="rect">
            <a:avLst/>
          </a:prstGeom>
        </p:spPr>
      </p:pic>
      <p:sp>
        <p:nvSpPr>
          <p:cNvPr id="27" name="Pijl: rechts 26">
            <a:extLst>
              <a:ext uri="{FF2B5EF4-FFF2-40B4-BE49-F238E27FC236}">
                <a16:creationId xmlns:a16="http://schemas.microsoft.com/office/drawing/2014/main" id="{8CD1400F-F453-4D85-B028-D3AEC14EB3AA}"/>
              </a:ext>
            </a:extLst>
          </p:cNvPr>
          <p:cNvSpPr/>
          <p:nvPr/>
        </p:nvSpPr>
        <p:spPr>
          <a:xfrm>
            <a:off x="7133972" y="5499284"/>
            <a:ext cx="820983" cy="382485"/>
          </a:xfrm>
          <a:prstGeom prst="rightArrow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× 4</a:t>
            </a:r>
          </a:p>
        </p:txBody>
      </p:sp>
      <p:pic>
        <p:nvPicPr>
          <p:cNvPr id="32" name="Graphic 31" descr="Badge volgen">
            <a:extLst>
              <a:ext uri="{FF2B5EF4-FFF2-40B4-BE49-F238E27FC236}">
                <a16:creationId xmlns:a16="http://schemas.microsoft.com/office/drawing/2014/main" id="{2F8A54D3-17DC-4811-AA6D-8CC7C65E4B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8974" y="2711998"/>
            <a:ext cx="252000" cy="252000"/>
          </a:xfrm>
          <a:prstGeom prst="rect">
            <a:avLst/>
          </a:prstGeom>
        </p:spPr>
      </p:pic>
      <p:pic>
        <p:nvPicPr>
          <p:cNvPr id="34" name="Graphic 33" descr="Badge: niet meer volgen">
            <a:extLst>
              <a:ext uri="{FF2B5EF4-FFF2-40B4-BE49-F238E27FC236}">
                <a16:creationId xmlns:a16="http://schemas.microsoft.com/office/drawing/2014/main" id="{17B06983-00A3-4D8B-BE05-9266F0A8D0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8974" y="3296773"/>
            <a:ext cx="252000" cy="252000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954038D1-4BA3-4D90-A121-6457A09F86F1}"/>
              </a:ext>
            </a:extLst>
          </p:cNvPr>
          <p:cNvSpPr txBox="1"/>
          <p:nvPr/>
        </p:nvSpPr>
        <p:spPr>
          <a:xfrm>
            <a:off x="6590214" y="2586218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uitkeringen, inkomensafhankelijke </a:t>
            </a:r>
            <a:br>
              <a:rPr lang="nl-NL" sz="1600" dirty="0"/>
            </a:br>
            <a:r>
              <a:rPr lang="nl-NL" sz="1600" dirty="0"/>
              <a:t>subsidies en toeslagen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6E20A0AF-EF34-49F2-B5EB-B0894623725B}"/>
              </a:ext>
            </a:extLst>
          </p:cNvPr>
          <p:cNvSpPr txBox="1"/>
          <p:nvPr/>
        </p:nvSpPr>
        <p:spPr>
          <a:xfrm>
            <a:off x="6590214" y="3264962"/>
            <a:ext cx="3717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inkomstenbelasting en sociale premies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15E3EBE-89EC-4C2C-8729-4CCCEBC28D30}"/>
              </a:ext>
            </a:extLst>
          </p:cNvPr>
          <p:cNvSpPr txBox="1"/>
          <p:nvPr/>
        </p:nvSpPr>
        <p:spPr>
          <a:xfrm>
            <a:off x="693646" y="5942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armste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DDC2954-EE0D-4A6F-ACC0-58B387F2915F}"/>
              </a:ext>
            </a:extLst>
          </p:cNvPr>
          <p:cNvSpPr txBox="1"/>
          <p:nvPr/>
        </p:nvSpPr>
        <p:spPr>
          <a:xfrm>
            <a:off x="2140820" y="5942285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rijkste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D7F75FF-3C92-4D4D-92F2-E7C404F942C8}"/>
              </a:ext>
            </a:extLst>
          </p:cNvPr>
          <p:cNvSpPr txBox="1"/>
          <p:nvPr/>
        </p:nvSpPr>
        <p:spPr>
          <a:xfrm>
            <a:off x="6359764" y="593745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armste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E4AAF406-170E-4859-81C2-1027CEEAA88A}"/>
              </a:ext>
            </a:extLst>
          </p:cNvPr>
          <p:cNvSpPr txBox="1"/>
          <p:nvPr/>
        </p:nvSpPr>
        <p:spPr>
          <a:xfrm>
            <a:off x="7897463" y="5937455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rijkste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727E43-8247-4BFF-84E2-FE70E2742F2C}"/>
              </a:ext>
            </a:extLst>
          </p:cNvPr>
          <p:cNvSpPr txBox="1"/>
          <p:nvPr/>
        </p:nvSpPr>
        <p:spPr>
          <a:xfrm>
            <a:off x="5306209" y="6292624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Inkomensverschillen in verhouding kleiner = </a:t>
            </a:r>
            <a:r>
              <a:rPr lang="nl-NL" b="1" dirty="0"/>
              <a:t>nivellering</a:t>
            </a:r>
            <a:endParaRPr lang="nl-NL" dirty="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D8373F56-8E55-4F62-94F8-8349A9CCF9E4}"/>
              </a:ext>
            </a:extLst>
          </p:cNvPr>
          <p:cNvSpPr/>
          <p:nvPr/>
        </p:nvSpPr>
        <p:spPr>
          <a:xfrm>
            <a:off x="4400550" y="2672256"/>
            <a:ext cx="1619251" cy="823895"/>
          </a:xfrm>
          <a:prstGeom prst="rightArrow">
            <a:avLst>
              <a:gd name="adj1" fmla="val 50000"/>
              <a:gd name="adj2" fmla="val 96244"/>
            </a:avLst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5477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build="p"/>
      <p:bldP spid="21" grpId="0" animBg="1"/>
      <p:bldP spid="27" grpId="0" animBg="1"/>
      <p:bldP spid="39" grpId="0"/>
      <p:bldP spid="41" grpId="0"/>
      <p:bldP spid="42" grpId="0"/>
      <p:bldP spid="44" grpId="0"/>
      <p:bldP spid="46" grpId="0"/>
      <p:bldP spid="48" grpId="0"/>
      <p:bldP spid="2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0FA8A-8CF0-4C71-A07B-147103A5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Verhouding</a:t>
            </a:r>
            <a:r>
              <a:rPr lang="nl-NL" dirty="0"/>
              <a:t> arm en rijk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779912-4E87-445C-B5DF-ED0C5FCB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5308601" cy="468250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l-NL" sz="2000" b="1" dirty="0"/>
              <a:t>Voorbeeld</a:t>
            </a:r>
          </a:p>
          <a:p>
            <a:pPr marL="0" indent="0">
              <a:buNone/>
            </a:pPr>
            <a:r>
              <a:rPr lang="nl-NL" sz="2000" dirty="0"/>
              <a:t>Gemiddelde inkomen 2010</a:t>
            </a:r>
          </a:p>
          <a:p>
            <a:pPr marL="0" indent="0">
              <a:buNone/>
            </a:pPr>
            <a:r>
              <a:rPr lang="nl-NL" sz="2000" dirty="0"/>
              <a:t>	arm = 2.500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l-NL" sz="2000" dirty="0"/>
              <a:t>	rijk = 250.000</a:t>
            </a:r>
          </a:p>
          <a:p>
            <a:pPr marL="0" indent="0">
              <a:buNone/>
            </a:pPr>
            <a:r>
              <a:rPr lang="nl-NL" sz="2000" dirty="0"/>
              <a:t>Gemiddelde inkomen 2020</a:t>
            </a:r>
          </a:p>
          <a:p>
            <a:pPr marL="0" indent="0">
              <a:buNone/>
            </a:pPr>
            <a:r>
              <a:rPr lang="nl-NL" sz="2000" dirty="0"/>
              <a:t>	arm = 3.000</a:t>
            </a:r>
          </a:p>
          <a:p>
            <a:pPr marL="0" indent="0">
              <a:buNone/>
            </a:pPr>
            <a:r>
              <a:rPr lang="nl-NL" sz="2000" dirty="0"/>
              <a:t>	rijk = 285.000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8BCE3-927F-48BD-8197-5353CCFD552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27800" y="1825625"/>
            <a:ext cx="56642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Absoluut verschil: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	2010: 250.000 – 2.500 = 247.500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	2020: 285.000 – 3.000 = 282.000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Relatief inkomensverschil: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	2010: rijk verdient 100× arm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	2020: rijk verdient 95× arm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Conclusie:</a:t>
            </a:r>
          </a:p>
          <a:p>
            <a:pPr marL="0" indent="0">
              <a:buNone/>
            </a:pPr>
            <a:r>
              <a:rPr lang="nl-NL" sz="2000" dirty="0"/>
              <a:t>Inkomensverschil relatief kleiner geworden = </a:t>
            </a:r>
            <a:r>
              <a:rPr lang="nl-NL" sz="2000" b="1" dirty="0"/>
              <a:t>nivellering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230947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00D8F89-D6B9-45DD-A982-78E42AB81858}"/>
              </a:ext>
            </a:extLst>
          </p:cNvPr>
          <p:cNvSpPr/>
          <p:nvPr/>
        </p:nvSpPr>
        <p:spPr>
          <a:xfrm>
            <a:off x="8169393" y="5811074"/>
            <a:ext cx="3592068" cy="71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260CF7-D402-486F-AA3B-E4B6798A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Lorenzcurve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42D6034-DFAC-4EF7-8E96-34583377F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54391"/>
              </p:ext>
            </p:extLst>
          </p:nvPr>
        </p:nvGraphicFramePr>
        <p:xfrm>
          <a:off x="396237" y="1680419"/>
          <a:ext cx="4870296" cy="152400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570271">
                  <a:extLst>
                    <a:ext uri="{9D8B030D-6E8A-4147-A177-3AD203B41FA5}">
                      <a16:colId xmlns:a16="http://schemas.microsoft.com/office/drawing/2014/main" val="1899579984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3317107767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1034440444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3725110869"/>
                    </a:ext>
                  </a:extLst>
                </a:gridCol>
                <a:gridCol w="1202864">
                  <a:extLst>
                    <a:ext uri="{9D8B030D-6E8A-4147-A177-3AD203B41FA5}">
                      <a16:colId xmlns:a16="http://schemas.microsoft.com/office/drawing/2014/main" val="180236636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u="none" strike="noStrike" dirty="0">
                          <a:effectLst/>
                        </a:rPr>
                        <a:t>Groep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u="none" strike="noStrike" dirty="0">
                          <a:effectLst/>
                        </a:rPr>
                        <a:t>Populatie</a:t>
                      </a:r>
                    </a:p>
                    <a:p>
                      <a:pPr algn="ctr" fontAlgn="t"/>
                      <a:r>
                        <a:rPr lang="nl-NL" sz="1200" u="none" strike="noStrike" dirty="0">
                          <a:effectLst/>
                        </a:rPr>
                        <a:t>(%)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u="none" strike="noStrike" dirty="0">
                          <a:effectLst/>
                        </a:rPr>
                        <a:t>Gelijk inkomen (%)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u="none" strike="noStrike" dirty="0">
                          <a:effectLst/>
                        </a:rPr>
                        <a:t>Primair inkomen (%)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200" u="none" strike="noStrike" dirty="0">
                          <a:effectLst/>
                        </a:rPr>
                        <a:t>Besteedbaar inkomen (%)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58126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1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20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20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1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8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825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20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20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4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12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1092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3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15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15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408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4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30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25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739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50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effectLst/>
                        </a:rPr>
                        <a:t>40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3410650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04EF77F6-47B5-478A-8819-0F012E4685F3}"/>
              </a:ext>
            </a:extLst>
          </p:cNvPr>
          <p:cNvSpPr txBox="1"/>
          <p:nvPr/>
        </p:nvSpPr>
        <p:spPr>
          <a:xfrm>
            <a:off x="298790" y="330375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bevolking in groepen (arm → rijk)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6443F85-3664-47F6-95B0-630CBA313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05353"/>
              </p:ext>
            </p:extLst>
          </p:nvPr>
        </p:nvGraphicFramePr>
        <p:xfrm>
          <a:off x="396237" y="4414192"/>
          <a:ext cx="4870296" cy="1986915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604734">
                  <a:extLst>
                    <a:ext uri="{9D8B030D-6E8A-4147-A177-3AD203B41FA5}">
                      <a16:colId xmlns:a16="http://schemas.microsoft.com/office/drawing/2014/main" val="3408489200"/>
                    </a:ext>
                  </a:extLst>
                </a:gridCol>
                <a:gridCol w="952164">
                  <a:extLst>
                    <a:ext uri="{9D8B030D-6E8A-4147-A177-3AD203B41FA5}">
                      <a16:colId xmlns:a16="http://schemas.microsoft.com/office/drawing/2014/main" val="4101034232"/>
                    </a:ext>
                  </a:extLst>
                </a:gridCol>
                <a:gridCol w="957214">
                  <a:extLst>
                    <a:ext uri="{9D8B030D-6E8A-4147-A177-3AD203B41FA5}">
                      <a16:colId xmlns:a16="http://schemas.microsoft.com/office/drawing/2014/main" val="1826953970"/>
                    </a:ext>
                  </a:extLst>
                </a:gridCol>
                <a:gridCol w="1150375">
                  <a:extLst>
                    <a:ext uri="{9D8B030D-6E8A-4147-A177-3AD203B41FA5}">
                      <a16:colId xmlns:a16="http://schemas.microsoft.com/office/drawing/2014/main" val="3150531300"/>
                    </a:ext>
                  </a:extLst>
                </a:gridCol>
                <a:gridCol w="1205809">
                  <a:extLst>
                    <a:ext uri="{9D8B030D-6E8A-4147-A177-3AD203B41FA5}">
                      <a16:colId xmlns:a16="http://schemas.microsoft.com/office/drawing/2014/main" val="329164192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>
                          <a:effectLst/>
                        </a:rPr>
                        <a:t>Groep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Populatie (cum.  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solidFill>
                            <a:srgbClr val="4F81BD"/>
                          </a:solidFill>
                          <a:effectLst/>
                        </a:rPr>
                        <a:t>Gelijk inkomen (cum. %)</a:t>
                      </a:r>
                      <a:endParaRPr lang="nl-NL" sz="1400" b="1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solidFill>
                            <a:srgbClr val="ED4D0F"/>
                          </a:solidFill>
                          <a:effectLst/>
                        </a:rPr>
                        <a:t>Primair inkomen (cum.  %)</a:t>
                      </a:r>
                      <a:endParaRPr lang="nl-NL" sz="1400" b="1" i="0" u="none" strike="noStrike" dirty="0">
                        <a:solidFill>
                          <a:srgbClr val="ED4D0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solidFill>
                            <a:srgbClr val="258812"/>
                          </a:solidFill>
                          <a:effectLst/>
                        </a:rPr>
                        <a:t>Besteedbaar inkomen (cum. %)</a:t>
                      </a:r>
                      <a:endParaRPr lang="nl-NL" sz="1400" b="1" i="0" u="none" strike="noStrike" dirty="0">
                        <a:solidFill>
                          <a:srgbClr val="25881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39822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48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20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8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8490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1+2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2759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..+3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069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..+4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782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..+5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208854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966CBAC7-CCA5-436E-8D61-89C639B68572}"/>
              </a:ext>
            </a:extLst>
          </p:cNvPr>
          <p:cNvSpPr txBox="1"/>
          <p:nvPr/>
        </p:nvSpPr>
        <p:spPr>
          <a:xfrm>
            <a:off x="308899" y="3920120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Gegevens cumulatief maken (groepen optellen)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E3AE2EE-EABD-44F0-A9A5-35DCA95016BF}"/>
              </a:ext>
            </a:extLst>
          </p:cNvPr>
          <p:cNvSpPr/>
          <p:nvPr/>
        </p:nvSpPr>
        <p:spPr>
          <a:xfrm>
            <a:off x="6765323" y="1220120"/>
            <a:ext cx="5400000" cy="540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568FCCFE-343D-44DB-ADA6-DDAB940E8124}"/>
              </a:ext>
            </a:extLst>
          </p:cNvPr>
          <p:cNvGrpSpPr/>
          <p:nvPr/>
        </p:nvGrpSpPr>
        <p:grpSpPr>
          <a:xfrm>
            <a:off x="7433991" y="1510189"/>
            <a:ext cx="4549600" cy="4288427"/>
            <a:chOff x="7064431" y="1558491"/>
            <a:chExt cx="4549600" cy="4288427"/>
          </a:xfrm>
          <a:solidFill>
            <a:schemeClr val="bg1"/>
          </a:solidFill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CB5EF319-C735-46A5-91C0-D39F8330DB84}"/>
                </a:ext>
              </a:extLst>
            </p:cNvPr>
            <p:cNvGrpSpPr/>
            <p:nvPr/>
          </p:nvGrpSpPr>
          <p:grpSpPr>
            <a:xfrm>
              <a:off x="7799832" y="1688420"/>
              <a:ext cx="3600000" cy="3600000"/>
              <a:chOff x="7479792" y="1680419"/>
              <a:chExt cx="3600000" cy="3600000"/>
            </a:xfrm>
            <a:grpFill/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AB73B5A6-6C36-45FC-AAFD-C7EB1BBD3FEA}"/>
                  </a:ext>
                </a:extLst>
              </p:cNvPr>
              <p:cNvSpPr/>
              <p:nvPr/>
            </p:nvSpPr>
            <p:spPr>
              <a:xfrm>
                <a:off x="7479792" y="1680419"/>
                <a:ext cx="3600000" cy="36000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4F81BD"/>
                  </a:solidFill>
                </a:endParaRPr>
              </a:p>
            </p:txBody>
          </p:sp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A605A6B9-B419-46BC-A21F-DCA8845BF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AD7D13F0-9BBC-4E6D-BBCF-A4DBFD2D7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C1D13A4-2A05-499F-9D75-BB79BCB18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E094EF52-B0FB-45F5-A1CD-597971A935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DD44A3D6-DED4-4A9E-854E-C4E08A18E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DE440E46-BCA2-494A-BAD7-D7BC635FD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B04217B5-072A-49F2-8CBF-6B5F6C86C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E574464A-35A7-4E5D-B8E6-8A1F16CDF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8F0B9CBC-B57A-4754-8D03-506316563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A0BC035D-E6ED-4262-9F18-BB9515958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D3B2C909-6D73-48F6-BD41-C47C1FEDF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403C7E61-7FA5-47BD-BDD2-C96FE4FEA49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24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6276FE74-8AB1-4F3C-B57B-1CCD675C3C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60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A1E31FE3-6B51-4882-BA9E-E6DAF8A38A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96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E5131AAD-6041-4673-A06B-3059778405E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132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6DA10CE-086D-4B8F-B75A-3F268AB96B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168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D772F7D6-59B3-4F19-914D-598A4ACC926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204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084255C2-43A1-4B62-9A0B-8CC78D304D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240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C88D8DCC-3FFC-44F3-9D6A-3C14DB3871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276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00E9BE3F-F81C-4A48-9CD5-EC25988EE8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79792" y="3120419"/>
                <a:ext cx="0" cy="3600000"/>
              </a:xfrm>
              <a:prstGeom prst="line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2D6459E-9144-4840-BF75-919D6E4038C1}"/>
                </a:ext>
              </a:extLst>
            </p:cNvPr>
            <p:cNvSpPr txBox="1"/>
            <p:nvPr/>
          </p:nvSpPr>
          <p:spPr>
            <a:xfrm>
              <a:off x="8065008" y="5539141"/>
              <a:ext cx="2963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BEVOLKING (IN % CUMULATIEF)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C11E475B-116C-4919-86A7-E13A85436002}"/>
                </a:ext>
              </a:extLst>
            </p:cNvPr>
            <p:cNvSpPr txBox="1"/>
            <p:nvPr/>
          </p:nvSpPr>
          <p:spPr>
            <a:xfrm rot="16200000">
              <a:off x="5836627" y="3066367"/>
              <a:ext cx="2763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INKOMEN (IN % CUMULATIEF)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E7FA5225-40DE-44CD-9BE4-1D89757A9F6D}"/>
                </a:ext>
              </a:extLst>
            </p:cNvPr>
            <p:cNvSpPr txBox="1"/>
            <p:nvPr/>
          </p:nvSpPr>
          <p:spPr>
            <a:xfrm>
              <a:off x="7978004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D8E32A3B-866A-475E-9CC2-F4EA40D53BFF}"/>
                </a:ext>
              </a:extLst>
            </p:cNvPr>
            <p:cNvSpPr txBox="1"/>
            <p:nvPr/>
          </p:nvSpPr>
          <p:spPr>
            <a:xfrm>
              <a:off x="8350876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AD78CF78-FA32-4814-9688-7011E211E447}"/>
                </a:ext>
              </a:extLst>
            </p:cNvPr>
            <p:cNvSpPr txBox="1"/>
            <p:nvPr/>
          </p:nvSpPr>
          <p:spPr>
            <a:xfrm>
              <a:off x="8700923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01AEF139-7C88-4C21-8FB0-E8AF2DD4D673}"/>
                </a:ext>
              </a:extLst>
            </p:cNvPr>
            <p:cNvSpPr txBox="1"/>
            <p:nvPr/>
          </p:nvSpPr>
          <p:spPr>
            <a:xfrm>
              <a:off x="9053917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D1C62D8B-01BE-40FE-AA2C-8215F6874CAF}"/>
                </a:ext>
              </a:extLst>
            </p:cNvPr>
            <p:cNvSpPr txBox="1"/>
            <p:nvPr/>
          </p:nvSpPr>
          <p:spPr>
            <a:xfrm>
              <a:off x="9422252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B403CBF1-3C15-4B6F-ABBC-CE59998A65F3}"/>
                </a:ext>
              </a:extLst>
            </p:cNvPr>
            <p:cNvSpPr txBox="1"/>
            <p:nvPr/>
          </p:nvSpPr>
          <p:spPr>
            <a:xfrm>
              <a:off x="9793577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E52280C6-0964-494D-BE69-92F9F9CD5FD6}"/>
                </a:ext>
              </a:extLst>
            </p:cNvPr>
            <p:cNvSpPr txBox="1"/>
            <p:nvPr/>
          </p:nvSpPr>
          <p:spPr>
            <a:xfrm>
              <a:off x="10157305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6754455C-14A8-4C27-8734-41CE32017A40}"/>
                </a:ext>
              </a:extLst>
            </p:cNvPr>
            <p:cNvSpPr txBox="1"/>
            <p:nvPr/>
          </p:nvSpPr>
          <p:spPr>
            <a:xfrm>
              <a:off x="10499061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B26A8DF5-6BF5-451C-9958-29A4E84E59CE}"/>
                </a:ext>
              </a:extLst>
            </p:cNvPr>
            <p:cNvSpPr txBox="1"/>
            <p:nvPr/>
          </p:nvSpPr>
          <p:spPr>
            <a:xfrm>
              <a:off x="10865270" y="52762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90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84A1293B-983A-4BE5-8315-AAE3DA1B679A}"/>
                </a:ext>
              </a:extLst>
            </p:cNvPr>
            <p:cNvSpPr txBox="1"/>
            <p:nvPr/>
          </p:nvSpPr>
          <p:spPr>
            <a:xfrm>
              <a:off x="11174487" y="527625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B397477F-929C-45AE-9B35-CB7F92A49979}"/>
                </a:ext>
              </a:extLst>
            </p:cNvPr>
            <p:cNvSpPr txBox="1"/>
            <p:nvPr/>
          </p:nvSpPr>
          <p:spPr>
            <a:xfrm>
              <a:off x="7483278" y="478722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EFC79D82-8887-495E-8AB1-EA07C2410C36}"/>
                </a:ext>
              </a:extLst>
            </p:cNvPr>
            <p:cNvSpPr txBox="1"/>
            <p:nvPr/>
          </p:nvSpPr>
          <p:spPr>
            <a:xfrm>
              <a:off x="7483278" y="44336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DDE9E640-84F9-4DF6-96D3-CC2490E6CF4E}"/>
                </a:ext>
              </a:extLst>
            </p:cNvPr>
            <p:cNvSpPr txBox="1"/>
            <p:nvPr/>
          </p:nvSpPr>
          <p:spPr>
            <a:xfrm>
              <a:off x="7483278" y="407054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97342894-6F88-4A59-8965-C4DC31440DDE}"/>
                </a:ext>
              </a:extLst>
            </p:cNvPr>
            <p:cNvSpPr txBox="1"/>
            <p:nvPr/>
          </p:nvSpPr>
          <p:spPr>
            <a:xfrm>
              <a:off x="7483278" y="371740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23BCBF69-F842-4FDD-A65C-1494F8E7746E}"/>
                </a:ext>
              </a:extLst>
            </p:cNvPr>
            <p:cNvSpPr txBox="1"/>
            <p:nvPr/>
          </p:nvSpPr>
          <p:spPr>
            <a:xfrm>
              <a:off x="7483278" y="334870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B6F4862-2474-4659-84CE-423E9FCF1FEB}"/>
                </a:ext>
              </a:extLst>
            </p:cNvPr>
            <p:cNvSpPr txBox="1"/>
            <p:nvPr/>
          </p:nvSpPr>
          <p:spPr>
            <a:xfrm>
              <a:off x="7483278" y="299040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9C112C5B-6DE7-403C-AB96-76D25BDEBC05}"/>
                </a:ext>
              </a:extLst>
            </p:cNvPr>
            <p:cNvSpPr txBox="1"/>
            <p:nvPr/>
          </p:nvSpPr>
          <p:spPr>
            <a:xfrm>
              <a:off x="7483278" y="263784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420BABE7-6154-4C03-B07A-EA18B809E661}"/>
                </a:ext>
              </a:extLst>
            </p:cNvPr>
            <p:cNvSpPr txBox="1"/>
            <p:nvPr/>
          </p:nvSpPr>
          <p:spPr>
            <a:xfrm>
              <a:off x="7483278" y="227022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7D3D6678-B7E5-4E50-A6A4-0BF4107573C7}"/>
                </a:ext>
              </a:extLst>
            </p:cNvPr>
            <p:cNvSpPr txBox="1"/>
            <p:nvPr/>
          </p:nvSpPr>
          <p:spPr>
            <a:xfrm>
              <a:off x="7483278" y="190511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90</a:t>
              </a: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4280C059-AE4C-4099-AD13-1D19FD0B462C}"/>
                </a:ext>
              </a:extLst>
            </p:cNvPr>
            <p:cNvSpPr txBox="1"/>
            <p:nvPr/>
          </p:nvSpPr>
          <p:spPr>
            <a:xfrm>
              <a:off x="7398318" y="1558491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100</a:t>
              </a:r>
            </a:p>
          </p:txBody>
        </p:sp>
      </p:grp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D021AF10-24B9-41AF-989C-94DE89CB4B10}"/>
              </a:ext>
            </a:extLst>
          </p:cNvPr>
          <p:cNvCxnSpPr>
            <a:cxnSpLocks/>
          </p:cNvCxnSpPr>
          <p:nvPr/>
        </p:nvCxnSpPr>
        <p:spPr>
          <a:xfrm flipH="1">
            <a:off x="8169392" y="1634194"/>
            <a:ext cx="3602736" cy="360273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Ovaal 68">
            <a:extLst>
              <a:ext uri="{FF2B5EF4-FFF2-40B4-BE49-F238E27FC236}">
                <a16:creationId xmlns:a16="http://schemas.microsoft.com/office/drawing/2014/main" id="{40055D96-9981-481C-BB5A-FAE999DD0B5E}"/>
              </a:ext>
            </a:extLst>
          </p:cNvPr>
          <p:cNvSpPr/>
          <p:nvPr/>
        </p:nvSpPr>
        <p:spPr>
          <a:xfrm>
            <a:off x="8851363" y="5113482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38EBD1E2-953A-4FEB-93C9-912FBBF1C24D}"/>
              </a:ext>
            </a:extLst>
          </p:cNvPr>
          <p:cNvSpPr/>
          <p:nvPr/>
        </p:nvSpPr>
        <p:spPr>
          <a:xfrm>
            <a:off x="8832387" y="4902048"/>
            <a:ext cx="108000" cy="108000"/>
          </a:xfrm>
          <a:prstGeom prst="ellipse">
            <a:avLst/>
          </a:prstGeom>
          <a:solidFill>
            <a:srgbClr val="25881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7DC671FA-52A0-4AE5-AC54-DB12479AA572}"/>
              </a:ext>
            </a:extLst>
          </p:cNvPr>
          <p:cNvSpPr/>
          <p:nvPr/>
        </p:nvSpPr>
        <p:spPr>
          <a:xfrm>
            <a:off x="8832387" y="4472117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D79F654E-A464-44AD-A3A6-3045F6B98F5E}"/>
              </a:ext>
            </a:extLst>
          </p:cNvPr>
          <p:cNvSpPr/>
          <p:nvPr/>
        </p:nvSpPr>
        <p:spPr>
          <a:xfrm>
            <a:off x="9561560" y="3746677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B6DE4A89-CB68-466B-8386-3579BA7A2E4A}"/>
              </a:ext>
            </a:extLst>
          </p:cNvPr>
          <p:cNvSpPr/>
          <p:nvPr/>
        </p:nvSpPr>
        <p:spPr>
          <a:xfrm>
            <a:off x="10272114" y="3029204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985978C9-08F8-47F8-B219-A1F4DF83C259}"/>
              </a:ext>
            </a:extLst>
          </p:cNvPr>
          <p:cNvSpPr/>
          <p:nvPr/>
        </p:nvSpPr>
        <p:spPr>
          <a:xfrm>
            <a:off x="10998671" y="2306118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21B3C018-3F87-4233-9F39-3BA82FE2BB1C}"/>
              </a:ext>
            </a:extLst>
          </p:cNvPr>
          <p:cNvSpPr/>
          <p:nvPr/>
        </p:nvSpPr>
        <p:spPr>
          <a:xfrm>
            <a:off x="9558671" y="4989871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8A4EE495-30E4-4EE8-AE8D-7C0A8B0A95C5}"/>
              </a:ext>
            </a:extLst>
          </p:cNvPr>
          <p:cNvSpPr/>
          <p:nvPr/>
        </p:nvSpPr>
        <p:spPr>
          <a:xfrm>
            <a:off x="10277602" y="4478286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0EE0974-58D9-4B56-A9D6-D48E2FC5B3DB}"/>
              </a:ext>
            </a:extLst>
          </p:cNvPr>
          <p:cNvSpPr/>
          <p:nvPr/>
        </p:nvSpPr>
        <p:spPr>
          <a:xfrm>
            <a:off x="10998671" y="3398286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3" name="Ovaal 82">
            <a:extLst>
              <a:ext uri="{FF2B5EF4-FFF2-40B4-BE49-F238E27FC236}">
                <a16:creationId xmlns:a16="http://schemas.microsoft.com/office/drawing/2014/main" id="{F242CCC2-EA57-4C94-8DE1-0D5794F213E4}"/>
              </a:ext>
            </a:extLst>
          </p:cNvPr>
          <p:cNvSpPr/>
          <p:nvPr/>
        </p:nvSpPr>
        <p:spPr>
          <a:xfrm>
            <a:off x="9549225" y="4475950"/>
            <a:ext cx="108000" cy="108000"/>
          </a:xfrm>
          <a:prstGeom prst="ellipse">
            <a:avLst/>
          </a:prstGeom>
          <a:solidFill>
            <a:srgbClr val="25881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4" name="Ovaal 83">
            <a:extLst>
              <a:ext uri="{FF2B5EF4-FFF2-40B4-BE49-F238E27FC236}">
                <a16:creationId xmlns:a16="http://schemas.microsoft.com/office/drawing/2014/main" id="{D7E0CE96-803E-4EB9-9058-0BBEEED1E3B3}"/>
              </a:ext>
            </a:extLst>
          </p:cNvPr>
          <p:cNvSpPr/>
          <p:nvPr/>
        </p:nvSpPr>
        <p:spPr>
          <a:xfrm>
            <a:off x="10272114" y="3934870"/>
            <a:ext cx="108000" cy="108000"/>
          </a:xfrm>
          <a:prstGeom prst="ellipse">
            <a:avLst/>
          </a:prstGeom>
          <a:solidFill>
            <a:srgbClr val="25881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9C9A1111-4FEA-4EFC-B3DE-030F34461EF1}"/>
              </a:ext>
            </a:extLst>
          </p:cNvPr>
          <p:cNvSpPr/>
          <p:nvPr/>
        </p:nvSpPr>
        <p:spPr>
          <a:xfrm>
            <a:off x="10998671" y="3026118"/>
            <a:ext cx="108000" cy="108000"/>
          </a:xfrm>
          <a:prstGeom prst="ellipse">
            <a:avLst/>
          </a:prstGeom>
          <a:solidFill>
            <a:srgbClr val="25881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075B10E3-B680-4824-94AF-3DC36D573C37}"/>
              </a:ext>
            </a:extLst>
          </p:cNvPr>
          <p:cNvCxnSpPr>
            <a:cxnSpLocks/>
          </p:cNvCxnSpPr>
          <p:nvPr/>
        </p:nvCxnSpPr>
        <p:spPr>
          <a:xfrm>
            <a:off x="8397880" y="5956258"/>
            <a:ext cx="4345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8B5210BB-862E-4D67-ACF3-5C528C621878}"/>
              </a:ext>
            </a:extLst>
          </p:cNvPr>
          <p:cNvCxnSpPr>
            <a:cxnSpLocks/>
          </p:cNvCxnSpPr>
          <p:nvPr/>
        </p:nvCxnSpPr>
        <p:spPr>
          <a:xfrm>
            <a:off x="8397880" y="6184858"/>
            <a:ext cx="4345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D417CE76-1656-41F7-BC9C-0B6AD73C4AB9}"/>
              </a:ext>
            </a:extLst>
          </p:cNvPr>
          <p:cNvCxnSpPr>
            <a:cxnSpLocks/>
          </p:cNvCxnSpPr>
          <p:nvPr/>
        </p:nvCxnSpPr>
        <p:spPr>
          <a:xfrm>
            <a:off x="8397880" y="6413458"/>
            <a:ext cx="434507" cy="0"/>
          </a:xfrm>
          <a:prstGeom prst="line">
            <a:avLst/>
          </a:prstGeom>
          <a:ln>
            <a:solidFill>
              <a:srgbClr val="25881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Tekstvak 91">
            <a:extLst>
              <a:ext uri="{FF2B5EF4-FFF2-40B4-BE49-F238E27FC236}">
                <a16:creationId xmlns:a16="http://schemas.microsoft.com/office/drawing/2014/main" id="{0C3D12F0-606E-4B42-95EE-1F521A3F0F6F}"/>
              </a:ext>
            </a:extLst>
          </p:cNvPr>
          <p:cNvSpPr txBox="1"/>
          <p:nvPr/>
        </p:nvSpPr>
        <p:spPr>
          <a:xfrm>
            <a:off x="8787016" y="5805285"/>
            <a:ext cx="193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gelijke inkomensverdeling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CD9D1967-44B9-45B3-A645-06E7594F6309}"/>
              </a:ext>
            </a:extLst>
          </p:cNvPr>
          <p:cNvSpPr txBox="1"/>
          <p:nvPr/>
        </p:nvSpPr>
        <p:spPr>
          <a:xfrm>
            <a:off x="8787016" y="6255331"/>
            <a:ext cx="235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besteedbare inkomensverdeling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160680DB-FFDF-423C-9573-24C1025F50F7}"/>
              </a:ext>
            </a:extLst>
          </p:cNvPr>
          <p:cNvSpPr txBox="1"/>
          <p:nvPr/>
        </p:nvSpPr>
        <p:spPr>
          <a:xfrm>
            <a:off x="8787016" y="6049257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primaire inkomensverdeling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2DB4A14E-D67A-4DE3-966A-78A478F3698F}"/>
              </a:ext>
            </a:extLst>
          </p:cNvPr>
          <p:cNvSpPr txBox="1"/>
          <p:nvPr/>
        </p:nvSpPr>
        <p:spPr>
          <a:xfrm>
            <a:off x="9311018" y="430928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58812"/>
                </a:solidFill>
              </a:rPr>
              <a:t>20</a:t>
            </a:r>
            <a:endParaRPr lang="nl-NL" dirty="0">
              <a:solidFill>
                <a:srgbClr val="258812"/>
              </a:solidFill>
            </a:endParaRP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B0B24A13-B8DB-43B0-B01C-9A8A1C44A344}"/>
              </a:ext>
            </a:extLst>
          </p:cNvPr>
          <p:cNvSpPr txBox="1"/>
          <p:nvPr/>
        </p:nvSpPr>
        <p:spPr>
          <a:xfrm>
            <a:off x="8691920" y="470621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58812"/>
                </a:solidFill>
              </a:rPr>
              <a:t>8</a:t>
            </a:r>
            <a:endParaRPr lang="nl-NL" dirty="0">
              <a:solidFill>
                <a:srgbClr val="258812"/>
              </a:solidFill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685A0765-4145-4286-9BD3-61AD40250D36}"/>
              </a:ext>
            </a:extLst>
          </p:cNvPr>
          <p:cNvSpPr txBox="1"/>
          <p:nvPr/>
        </p:nvSpPr>
        <p:spPr>
          <a:xfrm>
            <a:off x="10026238" y="37606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58812"/>
                </a:solidFill>
              </a:rPr>
              <a:t>35</a:t>
            </a:r>
            <a:endParaRPr lang="nl-NL" dirty="0">
              <a:solidFill>
                <a:srgbClr val="258812"/>
              </a:solidFill>
            </a:endParaRP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42D21FBC-D9AA-4AED-A1D5-3697F94B199C}"/>
              </a:ext>
            </a:extLst>
          </p:cNvPr>
          <p:cNvSpPr txBox="1"/>
          <p:nvPr/>
        </p:nvSpPr>
        <p:spPr>
          <a:xfrm>
            <a:off x="10742706" y="286071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258812"/>
                </a:solidFill>
              </a:rPr>
              <a:t>60</a:t>
            </a:r>
            <a:endParaRPr lang="nl-NL" dirty="0">
              <a:solidFill>
                <a:srgbClr val="258812"/>
              </a:solidFill>
            </a:endParaRP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0265212E-DE7B-4F22-9D85-6A2B494C59C5}"/>
              </a:ext>
            </a:extLst>
          </p:cNvPr>
          <p:cNvSpPr txBox="1"/>
          <p:nvPr/>
        </p:nvSpPr>
        <p:spPr>
          <a:xfrm>
            <a:off x="8655083" y="496281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ED4D0F"/>
                </a:solidFill>
              </a:rPr>
              <a:t>1</a:t>
            </a:r>
            <a:endParaRPr lang="nl-NL" dirty="0">
              <a:solidFill>
                <a:srgbClr val="ED4D0F"/>
              </a:solidFill>
            </a:endParaRPr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CA5B6FD5-6A7D-4AEF-A869-E775AC688AAD}"/>
              </a:ext>
            </a:extLst>
          </p:cNvPr>
          <p:cNvSpPr txBox="1"/>
          <p:nvPr/>
        </p:nvSpPr>
        <p:spPr>
          <a:xfrm>
            <a:off x="9378650" y="48099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ED4D0F"/>
                </a:solidFill>
              </a:rPr>
              <a:t>5</a:t>
            </a:r>
            <a:endParaRPr lang="nl-NL" dirty="0">
              <a:solidFill>
                <a:srgbClr val="ED4D0F"/>
              </a:solidFill>
            </a:endParaRP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4805BDB6-9B9B-436E-A14B-3A258F1563CA}"/>
              </a:ext>
            </a:extLst>
          </p:cNvPr>
          <p:cNvSpPr txBox="1"/>
          <p:nvPr/>
        </p:nvSpPr>
        <p:spPr>
          <a:xfrm>
            <a:off x="10026238" y="428412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ED4D0F"/>
                </a:solidFill>
              </a:rPr>
              <a:t>20</a:t>
            </a:r>
            <a:endParaRPr lang="nl-NL" dirty="0">
              <a:solidFill>
                <a:srgbClr val="ED4D0F"/>
              </a:solidFill>
            </a:endParaRPr>
          </a:p>
        </p:txBody>
      </p:sp>
      <p:sp>
        <p:nvSpPr>
          <p:cNvPr id="102" name="Tekstvak 101">
            <a:extLst>
              <a:ext uri="{FF2B5EF4-FFF2-40B4-BE49-F238E27FC236}">
                <a16:creationId xmlns:a16="http://schemas.microsoft.com/office/drawing/2014/main" id="{00A357D4-2088-440E-9831-AAED5699B498}"/>
              </a:ext>
            </a:extLst>
          </p:cNvPr>
          <p:cNvSpPr txBox="1"/>
          <p:nvPr/>
        </p:nvSpPr>
        <p:spPr>
          <a:xfrm>
            <a:off x="10735879" y="324003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ED4D0F"/>
                </a:solidFill>
              </a:rPr>
              <a:t>50</a:t>
            </a:r>
            <a:endParaRPr lang="nl-NL" dirty="0">
              <a:solidFill>
                <a:srgbClr val="ED4D0F"/>
              </a:solidFill>
            </a:endParaRPr>
          </a:p>
        </p:txBody>
      </p:sp>
      <p:sp>
        <p:nvSpPr>
          <p:cNvPr id="103" name="Vrije vorm: vorm 102">
            <a:extLst>
              <a:ext uri="{FF2B5EF4-FFF2-40B4-BE49-F238E27FC236}">
                <a16:creationId xmlns:a16="http://schemas.microsoft.com/office/drawing/2014/main" id="{F3DDE818-3988-41E2-8942-D86FFA6B04EE}"/>
              </a:ext>
            </a:extLst>
          </p:cNvPr>
          <p:cNvSpPr/>
          <p:nvPr/>
        </p:nvSpPr>
        <p:spPr>
          <a:xfrm>
            <a:off x="8172440" y="1650958"/>
            <a:ext cx="3589020" cy="3581400"/>
          </a:xfrm>
          <a:custGeom>
            <a:avLst/>
            <a:gdLst>
              <a:gd name="connsiteX0" fmla="*/ 0 w 3589020"/>
              <a:gd name="connsiteY0" fmla="*/ 3581400 h 3581400"/>
              <a:gd name="connsiteX1" fmla="*/ 739140 w 3589020"/>
              <a:gd name="connsiteY1" fmla="*/ 3520440 h 3581400"/>
              <a:gd name="connsiteX2" fmla="*/ 1440180 w 3589020"/>
              <a:gd name="connsiteY2" fmla="*/ 3406140 h 3581400"/>
              <a:gd name="connsiteX3" fmla="*/ 2164080 w 3589020"/>
              <a:gd name="connsiteY3" fmla="*/ 2887980 h 3581400"/>
              <a:gd name="connsiteX4" fmla="*/ 2880360 w 3589020"/>
              <a:gd name="connsiteY4" fmla="*/ 1790700 h 3581400"/>
              <a:gd name="connsiteX5" fmla="*/ 3589020 w 3589020"/>
              <a:gd name="connsiteY5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9020" h="3581400">
                <a:moveTo>
                  <a:pt x="0" y="3581400"/>
                </a:moveTo>
                <a:cubicBezTo>
                  <a:pt x="249555" y="3565525"/>
                  <a:pt x="499110" y="3549650"/>
                  <a:pt x="739140" y="3520440"/>
                </a:cubicBezTo>
                <a:cubicBezTo>
                  <a:pt x="979170" y="3491230"/>
                  <a:pt x="1202690" y="3511550"/>
                  <a:pt x="1440180" y="3406140"/>
                </a:cubicBezTo>
                <a:cubicBezTo>
                  <a:pt x="1677670" y="3300730"/>
                  <a:pt x="1924050" y="3157220"/>
                  <a:pt x="2164080" y="2887980"/>
                </a:cubicBezTo>
                <a:cubicBezTo>
                  <a:pt x="2404110" y="2618740"/>
                  <a:pt x="2642870" y="2272030"/>
                  <a:pt x="2880360" y="1790700"/>
                </a:cubicBezTo>
                <a:cubicBezTo>
                  <a:pt x="3117850" y="1309370"/>
                  <a:pt x="3353435" y="654685"/>
                  <a:pt x="3589020" y="0"/>
                </a:cubicBezTo>
              </a:path>
            </a:pathLst>
          </a:custGeom>
          <a:noFill/>
          <a:ln w="2857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4" name="Vrije vorm: vorm 103">
            <a:extLst>
              <a:ext uri="{FF2B5EF4-FFF2-40B4-BE49-F238E27FC236}">
                <a16:creationId xmlns:a16="http://schemas.microsoft.com/office/drawing/2014/main" id="{99FD5154-9256-4B15-B297-6ABEE45EFCAD}"/>
              </a:ext>
            </a:extLst>
          </p:cNvPr>
          <p:cNvSpPr/>
          <p:nvPr/>
        </p:nvSpPr>
        <p:spPr>
          <a:xfrm>
            <a:off x="8164820" y="1650958"/>
            <a:ext cx="3596640" cy="3566160"/>
          </a:xfrm>
          <a:custGeom>
            <a:avLst/>
            <a:gdLst>
              <a:gd name="connsiteX0" fmla="*/ 0 w 3596640"/>
              <a:gd name="connsiteY0" fmla="*/ 3566160 h 3566160"/>
              <a:gd name="connsiteX1" fmla="*/ 731520 w 3596640"/>
              <a:gd name="connsiteY1" fmla="*/ 3314700 h 3566160"/>
              <a:gd name="connsiteX2" fmla="*/ 1447800 w 3596640"/>
              <a:gd name="connsiteY2" fmla="*/ 2880360 h 3566160"/>
              <a:gd name="connsiteX3" fmla="*/ 2171700 w 3596640"/>
              <a:gd name="connsiteY3" fmla="*/ 2339340 h 3566160"/>
              <a:gd name="connsiteX4" fmla="*/ 2895600 w 3596640"/>
              <a:gd name="connsiteY4" fmla="*/ 1432560 h 3566160"/>
              <a:gd name="connsiteX5" fmla="*/ 3596640 w 3596640"/>
              <a:gd name="connsiteY5" fmla="*/ 0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6640" h="3566160">
                <a:moveTo>
                  <a:pt x="0" y="3566160"/>
                </a:moveTo>
                <a:cubicBezTo>
                  <a:pt x="245110" y="3497580"/>
                  <a:pt x="490220" y="3429000"/>
                  <a:pt x="731520" y="3314700"/>
                </a:cubicBezTo>
                <a:cubicBezTo>
                  <a:pt x="972820" y="3200400"/>
                  <a:pt x="1207770" y="3042920"/>
                  <a:pt x="1447800" y="2880360"/>
                </a:cubicBezTo>
                <a:cubicBezTo>
                  <a:pt x="1687830" y="2717800"/>
                  <a:pt x="1930400" y="2580640"/>
                  <a:pt x="2171700" y="2339340"/>
                </a:cubicBezTo>
                <a:cubicBezTo>
                  <a:pt x="2413000" y="2098040"/>
                  <a:pt x="2658110" y="1822450"/>
                  <a:pt x="2895600" y="1432560"/>
                </a:cubicBezTo>
                <a:cubicBezTo>
                  <a:pt x="3133090" y="1042670"/>
                  <a:pt x="3364865" y="521335"/>
                  <a:pt x="3596640" y="0"/>
                </a:cubicBezTo>
              </a:path>
            </a:pathLst>
          </a:custGeom>
          <a:noFill/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528A47EF-0311-4E95-B714-F1E50E4AC197}"/>
              </a:ext>
            </a:extLst>
          </p:cNvPr>
          <p:cNvSpPr txBox="1"/>
          <p:nvPr/>
        </p:nvSpPr>
        <p:spPr>
          <a:xfrm>
            <a:off x="8585530" y="430287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4F81BD"/>
                </a:solidFill>
              </a:rPr>
              <a:t>20</a:t>
            </a:r>
            <a:endParaRPr lang="nl-NL" dirty="0">
              <a:solidFill>
                <a:srgbClr val="4F81BD"/>
              </a:solidFill>
            </a:endParaRP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F002DF22-78E0-469D-A671-62ACF2A3545F}"/>
              </a:ext>
            </a:extLst>
          </p:cNvPr>
          <p:cNvSpPr txBox="1"/>
          <p:nvPr/>
        </p:nvSpPr>
        <p:spPr>
          <a:xfrm>
            <a:off x="9296400" y="357962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4F81BD"/>
                </a:solidFill>
              </a:rPr>
              <a:t>40</a:t>
            </a:r>
            <a:endParaRPr lang="nl-NL" dirty="0">
              <a:solidFill>
                <a:srgbClr val="4F81BD"/>
              </a:solidFill>
            </a:endParaRP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1F1A3AB2-0C32-41DB-BFD9-FF3C5C529184}"/>
              </a:ext>
            </a:extLst>
          </p:cNvPr>
          <p:cNvSpPr txBox="1"/>
          <p:nvPr/>
        </p:nvSpPr>
        <p:spPr>
          <a:xfrm>
            <a:off x="10028728" y="28643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4F81BD"/>
                </a:solidFill>
              </a:rPr>
              <a:t>60</a:t>
            </a:r>
            <a:endParaRPr lang="nl-NL" dirty="0">
              <a:solidFill>
                <a:srgbClr val="4F81BD"/>
              </a:solidFill>
            </a:endParaRP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5CFAC0DC-9D14-4969-9A39-45CF08FC001E}"/>
              </a:ext>
            </a:extLst>
          </p:cNvPr>
          <p:cNvSpPr txBox="1"/>
          <p:nvPr/>
        </p:nvSpPr>
        <p:spPr>
          <a:xfrm>
            <a:off x="10745943" y="213826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4F81BD"/>
                </a:solidFill>
              </a:rPr>
              <a:t>80</a:t>
            </a:r>
            <a:endParaRPr lang="nl-NL" dirty="0">
              <a:solidFill>
                <a:srgbClr val="4F81BD"/>
              </a:solidFill>
            </a:endParaRP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518561E6-BC1E-4A11-9289-EFDFD938CAE4}"/>
              </a:ext>
            </a:extLst>
          </p:cNvPr>
          <p:cNvSpPr txBox="1"/>
          <p:nvPr/>
        </p:nvSpPr>
        <p:spPr>
          <a:xfrm>
            <a:off x="11386793" y="139910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7" name="Ovaal 86">
            <a:extLst>
              <a:ext uri="{FF2B5EF4-FFF2-40B4-BE49-F238E27FC236}">
                <a16:creationId xmlns:a16="http://schemas.microsoft.com/office/drawing/2014/main" id="{9565AFA5-E3F9-424B-A2C0-88C16E980577}"/>
              </a:ext>
            </a:extLst>
          </p:cNvPr>
          <p:cNvSpPr/>
          <p:nvPr/>
        </p:nvSpPr>
        <p:spPr>
          <a:xfrm>
            <a:off x="8124303" y="5167482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F16035ED-943F-4D52-BBD9-562F94C823C6}"/>
              </a:ext>
            </a:extLst>
          </p:cNvPr>
          <p:cNvSpPr/>
          <p:nvPr/>
        </p:nvSpPr>
        <p:spPr>
          <a:xfrm>
            <a:off x="11698601" y="1594688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11" name="Tekstvak 110">
            <a:extLst>
              <a:ext uri="{FF2B5EF4-FFF2-40B4-BE49-F238E27FC236}">
                <a16:creationId xmlns:a16="http://schemas.microsoft.com/office/drawing/2014/main" id="{99E965F3-590B-4092-81CE-6B11E1523A19}"/>
              </a:ext>
            </a:extLst>
          </p:cNvPr>
          <p:cNvSpPr txBox="1"/>
          <p:nvPr/>
        </p:nvSpPr>
        <p:spPr>
          <a:xfrm>
            <a:off x="1270917" y="5470544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40</a:t>
            </a:r>
            <a:endParaRPr lang="nl-NL" dirty="0"/>
          </a:p>
        </p:txBody>
      </p:sp>
      <p:sp>
        <p:nvSpPr>
          <p:cNvPr id="112" name="Tekstvak 111">
            <a:extLst>
              <a:ext uri="{FF2B5EF4-FFF2-40B4-BE49-F238E27FC236}">
                <a16:creationId xmlns:a16="http://schemas.microsoft.com/office/drawing/2014/main" id="{A77D8673-7187-4DDD-8108-3266E9FECC55}"/>
              </a:ext>
            </a:extLst>
          </p:cNvPr>
          <p:cNvSpPr txBox="1"/>
          <p:nvPr/>
        </p:nvSpPr>
        <p:spPr>
          <a:xfrm>
            <a:off x="2219711" y="5470544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40</a:t>
            </a:r>
            <a:endParaRPr lang="nl-NL" dirty="0"/>
          </a:p>
        </p:txBody>
      </p:sp>
      <p:sp>
        <p:nvSpPr>
          <p:cNvPr id="113" name="Tekstvak 112">
            <a:extLst>
              <a:ext uri="{FF2B5EF4-FFF2-40B4-BE49-F238E27FC236}">
                <a16:creationId xmlns:a16="http://schemas.microsoft.com/office/drawing/2014/main" id="{23C58069-89E3-43B6-BA48-86C359A91F11}"/>
              </a:ext>
            </a:extLst>
          </p:cNvPr>
          <p:cNvSpPr txBox="1"/>
          <p:nvPr/>
        </p:nvSpPr>
        <p:spPr>
          <a:xfrm>
            <a:off x="1272878" y="5684309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60</a:t>
            </a:r>
            <a:endParaRPr lang="nl-NL" dirty="0"/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35A48842-0D46-4F7E-8ECA-4C2D3A2BD77C}"/>
              </a:ext>
            </a:extLst>
          </p:cNvPr>
          <p:cNvSpPr txBox="1"/>
          <p:nvPr/>
        </p:nvSpPr>
        <p:spPr>
          <a:xfrm>
            <a:off x="2217750" y="5684309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60</a:t>
            </a:r>
            <a:endParaRPr lang="nl-NL" dirty="0"/>
          </a:p>
        </p:txBody>
      </p:sp>
      <p:sp>
        <p:nvSpPr>
          <p:cNvPr id="115" name="Tekstvak 114">
            <a:extLst>
              <a:ext uri="{FF2B5EF4-FFF2-40B4-BE49-F238E27FC236}">
                <a16:creationId xmlns:a16="http://schemas.microsoft.com/office/drawing/2014/main" id="{051A398C-1FDD-4845-88ED-4F8BED25CE2A}"/>
              </a:ext>
            </a:extLst>
          </p:cNvPr>
          <p:cNvSpPr txBox="1"/>
          <p:nvPr/>
        </p:nvSpPr>
        <p:spPr>
          <a:xfrm>
            <a:off x="1270917" y="5913075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80</a:t>
            </a:r>
            <a:endParaRPr lang="nl-NL" dirty="0"/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C9E161A2-76F8-4339-AF47-D89821356813}"/>
              </a:ext>
            </a:extLst>
          </p:cNvPr>
          <p:cNvSpPr txBox="1"/>
          <p:nvPr/>
        </p:nvSpPr>
        <p:spPr>
          <a:xfrm>
            <a:off x="2217750" y="5913075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80</a:t>
            </a:r>
            <a:endParaRPr lang="nl-NL" dirty="0"/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23671136-6038-47EF-B80E-9A8474ECB280}"/>
              </a:ext>
            </a:extLst>
          </p:cNvPr>
          <p:cNvSpPr txBox="1"/>
          <p:nvPr/>
        </p:nvSpPr>
        <p:spPr>
          <a:xfrm>
            <a:off x="1219872" y="6143499"/>
            <a:ext cx="590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100</a:t>
            </a:r>
            <a:endParaRPr lang="nl-NL" dirty="0"/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F8204717-D2FA-4771-9EA4-D025E35CC67E}"/>
              </a:ext>
            </a:extLst>
          </p:cNvPr>
          <p:cNvSpPr txBox="1"/>
          <p:nvPr/>
        </p:nvSpPr>
        <p:spPr>
          <a:xfrm>
            <a:off x="2136602" y="6143499"/>
            <a:ext cx="590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100</a:t>
            </a:r>
            <a:endParaRPr lang="nl-NL" dirty="0"/>
          </a:p>
        </p:txBody>
      </p:sp>
      <p:sp>
        <p:nvSpPr>
          <p:cNvPr id="119" name="Tekstvak 118">
            <a:extLst>
              <a:ext uri="{FF2B5EF4-FFF2-40B4-BE49-F238E27FC236}">
                <a16:creationId xmlns:a16="http://schemas.microsoft.com/office/drawing/2014/main" id="{FFDF8E4C-1F73-48DD-94E5-C1073A549BB1}"/>
              </a:ext>
            </a:extLst>
          </p:cNvPr>
          <p:cNvSpPr txBox="1"/>
          <p:nvPr/>
        </p:nvSpPr>
        <p:spPr>
          <a:xfrm>
            <a:off x="3131648" y="5470544"/>
            <a:ext cx="82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u="none" strike="noStrike" dirty="0">
                <a:effectLst/>
              </a:rPr>
              <a:t>1+4=  </a:t>
            </a:r>
            <a:r>
              <a:rPr lang="nl-NL" sz="1400" u="none" strike="noStrike" dirty="0">
                <a:effectLst/>
              </a:rPr>
              <a:t>5</a:t>
            </a:r>
            <a:endParaRPr lang="nl-NL" dirty="0"/>
          </a:p>
        </p:txBody>
      </p:sp>
      <p:sp>
        <p:nvSpPr>
          <p:cNvPr id="120" name="Tekstvak 119">
            <a:extLst>
              <a:ext uri="{FF2B5EF4-FFF2-40B4-BE49-F238E27FC236}">
                <a16:creationId xmlns:a16="http://schemas.microsoft.com/office/drawing/2014/main" id="{933D0E8D-3B36-4D70-B575-114F950176A1}"/>
              </a:ext>
            </a:extLst>
          </p:cNvPr>
          <p:cNvSpPr txBox="1"/>
          <p:nvPr/>
        </p:nvSpPr>
        <p:spPr>
          <a:xfrm>
            <a:off x="4455835" y="5470544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20</a:t>
            </a:r>
            <a:endParaRPr lang="nl-NL" dirty="0"/>
          </a:p>
        </p:txBody>
      </p:sp>
      <p:sp>
        <p:nvSpPr>
          <p:cNvPr id="121" name="Tekstvak 120">
            <a:extLst>
              <a:ext uri="{FF2B5EF4-FFF2-40B4-BE49-F238E27FC236}">
                <a16:creationId xmlns:a16="http://schemas.microsoft.com/office/drawing/2014/main" id="{B3C4874D-4885-4AF0-928D-8B807A9CF4A4}"/>
              </a:ext>
            </a:extLst>
          </p:cNvPr>
          <p:cNvSpPr txBox="1"/>
          <p:nvPr/>
        </p:nvSpPr>
        <p:spPr>
          <a:xfrm>
            <a:off x="2968350" y="5684309"/>
            <a:ext cx="1520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u="none" strike="noStrike" dirty="0">
                <a:effectLst/>
              </a:rPr>
              <a:t>1+4+15= </a:t>
            </a:r>
            <a:r>
              <a:rPr lang="nl-NL" sz="1400" u="none" strike="noStrike" dirty="0">
                <a:effectLst/>
              </a:rPr>
              <a:t>20</a:t>
            </a:r>
            <a:endParaRPr lang="nl-NL" dirty="0"/>
          </a:p>
        </p:txBody>
      </p:sp>
      <p:sp>
        <p:nvSpPr>
          <p:cNvPr id="122" name="Tekstvak 121">
            <a:extLst>
              <a:ext uri="{FF2B5EF4-FFF2-40B4-BE49-F238E27FC236}">
                <a16:creationId xmlns:a16="http://schemas.microsoft.com/office/drawing/2014/main" id="{79A08021-DD60-4DE9-9725-201DBEF4ADC5}"/>
              </a:ext>
            </a:extLst>
          </p:cNvPr>
          <p:cNvSpPr txBox="1"/>
          <p:nvPr/>
        </p:nvSpPr>
        <p:spPr>
          <a:xfrm>
            <a:off x="4459522" y="5684309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35</a:t>
            </a:r>
            <a:endParaRPr lang="nl-NL" dirty="0"/>
          </a:p>
        </p:txBody>
      </p:sp>
      <p:sp>
        <p:nvSpPr>
          <p:cNvPr id="123" name="Tekstvak 122">
            <a:extLst>
              <a:ext uri="{FF2B5EF4-FFF2-40B4-BE49-F238E27FC236}">
                <a16:creationId xmlns:a16="http://schemas.microsoft.com/office/drawing/2014/main" id="{36387396-8CA7-48F2-B074-CD5FB0E7692E}"/>
              </a:ext>
            </a:extLst>
          </p:cNvPr>
          <p:cNvSpPr txBox="1"/>
          <p:nvPr/>
        </p:nvSpPr>
        <p:spPr>
          <a:xfrm>
            <a:off x="3304861" y="5913075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50</a:t>
            </a:r>
            <a:endParaRPr lang="nl-NL" dirty="0"/>
          </a:p>
        </p:txBody>
      </p:sp>
      <p:sp>
        <p:nvSpPr>
          <p:cNvPr id="124" name="Tekstvak 123">
            <a:extLst>
              <a:ext uri="{FF2B5EF4-FFF2-40B4-BE49-F238E27FC236}">
                <a16:creationId xmlns:a16="http://schemas.microsoft.com/office/drawing/2014/main" id="{071D3ED7-FFE1-4BF7-8DE8-AEB311E34A86}"/>
              </a:ext>
            </a:extLst>
          </p:cNvPr>
          <p:cNvSpPr txBox="1"/>
          <p:nvPr/>
        </p:nvSpPr>
        <p:spPr>
          <a:xfrm>
            <a:off x="4452102" y="5913075"/>
            <a:ext cx="390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60</a:t>
            </a:r>
            <a:endParaRPr lang="nl-NL" dirty="0"/>
          </a:p>
        </p:txBody>
      </p:sp>
      <p:sp>
        <p:nvSpPr>
          <p:cNvPr id="125" name="Tekstvak 124">
            <a:extLst>
              <a:ext uri="{FF2B5EF4-FFF2-40B4-BE49-F238E27FC236}">
                <a16:creationId xmlns:a16="http://schemas.microsoft.com/office/drawing/2014/main" id="{AC371DEB-7626-4E07-B92C-A6AB96CF3572}"/>
              </a:ext>
            </a:extLst>
          </p:cNvPr>
          <p:cNvSpPr txBox="1"/>
          <p:nvPr/>
        </p:nvSpPr>
        <p:spPr>
          <a:xfrm>
            <a:off x="3238400" y="6143499"/>
            <a:ext cx="590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100</a:t>
            </a:r>
            <a:endParaRPr lang="nl-NL" dirty="0"/>
          </a:p>
        </p:txBody>
      </p:sp>
      <p:sp>
        <p:nvSpPr>
          <p:cNvPr id="126" name="Tekstvak 125">
            <a:extLst>
              <a:ext uri="{FF2B5EF4-FFF2-40B4-BE49-F238E27FC236}">
                <a16:creationId xmlns:a16="http://schemas.microsoft.com/office/drawing/2014/main" id="{5CE5E01E-7B29-4514-8882-20D838FBD08F}"/>
              </a:ext>
            </a:extLst>
          </p:cNvPr>
          <p:cNvSpPr txBox="1"/>
          <p:nvPr/>
        </p:nvSpPr>
        <p:spPr>
          <a:xfrm>
            <a:off x="4395059" y="6143499"/>
            <a:ext cx="590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none" strike="noStrike" dirty="0">
                <a:effectLst/>
              </a:rPr>
              <a:t>100</a:t>
            </a:r>
            <a:endParaRPr lang="nl-NL" dirty="0"/>
          </a:p>
        </p:txBody>
      </p:sp>
      <p:sp>
        <p:nvSpPr>
          <p:cNvPr id="82" name="Ovaal 81">
            <a:extLst>
              <a:ext uri="{FF2B5EF4-FFF2-40B4-BE49-F238E27FC236}">
                <a16:creationId xmlns:a16="http://schemas.microsoft.com/office/drawing/2014/main" id="{76CA72FB-E542-4447-99EB-10A727B1EF44}"/>
              </a:ext>
            </a:extLst>
          </p:cNvPr>
          <p:cNvSpPr/>
          <p:nvPr/>
        </p:nvSpPr>
        <p:spPr>
          <a:xfrm>
            <a:off x="11697936" y="1590493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EF9B5C62-3318-479C-A1D4-5B5DAD2CC246}"/>
              </a:ext>
            </a:extLst>
          </p:cNvPr>
          <p:cNvSpPr/>
          <p:nvPr/>
        </p:nvSpPr>
        <p:spPr>
          <a:xfrm>
            <a:off x="11698899" y="1585552"/>
            <a:ext cx="108000" cy="108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27" name="Pijl: links 126">
            <a:extLst>
              <a:ext uri="{FF2B5EF4-FFF2-40B4-BE49-F238E27FC236}">
                <a16:creationId xmlns:a16="http://schemas.microsoft.com/office/drawing/2014/main" id="{F2492BFF-2F70-4B05-BCB3-623CBCD5A12A}"/>
              </a:ext>
            </a:extLst>
          </p:cNvPr>
          <p:cNvSpPr/>
          <p:nvPr/>
        </p:nvSpPr>
        <p:spPr>
          <a:xfrm rot="2598895">
            <a:off x="9820204" y="4452407"/>
            <a:ext cx="363031" cy="140670"/>
          </a:xfrm>
          <a:prstGeom prst="leftArrow">
            <a:avLst/>
          </a:prstGeom>
          <a:gradFill flip="none" rotWithShape="1">
            <a:gsLst>
              <a:gs pos="37000">
                <a:srgbClr val="8FB169"/>
              </a:gs>
              <a:gs pos="0">
                <a:srgbClr val="9BBB59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28" name="Pijl: links 127">
            <a:extLst>
              <a:ext uri="{FF2B5EF4-FFF2-40B4-BE49-F238E27FC236}">
                <a16:creationId xmlns:a16="http://schemas.microsoft.com/office/drawing/2014/main" id="{6D27F2F4-C7A5-41CC-87A2-AB61FC89673E}"/>
              </a:ext>
            </a:extLst>
          </p:cNvPr>
          <p:cNvSpPr/>
          <p:nvPr/>
        </p:nvSpPr>
        <p:spPr>
          <a:xfrm rot="1537073">
            <a:off x="8909789" y="1350302"/>
            <a:ext cx="363031" cy="140670"/>
          </a:xfrm>
          <a:prstGeom prst="leftArrow">
            <a:avLst/>
          </a:prstGeom>
          <a:gradFill flip="none" rotWithShape="1">
            <a:gsLst>
              <a:gs pos="37000">
                <a:srgbClr val="8FB169"/>
              </a:gs>
              <a:gs pos="0">
                <a:srgbClr val="9BBB59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E924D610-8C98-47CE-B0CF-84CAF0789DE1}"/>
              </a:ext>
            </a:extLst>
          </p:cNvPr>
          <p:cNvSpPr txBox="1"/>
          <p:nvPr/>
        </p:nvSpPr>
        <p:spPr>
          <a:xfrm>
            <a:off x="9231339" y="1265400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= </a:t>
            </a:r>
            <a:r>
              <a:rPr lang="nl-NL" sz="1200" b="1" dirty="0">
                <a:solidFill>
                  <a:schemeClr val="bg1"/>
                </a:solidFill>
              </a:rPr>
              <a:t>nivellering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378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8" grpId="0"/>
      <p:bldP spid="4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87" grpId="0" animBg="1"/>
      <p:bldP spid="75" grpId="0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82" grpId="0" animBg="1"/>
      <p:bldP spid="86" grpId="0" animBg="1"/>
      <p:bldP spid="127" grpId="0" animBg="1"/>
      <p:bldP spid="128" grpId="0" animBg="1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16311-7CBC-40D0-BA0A-E68EE214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Teken de Lorenzcurve(s) die horen bij onderstaande tabel: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3AC51842-1C79-4CE4-8517-F93EFCED172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4464022"/>
              </p:ext>
            </p:extLst>
          </p:nvPr>
        </p:nvGraphicFramePr>
        <p:xfrm>
          <a:off x="1460938" y="958279"/>
          <a:ext cx="4937653" cy="1685925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627796">
                  <a:extLst>
                    <a:ext uri="{9D8B030D-6E8A-4147-A177-3AD203B41FA5}">
                      <a16:colId xmlns:a16="http://schemas.microsoft.com/office/drawing/2014/main" val="3896711231"/>
                    </a:ext>
                  </a:extLst>
                </a:gridCol>
                <a:gridCol w="950634">
                  <a:extLst>
                    <a:ext uri="{9D8B030D-6E8A-4147-A177-3AD203B41FA5}">
                      <a16:colId xmlns:a16="http://schemas.microsoft.com/office/drawing/2014/main" val="2350535866"/>
                    </a:ext>
                  </a:extLst>
                </a:gridCol>
                <a:gridCol w="1119741">
                  <a:extLst>
                    <a:ext uri="{9D8B030D-6E8A-4147-A177-3AD203B41FA5}">
                      <a16:colId xmlns:a16="http://schemas.microsoft.com/office/drawing/2014/main" val="1264690332"/>
                    </a:ext>
                  </a:extLst>
                </a:gridCol>
                <a:gridCol w="1119741">
                  <a:extLst>
                    <a:ext uri="{9D8B030D-6E8A-4147-A177-3AD203B41FA5}">
                      <a16:colId xmlns:a16="http://schemas.microsoft.com/office/drawing/2014/main" val="3391091490"/>
                    </a:ext>
                  </a:extLst>
                </a:gridCol>
                <a:gridCol w="1119741">
                  <a:extLst>
                    <a:ext uri="{9D8B030D-6E8A-4147-A177-3AD203B41FA5}">
                      <a16:colId xmlns:a16="http://schemas.microsoft.com/office/drawing/2014/main" val="10661194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Groep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Populatie (%)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Gelijk inkomen (%)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Primair inkomen (%)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Besteedbaar inkomen (%)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8939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098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8241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20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461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22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67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35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719779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24626CE-BCB8-40E8-8602-64FDC220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61211"/>
              </p:ext>
            </p:extLst>
          </p:nvPr>
        </p:nvGraphicFramePr>
        <p:xfrm>
          <a:off x="1460938" y="3429000"/>
          <a:ext cx="4937653" cy="1986915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647461">
                  <a:extLst>
                    <a:ext uri="{9D8B030D-6E8A-4147-A177-3AD203B41FA5}">
                      <a16:colId xmlns:a16="http://schemas.microsoft.com/office/drawing/2014/main" val="1979845392"/>
                    </a:ext>
                  </a:extLst>
                </a:gridCol>
                <a:gridCol w="930969">
                  <a:extLst>
                    <a:ext uri="{9D8B030D-6E8A-4147-A177-3AD203B41FA5}">
                      <a16:colId xmlns:a16="http://schemas.microsoft.com/office/drawing/2014/main" val="1820982471"/>
                    </a:ext>
                  </a:extLst>
                </a:gridCol>
                <a:gridCol w="1123973">
                  <a:extLst>
                    <a:ext uri="{9D8B030D-6E8A-4147-A177-3AD203B41FA5}">
                      <a16:colId xmlns:a16="http://schemas.microsoft.com/office/drawing/2014/main" val="1672802838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394076306"/>
                    </a:ext>
                  </a:extLst>
                </a:gridCol>
                <a:gridCol w="1104540">
                  <a:extLst>
                    <a:ext uri="{9D8B030D-6E8A-4147-A177-3AD203B41FA5}">
                      <a16:colId xmlns:a16="http://schemas.microsoft.com/office/drawing/2014/main" val="306444087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>
                          <a:effectLst/>
                        </a:rPr>
                        <a:t>Groep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Populatie (cum. 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Gelijk inkomen (cum. 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Primair inkomen (cum. 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u="none" strike="noStrike" dirty="0">
                          <a:effectLst/>
                        </a:rPr>
                        <a:t>Besteedbaar inkomen (cum. %)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6040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152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9058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1+2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467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..+3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60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60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35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600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..+4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80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80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60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65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283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..+5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100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955318"/>
                  </a:ext>
                </a:extLst>
              </a:tr>
            </a:tbl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5E03946B-AB33-4B3B-A058-77EAC1550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743153"/>
              </p:ext>
            </p:extLst>
          </p:nvPr>
        </p:nvGraphicFramePr>
        <p:xfrm>
          <a:off x="6674069" y="1552022"/>
          <a:ext cx="5376863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816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1D6AC-941F-4967-9718-8C7A9625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Gini coëfficiënt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B727452-6265-4236-9CDA-32C03EEBC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5204115" cy="468250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l-NL" dirty="0"/>
                  <a:t>Geeft aan hoe (on)gelijk inkomen verdeeld is.</a:t>
                </a:r>
              </a:p>
              <a:p>
                <a:pPr marL="0" indent="0">
                  <a:buNone/>
                </a:pPr>
                <a:r>
                  <a:rPr lang="nl-NL" sz="2000" dirty="0"/>
                  <a:t>Gini-coëfficiënt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000" b="0" i="0" smtClean="0"/>
                          <m:t>oppervlakte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000" b="0" i="0" smtClean="0"/>
                          <m:t>oppervlakte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A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+</m:t>
                        </m:r>
                        <m:r>
                          <m:rPr>
                            <m:nor/>
                          </m:rPr>
                          <a:rPr lang="nl-NL" sz="2000" b="0" i="0" smtClean="0"/>
                          <m:t>B</m:t>
                        </m:r>
                      </m:den>
                    </m:f>
                  </m:oMath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Gelijke verdeling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→ waarde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gini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Volkomen ongelijk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→ waarde </a:t>
                </a:r>
                <a:r>
                  <a:rPr 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gini</a:t>
                </a:r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nl-NL" dirty="0"/>
              </a:p>
              <a:p>
                <a:pPr marL="0" indent="0">
                  <a:buNone/>
                </a:pPr>
                <a:endParaRPr lang="nl-NL" sz="500" dirty="0"/>
              </a:p>
              <a:p>
                <a:pPr marL="0" indent="0">
                  <a:buNone/>
                </a:pPr>
                <a:r>
                  <a:rPr lang="nl-NL" dirty="0"/>
                  <a:t>Gini↓ = nivellering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B727452-6265-4236-9CDA-32C03EEBC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5204115" cy="4682502"/>
              </a:xfrm>
              <a:blipFill>
                <a:blip r:embed="rId2"/>
                <a:stretch>
                  <a:fillRect l="-1522" t="-2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Vrije vorm 2">
            <a:extLst>
              <a:ext uri="{FF2B5EF4-FFF2-40B4-BE49-F238E27FC236}">
                <a16:creationId xmlns:a16="http://schemas.microsoft.com/office/drawing/2014/main" id="{6BBF78FB-A8FF-4BD8-B302-8E29C6AC7111}"/>
              </a:ext>
            </a:extLst>
          </p:cNvPr>
          <p:cNvSpPr/>
          <p:nvPr/>
        </p:nvSpPr>
        <p:spPr>
          <a:xfrm>
            <a:off x="7437489" y="1914520"/>
            <a:ext cx="3580108" cy="3502617"/>
          </a:xfrm>
          <a:custGeom>
            <a:avLst/>
            <a:gdLst>
              <a:gd name="connsiteX0" fmla="*/ 3572359 w 3580108"/>
              <a:gd name="connsiteY0" fmla="*/ 0 h 3502617"/>
              <a:gd name="connsiteX1" fmla="*/ 3580108 w 3580108"/>
              <a:gd name="connsiteY1" fmla="*/ 3502617 h 3502617"/>
              <a:gd name="connsiteX2" fmla="*/ 0 w 3580108"/>
              <a:gd name="connsiteY2" fmla="*/ 3502617 h 3502617"/>
              <a:gd name="connsiteX3" fmla="*/ 3572359 w 3580108"/>
              <a:gd name="connsiteY3" fmla="*/ 0 h 350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108" h="3502617">
                <a:moveTo>
                  <a:pt x="3572359" y="0"/>
                </a:moveTo>
                <a:lnTo>
                  <a:pt x="3580108" y="3502617"/>
                </a:lnTo>
                <a:lnTo>
                  <a:pt x="0" y="3502617"/>
                </a:lnTo>
                <a:lnTo>
                  <a:pt x="3572359" y="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C6A1965-E63B-4042-B86D-C0DFC29115C9}"/>
              </a:ext>
            </a:extLst>
          </p:cNvPr>
          <p:cNvCxnSpPr/>
          <p:nvPr/>
        </p:nvCxnSpPr>
        <p:spPr>
          <a:xfrm>
            <a:off x="7419131" y="1909804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8ADAAF4-53C9-4EF4-BDAC-092CA343A887}"/>
              </a:ext>
            </a:extLst>
          </p:cNvPr>
          <p:cNvCxnSpPr/>
          <p:nvPr/>
        </p:nvCxnSpPr>
        <p:spPr>
          <a:xfrm>
            <a:off x="7419131" y="2629884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B8E2D13-93CE-4D6A-9C04-4F7C3EF97C19}"/>
              </a:ext>
            </a:extLst>
          </p:cNvPr>
          <p:cNvCxnSpPr/>
          <p:nvPr/>
        </p:nvCxnSpPr>
        <p:spPr>
          <a:xfrm>
            <a:off x="7419131" y="3349964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719E94F-8212-46CF-A47E-D613B7292E56}"/>
              </a:ext>
            </a:extLst>
          </p:cNvPr>
          <p:cNvCxnSpPr/>
          <p:nvPr/>
        </p:nvCxnSpPr>
        <p:spPr>
          <a:xfrm>
            <a:off x="7419131" y="4070044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BA3C16A-4157-4F4F-808B-EC12EAEFC260}"/>
              </a:ext>
            </a:extLst>
          </p:cNvPr>
          <p:cNvCxnSpPr/>
          <p:nvPr/>
        </p:nvCxnSpPr>
        <p:spPr>
          <a:xfrm>
            <a:off x="7419131" y="4790124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3EC0437-98C0-4478-9201-0C4C5AF95E83}"/>
              </a:ext>
            </a:extLst>
          </p:cNvPr>
          <p:cNvCxnSpPr/>
          <p:nvPr/>
        </p:nvCxnSpPr>
        <p:spPr>
          <a:xfrm>
            <a:off x="8139211" y="1909804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A1C65C2-92FD-4D60-BF27-BBB98DE68E4E}"/>
              </a:ext>
            </a:extLst>
          </p:cNvPr>
          <p:cNvCxnSpPr/>
          <p:nvPr/>
        </p:nvCxnSpPr>
        <p:spPr>
          <a:xfrm>
            <a:off x="8859291" y="1909804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BFC0C2C-645E-470C-B995-A1511FB2CD7B}"/>
              </a:ext>
            </a:extLst>
          </p:cNvPr>
          <p:cNvCxnSpPr/>
          <p:nvPr/>
        </p:nvCxnSpPr>
        <p:spPr>
          <a:xfrm>
            <a:off x="9579371" y="1909804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B54739F-C523-4289-AF0A-52FBAC17116C}"/>
              </a:ext>
            </a:extLst>
          </p:cNvPr>
          <p:cNvCxnSpPr/>
          <p:nvPr/>
        </p:nvCxnSpPr>
        <p:spPr>
          <a:xfrm>
            <a:off x="10299451" y="1909804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A43AFDA-B27C-4339-A210-4B0B02A91991}"/>
              </a:ext>
            </a:extLst>
          </p:cNvPr>
          <p:cNvCxnSpPr/>
          <p:nvPr/>
        </p:nvCxnSpPr>
        <p:spPr>
          <a:xfrm>
            <a:off x="11019531" y="1909804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6E23B09-756A-4EE8-95B4-C73741AA44D7}"/>
              </a:ext>
            </a:extLst>
          </p:cNvPr>
          <p:cNvSpPr txBox="1"/>
          <p:nvPr/>
        </p:nvSpPr>
        <p:spPr>
          <a:xfrm>
            <a:off x="8103785" y="5816340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Personen in % (cumulatief)</a:t>
            </a:r>
            <a:endParaRPr lang="nl-NL" baseline="-25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ED66FE8-65BD-4451-BE97-2CFE41B43C5D}"/>
              </a:ext>
            </a:extLst>
          </p:cNvPr>
          <p:cNvSpPr txBox="1"/>
          <p:nvPr/>
        </p:nvSpPr>
        <p:spPr>
          <a:xfrm rot="16200000">
            <a:off x="5487462" y="3433588"/>
            <a:ext cx="26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Inkomen in % (cumulatief)</a:t>
            </a:r>
            <a:endParaRPr lang="nl-NL" baseline="-25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A0E8236-11DA-4D64-8FEA-E1285C4B4A52}"/>
              </a:ext>
            </a:extLst>
          </p:cNvPr>
          <p:cNvSpPr txBox="1"/>
          <p:nvPr/>
        </p:nvSpPr>
        <p:spPr>
          <a:xfrm>
            <a:off x="7054661" y="46110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20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D090E81-7608-4791-A6A1-427D5520B863}"/>
              </a:ext>
            </a:extLst>
          </p:cNvPr>
          <p:cNvSpPr txBox="1"/>
          <p:nvPr/>
        </p:nvSpPr>
        <p:spPr>
          <a:xfrm>
            <a:off x="7050327" y="38909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8A6FCDE-C07F-4EF7-A34A-5A40095F8470}"/>
              </a:ext>
            </a:extLst>
          </p:cNvPr>
          <p:cNvSpPr txBox="1"/>
          <p:nvPr/>
        </p:nvSpPr>
        <p:spPr>
          <a:xfrm>
            <a:off x="7035695" y="31874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60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3533A1F-1D99-459E-B023-2E996E41FC58}"/>
              </a:ext>
            </a:extLst>
          </p:cNvPr>
          <p:cNvSpPr txBox="1"/>
          <p:nvPr/>
        </p:nvSpPr>
        <p:spPr>
          <a:xfrm>
            <a:off x="7035695" y="2458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80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B2ACBFE-9DFE-472C-82D1-759E0DE26719}"/>
              </a:ext>
            </a:extLst>
          </p:cNvPr>
          <p:cNvSpPr txBox="1"/>
          <p:nvPr/>
        </p:nvSpPr>
        <p:spPr>
          <a:xfrm>
            <a:off x="6941641" y="17473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100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5A83977-E076-4C3A-A2C8-5DB6B72096C8}"/>
              </a:ext>
            </a:extLst>
          </p:cNvPr>
          <p:cNvSpPr txBox="1"/>
          <p:nvPr/>
        </p:nvSpPr>
        <p:spPr>
          <a:xfrm>
            <a:off x="7934255" y="5464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20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3B8721F-EF4A-444B-9679-C9E68E1120FA}"/>
              </a:ext>
            </a:extLst>
          </p:cNvPr>
          <p:cNvSpPr txBox="1"/>
          <p:nvPr/>
        </p:nvSpPr>
        <p:spPr>
          <a:xfrm>
            <a:off x="8646586" y="54462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F3829C2-2521-43FE-B037-70835B91160A}"/>
              </a:ext>
            </a:extLst>
          </p:cNvPr>
          <p:cNvSpPr txBox="1"/>
          <p:nvPr/>
        </p:nvSpPr>
        <p:spPr>
          <a:xfrm>
            <a:off x="9368099" y="5464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60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424A6BC-27EA-44EB-BD02-95B3C0761FCC}"/>
              </a:ext>
            </a:extLst>
          </p:cNvPr>
          <p:cNvSpPr txBox="1"/>
          <p:nvPr/>
        </p:nvSpPr>
        <p:spPr>
          <a:xfrm>
            <a:off x="10088179" y="5464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80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D0E3623-4B07-48BB-B530-63363B696F0F}"/>
              </a:ext>
            </a:extLst>
          </p:cNvPr>
          <p:cNvSpPr txBox="1"/>
          <p:nvPr/>
        </p:nvSpPr>
        <p:spPr>
          <a:xfrm>
            <a:off x="10752583" y="54547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/>
              </a:rPr>
              <a:t>100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96B8E646-5C49-40E2-9FE3-20D81F693C95}"/>
              </a:ext>
            </a:extLst>
          </p:cNvPr>
          <p:cNvCxnSpPr/>
          <p:nvPr/>
        </p:nvCxnSpPr>
        <p:spPr>
          <a:xfrm>
            <a:off x="7427153" y="2277943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E9F90EC-7C62-4869-AE43-6A2717730B58}"/>
              </a:ext>
            </a:extLst>
          </p:cNvPr>
          <p:cNvCxnSpPr/>
          <p:nvPr/>
        </p:nvCxnSpPr>
        <p:spPr>
          <a:xfrm>
            <a:off x="7427153" y="2998023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F9226ADA-BF3A-4203-9464-30986047BCD5}"/>
              </a:ext>
            </a:extLst>
          </p:cNvPr>
          <p:cNvCxnSpPr/>
          <p:nvPr/>
        </p:nvCxnSpPr>
        <p:spPr>
          <a:xfrm>
            <a:off x="7427153" y="3718103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65615E0-3169-49BF-B3D7-5AED55C3A81B}"/>
              </a:ext>
            </a:extLst>
          </p:cNvPr>
          <p:cNvCxnSpPr/>
          <p:nvPr/>
        </p:nvCxnSpPr>
        <p:spPr>
          <a:xfrm>
            <a:off x="7427153" y="4438183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0DCFC87-8D74-4CCE-86FC-E14093DDC8A6}"/>
              </a:ext>
            </a:extLst>
          </p:cNvPr>
          <p:cNvCxnSpPr/>
          <p:nvPr/>
        </p:nvCxnSpPr>
        <p:spPr>
          <a:xfrm>
            <a:off x="7427153" y="5158263"/>
            <a:ext cx="3592016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723E0110-B652-40D8-9152-B1D10FC1ED26}"/>
              </a:ext>
            </a:extLst>
          </p:cNvPr>
          <p:cNvCxnSpPr/>
          <p:nvPr/>
        </p:nvCxnSpPr>
        <p:spPr>
          <a:xfrm>
            <a:off x="7771453" y="1917903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AA65602D-0947-4824-B8BD-D42012E2266B}"/>
              </a:ext>
            </a:extLst>
          </p:cNvPr>
          <p:cNvCxnSpPr/>
          <p:nvPr/>
        </p:nvCxnSpPr>
        <p:spPr>
          <a:xfrm>
            <a:off x="8491533" y="1917903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072003BE-A2B4-41F0-B876-9C4E4311FE91}"/>
              </a:ext>
            </a:extLst>
          </p:cNvPr>
          <p:cNvCxnSpPr/>
          <p:nvPr/>
        </p:nvCxnSpPr>
        <p:spPr>
          <a:xfrm>
            <a:off x="9211613" y="1917903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7DA08CCF-E085-489C-83DF-5636584A535E}"/>
              </a:ext>
            </a:extLst>
          </p:cNvPr>
          <p:cNvCxnSpPr/>
          <p:nvPr/>
        </p:nvCxnSpPr>
        <p:spPr>
          <a:xfrm>
            <a:off x="9931693" y="1917903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73E4AC39-D747-4B1C-B770-7961E64BB6A6}"/>
              </a:ext>
            </a:extLst>
          </p:cNvPr>
          <p:cNvCxnSpPr/>
          <p:nvPr/>
        </p:nvCxnSpPr>
        <p:spPr>
          <a:xfrm>
            <a:off x="10651773" y="1917903"/>
            <a:ext cx="0" cy="3528392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6697DB83-F88C-4D03-8F3E-31E705C033ED}"/>
              </a:ext>
            </a:extLst>
          </p:cNvPr>
          <p:cNvSpPr txBox="1"/>
          <p:nvPr/>
        </p:nvSpPr>
        <p:spPr>
          <a:xfrm>
            <a:off x="10145968" y="459214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F585A438-F5CF-47F3-82C5-896A74AB09F2}"/>
              </a:ext>
            </a:extLst>
          </p:cNvPr>
          <p:cNvCxnSpPr>
            <a:cxnSpLocks/>
            <a:stCxn id="9" idx="2"/>
            <a:endCxn id="9" idx="0"/>
          </p:cNvCxnSpPr>
          <p:nvPr/>
        </p:nvCxnSpPr>
        <p:spPr>
          <a:xfrm flipV="1">
            <a:off x="7437489" y="1914520"/>
            <a:ext cx="3572359" cy="350261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D730CB68-0F1B-49A6-A2E8-BB9967FD9730}"/>
              </a:ext>
            </a:extLst>
          </p:cNvPr>
          <p:cNvCxnSpPr/>
          <p:nvPr/>
        </p:nvCxnSpPr>
        <p:spPr>
          <a:xfrm flipH="1">
            <a:off x="7400081" y="5441371"/>
            <a:ext cx="36360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C11D023-E0E0-443C-BBB5-03D568CCFE85}"/>
              </a:ext>
            </a:extLst>
          </p:cNvPr>
          <p:cNvCxnSpPr/>
          <p:nvPr/>
        </p:nvCxnSpPr>
        <p:spPr>
          <a:xfrm>
            <a:off x="7419131" y="1909804"/>
            <a:ext cx="0" cy="352839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" name="Vrije vorm 40">
            <a:extLst>
              <a:ext uri="{FF2B5EF4-FFF2-40B4-BE49-F238E27FC236}">
                <a16:creationId xmlns:a16="http://schemas.microsoft.com/office/drawing/2014/main" id="{5F74F42C-4A99-4FAE-8611-37C295353E3C}"/>
              </a:ext>
            </a:extLst>
          </p:cNvPr>
          <p:cNvSpPr/>
          <p:nvPr/>
        </p:nvSpPr>
        <p:spPr>
          <a:xfrm>
            <a:off x="7440535" y="1894136"/>
            <a:ext cx="3586655" cy="3531476"/>
          </a:xfrm>
          <a:custGeom>
            <a:avLst/>
            <a:gdLst>
              <a:gd name="connsiteX0" fmla="*/ 0 w 3586655"/>
              <a:gd name="connsiteY0" fmla="*/ 3531476 h 3531476"/>
              <a:gd name="connsiteX1" fmla="*/ 1797269 w 3586655"/>
              <a:gd name="connsiteY1" fmla="*/ 2877207 h 3531476"/>
              <a:gd name="connsiteX2" fmla="*/ 2885090 w 3586655"/>
              <a:gd name="connsiteY2" fmla="*/ 1939159 h 3531476"/>
              <a:gd name="connsiteX3" fmla="*/ 3586655 w 3586655"/>
              <a:gd name="connsiteY3" fmla="*/ 0 h 35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6655" h="3531476">
                <a:moveTo>
                  <a:pt x="0" y="3531476"/>
                </a:moveTo>
                <a:cubicBezTo>
                  <a:pt x="658210" y="3337034"/>
                  <a:pt x="1316421" y="3142593"/>
                  <a:pt x="1797269" y="2877207"/>
                </a:cubicBezTo>
                <a:cubicBezTo>
                  <a:pt x="2278117" y="2611821"/>
                  <a:pt x="2586859" y="2418693"/>
                  <a:pt x="2885090" y="1939159"/>
                </a:cubicBezTo>
                <a:cubicBezTo>
                  <a:pt x="3183321" y="1459624"/>
                  <a:pt x="3384988" y="729812"/>
                  <a:pt x="3586655" y="0"/>
                </a:cubicBezTo>
              </a:path>
            </a:pathLst>
          </a:custGeom>
          <a:noFill/>
          <a:ln w="28575" cap="flat" cmpd="sng" algn="ctr">
            <a:solidFill>
              <a:srgbClr val="8B3734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ep 53">
            <a:extLst>
              <a:ext uri="{FF2B5EF4-FFF2-40B4-BE49-F238E27FC236}">
                <a16:creationId xmlns:a16="http://schemas.microsoft.com/office/drawing/2014/main" id="{0AA8D002-8B1B-4860-B1D8-5B2B05D2781B}"/>
              </a:ext>
            </a:extLst>
          </p:cNvPr>
          <p:cNvGrpSpPr/>
          <p:nvPr/>
        </p:nvGrpSpPr>
        <p:grpSpPr>
          <a:xfrm>
            <a:off x="7418285" y="1907552"/>
            <a:ext cx="3586655" cy="3531476"/>
            <a:chOff x="7418285" y="1907552"/>
            <a:chExt cx="3586655" cy="3531476"/>
          </a:xfrm>
        </p:grpSpPr>
        <p:sp>
          <p:nvSpPr>
            <p:cNvPr id="55" name="Vrije vorm 40">
              <a:extLst>
                <a:ext uri="{FF2B5EF4-FFF2-40B4-BE49-F238E27FC236}">
                  <a16:creationId xmlns:a16="http://schemas.microsoft.com/office/drawing/2014/main" id="{54B3FDE2-8531-4BE4-BB65-74193FAA06D1}"/>
                </a:ext>
              </a:extLst>
            </p:cNvPr>
            <p:cNvSpPr/>
            <p:nvPr/>
          </p:nvSpPr>
          <p:spPr>
            <a:xfrm>
              <a:off x="7418285" y="1907552"/>
              <a:ext cx="3586655" cy="3531476"/>
            </a:xfrm>
            <a:custGeom>
              <a:avLst/>
              <a:gdLst>
                <a:gd name="connsiteX0" fmla="*/ 0 w 3586655"/>
                <a:gd name="connsiteY0" fmla="*/ 3531476 h 3531476"/>
                <a:gd name="connsiteX1" fmla="*/ 1797269 w 3586655"/>
                <a:gd name="connsiteY1" fmla="*/ 2877207 h 3531476"/>
                <a:gd name="connsiteX2" fmla="*/ 2885090 w 3586655"/>
                <a:gd name="connsiteY2" fmla="*/ 1939159 h 3531476"/>
                <a:gd name="connsiteX3" fmla="*/ 3586655 w 3586655"/>
                <a:gd name="connsiteY3" fmla="*/ 0 h 353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655" h="3531476">
                  <a:moveTo>
                    <a:pt x="0" y="3531476"/>
                  </a:moveTo>
                  <a:cubicBezTo>
                    <a:pt x="658210" y="3337034"/>
                    <a:pt x="1316421" y="3142593"/>
                    <a:pt x="1797269" y="2877207"/>
                  </a:cubicBezTo>
                  <a:cubicBezTo>
                    <a:pt x="2278117" y="2611821"/>
                    <a:pt x="2586859" y="2418693"/>
                    <a:pt x="2885090" y="1939159"/>
                  </a:cubicBezTo>
                  <a:cubicBezTo>
                    <a:pt x="3183321" y="1459624"/>
                    <a:pt x="3384988" y="729812"/>
                    <a:pt x="3586655" y="0"/>
                  </a:cubicBezTo>
                </a:path>
              </a:pathLst>
            </a:custGeom>
            <a:solidFill>
              <a:srgbClr val="C0504D"/>
            </a:solidFill>
            <a:ln w="28575" cap="flat" cmpd="sng" algn="ctr">
              <a:solidFill>
                <a:srgbClr val="8B373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E9ED47D0-848C-437B-9B15-A1239E97941D}"/>
                </a:ext>
              </a:extLst>
            </p:cNvPr>
            <p:cNvSpPr txBox="1"/>
            <p:nvPr/>
          </p:nvSpPr>
          <p:spPr>
            <a:xfrm>
              <a:off x="9364130" y="386015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FA5A0B-4250-4223-BDB4-32A6844A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28" y="3047955"/>
            <a:ext cx="1055751" cy="1017706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EF792C0-BC51-449A-AA62-B32A305E05C1}"/>
              </a:ext>
            </a:extLst>
          </p:cNvPr>
          <p:cNvCxnSpPr>
            <a:cxnSpLocks/>
          </p:cNvCxnSpPr>
          <p:nvPr/>
        </p:nvCxnSpPr>
        <p:spPr>
          <a:xfrm flipV="1">
            <a:off x="7410450" y="1909764"/>
            <a:ext cx="3605213" cy="3524249"/>
          </a:xfrm>
          <a:prstGeom prst="line">
            <a:avLst/>
          </a:prstGeom>
          <a:ln w="38100">
            <a:solidFill>
              <a:srgbClr val="8B373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7" name="Groep 96">
            <a:extLst>
              <a:ext uri="{FF2B5EF4-FFF2-40B4-BE49-F238E27FC236}">
                <a16:creationId xmlns:a16="http://schemas.microsoft.com/office/drawing/2014/main" id="{E9E56791-584A-4EC2-BEDE-597D9555B50F}"/>
              </a:ext>
            </a:extLst>
          </p:cNvPr>
          <p:cNvGrpSpPr/>
          <p:nvPr/>
        </p:nvGrpSpPr>
        <p:grpSpPr>
          <a:xfrm>
            <a:off x="7453216" y="1884900"/>
            <a:ext cx="3565493" cy="3510216"/>
            <a:chOff x="7437489" y="1898761"/>
            <a:chExt cx="3565493" cy="3510216"/>
          </a:xfrm>
        </p:grpSpPr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166760F1-4435-4182-9069-DF088D6A7826}"/>
                </a:ext>
              </a:extLst>
            </p:cNvPr>
            <p:cNvSpPr/>
            <p:nvPr/>
          </p:nvSpPr>
          <p:spPr>
            <a:xfrm>
              <a:off x="7437489" y="1898761"/>
              <a:ext cx="3565493" cy="3510216"/>
            </a:xfrm>
            <a:custGeom>
              <a:avLst/>
              <a:gdLst>
                <a:gd name="connsiteX0" fmla="*/ 0 w 3606800"/>
                <a:gd name="connsiteY0" fmla="*/ 3530600 h 3530600"/>
                <a:gd name="connsiteX1" fmla="*/ 3606800 w 3606800"/>
                <a:gd name="connsiteY1" fmla="*/ 3530600 h 3530600"/>
                <a:gd name="connsiteX2" fmla="*/ 3606800 w 3606800"/>
                <a:gd name="connsiteY2" fmla="*/ 0 h 3530600"/>
                <a:gd name="connsiteX3" fmla="*/ 0 w 3606800"/>
                <a:gd name="connsiteY3" fmla="*/ 353060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800" h="3530600">
                  <a:moveTo>
                    <a:pt x="0" y="3530600"/>
                  </a:moveTo>
                  <a:lnTo>
                    <a:pt x="3606800" y="3530600"/>
                  </a:lnTo>
                  <a:lnTo>
                    <a:pt x="3606800" y="0"/>
                  </a:lnTo>
                  <a:lnTo>
                    <a:pt x="0" y="3530600"/>
                  </a:lnTo>
                  <a:close/>
                </a:path>
              </a:pathLst>
            </a:custGeom>
            <a:solidFill>
              <a:srgbClr val="C0504D"/>
            </a:solidFill>
            <a:ln w="28575" cap="flat" cmpd="sng" algn="ctr">
              <a:solidFill>
                <a:srgbClr val="8B373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nl-NL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Tekstvak 95">
              <a:extLst>
                <a:ext uri="{FF2B5EF4-FFF2-40B4-BE49-F238E27FC236}">
                  <a16:creationId xmlns:a16="http://schemas.microsoft.com/office/drawing/2014/main" id="{01683E92-F59E-4C37-B88B-DFFF6D795F9F}"/>
                </a:ext>
              </a:extLst>
            </p:cNvPr>
            <p:cNvSpPr txBox="1"/>
            <p:nvPr/>
          </p:nvSpPr>
          <p:spPr>
            <a:xfrm>
              <a:off x="9770667" y="41061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0FEC2784-928A-4048-91D9-50209643DA62}"/>
              </a:ext>
            </a:extLst>
          </p:cNvPr>
          <p:cNvGrpSpPr/>
          <p:nvPr/>
        </p:nvGrpSpPr>
        <p:grpSpPr>
          <a:xfrm>
            <a:off x="6501745" y="1313473"/>
            <a:ext cx="5334000" cy="5093369"/>
            <a:chOff x="6256421" y="1411705"/>
            <a:chExt cx="5334000" cy="509336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D6D5217-C76C-4E32-A41F-E97F41B49528}"/>
                </a:ext>
              </a:extLst>
            </p:cNvPr>
            <p:cNvSpPr/>
            <p:nvPr/>
          </p:nvSpPr>
          <p:spPr>
            <a:xfrm>
              <a:off x="6256421" y="1411705"/>
              <a:ext cx="5334000" cy="509336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aphicFrame>
          <p:nvGraphicFramePr>
            <p:cNvPr id="58" name="Grafiek 57">
              <a:extLst>
                <a:ext uri="{FF2B5EF4-FFF2-40B4-BE49-F238E27FC236}">
                  <a16:creationId xmlns:a16="http://schemas.microsoft.com/office/drawing/2014/main" id="{EF3A1091-F18E-4A11-A856-BA603AD277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5129700"/>
                </p:ext>
              </p:extLst>
            </p:nvPr>
          </p:nvGraphicFramePr>
          <p:xfrm>
            <a:off x="6626780" y="1447801"/>
            <a:ext cx="4572000" cy="4886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67980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animBg="1"/>
      <p:bldP spid="42" grpId="0" uiExpand="1"/>
      <p:bldP spid="48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E8580F-44E2-4443-9B06-E91A7E47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dirty="0">
                <a:solidFill>
                  <a:srgbClr val="538B2D"/>
                </a:solidFill>
              </a:rPr>
              <a:t>Reactie / Discussie</a:t>
            </a:r>
          </a:p>
          <a:p>
            <a:pPr marL="0" indent="0" algn="ctr">
              <a:buNone/>
            </a:pPr>
            <a:r>
              <a:rPr lang="nl-NL" b="1" dirty="0">
                <a:solidFill>
                  <a:srgbClr val="4F81BD"/>
                </a:solidFill>
                <a:latin typeface="Chaparral Pro Light" panose="02060403030505090203" pitchFamily="18" charset="0"/>
              </a:rPr>
              <a:t>“Inkomensverschillen zijn goed voor de economie”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753265-6A85-4456-ABBA-A650FA60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2954" y="1715530"/>
            <a:ext cx="6892434" cy="45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8817"/>
      </p:ext>
    </p:extLst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BBA8BF-A660-8334-96D1-53B09ABB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draagt de zwaarste lasten?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48F136-86F8-BC11-40D5-75048F78E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200" dirty="0"/>
              <a:t>Indirecte belastingen hebben een denivellerende werking 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→ tertiaire inkomensverdeling</a:t>
            </a:r>
            <a:endParaRPr lang="nl-NL" sz="22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6278563" lvl="8">
              <a:tabLst>
                <a:tab pos="6278563" algn="l"/>
              </a:tabLst>
            </a:pPr>
            <a:r>
              <a:rPr lang="nl-NL" dirty="0"/>
              <a:t>Hogere inkomens besteden een kleiner deel van hun inkomen (en betalen dus relatief minder indirecte belastingen)</a:t>
            </a:r>
          </a:p>
          <a:p>
            <a:pPr marL="6278563" lvl="8">
              <a:tabLst>
                <a:tab pos="6278563" algn="l"/>
              </a:tabLst>
            </a:pPr>
            <a:r>
              <a:rPr lang="nl-NL" dirty="0"/>
              <a:t>Lagere inkomens geven relatief veel geld uit aan ongezondere dingen, zoals roken, en betalen daarmee verhoudingsgewijs veel accijnzen.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852DEC5-76E4-F384-CDEF-5B7257D76435}"/>
              </a:ext>
            </a:extLst>
          </p:cNvPr>
          <p:cNvGrpSpPr/>
          <p:nvPr/>
        </p:nvGrpSpPr>
        <p:grpSpPr>
          <a:xfrm>
            <a:off x="355600" y="3126377"/>
            <a:ext cx="5627247" cy="3303496"/>
            <a:chOff x="5005919" y="2428875"/>
            <a:chExt cx="6671732" cy="3887787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46A425A-8511-35BE-C3FF-D8752EBAE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5919" y="2428875"/>
              <a:ext cx="6671732" cy="3752850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D46B7EF-9B87-413B-3096-90F5DD2086D6}"/>
                </a:ext>
              </a:extLst>
            </p:cNvPr>
            <p:cNvSpPr txBox="1"/>
            <p:nvPr/>
          </p:nvSpPr>
          <p:spPr>
            <a:xfrm>
              <a:off x="10269893" y="6008885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i="1" dirty="0"/>
                <a:t>gegevens 2022</a:t>
              </a: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C275A55D-72CE-5FF8-CC8F-202D902F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872576"/>
            <a:ext cx="55721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557</Words>
  <Application>Microsoft Office PowerPoint</Application>
  <PresentationFormat>Breedbeeld</PresentationFormat>
  <Paragraphs>251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Chaparral Pro Light</vt:lpstr>
      <vt:lpstr>Economielokaal vwoNieuw</vt:lpstr>
      <vt:lpstr>inkomensverdeling</vt:lpstr>
      <vt:lpstr>PowerPoint-presentatie</vt:lpstr>
      <vt:lpstr>Inkomensverschillen: percentielenratio</vt:lpstr>
      <vt:lpstr>Verhouding arm en rijk</vt:lpstr>
      <vt:lpstr>Lorenzcurve</vt:lpstr>
      <vt:lpstr>PowerPoint-presentatie</vt:lpstr>
      <vt:lpstr>Gini coëfficiënt</vt:lpstr>
      <vt:lpstr>PowerPoint-presentatie</vt:lpstr>
      <vt:lpstr>Wie draagt de zwaarste lasten?</vt:lpstr>
      <vt:lpstr>Vermogensverdeling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2</cp:revision>
  <dcterms:created xsi:type="dcterms:W3CDTF">2020-04-07T10:30:53Z</dcterms:created>
  <dcterms:modified xsi:type="dcterms:W3CDTF">2022-05-17T13:14:29Z</dcterms:modified>
</cp:coreProperties>
</file>