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1A80B6"/>
    <a:srgbClr val="ED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93E1F772-60F8-4CFD-8DDF-EF9FB7508127}"/>
    <pc:docChg chg="modSld">
      <pc:chgData name="Paul Bloemers" userId="fe3832ff3b233e04" providerId="LiveId" clId="{93E1F772-60F8-4CFD-8DDF-EF9FB7508127}" dt="2020-06-19T08:55:18.480" v="4" actId="20577"/>
      <pc:docMkLst>
        <pc:docMk/>
      </pc:docMkLst>
      <pc:sldChg chg="modSp mod">
        <pc:chgData name="Paul Bloemers" userId="fe3832ff3b233e04" providerId="LiveId" clId="{93E1F772-60F8-4CFD-8DDF-EF9FB7508127}" dt="2020-06-19T08:55:18.480" v="4" actId="20577"/>
        <pc:sldMkLst>
          <pc:docMk/>
          <pc:sldMk cId="1733172612" sldId="258"/>
        </pc:sldMkLst>
        <pc:spChg chg="mod">
          <ac:chgData name="Paul Bloemers" userId="fe3832ff3b233e04" providerId="LiveId" clId="{93E1F772-60F8-4CFD-8DDF-EF9FB7508127}" dt="2020-06-19T08:55:18.480" v="4" actId="20577"/>
          <ac:spMkLst>
            <pc:docMk/>
            <pc:sldMk cId="1733172612" sldId="258"/>
            <ac:spMk id="23" creationId="{7F54993A-D6E8-4515-AD0B-E53115B5A0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610486253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350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399120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558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1715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444880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06368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555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78336290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898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70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193896403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9992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09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3599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4986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D5B017-C753-418E-AC8A-FB8D632553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Proeftoets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7E81737-9414-4FEB-9F92-24897F3CF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markten</a:t>
            </a:r>
          </a:p>
        </p:txBody>
      </p:sp>
    </p:spTree>
    <p:extLst>
      <p:ext uri="{BB962C8B-B14F-4D97-AF65-F5344CB8AC3E}">
        <p14:creationId xmlns:p14="http://schemas.microsoft.com/office/powerpoint/2010/main" val="429337529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hthoek 64">
            <a:extLst>
              <a:ext uri="{FF2B5EF4-FFF2-40B4-BE49-F238E27FC236}">
                <a16:creationId xmlns:a16="http://schemas.microsoft.com/office/drawing/2014/main" id="{AB280D3C-B2D6-4BF8-83E9-28396FC1AD6A}"/>
              </a:ext>
            </a:extLst>
          </p:cNvPr>
          <p:cNvSpPr/>
          <p:nvPr/>
        </p:nvSpPr>
        <p:spPr>
          <a:xfrm>
            <a:off x="7651494" y="3909060"/>
            <a:ext cx="2045066" cy="1864030"/>
          </a:xfrm>
          <a:prstGeom prst="rect">
            <a:avLst/>
          </a:prstGeom>
          <a:pattFill prst="dkVert">
            <a:fgClr>
              <a:srgbClr val="ED4D0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Vrije vorm: vorm 63">
            <a:extLst>
              <a:ext uri="{FF2B5EF4-FFF2-40B4-BE49-F238E27FC236}">
                <a16:creationId xmlns:a16="http://schemas.microsoft.com/office/drawing/2014/main" id="{E4565391-E302-461E-9E95-D3A0577194A5}"/>
              </a:ext>
            </a:extLst>
          </p:cNvPr>
          <p:cNvSpPr/>
          <p:nvPr/>
        </p:nvSpPr>
        <p:spPr>
          <a:xfrm>
            <a:off x="7658100" y="3909060"/>
            <a:ext cx="2049780" cy="1569720"/>
          </a:xfrm>
          <a:custGeom>
            <a:avLst/>
            <a:gdLst>
              <a:gd name="connsiteX0" fmla="*/ 0 w 2049780"/>
              <a:gd name="connsiteY0" fmla="*/ 0 h 1569720"/>
              <a:gd name="connsiteX1" fmla="*/ 2049780 w 2049780"/>
              <a:gd name="connsiteY1" fmla="*/ 0 h 1569720"/>
              <a:gd name="connsiteX2" fmla="*/ 0 w 2049780"/>
              <a:gd name="connsiteY2" fmla="*/ 1569720 h 1569720"/>
              <a:gd name="connsiteX3" fmla="*/ 0 w 2049780"/>
              <a:gd name="connsiteY3" fmla="*/ 0 h 1569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9780" h="1569720">
                <a:moveTo>
                  <a:pt x="0" y="0"/>
                </a:moveTo>
                <a:lnTo>
                  <a:pt x="2049780" y="0"/>
                </a:lnTo>
                <a:lnTo>
                  <a:pt x="0" y="1569720"/>
                </a:lnTo>
                <a:lnTo>
                  <a:pt x="0" y="0"/>
                </a:lnTo>
                <a:close/>
              </a:path>
            </a:pathLst>
          </a:custGeom>
          <a:pattFill prst="dkVert">
            <a:fgClr>
              <a:srgbClr val="1A80B6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Vrije vorm: vorm 57">
            <a:extLst>
              <a:ext uri="{FF2B5EF4-FFF2-40B4-BE49-F238E27FC236}">
                <a16:creationId xmlns:a16="http://schemas.microsoft.com/office/drawing/2014/main" id="{2CC0313E-63EE-4CFC-91ED-B89A08B79248}"/>
              </a:ext>
            </a:extLst>
          </p:cNvPr>
          <p:cNvSpPr/>
          <p:nvPr/>
        </p:nvSpPr>
        <p:spPr>
          <a:xfrm>
            <a:off x="7658100" y="1517650"/>
            <a:ext cx="2051050" cy="2400300"/>
          </a:xfrm>
          <a:custGeom>
            <a:avLst/>
            <a:gdLst>
              <a:gd name="connsiteX0" fmla="*/ 0 w 2051050"/>
              <a:gd name="connsiteY0" fmla="*/ 0 h 2400300"/>
              <a:gd name="connsiteX1" fmla="*/ 0 w 2051050"/>
              <a:gd name="connsiteY1" fmla="*/ 2400300 h 2400300"/>
              <a:gd name="connsiteX2" fmla="*/ 2051050 w 2051050"/>
              <a:gd name="connsiteY2" fmla="*/ 2400300 h 2400300"/>
              <a:gd name="connsiteX3" fmla="*/ 0 w 2051050"/>
              <a:gd name="connsiteY3" fmla="*/ 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1050" h="2400300">
                <a:moveTo>
                  <a:pt x="0" y="0"/>
                </a:moveTo>
                <a:lnTo>
                  <a:pt x="0" y="2400300"/>
                </a:lnTo>
                <a:lnTo>
                  <a:pt x="2051050" y="2400300"/>
                </a:lnTo>
                <a:lnTo>
                  <a:pt x="0" y="0"/>
                </a:lnTo>
                <a:close/>
              </a:path>
            </a:pathLst>
          </a:custGeom>
          <a:pattFill prst="dkVert">
            <a:fgClr>
              <a:srgbClr val="25881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7" name="Groep 56">
            <a:extLst>
              <a:ext uri="{FF2B5EF4-FFF2-40B4-BE49-F238E27FC236}">
                <a16:creationId xmlns:a16="http://schemas.microsoft.com/office/drawing/2014/main" id="{730286E8-98F6-4328-B857-D2FD69BFA107}"/>
              </a:ext>
            </a:extLst>
          </p:cNvPr>
          <p:cNvGrpSpPr/>
          <p:nvPr/>
        </p:nvGrpSpPr>
        <p:grpSpPr>
          <a:xfrm>
            <a:off x="6813134" y="1318020"/>
            <a:ext cx="4836086" cy="5174855"/>
            <a:chOff x="6813134" y="1318020"/>
            <a:chExt cx="4836086" cy="5174855"/>
          </a:xfrm>
        </p:grpSpPr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062D8645-1BBF-4C25-87CB-6FDF39962214}"/>
                </a:ext>
              </a:extLst>
            </p:cNvPr>
            <p:cNvCxnSpPr/>
            <p:nvPr/>
          </p:nvCxnSpPr>
          <p:spPr>
            <a:xfrm>
              <a:off x="7657266" y="1508547"/>
              <a:ext cx="0" cy="424800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00FA7DEC-72F2-4838-B3E9-AAAF1D5981B9}"/>
                </a:ext>
              </a:extLst>
            </p:cNvPr>
            <p:cNvCxnSpPr/>
            <p:nvPr/>
          </p:nvCxnSpPr>
          <p:spPr>
            <a:xfrm>
              <a:off x="7657266" y="221998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E9E0AA1B-1D46-4137-AEF5-37288BDDA657}"/>
                </a:ext>
              </a:extLst>
            </p:cNvPr>
            <p:cNvCxnSpPr/>
            <p:nvPr/>
          </p:nvCxnSpPr>
          <p:spPr>
            <a:xfrm>
              <a:off x="7657266" y="2931425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53A79239-A8AD-40FE-A7EF-71EFE938DAB7}"/>
                </a:ext>
              </a:extLst>
            </p:cNvPr>
            <p:cNvCxnSpPr/>
            <p:nvPr/>
          </p:nvCxnSpPr>
          <p:spPr>
            <a:xfrm>
              <a:off x="7657266" y="364286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6DB071E7-195C-4D36-BAF2-D4D6FBF50C1C}"/>
                </a:ext>
              </a:extLst>
            </p:cNvPr>
            <p:cNvCxnSpPr/>
            <p:nvPr/>
          </p:nvCxnSpPr>
          <p:spPr>
            <a:xfrm>
              <a:off x="7657266" y="4354303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5F684CC2-073C-4DEF-A85B-65ACF6A55798}"/>
                </a:ext>
              </a:extLst>
            </p:cNvPr>
            <p:cNvCxnSpPr/>
            <p:nvPr/>
          </p:nvCxnSpPr>
          <p:spPr>
            <a:xfrm>
              <a:off x="7657266" y="5065743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4185143F-B008-4B3B-9BFC-48FE4067ABE1}"/>
                </a:ext>
              </a:extLst>
            </p:cNvPr>
            <p:cNvCxnSpPr/>
            <p:nvPr/>
          </p:nvCxnSpPr>
          <p:spPr>
            <a:xfrm>
              <a:off x="8377346" y="1508547"/>
              <a:ext cx="0" cy="4248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E6C78EE0-B060-4923-AD0F-070DE9A6DCE2}"/>
                </a:ext>
              </a:extLst>
            </p:cNvPr>
            <p:cNvCxnSpPr/>
            <p:nvPr/>
          </p:nvCxnSpPr>
          <p:spPr>
            <a:xfrm>
              <a:off x="9097426" y="1508547"/>
              <a:ext cx="0" cy="4248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>
              <a:extLst>
                <a:ext uri="{FF2B5EF4-FFF2-40B4-BE49-F238E27FC236}">
                  <a16:creationId xmlns:a16="http://schemas.microsoft.com/office/drawing/2014/main" id="{D8EBDB13-B452-4A8D-9389-4D0818637F45}"/>
                </a:ext>
              </a:extLst>
            </p:cNvPr>
            <p:cNvCxnSpPr/>
            <p:nvPr/>
          </p:nvCxnSpPr>
          <p:spPr>
            <a:xfrm>
              <a:off x="9817506" y="1508547"/>
              <a:ext cx="0" cy="4248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>
              <a:extLst>
                <a:ext uri="{FF2B5EF4-FFF2-40B4-BE49-F238E27FC236}">
                  <a16:creationId xmlns:a16="http://schemas.microsoft.com/office/drawing/2014/main" id="{259292E4-0DA7-40D9-911A-B4921A9DDD60}"/>
                </a:ext>
              </a:extLst>
            </p:cNvPr>
            <p:cNvCxnSpPr/>
            <p:nvPr/>
          </p:nvCxnSpPr>
          <p:spPr>
            <a:xfrm>
              <a:off x="10537586" y="1508547"/>
              <a:ext cx="0" cy="4248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>
              <a:extLst>
                <a:ext uri="{FF2B5EF4-FFF2-40B4-BE49-F238E27FC236}">
                  <a16:creationId xmlns:a16="http://schemas.microsoft.com/office/drawing/2014/main" id="{E38C5FC8-BA6E-44B0-84F6-14F58A05BE46}"/>
                </a:ext>
              </a:extLst>
            </p:cNvPr>
            <p:cNvCxnSpPr/>
            <p:nvPr/>
          </p:nvCxnSpPr>
          <p:spPr>
            <a:xfrm>
              <a:off x="11257666" y="1508547"/>
              <a:ext cx="0" cy="424800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7F54993A-D6E8-4515-AD0B-E53115B5A08E}"/>
                </a:ext>
              </a:extLst>
            </p:cNvPr>
            <p:cNvSpPr txBox="1"/>
            <p:nvPr/>
          </p:nvSpPr>
          <p:spPr>
            <a:xfrm>
              <a:off x="8708140" y="6123543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totale vraag (× </a:t>
              </a:r>
              <a:r>
                <a:rPr lang="nl-NL" dirty="0" err="1"/>
                <a:t>mln</a:t>
              </a:r>
              <a:r>
                <a:rPr lang="nl-NL" dirty="0"/>
                <a:t> stuks)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A87CE139-B2C7-4418-A14D-9F56519D0AF9}"/>
                </a:ext>
              </a:extLst>
            </p:cNvPr>
            <p:cNvSpPr txBox="1"/>
            <p:nvPr/>
          </p:nvSpPr>
          <p:spPr>
            <a:xfrm rot="16200000">
              <a:off x="6136025" y="2211558"/>
              <a:ext cx="172354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prijs (€-centen)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61DA275B-7699-41EC-A4CB-D5876E279DF9}"/>
                </a:ext>
              </a:extLst>
            </p:cNvPr>
            <p:cNvSpPr txBox="1"/>
            <p:nvPr/>
          </p:nvSpPr>
          <p:spPr>
            <a:xfrm>
              <a:off x="7260767" y="488693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E0AB99A3-3BD4-49C0-B4D0-DBE2EB8DC41E}"/>
                </a:ext>
              </a:extLst>
            </p:cNvPr>
            <p:cNvSpPr txBox="1"/>
            <p:nvPr/>
          </p:nvSpPr>
          <p:spPr>
            <a:xfrm>
              <a:off x="7260767" y="4166858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 dirty="0"/>
                <a:t>20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25572C58-AA19-4E80-8971-52AB2D160866}"/>
                </a:ext>
              </a:extLst>
            </p:cNvPr>
            <p:cNvSpPr txBox="1"/>
            <p:nvPr/>
          </p:nvSpPr>
          <p:spPr>
            <a:xfrm>
              <a:off x="7260767" y="347524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D9667670-7211-4033-B1AC-8CE759EF8B8D}"/>
                </a:ext>
              </a:extLst>
            </p:cNvPr>
            <p:cNvSpPr txBox="1"/>
            <p:nvPr/>
          </p:nvSpPr>
          <p:spPr>
            <a:xfrm>
              <a:off x="7260767" y="277199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6592CB75-BBA1-481E-90BF-C1F603365CA9}"/>
                </a:ext>
              </a:extLst>
            </p:cNvPr>
            <p:cNvSpPr txBox="1"/>
            <p:nvPr/>
          </p:nvSpPr>
          <p:spPr>
            <a:xfrm>
              <a:off x="7260767" y="205250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27A8E0FF-1383-4ABE-9071-4EFB4BA61643}"/>
                </a:ext>
              </a:extLst>
            </p:cNvPr>
            <p:cNvSpPr txBox="1"/>
            <p:nvPr/>
          </p:nvSpPr>
          <p:spPr>
            <a:xfrm>
              <a:off x="8106418" y="5751959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300</a:t>
              </a:r>
            </a:p>
          </p:txBody>
        </p:sp>
        <p:sp>
          <p:nvSpPr>
            <p:cNvPr id="31" name="Tekstvak 30">
              <a:extLst>
                <a:ext uri="{FF2B5EF4-FFF2-40B4-BE49-F238E27FC236}">
                  <a16:creationId xmlns:a16="http://schemas.microsoft.com/office/drawing/2014/main" id="{D0A55F51-D884-4C56-BAED-6A55FCEEEF0E}"/>
                </a:ext>
              </a:extLst>
            </p:cNvPr>
            <p:cNvSpPr txBox="1"/>
            <p:nvPr/>
          </p:nvSpPr>
          <p:spPr>
            <a:xfrm>
              <a:off x="8826389" y="5744662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600</a:t>
              </a:r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E66E1CCF-AA5D-4B09-B125-D8275D2A37B3}"/>
                </a:ext>
              </a:extLst>
            </p:cNvPr>
            <p:cNvSpPr txBox="1"/>
            <p:nvPr/>
          </p:nvSpPr>
          <p:spPr>
            <a:xfrm>
              <a:off x="9544741" y="5777184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900</a:t>
              </a:r>
            </a:p>
          </p:txBody>
        </p:sp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B491EAA4-2944-41DE-BFD6-ACF4F5829F60}"/>
                </a:ext>
              </a:extLst>
            </p:cNvPr>
            <p:cNvSpPr txBox="1"/>
            <p:nvPr/>
          </p:nvSpPr>
          <p:spPr>
            <a:xfrm>
              <a:off x="10173743" y="5777184"/>
              <a:ext cx="7617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1.200</a:t>
              </a:r>
            </a:p>
          </p:txBody>
        </p:sp>
        <p:sp>
          <p:nvSpPr>
            <p:cNvPr id="34" name="Tekstvak 33">
              <a:extLst>
                <a:ext uri="{FF2B5EF4-FFF2-40B4-BE49-F238E27FC236}">
                  <a16:creationId xmlns:a16="http://schemas.microsoft.com/office/drawing/2014/main" id="{AAC4AA68-6B4E-4B5F-B45A-B3A016102DE4}"/>
                </a:ext>
              </a:extLst>
            </p:cNvPr>
            <p:cNvSpPr txBox="1"/>
            <p:nvPr/>
          </p:nvSpPr>
          <p:spPr>
            <a:xfrm>
              <a:off x="10887473" y="5777184"/>
              <a:ext cx="76174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1.500</a:t>
              </a:r>
            </a:p>
          </p:txBody>
        </p:sp>
        <p:cxnSp>
          <p:nvCxnSpPr>
            <p:cNvPr id="35" name="Rechte verbindingslijn 34">
              <a:extLst>
                <a:ext uri="{FF2B5EF4-FFF2-40B4-BE49-F238E27FC236}">
                  <a16:creationId xmlns:a16="http://schemas.microsoft.com/office/drawing/2014/main" id="{98EAF4C4-433A-445D-91E9-A906682B8DE2}"/>
                </a:ext>
              </a:extLst>
            </p:cNvPr>
            <p:cNvCxnSpPr/>
            <p:nvPr/>
          </p:nvCxnSpPr>
          <p:spPr>
            <a:xfrm flipH="1">
              <a:off x="7656519" y="5777184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9AFFBB5B-7CFA-422E-A773-7190F4113E5F}"/>
                </a:ext>
              </a:extLst>
            </p:cNvPr>
            <p:cNvCxnSpPr>
              <a:cxnSpLocks/>
            </p:cNvCxnSpPr>
            <p:nvPr/>
          </p:nvCxnSpPr>
          <p:spPr>
            <a:xfrm>
              <a:off x="7663543" y="1515291"/>
              <a:ext cx="3607281" cy="4251056"/>
            </a:xfrm>
            <a:prstGeom prst="line">
              <a:avLst/>
            </a:prstGeom>
            <a:ln>
              <a:solidFill>
                <a:srgbClr val="ED4D0F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Rechthoek 37">
              <a:extLst>
                <a:ext uri="{FF2B5EF4-FFF2-40B4-BE49-F238E27FC236}">
                  <a16:creationId xmlns:a16="http://schemas.microsoft.com/office/drawing/2014/main" id="{CC97E510-1CD0-48CD-BC6D-B9098F3F80DB}"/>
                </a:ext>
              </a:extLst>
            </p:cNvPr>
            <p:cNvSpPr/>
            <p:nvPr/>
          </p:nvSpPr>
          <p:spPr>
            <a:xfrm>
              <a:off x="7839760" y="151361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dirty="0" err="1"/>
                <a:t>Q</a:t>
              </a:r>
              <a:r>
                <a:rPr lang="nl-NL" baseline="-25000" dirty="0" err="1"/>
                <a:t>v</a:t>
              </a:r>
              <a:endParaRPr lang="nl-NL" dirty="0"/>
            </a:p>
          </p:txBody>
        </p:sp>
        <p:grpSp>
          <p:nvGrpSpPr>
            <p:cNvPr id="39" name="Groep 38">
              <a:extLst>
                <a:ext uri="{FF2B5EF4-FFF2-40B4-BE49-F238E27FC236}">
                  <a16:creationId xmlns:a16="http://schemas.microsoft.com/office/drawing/2014/main" id="{C0A63001-8F4B-4973-9C2E-B1035CAD26D2}"/>
                </a:ext>
              </a:extLst>
            </p:cNvPr>
            <p:cNvGrpSpPr/>
            <p:nvPr/>
          </p:nvGrpSpPr>
          <p:grpSpPr>
            <a:xfrm>
              <a:off x="7659878" y="2420888"/>
              <a:ext cx="3584326" cy="3063317"/>
              <a:chOff x="7924802" y="1803958"/>
              <a:chExt cx="3584326" cy="3063317"/>
            </a:xfrm>
          </p:grpSpPr>
          <p:cxnSp>
            <p:nvCxnSpPr>
              <p:cNvPr id="40" name="Rechte verbindingslijn 39">
                <a:extLst>
                  <a:ext uri="{FF2B5EF4-FFF2-40B4-BE49-F238E27FC236}">
                    <a16:creationId xmlns:a16="http://schemas.microsoft.com/office/drawing/2014/main" id="{890DFB45-C700-4F03-8613-F02CE17E3FA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924802" y="2112650"/>
                <a:ext cx="3584326" cy="2754625"/>
              </a:xfrm>
              <a:prstGeom prst="line">
                <a:avLst/>
              </a:prstGeom>
              <a:ln>
                <a:solidFill>
                  <a:srgbClr val="ED4D0F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41" name="Rechthoek 40">
                <a:extLst>
                  <a:ext uri="{FF2B5EF4-FFF2-40B4-BE49-F238E27FC236}">
                    <a16:creationId xmlns:a16="http://schemas.microsoft.com/office/drawing/2014/main" id="{9BD25438-1418-47F1-9B53-3A555AADED16}"/>
                  </a:ext>
                </a:extLst>
              </p:cNvPr>
              <p:cNvSpPr/>
              <p:nvPr/>
            </p:nvSpPr>
            <p:spPr>
              <a:xfrm>
                <a:off x="11059906" y="1803958"/>
                <a:ext cx="4491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dirty="0" err="1"/>
                  <a:t>Q</a:t>
                </a:r>
                <a:r>
                  <a:rPr lang="nl-NL" baseline="-25000" dirty="0" err="1"/>
                  <a:t>a</a:t>
                </a:r>
                <a:endParaRPr lang="nl-NL" dirty="0"/>
              </a:p>
            </p:txBody>
          </p:sp>
        </p:grp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D4EDDA4C-02D3-4C72-95A1-29373DDBCA0F}"/>
                </a:ext>
              </a:extLst>
            </p:cNvPr>
            <p:cNvCxnSpPr/>
            <p:nvPr/>
          </p:nvCxnSpPr>
          <p:spPr>
            <a:xfrm>
              <a:off x="7679113" y="1508547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6FEDFC2F-2007-4CDE-95A0-D3CE0F6F5781}"/>
                </a:ext>
              </a:extLst>
            </p:cNvPr>
            <p:cNvSpPr txBox="1"/>
            <p:nvPr/>
          </p:nvSpPr>
          <p:spPr>
            <a:xfrm>
              <a:off x="7260767" y="131802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 dirty="0"/>
                <a:t>60</a:t>
              </a:r>
            </a:p>
          </p:txBody>
        </p:sp>
      </p:grp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5EFF0D14-EF24-4B64-992A-638AD866B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4844068" cy="622212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nl-NL" sz="2000" dirty="0"/>
              <a:t>Teken het onderstaande marktmodel:</a:t>
            </a:r>
          </a:p>
          <a:p>
            <a:pPr lvl="1"/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-25P + 1.500</a:t>
            </a:r>
          </a:p>
          <a:p>
            <a:pPr lvl="1"/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40P – 200</a:t>
            </a:r>
          </a:p>
          <a:p>
            <a:pPr marL="457200" lvl="1" indent="0">
              <a:buNone/>
            </a:pPr>
            <a:r>
              <a:rPr lang="nl-NL" sz="1400" dirty="0"/>
              <a:t>(P in centen, Q in miljoen stuks)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000" dirty="0"/>
              <a:t>Bereken de totale marktomzet.</a:t>
            </a:r>
            <a:br>
              <a:rPr lang="nl-NL" sz="2000" dirty="0"/>
            </a:br>
            <a:endParaRPr lang="nl-NL" sz="2000" dirty="0"/>
          </a:p>
          <a:p>
            <a:pPr marL="457200" indent="-457200">
              <a:buFont typeface="+mj-lt"/>
              <a:buAutoNum type="arabicParenR"/>
            </a:pPr>
            <a:r>
              <a:rPr lang="nl-NL" sz="2000" dirty="0"/>
              <a:t>Arceer het consumentensurplus.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000" dirty="0"/>
              <a:t>Bereken de omvang van het </a:t>
            </a:r>
            <a:r>
              <a:rPr lang="nl-NL" sz="2000" dirty="0" err="1"/>
              <a:t>producentensurplus</a:t>
            </a:r>
            <a:r>
              <a:rPr lang="nl-NL" sz="2000" dirty="0"/>
              <a:t>.</a:t>
            </a:r>
          </a:p>
          <a:p>
            <a:pPr marL="457200" indent="-457200">
              <a:buFont typeface="+mj-lt"/>
              <a:buAutoNum type="arabicParenR"/>
            </a:pPr>
            <a:endParaRPr lang="nl-NL" sz="2000" dirty="0"/>
          </a:p>
          <a:p>
            <a:pPr marL="457200" indent="-457200">
              <a:buFont typeface="+mj-lt"/>
              <a:buAutoNum type="arabicParenR"/>
            </a:pPr>
            <a:r>
              <a:rPr lang="nl-NL" sz="2000" dirty="0"/>
              <a:t>Leg uit (en schets) wat er gebeurt met de evenwichtsprijs als:</a:t>
            </a:r>
          </a:p>
          <a:p>
            <a:pPr marL="914400" lvl="1" indent="-457200">
              <a:buFont typeface="+mj-lt"/>
              <a:buAutoNum type="alphaLcParenR"/>
            </a:pPr>
            <a:r>
              <a:rPr lang="nl-NL" sz="1600" dirty="0"/>
              <a:t>Productschap succesvolle reclamecampagne voert</a:t>
            </a:r>
            <a:br>
              <a:rPr lang="nl-NL" sz="1600" dirty="0"/>
            </a:br>
            <a:endParaRPr lang="nl-NL" sz="1600" dirty="0"/>
          </a:p>
          <a:p>
            <a:pPr marL="914400" lvl="1" indent="-457200">
              <a:buFont typeface="+mj-lt"/>
              <a:buAutoNum type="alphaLcParenR"/>
            </a:pPr>
            <a:r>
              <a:rPr lang="nl-NL" sz="1600" dirty="0"/>
              <a:t>Grondstofkosten voor dit product stijgen</a:t>
            </a:r>
            <a:br>
              <a:rPr lang="nl-NL" sz="1600" dirty="0"/>
            </a:br>
            <a:endParaRPr lang="nl-NL" sz="1600" dirty="0"/>
          </a:p>
          <a:p>
            <a:pPr marL="914400" lvl="1" indent="-457200">
              <a:buFont typeface="+mj-lt"/>
              <a:buAutoNum type="alphaLcParenR"/>
            </a:pPr>
            <a:r>
              <a:rPr lang="nl-NL" sz="1600" dirty="0"/>
              <a:t>De prijs van een vervangend product daalt.</a:t>
            </a:r>
          </a:p>
        </p:txBody>
      </p: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C9A4E38D-9151-4C94-88CF-1CE7A4E3275B}"/>
              </a:ext>
            </a:extLst>
          </p:cNvPr>
          <p:cNvCxnSpPr>
            <a:cxnSpLocks/>
          </p:cNvCxnSpPr>
          <p:nvPr/>
        </p:nvCxnSpPr>
        <p:spPr>
          <a:xfrm>
            <a:off x="7729402" y="3912904"/>
            <a:ext cx="1800000" cy="0"/>
          </a:xfrm>
          <a:prstGeom prst="line">
            <a:avLst/>
          </a:prstGeom>
          <a:ln w="19050">
            <a:solidFill>
              <a:srgbClr val="ED4D0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kstvak 43">
            <a:extLst>
              <a:ext uri="{FF2B5EF4-FFF2-40B4-BE49-F238E27FC236}">
                <a16:creationId xmlns:a16="http://schemas.microsoft.com/office/drawing/2014/main" id="{AAAC0EE6-D158-4096-B1A4-1E550066ED2D}"/>
              </a:ext>
            </a:extLst>
          </p:cNvPr>
          <p:cNvSpPr txBox="1"/>
          <p:nvPr/>
        </p:nvSpPr>
        <p:spPr>
          <a:xfrm>
            <a:off x="6851684" y="3728238"/>
            <a:ext cx="761747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26,15</a:t>
            </a:r>
            <a:endParaRPr lang="nl-NL" sz="1400" dirty="0">
              <a:solidFill>
                <a:schemeClr val="bg1"/>
              </a:solidFill>
            </a:endParaRPr>
          </a:p>
        </p:txBody>
      </p: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139525D9-95FE-4020-809C-51EBE2357CF8}"/>
              </a:ext>
            </a:extLst>
          </p:cNvPr>
          <p:cNvCxnSpPr>
            <a:cxnSpLocks/>
          </p:cNvCxnSpPr>
          <p:nvPr/>
        </p:nvCxnSpPr>
        <p:spPr>
          <a:xfrm flipH="1" flipV="1">
            <a:off x="9696560" y="4014731"/>
            <a:ext cx="1" cy="1728000"/>
          </a:xfrm>
          <a:prstGeom prst="line">
            <a:avLst/>
          </a:prstGeom>
          <a:ln w="19050">
            <a:solidFill>
              <a:srgbClr val="ED4D0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al 46">
            <a:extLst>
              <a:ext uri="{FF2B5EF4-FFF2-40B4-BE49-F238E27FC236}">
                <a16:creationId xmlns:a16="http://schemas.microsoft.com/office/drawing/2014/main" id="{38ED31DB-CE2B-4221-87A7-409235E259AB}"/>
              </a:ext>
            </a:extLst>
          </p:cNvPr>
          <p:cNvSpPr/>
          <p:nvPr/>
        </p:nvSpPr>
        <p:spPr>
          <a:xfrm>
            <a:off x="9635086" y="3840906"/>
            <a:ext cx="126000" cy="126000"/>
          </a:xfrm>
          <a:prstGeom prst="ellipse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Tekstvak 55">
            <a:extLst>
              <a:ext uri="{FF2B5EF4-FFF2-40B4-BE49-F238E27FC236}">
                <a16:creationId xmlns:a16="http://schemas.microsoft.com/office/drawing/2014/main" id="{100EF761-CA60-477E-9D3C-E2053F5A30CA}"/>
              </a:ext>
            </a:extLst>
          </p:cNvPr>
          <p:cNvSpPr txBox="1"/>
          <p:nvPr/>
        </p:nvSpPr>
        <p:spPr>
          <a:xfrm>
            <a:off x="9251637" y="5830563"/>
            <a:ext cx="889987" cy="36933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846,15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190A491E-3E8D-42CC-80D9-49172AAB537A}"/>
              </a:ext>
            </a:extLst>
          </p:cNvPr>
          <p:cNvSpPr/>
          <p:nvPr/>
        </p:nvSpPr>
        <p:spPr>
          <a:xfrm>
            <a:off x="2019299" y="3393208"/>
            <a:ext cx="4406650" cy="299589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dirty="0"/>
              <a:t>½ × (€ 26,15 - € 5) × 846,15 </a:t>
            </a:r>
            <a:r>
              <a:rPr lang="nl-NL" sz="1600" dirty="0" err="1"/>
              <a:t>mln</a:t>
            </a:r>
            <a:r>
              <a:rPr lang="nl-NL" sz="1600" dirty="0"/>
              <a:t> ≈ € 8,9 mld.</a:t>
            </a:r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3323065C-8AE5-432A-BF60-C42D4B496C35}"/>
              </a:ext>
            </a:extLst>
          </p:cNvPr>
          <p:cNvSpPr/>
          <p:nvPr/>
        </p:nvSpPr>
        <p:spPr>
          <a:xfrm>
            <a:off x="2438835" y="4956729"/>
            <a:ext cx="2817474" cy="218027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dirty="0"/>
              <a:t>Vraag naar rechts: prijs stijgt</a:t>
            </a:r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08F5453C-1605-4A90-AF6D-BCD8BA114853}"/>
              </a:ext>
            </a:extLst>
          </p:cNvPr>
          <p:cNvSpPr/>
          <p:nvPr/>
        </p:nvSpPr>
        <p:spPr>
          <a:xfrm>
            <a:off x="2438835" y="5435050"/>
            <a:ext cx="2808000" cy="218027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dirty="0"/>
              <a:t>Aanbod naar links: prijs stijgt</a:t>
            </a:r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EA23EADB-9649-4D35-888A-AA400767D8D7}"/>
              </a:ext>
            </a:extLst>
          </p:cNvPr>
          <p:cNvSpPr/>
          <p:nvPr/>
        </p:nvSpPr>
        <p:spPr>
          <a:xfrm>
            <a:off x="2438835" y="6146516"/>
            <a:ext cx="2817474" cy="218027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dirty="0"/>
              <a:t>Vraag naar links: prijs daalt</a:t>
            </a:r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966AA863-5466-48CB-A65A-F3D326378FB6}"/>
              </a:ext>
            </a:extLst>
          </p:cNvPr>
          <p:cNvSpPr/>
          <p:nvPr/>
        </p:nvSpPr>
        <p:spPr>
          <a:xfrm>
            <a:off x="2016354" y="1979481"/>
            <a:ext cx="4076700" cy="299589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dirty="0"/>
              <a:t>€ 26,15 × 846,15 </a:t>
            </a:r>
            <a:r>
              <a:rPr lang="nl-NL" sz="1600" dirty="0" err="1"/>
              <a:t>mln</a:t>
            </a:r>
            <a:r>
              <a:rPr lang="nl-NL" sz="1600" dirty="0"/>
              <a:t> ≈ € 22.127 mld.</a:t>
            </a:r>
          </a:p>
        </p:txBody>
      </p:sp>
    </p:spTree>
    <p:extLst>
      <p:ext uri="{BB962C8B-B14F-4D97-AF65-F5344CB8AC3E}">
        <p14:creationId xmlns:p14="http://schemas.microsoft.com/office/powerpoint/2010/main" val="173317261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25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25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2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2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75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3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5" grpId="1" animBg="1"/>
      <p:bldP spid="64" grpId="0" animBg="1"/>
      <p:bldP spid="64" grpId="1" animBg="1"/>
      <p:bldP spid="58" grpId="0" animBg="1"/>
      <p:bldP spid="7" grpId="0" uiExpand="1" build="p"/>
      <p:bldP spid="44" grpId="0" animBg="1"/>
      <p:bldP spid="47" grpId="0" animBg="1"/>
      <p:bldP spid="56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1334E1-5AD2-4D10-A262-13F4FD511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nl-NL" dirty="0"/>
              <a:t>Noem de kenmerken van een perfect werkende markt.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Veel vragers en veel aanbieders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Homogeen product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Transparante markt</a:t>
            </a:r>
          </a:p>
          <a:p>
            <a:pPr marL="457200" lvl="1" indent="0">
              <a:buNone/>
            </a:pPr>
            <a:endParaRPr lang="nl-NL" dirty="0"/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Noem twee marktverstoringen die gemakkelijk kunnen optreden bij een </a:t>
            </a:r>
            <a:r>
              <a:rPr lang="nl-NL" dirty="0" err="1"/>
              <a:t>oligopolistische</a:t>
            </a:r>
            <a:r>
              <a:rPr lang="nl-NL" dirty="0"/>
              <a:t> markt. Verklaar je antwoord.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Geen concurrentie met de prijs (uit angst voor prijzenoorlog)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Kartelvorming (omdat enkele aanbieders elkaar makkelijk kunnen ‘vinden’)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Producenten creëren ondoorzichtige(re) markt met veel keuzes</a:t>
            </a:r>
          </a:p>
          <a:p>
            <a:pPr lvl="1"/>
            <a:endParaRPr lang="nl-NL" dirty="0"/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Wanneer is er sprake van een homogeen product?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Wanneer de producten van de verschillende aanbieders in de ogen van de consument (volledig) gelijkwaardig zijn. → 1 prijs voor alle aanbieders</a:t>
            </a:r>
          </a:p>
        </p:txBody>
      </p:sp>
    </p:spTree>
    <p:extLst>
      <p:ext uri="{BB962C8B-B14F-4D97-AF65-F5344CB8AC3E}">
        <p14:creationId xmlns:p14="http://schemas.microsoft.com/office/powerpoint/2010/main" val="8028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00FDC5-D898-420C-BE9F-11213AC98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nl-NL" dirty="0"/>
              <a:t>Wat is het verschil tussen een </a:t>
            </a:r>
            <a:r>
              <a:rPr lang="nl-NL" i="1" dirty="0"/>
              <a:t>kartel</a:t>
            </a:r>
            <a:r>
              <a:rPr lang="nl-NL" dirty="0"/>
              <a:t>, een </a:t>
            </a:r>
            <a:r>
              <a:rPr lang="nl-NL" i="1" dirty="0"/>
              <a:t>fusie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en een </a:t>
            </a:r>
            <a:r>
              <a:rPr lang="nl-NL" i="1" dirty="0"/>
              <a:t>overname.</a:t>
            </a:r>
            <a:endParaRPr lang="nl-NL" dirty="0"/>
          </a:p>
          <a:p>
            <a:pPr lvl="1"/>
            <a:r>
              <a:rPr lang="nl-NL" dirty="0">
                <a:solidFill>
                  <a:srgbClr val="258812"/>
                </a:solidFill>
              </a:rPr>
              <a:t>Bij een </a:t>
            </a:r>
            <a:r>
              <a:rPr lang="nl-NL" b="1" dirty="0">
                <a:solidFill>
                  <a:srgbClr val="258812"/>
                </a:solidFill>
              </a:rPr>
              <a:t>kartel</a:t>
            </a:r>
            <a:r>
              <a:rPr lang="nl-NL" dirty="0">
                <a:solidFill>
                  <a:srgbClr val="258812"/>
                </a:solidFill>
              </a:rPr>
              <a:t> blijven alle bedrijven zelfstandig.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Bij een </a:t>
            </a:r>
            <a:r>
              <a:rPr lang="nl-NL" b="1" dirty="0">
                <a:solidFill>
                  <a:srgbClr val="258812"/>
                </a:solidFill>
              </a:rPr>
              <a:t>fusie</a:t>
            </a:r>
            <a:r>
              <a:rPr lang="nl-NL" dirty="0">
                <a:solidFill>
                  <a:srgbClr val="258812"/>
                </a:solidFill>
              </a:rPr>
              <a:t> gaan </a:t>
            </a:r>
            <a:r>
              <a:rPr lang="nl-NL" u="sng" dirty="0">
                <a:solidFill>
                  <a:srgbClr val="258812"/>
                </a:solidFill>
              </a:rPr>
              <a:t>gelijkwaardige</a:t>
            </a:r>
            <a:r>
              <a:rPr lang="nl-NL" dirty="0">
                <a:solidFill>
                  <a:srgbClr val="258812"/>
                </a:solidFill>
              </a:rPr>
              <a:t> bedrijven samen op in één bedrijf.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Bij een </a:t>
            </a:r>
            <a:r>
              <a:rPr lang="nl-NL" b="1" dirty="0">
                <a:solidFill>
                  <a:srgbClr val="258812"/>
                </a:solidFill>
              </a:rPr>
              <a:t>overname</a:t>
            </a:r>
            <a:r>
              <a:rPr lang="nl-NL" dirty="0">
                <a:solidFill>
                  <a:srgbClr val="258812"/>
                </a:solidFill>
              </a:rPr>
              <a:t> gaat een klein bedrijf op in een groot bedrijf.</a:t>
            </a:r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Wat is het verschil tussen een </a:t>
            </a:r>
            <a:r>
              <a:rPr lang="nl-NL" i="1" dirty="0" err="1"/>
              <a:t>semi-collectief</a:t>
            </a:r>
            <a:r>
              <a:rPr lang="nl-NL" i="1" dirty="0"/>
              <a:t> goed</a:t>
            </a:r>
            <a:r>
              <a:rPr lang="nl-NL" dirty="0"/>
              <a:t> en een </a:t>
            </a:r>
            <a:r>
              <a:rPr lang="nl-NL" i="1" dirty="0"/>
              <a:t>collectief goed</a:t>
            </a:r>
            <a:r>
              <a:rPr lang="nl-NL" dirty="0"/>
              <a:t>.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Een </a:t>
            </a:r>
            <a:r>
              <a:rPr lang="nl-NL" dirty="0" err="1">
                <a:solidFill>
                  <a:srgbClr val="258812"/>
                </a:solidFill>
              </a:rPr>
              <a:t>semi-collectief</a:t>
            </a:r>
            <a:r>
              <a:rPr lang="nl-NL" dirty="0">
                <a:solidFill>
                  <a:srgbClr val="258812"/>
                </a:solidFill>
              </a:rPr>
              <a:t> goed zou in theorie individueel verkocht kunnen worden,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Terwijl bij een collectief goed niemand uitgesloten kan worden van gebruik als hij/zij niet zou betalen.</a:t>
            </a:r>
          </a:p>
          <a:p>
            <a:pPr marL="457200" indent="-457200">
              <a:buFont typeface="+mj-lt"/>
              <a:buAutoNum type="arabicParenR"/>
            </a:pPr>
            <a:r>
              <a:rPr lang="nl-NL" dirty="0"/>
              <a:t>Waarom is marktconcentratie meestal onwenselijk?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Marktconcentratie zorgt ervoor dat er minder concurrentie is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Dat leidt tot een hogere prijs</a:t>
            </a:r>
          </a:p>
          <a:p>
            <a:pPr lvl="1"/>
            <a:r>
              <a:rPr lang="nl-NL" dirty="0">
                <a:solidFill>
                  <a:srgbClr val="258812"/>
                </a:solidFill>
              </a:rPr>
              <a:t>En verlies aan (consumenten/totaal) surplus.</a:t>
            </a:r>
          </a:p>
        </p:txBody>
      </p:sp>
    </p:spTree>
    <p:extLst>
      <p:ext uri="{BB962C8B-B14F-4D97-AF65-F5344CB8AC3E}">
        <p14:creationId xmlns:p14="http://schemas.microsoft.com/office/powerpoint/2010/main" val="85648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5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1729849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88</TotalTime>
  <Words>371</Words>
  <Application>Microsoft Office PowerPoint</Application>
  <PresentationFormat>Breedbeeld</PresentationFormat>
  <Paragraphs>59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7" baseType="lpstr">
      <vt:lpstr>Arial</vt:lpstr>
      <vt:lpstr>Thema 3vwo</vt:lpstr>
      <vt:lpstr>Proeftoets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Oefening</dc:title>
  <dc:creator>Paul Bloemers</dc:creator>
  <cp:lastModifiedBy>Paul Bloemers</cp:lastModifiedBy>
  <cp:revision>8</cp:revision>
  <dcterms:created xsi:type="dcterms:W3CDTF">2020-06-18T07:03:54Z</dcterms:created>
  <dcterms:modified xsi:type="dcterms:W3CDTF">2020-06-19T08:55:22Z</dcterms:modified>
</cp:coreProperties>
</file>