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EB4B86A1-7CF7-49BE-872B-8982722AD99F}">
          <p14:sldIdLst>
            <p14:sldId id="256"/>
            <p14:sldId id="258"/>
          </p14:sldIdLst>
        </p14:section>
        <p14:section name="Betalingsbereidheid" id="{79B44700-1E20-4D1F-879C-2406BAF4850C}">
          <p14:sldIdLst>
            <p14:sldId id="257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Consumentensurplus" id="{76A79F09-2035-4D1D-8403-A8F135D5E175}">
          <p14:sldIdLst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  <p14:sldId id="274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51A041"/>
    <a:srgbClr val="1A80B6"/>
    <a:srgbClr val="61B850"/>
    <a:srgbClr val="F26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94012-2D0F-4C0B-949C-BE8B77454FDC}" v="570" dt="2020-04-06T07:09:18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A6294012-2D0F-4C0B-949C-BE8B77454FDC}"/>
    <pc:docChg chg="undo custSel modSld">
      <pc:chgData name="Paul Bloemers" userId="fe3832ff3b233e04" providerId="LiveId" clId="{A6294012-2D0F-4C0B-949C-BE8B77454FDC}" dt="2020-04-06T07:11:26.557" v="269" actId="688"/>
      <pc:docMkLst>
        <pc:docMk/>
      </pc:docMkLst>
      <pc:sldChg chg="modSp modAnim">
        <pc:chgData name="Paul Bloemers" userId="fe3832ff3b233e04" providerId="LiveId" clId="{A6294012-2D0F-4C0B-949C-BE8B77454FDC}" dt="2020-04-06T07:02:22.647" v="253"/>
        <pc:sldMkLst>
          <pc:docMk/>
          <pc:sldMk cId="4170923876" sldId="264"/>
        </pc:sldMkLst>
        <pc:spChg chg="mod">
          <ac:chgData name="Paul Bloemers" userId="fe3832ff3b233e04" providerId="LiveId" clId="{A6294012-2D0F-4C0B-949C-BE8B77454FDC}" dt="2020-04-06T07:02:11.729" v="251" actId="20577"/>
          <ac:spMkLst>
            <pc:docMk/>
            <pc:sldMk cId="4170923876" sldId="264"/>
            <ac:spMk id="35" creationId="{605DED06-4B7A-45C5-95B6-4BF9E68C091D}"/>
          </ac:spMkLst>
        </pc:spChg>
      </pc:sldChg>
      <pc:sldChg chg="addSp modSp modAnim">
        <pc:chgData name="Paul Bloemers" userId="fe3832ff3b233e04" providerId="LiveId" clId="{A6294012-2D0F-4C0B-949C-BE8B77454FDC}" dt="2020-04-06T07:06:26.316" v="257"/>
        <pc:sldMkLst>
          <pc:docMk/>
          <pc:sldMk cId="984751852" sldId="270"/>
        </pc:sldMkLst>
        <pc:spChg chg="add mod">
          <ac:chgData name="Paul Bloemers" userId="fe3832ff3b233e04" providerId="LiveId" clId="{A6294012-2D0F-4C0B-949C-BE8B77454FDC}" dt="2020-04-06T07:06:21.078" v="255" actId="1076"/>
          <ac:spMkLst>
            <pc:docMk/>
            <pc:sldMk cId="984751852" sldId="270"/>
            <ac:spMk id="38" creationId="{C427BCE8-8C41-4F0E-B36B-D6C037D66B03}"/>
          </ac:spMkLst>
        </pc:spChg>
      </pc:sldChg>
      <pc:sldChg chg="modSp modAnim">
        <pc:chgData name="Paul Bloemers" userId="fe3832ff3b233e04" providerId="LiveId" clId="{A6294012-2D0F-4C0B-949C-BE8B77454FDC}" dt="2020-04-06T07:09:18.311" v="261" actId="404"/>
        <pc:sldMkLst>
          <pc:docMk/>
          <pc:sldMk cId="930738723" sldId="273"/>
        </pc:sldMkLst>
        <pc:spChg chg="mod">
          <ac:chgData name="Paul Bloemers" userId="fe3832ff3b233e04" providerId="LiveId" clId="{A6294012-2D0F-4C0B-949C-BE8B77454FDC}" dt="2020-04-06T07:09:18.311" v="261" actId="404"/>
          <ac:spMkLst>
            <pc:docMk/>
            <pc:sldMk cId="930738723" sldId="273"/>
            <ac:spMk id="39" creationId="{1EBC513D-91E6-4207-B21A-A4EC711DC927}"/>
          </ac:spMkLst>
        </pc:spChg>
        <pc:spChg chg="mod">
          <ac:chgData name="Paul Bloemers" userId="fe3832ff3b233e04" providerId="LiveId" clId="{A6294012-2D0F-4C0B-949C-BE8B77454FDC}" dt="2020-04-06T07:08:55.637" v="260" actId="1076"/>
          <ac:spMkLst>
            <pc:docMk/>
            <pc:sldMk cId="930738723" sldId="273"/>
            <ac:spMk id="47" creationId="{F9CE89FD-526E-4D8D-968F-49BD27D31064}"/>
          </ac:spMkLst>
        </pc:spChg>
        <pc:picChg chg="mod">
          <ac:chgData name="Paul Bloemers" userId="fe3832ff3b233e04" providerId="LiveId" clId="{A6294012-2D0F-4C0B-949C-BE8B77454FDC}" dt="2020-04-06T06:20:20.784" v="2" actId="1076"/>
          <ac:picMkLst>
            <pc:docMk/>
            <pc:sldMk cId="930738723" sldId="273"/>
            <ac:picMk id="35" creationId="{75AF828A-983C-4346-BACE-ED935C048281}"/>
          </ac:picMkLst>
        </pc:picChg>
      </pc:sldChg>
      <pc:sldChg chg="addSp delSp modSp modTransition delAnim modAnim">
        <pc:chgData name="Paul Bloemers" userId="fe3832ff3b233e04" providerId="LiveId" clId="{A6294012-2D0F-4C0B-949C-BE8B77454FDC}" dt="2020-04-06T07:11:26.557" v="269" actId="688"/>
        <pc:sldMkLst>
          <pc:docMk/>
          <pc:sldMk cId="3738009977" sldId="274"/>
        </pc:sldMkLst>
        <pc:spChg chg="mod">
          <ac:chgData name="Paul Bloemers" userId="fe3832ff3b233e04" providerId="LiveId" clId="{A6294012-2D0F-4C0B-949C-BE8B77454FDC}" dt="2020-04-06T06:28:16.863" v="150" actId="1076"/>
          <ac:spMkLst>
            <pc:docMk/>
            <pc:sldMk cId="3738009977" sldId="274"/>
            <ac:spMk id="2" creationId="{AF568F56-9B9D-4181-A004-81C187046D56}"/>
          </ac:spMkLst>
        </pc:spChg>
        <pc:spChg chg="add del mod">
          <ac:chgData name="Paul Bloemers" userId="fe3832ff3b233e04" providerId="LiveId" clId="{A6294012-2D0F-4C0B-949C-BE8B77454FDC}" dt="2020-04-06T06:21:14.979" v="6"/>
          <ac:spMkLst>
            <pc:docMk/>
            <pc:sldMk cId="3738009977" sldId="274"/>
            <ac:spMk id="4" creationId="{9477677F-3364-4775-80AB-80718ED0AEBF}"/>
          </ac:spMkLst>
        </pc:spChg>
        <pc:spChg chg="add del mod">
          <ac:chgData name="Paul Bloemers" userId="fe3832ff3b233e04" providerId="LiveId" clId="{A6294012-2D0F-4C0B-949C-BE8B77454FDC}" dt="2020-04-06T06:21:48.738" v="8" actId="478"/>
          <ac:spMkLst>
            <pc:docMk/>
            <pc:sldMk cId="3738009977" sldId="274"/>
            <ac:spMk id="31" creationId="{6458BEED-0F39-4341-A76B-FB6830B6EF3C}"/>
          </ac:spMkLst>
        </pc:spChg>
        <pc:spChg chg="del mod">
          <ac:chgData name="Paul Bloemers" userId="fe3832ff3b233e04" providerId="LiveId" clId="{A6294012-2D0F-4C0B-949C-BE8B77454FDC}" dt="2020-04-06T06:23:12.122" v="10" actId="1032"/>
          <ac:spMkLst>
            <pc:docMk/>
            <pc:sldMk cId="3738009977" sldId="274"/>
            <ac:spMk id="39" creationId="{1EBC513D-91E6-4207-B21A-A4EC711DC927}"/>
          </ac:spMkLst>
        </pc:spChg>
        <pc:spChg chg="mod topLvl">
          <ac:chgData name="Paul Bloemers" userId="fe3832ff3b233e04" providerId="LiveId" clId="{A6294012-2D0F-4C0B-949C-BE8B77454FDC}" dt="2020-04-06T06:29:36.918" v="158" actId="165"/>
          <ac:spMkLst>
            <pc:docMk/>
            <pc:sldMk cId="3738009977" sldId="274"/>
            <ac:spMk id="40" creationId="{708A0E5A-4FBA-4BAB-8759-7507CB31E323}"/>
          </ac:spMkLst>
        </pc:spChg>
        <pc:spChg chg="mod topLvl">
          <ac:chgData name="Paul Bloemers" userId="fe3832ff3b233e04" providerId="LiveId" clId="{A6294012-2D0F-4C0B-949C-BE8B77454FDC}" dt="2020-04-06T07:10:42.245" v="266" actId="688"/>
          <ac:spMkLst>
            <pc:docMk/>
            <pc:sldMk cId="3738009977" sldId="274"/>
            <ac:spMk id="41" creationId="{9CD28004-5255-47F3-AA3D-6ABF7186ED10}"/>
          </ac:spMkLst>
        </pc:spChg>
        <pc:spChg chg="mod topLvl">
          <ac:chgData name="Paul Bloemers" userId="fe3832ff3b233e04" providerId="LiveId" clId="{A6294012-2D0F-4C0B-949C-BE8B77454FDC}" dt="2020-04-06T06:29:36.918" v="158" actId="165"/>
          <ac:spMkLst>
            <pc:docMk/>
            <pc:sldMk cId="3738009977" sldId="274"/>
            <ac:spMk id="42" creationId="{77792DFE-13AB-4F9A-8F77-EF9C99E44D0C}"/>
          </ac:spMkLst>
        </pc:spChg>
        <pc:spChg chg="mod topLvl">
          <ac:chgData name="Paul Bloemers" userId="fe3832ff3b233e04" providerId="LiveId" clId="{A6294012-2D0F-4C0B-949C-BE8B77454FDC}" dt="2020-04-06T07:10:26.725" v="264" actId="688"/>
          <ac:spMkLst>
            <pc:docMk/>
            <pc:sldMk cId="3738009977" sldId="274"/>
            <ac:spMk id="43" creationId="{10327B00-26A2-456F-AD26-C4875A786A19}"/>
          </ac:spMkLst>
        </pc:spChg>
        <pc:spChg chg="mod topLvl">
          <ac:chgData name="Paul Bloemers" userId="fe3832ff3b233e04" providerId="LiveId" clId="{A6294012-2D0F-4C0B-949C-BE8B77454FDC}" dt="2020-04-06T06:29:36.918" v="158" actId="165"/>
          <ac:spMkLst>
            <pc:docMk/>
            <pc:sldMk cId="3738009977" sldId="274"/>
            <ac:spMk id="44" creationId="{EBE6ADB4-649D-4579-9D45-899F6D63482C}"/>
          </ac:spMkLst>
        </pc:spChg>
        <pc:spChg chg="mod topLvl">
          <ac:chgData name="Paul Bloemers" userId="fe3832ff3b233e04" providerId="LiveId" clId="{A6294012-2D0F-4C0B-949C-BE8B77454FDC}" dt="2020-04-06T07:10:34.669" v="265" actId="688"/>
          <ac:spMkLst>
            <pc:docMk/>
            <pc:sldMk cId="3738009977" sldId="274"/>
            <ac:spMk id="45" creationId="{796948C9-BA8C-4BF2-9097-869B90CBB136}"/>
          </ac:spMkLst>
        </pc:spChg>
        <pc:spChg chg="mod topLvl">
          <ac:chgData name="Paul Bloemers" userId="fe3832ff3b233e04" providerId="LiveId" clId="{A6294012-2D0F-4C0B-949C-BE8B77454FDC}" dt="2020-04-06T06:29:36.918" v="158" actId="165"/>
          <ac:spMkLst>
            <pc:docMk/>
            <pc:sldMk cId="3738009977" sldId="274"/>
            <ac:spMk id="46" creationId="{BE7633FA-06BF-4061-8EB2-13F571E01C98}"/>
          </ac:spMkLst>
        </pc:spChg>
        <pc:spChg chg="mod">
          <ac:chgData name="Paul Bloemers" userId="fe3832ff3b233e04" providerId="LiveId" clId="{A6294012-2D0F-4C0B-949C-BE8B77454FDC}" dt="2020-04-06T06:32:20.975" v="191" actId="1076"/>
          <ac:spMkLst>
            <pc:docMk/>
            <pc:sldMk cId="3738009977" sldId="274"/>
            <ac:spMk id="47" creationId="{F9CE89FD-526E-4D8D-968F-49BD27D31064}"/>
          </ac:spMkLst>
        </pc:spChg>
        <pc:spChg chg="mod topLvl">
          <ac:chgData name="Paul Bloemers" userId="fe3832ff3b233e04" providerId="LiveId" clId="{A6294012-2D0F-4C0B-949C-BE8B77454FDC}" dt="2020-04-06T07:10:54.708" v="268" actId="688"/>
          <ac:spMkLst>
            <pc:docMk/>
            <pc:sldMk cId="3738009977" sldId="274"/>
            <ac:spMk id="48" creationId="{B25B8065-719E-4808-A7E1-04A29F0A5B3E}"/>
          </ac:spMkLst>
        </pc:spChg>
        <pc:spChg chg="mod topLvl">
          <ac:chgData name="Paul Bloemers" userId="fe3832ff3b233e04" providerId="LiveId" clId="{A6294012-2D0F-4C0B-949C-BE8B77454FDC}" dt="2020-04-06T06:29:36.918" v="158" actId="165"/>
          <ac:spMkLst>
            <pc:docMk/>
            <pc:sldMk cId="3738009977" sldId="274"/>
            <ac:spMk id="49" creationId="{5AD54281-92E1-46A4-BAF5-8227BBBABB9C}"/>
          </ac:spMkLst>
        </pc:spChg>
        <pc:spChg chg="mod topLvl">
          <ac:chgData name="Paul Bloemers" userId="fe3832ff3b233e04" providerId="LiveId" clId="{A6294012-2D0F-4C0B-949C-BE8B77454FDC}" dt="2020-04-06T07:11:26.557" v="269" actId="688"/>
          <ac:spMkLst>
            <pc:docMk/>
            <pc:sldMk cId="3738009977" sldId="274"/>
            <ac:spMk id="50" creationId="{12CB892B-EBD8-4FC5-961F-C6C5F5F188F9}"/>
          </ac:spMkLst>
        </pc:spChg>
        <pc:spChg chg="mod topLvl">
          <ac:chgData name="Paul Bloemers" userId="fe3832ff3b233e04" providerId="LiveId" clId="{A6294012-2D0F-4C0B-949C-BE8B77454FDC}" dt="2020-04-06T06:29:36.918" v="158" actId="165"/>
          <ac:spMkLst>
            <pc:docMk/>
            <pc:sldMk cId="3738009977" sldId="274"/>
            <ac:spMk id="51" creationId="{5EDE6BBE-064A-400F-B03C-727169FADEAB}"/>
          </ac:spMkLst>
        </pc:spChg>
        <pc:spChg chg="add mod">
          <ac:chgData name="Paul Bloemers" userId="fe3832ff3b233e04" providerId="LiveId" clId="{A6294012-2D0F-4C0B-949C-BE8B77454FDC}" dt="2020-04-06T06:34:56.400" v="217" actId="1076"/>
          <ac:spMkLst>
            <pc:docMk/>
            <pc:sldMk cId="3738009977" sldId="274"/>
            <ac:spMk id="52" creationId="{838A5239-AA60-4C5C-A8D9-E072703F663F}"/>
          </ac:spMkLst>
        </pc:spChg>
        <pc:spChg chg="add mod">
          <ac:chgData name="Paul Bloemers" userId="fe3832ff3b233e04" providerId="LiveId" clId="{A6294012-2D0F-4C0B-949C-BE8B77454FDC}" dt="2020-04-06T06:34:45.592" v="216" actId="1076"/>
          <ac:spMkLst>
            <pc:docMk/>
            <pc:sldMk cId="3738009977" sldId="274"/>
            <ac:spMk id="53" creationId="{A1EB57DE-1B78-47AE-8C03-93A9F6A6D0D8}"/>
          </ac:spMkLst>
        </pc:spChg>
        <pc:spChg chg="add del mod">
          <ac:chgData name="Paul Bloemers" userId="fe3832ff3b233e04" providerId="LiveId" clId="{A6294012-2D0F-4C0B-949C-BE8B77454FDC}" dt="2020-04-06T06:37:45.449" v="238" actId="478"/>
          <ac:spMkLst>
            <pc:docMk/>
            <pc:sldMk cId="3738009977" sldId="274"/>
            <ac:spMk id="54" creationId="{B7224429-C30C-499B-83C2-44C30C8E3E93}"/>
          </ac:spMkLst>
        </pc:spChg>
        <pc:spChg chg="add del mod ord">
          <ac:chgData name="Paul Bloemers" userId="fe3832ff3b233e04" providerId="LiveId" clId="{A6294012-2D0F-4C0B-949C-BE8B77454FDC}" dt="2020-04-06T06:38:45.937" v="249" actId="478"/>
          <ac:spMkLst>
            <pc:docMk/>
            <pc:sldMk cId="3738009977" sldId="274"/>
            <ac:spMk id="57" creationId="{64BD1C98-1415-419A-9B5D-925BC2927A37}"/>
          </ac:spMkLst>
        </pc:spChg>
        <pc:grpChg chg="del mod">
          <ac:chgData name="Paul Bloemers" userId="fe3832ff3b233e04" providerId="LiveId" clId="{A6294012-2D0F-4C0B-949C-BE8B77454FDC}" dt="2020-04-06T06:29:36.918" v="158" actId="165"/>
          <ac:grpSpMkLst>
            <pc:docMk/>
            <pc:sldMk cId="3738009977" sldId="274"/>
            <ac:grpSpMk id="37" creationId="{9BE546C6-7524-4EFD-9CE7-67150F5E158E}"/>
          </ac:grpSpMkLst>
        </pc:grpChg>
        <pc:graphicFrameChg chg="add del mod">
          <ac:chgData name="Paul Bloemers" userId="fe3832ff3b233e04" providerId="LiveId" clId="{A6294012-2D0F-4C0B-949C-BE8B77454FDC}" dt="2020-04-06T06:29:20.972" v="157" actId="18245"/>
          <ac:graphicFrameMkLst>
            <pc:docMk/>
            <pc:sldMk cId="3738009977" sldId="274"/>
            <ac:graphicFrameMk id="32" creationId="{8C23FF3A-DF98-4851-952D-22A9FAF071A4}"/>
          </ac:graphicFrameMkLst>
        </pc:graphicFrameChg>
        <pc:picChg chg="del">
          <ac:chgData name="Paul Bloemers" userId="fe3832ff3b233e04" providerId="LiveId" clId="{A6294012-2D0F-4C0B-949C-BE8B77454FDC}" dt="2020-04-06T06:20:27.884" v="3" actId="478"/>
          <ac:picMkLst>
            <pc:docMk/>
            <pc:sldMk cId="3738009977" sldId="274"/>
            <ac:picMk id="35" creationId="{75AF828A-983C-4346-BACE-ED935C048281}"/>
          </ac:picMkLst>
        </pc:picChg>
        <pc:picChg chg="add">
          <ac:chgData name="Paul Bloemers" userId="fe3832ff3b233e04" providerId="LiveId" clId="{A6294012-2D0F-4C0B-949C-BE8B77454FDC}" dt="2020-04-06T06:20:33.891" v="4"/>
          <ac:picMkLst>
            <pc:docMk/>
            <pc:sldMk cId="3738009977" sldId="274"/>
            <ac:picMk id="36" creationId="{64947E5E-5AD7-45DE-AD01-350794DDFE57}"/>
          </ac:picMkLst>
        </pc:picChg>
        <pc:cxnChg chg="mod">
          <ac:chgData name="Paul Bloemers" userId="fe3832ff3b233e04" providerId="LiveId" clId="{A6294012-2D0F-4C0B-949C-BE8B77454FDC}" dt="2020-04-06T06:32:14.495" v="190" actId="208"/>
          <ac:cxnSpMkLst>
            <pc:docMk/>
            <pc:sldMk cId="3738009977" sldId="274"/>
            <ac:cxnSpMk id="38" creationId="{6AFAAEAA-295A-4B85-BEFF-A0E2A2E7D828}"/>
          </ac:cxnSpMkLst>
        </pc:cxnChg>
        <pc:cxnChg chg="add mod">
          <ac:chgData name="Paul Bloemers" userId="fe3832ff3b233e04" providerId="LiveId" clId="{A6294012-2D0F-4C0B-949C-BE8B77454FDC}" dt="2020-04-06T06:38:25.998" v="246" actId="14100"/>
          <ac:cxnSpMkLst>
            <pc:docMk/>
            <pc:sldMk cId="3738009977" sldId="274"/>
            <ac:cxnSpMk id="56" creationId="{90392DD8-9E3C-4EAA-8556-544F91831275}"/>
          </ac:cxnSpMkLst>
        </pc:cxnChg>
        <pc:cxnChg chg="add mod">
          <ac:chgData name="Paul Bloemers" userId="fe3832ff3b233e04" providerId="LiveId" clId="{A6294012-2D0F-4C0B-949C-BE8B77454FDC}" dt="2020-04-06T06:38:42.844" v="248" actId="108"/>
          <ac:cxnSpMkLst>
            <pc:docMk/>
            <pc:sldMk cId="3738009977" sldId="274"/>
            <ac:cxnSpMk id="60" creationId="{DE14266E-5CB2-4148-8304-44B7CF13706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289040747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 userDrawn="1"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759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07414288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11091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3159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 userDrawn="1"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 userDrawn="1"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4203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3064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9958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78124292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4898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34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54594210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2761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 userDrawn="1"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13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8540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2997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8" r:id="rId14"/>
    <p:sldLayoutId id="2147483687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4A1AA-6632-4882-95C0-DA93303B7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De vraag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018F55-C2C7-46A3-9216-44169F3172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Hoeveel is de vraag naar een product?</a:t>
            </a:r>
          </a:p>
        </p:txBody>
      </p:sp>
    </p:spTree>
    <p:extLst>
      <p:ext uri="{BB962C8B-B14F-4D97-AF65-F5344CB8AC3E}">
        <p14:creationId xmlns:p14="http://schemas.microsoft.com/office/powerpoint/2010/main" val="460444069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BEF098C-7CCB-44A0-903E-510C968EA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Consumentensurplus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2059082F-BF80-4998-8779-E393DC492A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Als je er meer voor over hebt.</a:t>
            </a:r>
          </a:p>
        </p:txBody>
      </p:sp>
    </p:spTree>
    <p:extLst>
      <p:ext uri="{BB962C8B-B14F-4D97-AF65-F5344CB8AC3E}">
        <p14:creationId xmlns:p14="http://schemas.microsoft.com/office/powerpoint/2010/main" val="3209342313"/>
      </p:ext>
    </p:extLst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D86CA1A-FA53-4F86-941C-3E5FBE27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Consumentensurplus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96FD28B-EB57-4EE2-B06F-6ED39789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23100"/>
            <a:ext cx="6753646" cy="4351338"/>
          </a:xfrm>
        </p:spPr>
        <p:txBody>
          <a:bodyPr/>
          <a:lstStyle/>
          <a:p>
            <a:pPr marL="266700" indent="-266700">
              <a:buNone/>
            </a:pPr>
            <a:r>
              <a:rPr lang="nl-NL"/>
              <a:t>= als je bereid bent om méér te betalen dan je hoeft te betalen.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Consumentensurplus:</a:t>
            </a:r>
            <a:br>
              <a:rPr lang="nl-NL"/>
            </a:br>
            <a:r>
              <a:rPr lang="nl-NL"/>
              <a:t>betalingsbereidheid &gt; prijs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8AC95009-DCC4-4362-BA47-09B66343C69C}"/>
              </a:ext>
            </a:extLst>
          </p:cNvPr>
          <p:cNvSpPr/>
          <p:nvPr/>
        </p:nvSpPr>
        <p:spPr>
          <a:xfrm>
            <a:off x="11111785" y="4712897"/>
            <a:ext cx="396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3B2E75D-BD8B-4E56-9B52-A9652DDC6539}"/>
              </a:ext>
            </a:extLst>
          </p:cNvPr>
          <p:cNvSpPr txBox="1"/>
          <p:nvPr/>
        </p:nvSpPr>
        <p:spPr>
          <a:xfrm rot="16200000">
            <a:off x="10986909" y="5244226"/>
            <a:ext cx="645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err="1">
                <a:solidFill>
                  <a:schemeClr val="bg1"/>
                </a:solidFill>
              </a:rPr>
              <a:t>Maze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7C1D9930-6A9F-4B5C-9677-9782E93DA47B}"/>
              </a:ext>
            </a:extLst>
          </p:cNvPr>
          <p:cNvSpPr/>
          <p:nvPr/>
        </p:nvSpPr>
        <p:spPr>
          <a:xfrm>
            <a:off x="10399511" y="4177509"/>
            <a:ext cx="396000" cy="194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962B4B2-4964-4124-BE8C-4146F570C5CB}"/>
              </a:ext>
            </a:extLst>
          </p:cNvPr>
          <p:cNvSpPr txBox="1"/>
          <p:nvPr/>
        </p:nvSpPr>
        <p:spPr>
          <a:xfrm rot="16200000">
            <a:off x="10280702" y="5253908"/>
            <a:ext cx="626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Irene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59112C03-4320-4838-BDD0-C66939DBFBEE}"/>
              </a:ext>
            </a:extLst>
          </p:cNvPr>
          <p:cNvSpPr/>
          <p:nvPr/>
        </p:nvSpPr>
        <p:spPr>
          <a:xfrm>
            <a:off x="9668580" y="4002588"/>
            <a:ext cx="396000" cy="210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05E664D-A59A-4B03-8ADF-07BA8C0D3B82}"/>
              </a:ext>
            </a:extLst>
          </p:cNvPr>
          <p:cNvSpPr txBox="1"/>
          <p:nvPr/>
        </p:nvSpPr>
        <p:spPr>
          <a:xfrm rot="16200000">
            <a:off x="9476089" y="5176611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Sander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80121EDB-FA8D-41BD-B690-FA969B56BF4D}"/>
              </a:ext>
            </a:extLst>
          </p:cNvPr>
          <p:cNvSpPr/>
          <p:nvPr/>
        </p:nvSpPr>
        <p:spPr>
          <a:xfrm>
            <a:off x="8956494" y="3569142"/>
            <a:ext cx="396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EC161C42-ABC1-469F-80B9-DA5402C9D11F}"/>
              </a:ext>
            </a:extLst>
          </p:cNvPr>
          <p:cNvSpPr txBox="1"/>
          <p:nvPr/>
        </p:nvSpPr>
        <p:spPr>
          <a:xfrm rot="16200000">
            <a:off x="8740194" y="5153560"/>
            <a:ext cx="827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Youssef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B5BD00AC-1959-4035-B126-EC5A7C379100}"/>
              </a:ext>
            </a:extLst>
          </p:cNvPr>
          <p:cNvSpPr/>
          <p:nvPr/>
        </p:nvSpPr>
        <p:spPr>
          <a:xfrm>
            <a:off x="8236924" y="3301244"/>
            <a:ext cx="396000" cy="28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227C657-30A5-4C7F-91ED-EB319F6D0752}"/>
              </a:ext>
            </a:extLst>
          </p:cNvPr>
          <p:cNvSpPr txBox="1"/>
          <p:nvPr/>
        </p:nvSpPr>
        <p:spPr>
          <a:xfrm rot="16200000">
            <a:off x="8058243" y="5188634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Sabine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5B3260B7-D5A8-49D0-8051-06C03D9E729D}"/>
              </a:ext>
            </a:extLst>
          </p:cNvPr>
          <p:cNvSpPr txBox="1"/>
          <p:nvPr/>
        </p:nvSpPr>
        <p:spPr>
          <a:xfrm>
            <a:off x="7545112" y="4351467"/>
            <a:ext cx="424027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1D7759FD-F51A-40AE-ABEE-27ECBC6ED688}"/>
              </a:ext>
            </a:extLst>
          </p:cNvPr>
          <p:cNvSpPr txBox="1"/>
          <p:nvPr/>
        </p:nvSpPr>
        <p:spPr>
          <a:xfrm>
            <a:off x="11120493" y="475208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10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43" name="Groep 42">
            <a:extLst>
              <a:ext uri="{FF2B5EF4-FFF2-40B4-BE49-F238E27FC236}">
                <a16:creationId xmlns:a16="http://schemas.microsoft.com/office/drawing/2014/main" id="{34015BF9-3E2B-484D-81CA-63765A5E8577}"/>
              </a:ext>
            </a:extLst>
          </p:cNvPr>
          <p:cNvGrpSpPr/>
          <p:nvPr/>
        </p:nvGrpSpPr>
        <p:grpSpPr>
          <a:xfrm>
            <a:off x="8095283" y="4320923"/>
            <a:ext cx="4187185" cy="369332"/>
            <a:chOff x="878561" y="5901687"/>
            <a:chExt cx="4187185" cy="369332"/>
          </a:xfrm>
        </p:grpSpPr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3305F3E1-B9A6-4571-9CD3-951D9DE1B922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</a:t>
              </a:r>
            </a:p>
          </p:txBody>
        </p: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D606284-C00A-4A4F-9AD3-523E364E5D55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ep 46">
            <a:extLst>
              <a:ext uri="{FF2B5EF4-FFF2-40B4-BE49-F238E27FC236}">
                <a16:creationId xmlns:a16="http://schemas.microsoft.com/office/drawing/2014/main" id="{0C05C5CE-89D2-40FB-B355-DC32780AFE99}"/>
              </a:ext>
            </a:extLst>
          </p:cNvPr>
          <p:cNvGrpSpPr/>
          <p:nvPr/>
        </p:nvGrpSpPr>
        <p:grpSpPr>
          <a:xfrm>
            <a:off x="7285583" y="2417270"/>
            <a:ext cx="4502207" cy="4257857"/>
            <a:chOff x="6382590" y="2565161"/>
            <a:chExt cx="4502207" cy="4257857"/>
          </a:xfrm>
        </p:grpSpPr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784BC0B4-633B-4468-85A6-221571E5DE8B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736D585-6EBF-4B3C-8998-33F5F8461D67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DA9EFBBE-6176-4E49-AF2B-CCC1664552A5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8082B968-762F-4656-9648-D4C8B389B6B0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0B39E471-88E4-4817-BD85-56FB401144E8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D59615F3-85AA-4470-99B4-12F210DFF904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E46348A-1FA3-4B72-A111-DF15153E98BA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AEB65E1B-BF5B-40D8-A6B0-5BD386174F57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60ADE5B7-F874-4F2D-8E1D-6BE26223362C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CB39670E-6BFB-4E9A-AEFC-6B1D0E9517D9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57">
              <a:extLst>
                <a:ext uri="{FF2B5EF4-FFF2-40B4-BE49-F238E27FC236}">
                  <a16:creationId xmlns:a16="http://schemas.microsoft.com/office/drawing/2014/main" id="{CC7D45F8-F45B-4404-887B-0DCC2F569248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1EBE82D0-9EFC-437C-8D20-BA5A280ED39C}"/>
                </a:ext>
              </a:extLst>
            </p:cNvPr>
            <p:cNvSpPr txBox="1"/>
            <p:nvPr/>
          </p:nvSpPr>
          <p:spPr>
            <a:xfrm>
              <a:off x="9494673" y="645368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vraag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9E76AB2F-A35B-42EE-849B-D73FCC88EA5F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823EC953-A2D6-4881-B8EF-3EE88233B99C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9E5D344F-BA56-4A23-9050-C9CE55109F3C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BC325316-B820-47AE-B581-DBC5E6FBF5DD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2A300E8F-25D8-4B37-A6C0-61D52BF0546F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30D1D272-CD84-4A00-A9E0-F2A259C1F212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66" name="Tekstvak 65">
              <a:extLst>
                <a:ext uri="{FF2B5EF4-FFF2-40B4-BE49-F238E27FC236}">
                  <a16:creationId xmlns:a16="http://schemas.microsoft.com/office/drawing/2014/main" id="{3F783687-422A-4398-8976-A4AC04F076DA}"/>
                </a:ext>
              </a:extLst>
            </p:cNvPr>
            <p:cNvSpPr txBox="1"/>
            <p:nvPr/>
          </p:nvSpPr>
          <p:spPr>
            <a:xfrm>
              <a:off x="737982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7" name="Tekstvak 66">
              <a:extLst>
                <a:ext uri="{FF2B5EF4-FFF2-40B4-BE49-F238E27FC236}">
                  <a16:creationId xmlns:a16="http://schemas.microsoft.com/office/drawing/2014/main" id="{4EC3CBFA-803D-4F82-93C7-7243597F94C8}"/>
                </a:ext>
              </a:extLst>
            </p:cNvPr>
            <p:cNvSpPr txBox="1"/>
            <p:nvPr/>
          </p:nvSpPr>
          <p:spPr>
            <a:xfrm>
              <a:off x="809990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8" name="Tekstvak 67">
              <a:extLst>
                <a:ext uri="{FF2B5EF4-FFF2-40B4-BE49-F238E27FC236}">
                  <a16:creationId xmlns:a16="http://schemas.microsoft.com/office/drawing/2014/main" id="{79FE7992-9668-4ABA-B7B2-17195D376199}"/>
                </a:ext>
              </a:extLst>
            </p:cNvPr>
            <p:cNvSpPr txBox="1"/>
            <p:nvPr/>
          </p:nvSpPr>
          <p:spPr>
            <a:xfrm>
              <a:off x="881998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9" name="Tekstvak 68">
              <a:extLst>
                <a:ext uri="{FF2B5EF4-FFF2-40B4-BE49-F238E27FC236}">
                  <a16:creationId xmlns:a16="http://schemas.microsoft.com/office/drawing/2014/main" id="{0E19B581-8A9C-4380-AC89-06BF3CB1A4B3}"/>
                </a:ext>
              </a:extLst>
            </p:cNvPr>
            <p:cNvSpPr txBox="1"/>
            <p:nvPr/>
          </p:nvSpPr>
          <p:spPr>
            <a:xfrm>
              <a:off x="954006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70" name="Tekstvak 69">
              <a:extLst>
                <a:ext uri="{FF2B5EF4-FFF2-40B4-BE49-F238E27FC236}">
                  <a16:creationId xmlns:a16="http://schemas.microsoft.com/office/drawing/2014/main" id="{3FD5FC6C-2D58-4796-82CE-859101054146}"/>
                </a:ext>
              </a:extLst>
            </p:cNvPr>
            <p:cNvSpPr txBox="1"/>
            <p:nvPr/>
          </p:nvSpPr>
          <p:spPr>
            <a:xfrm>
              <a:off x="1026014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71" name="Rechte verbindingslijn 70">
              <a:extLst>
                <a:ext uri="{FF2B5EF4-FFF2-40B4-BE49-F238E27FC236}">
                  <a16:creationId xmlns:a16="http://schemas.microsoft.com/office/drawing/2014/main" id="{ABCD52E6-BED6-4911-B521-0E10E7AC71C4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Rechthoek 72">
            <a:extLst>
              <a:ext uri="{FF2B5EF4-FFF2-40B4-BE49-F238E27FC236}">
                <a16:creationId xmlns:a16="http://schemas.microsoft.com/office/drawing/2014/main" id="{E6C3FEB3-431A-473E-AC58-4B4CD2809488}"/>
              </a:ext>
            </a:extLst>
          </p:cNvPr>
          <p:cNvSpPr/>
          <p:nvPr/>
        </p:nvSpPr>
        <p:spPr>
          <a:xfrm>
            <a:off x="8236924" y="3301244"/>
            <a:ext cx="396000" cy="1227600"/>
          </a:xfrm>
          <a:prstGeom prst="rect">
            <a:avLst/>
          </a:prstGeom>
          <a:gradFill>
            <a:gsLst>
              <a:gs pos="0">
                <a:srgbClr val="61B850"/>
              </a:gs>
              <a:gs pos="100000">
                <a:srgbClr val="51A041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5F03F748-656D-4E54-91F2-3F8B9FD068C3}"/>
              </a:ext>
            </a:extLst>
          </p:cNvPr>
          <p:cNvSpPr/>
          <p:nvPr/>
        </p:nvSpPr>
        <p:spPr>
          <a:xfrm>
            <a:off x="8956494" y="3569142"/>
            <a:ext cx="396000" cy="957600"/>
          </a:xfrm>
          <a:prstGeom prst="rect">
            <a:avLst/>
          </a:prstGeom>
          <a:gradFill>
            <a:gsLst>
              <a:gs pos="0">
                <a:srgbClr val="61B850"/>
              </a:gs>
              <a:gs pos="100000">
                <a:srgbClr val="51A041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0569CFA2-482D-4186-80EB-8A65F52D2BF0}"/>
              </a:ext>
            </a:extLst>
          </p:cNvPr>
          <p:cNvSpPr/>
          <p:nvPr/>
        </p:nvSpPr>
        <p:spPr>
          <a:xfrm>
            <a:off x="9668580" y="4002588"/>
            <a:ext cx="396000" cy="525600"/>
          </a:xfrm>
          <a:prstGeom prst="rect">
            <a:avLst/>
          </a:prstGeom>
          <a:gradFill>
            <a:gsLst>
              <a:gs pos="0">
                <a:srgbClr val="61B850"/>
              </a:gs>
              <a:gs pos="100000">
                <a:srgbClr val="51A041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78C87371-A303-43DC-92BF-C2747571997A}"/>
              </a:ext>
            </a:extLst>
          </p:cNvPr>
          <p:cNvSpPr/>
          <p:nvPr/>
        </p:nvSpPr>
        <p:spPr>
          <a:xfrm>
            <a:off x="10399511" y="4177509"/>
            <a:ext cx="396000" cy="349200"/>
          </a:xfrm>
          <a:prstGeom prst="rect">
            <a:avLst/>
          </a:prstGeom>
          <a:gradFill>
            <a:gsLst>
              <a:gs pos="0">
                <a:srgbClr val="61B850"/>
              </a:gs>
              <a:gs pos="100000">
                <a:srgbClr val="51A041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E7DDEBC-E590-4261-9CA7-36726E8B0833}"/>
              </a:ext>
            </a:extLst>
          </p:cNvPr>
          <p:cNvSpPr txBox="1"/>
          <p:nvPr/>
        </p:nvSpPr>
        <p:spPr>
          <a:xfrm>
            <a:off x="9679739" y="405395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EAB6ECF-50EE-4D2E-BC3E-2D4E419789E9}"/>
              </a:ext>
            </a:extLst>
          </p:cNvPr>
          <p:cNvSpPr txBox="1"/>
          <p:nvPr/>
        </p:nvSpPr>
        <p:spPr>
          <a:xfrm>
            <a:off x="8952124" y="359477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18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89CC87A5-FF00-4416-BADA-3FD73F13F329}"/>
              </a:ext>
            </a:extLst>
          </p:cNvPr>
          <p:cNvSpPr txBox="1"/>
          <p:nvPr/>
        </p:nvSpPr>
        <p:spPr>
          <a:xfrm>
            <a:off x="8249953" y="326949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20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0B43718-0F00-433B-9A1A-089786CFC2C3}"/>
              </a:ext>
            </a:extLst>
          </p:cNvPr>
          <p:cNvSpPr txBox="1"/>
          <p:nvPr/>
        </p:nvSpPr>
        <p:spPr>
          <a:xfrm>
            <a:off x="10411917" y="42155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14</a:t>
            </a:r>
            <a:endParaRPr lang="nl-NL">
              <a:solidFill>
                <a:schemeClr val="bg1"/>
              </a:solidFill>
            </a:endParaRPr>
          </a:p>
        </p:txBody>
      </p:sp>
      <p:pic>
        <p:nvPicPr>
          <p:cNvPr id="77" name="Afbeelding 76" descr="Afbeelding met tafel, zitten, computer, zwart&#10;&#10;Automatisch gegenereerde beschrijving">
            <a:extLst>
              <a:ext uri="{FF2B5EF4-FFF2-40B4-BE49-F238E27FC236}">
                <a16:creationId xmlns:a16="http://schemas.microsoft.com/office/drawing/2014/main" id="{B4F3FC70-4828-4D2E-932A-D5F966935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38" y="432716"/>
            <a:ext cx="1396052" cy="13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226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41" grpId="0"/>
      <p:bldP spid="73" grpId="0" animBg="1"/>
      <p:bldP spid="74" grpId="0" animBg="1"/>
      <p:bldP spid="75" grpId="0" animBg="1"/>
      <p:bldP spid="76" grpId="0" animBg="1"/>
      <p:bldP spid="38" grpId="0"/>
      <p:bldP spid="39" grpId="0"/>
      <p:bldP spid="40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Vrije vorm: vorm 57">
            <a:extLst>
              <a:ext uri="{FF2B5EF4-FFF2-40B4-BE49-F238E27FC236}">
                <a16:creationId xmlns:a16="http://schemas.microsoft.com/office/drawing/2014/main" id="{3202BA18-7CAA-4AC9-8D91-E3694282AAF8}"/>
              </a:ext>
            </a:extLst>
          </p:cNvPr>
          <p:cNvSpPr/>
          <p:nvPr/>
        </p:nvSpPr>
        <p:spPr>
          <a:xfrm>
            <a:off x="7213600" y="2686050"/>
            <a:ext cx="2108200" cy="1666875"/>
          </a:xfrm>
          <a:custGeom>
            <a:avLst/>
            <a:gdLst>
              <a:gd name="connsiteX0" fmla="*/ 0 w 2108200"/>
              <a:gd name="connsiteY0" fmla="*/ 0 h 1666875"/>
              <a:gd name="connsiteX1" fmla="*/ 0 w 2108200"/>
              <a:gd name="connsiteY1" fmla="*/ 1666875 h 1666875"/>
              <a:gd name="connsiteX2" fmla="*/ 2108200 w 2108200"/>
              <a:gd name="connsiteY2" fmla="*/ 1666875 h 1666875"/>
              <a:gd name="connsiteX3" fmla="*/ 0 w 2108200"/>
              <a:gd name="connsiteY3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8200" h="1666875">
                <a:moveTo>
                  <a:pt x="0" y="0"/>
                </a:moveTo>
                <a:lnTo>
                  <a:pt x="0" y="1666875"/>
                </a:lnTo>
                <a:lnTo>
                  <a:pt x="2108200" y="1666875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51A04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57F188-F17A-437A-B2AD-25B3E5AB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300" dirty="0"/>
              <a:t>En als het er meer worden…</a:t>
            </a:r>
          </a:p>
        </p:txBody>
      </p:sp>
      <p:sp>
        <p:nvSpPr>
          <p:cNvPr id="41" name="Tijdelijke aanduiding voor inhoud 40">
            <a:extLst>
              <a:ext uri="{FF2B5EF4-FFF2-40B4-BE49-F238E27FC236}">
                <a16:creationId xmlns:a16="http://schemas.microsoft.com/office/drawing/2014/main" id="{6BB09FDE-D169-41C5-9873-949EABA35F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Elk punt op de lijn is de betalingsbereidheid van een vrager.</a:t>
            </a:r>
          </a:p>
          <a:p>
            <a:endParaRPr lang="nl-NL"/>
          </a:p>
          <a:p>
            <a:r>
              <a:rPr lang="nl-NL"/>
              <a:t>Als dat punt boven de prijs ligt, dan heeft de vrager een </a:t>
            </a:r>
            <a:r>
              <a:rPr lang="nl-NL" err="1"/>
              <a:t>consumenten-surplus</a:t>
            </a:r>
            <a:r>
              <a:rPr lang="nl-NL"/>
              <a:t>.</a:t>
            </a:r>
          </a:p>
          <a:p>
            <a:endParaRPr lang="nl-NL"/>
          </a:p>
          <a:p>
            <a:r>
              <a:rPr lang="nl-NL"/>
              <a:t>CS = gearceerde driehoek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nl-NL"/>
              <a:t>	(heleboel streepjes naast elkaar)</a:t>
            </a:r>
          </a:p>
          <a:p>
            <a:pPr>
              <a:tabLst>
                <a:tab pos="266700" algn="l"/>
              </a:tabLst>
            </a:pPr>
            <a:r>
              <a:rPr lang="nl-NL"/>
              <a:t>Bedrag = oppervlakte driehoek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FD55B518-763D-4498-AC9A-41B2DFAD51FF}"/>
              </a:ext>
            </a:extLst>
          </p:cNvPr>
          <p:cNvGrpSpPr/>
          <p:nvPr/>
        </p:nvGrpSpPr>
        <p:grpSpPr>
          <a:xfrm>
            <a:off x="6425158" y="1825625"/>
            <a:ext cx="4678528" cy="4422957"/>
            <a:chOff x="6382590" y="2565161"/>
            <a:chExt cx="4678528" cy="44229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ED631841-380C-467E-8DB2-BB81FFEDC234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BD3D873F-38B4-4F13-ADE2-3536D3D5C725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1F2B7C61-9AE3-46EE-B2E5-4F9D706E9C38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AD3C29EC-2E29-4891-8826-0C321DE34029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D1759F4D-6E63-476C-B44D-E371C29A622F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AC493121-5F05-465C-88BB-67EF3E12358F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B3222BD1-FA93-44CE-A804-317386BA907C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7DC3AA10-BB06-4A9A-B372-179387C846A4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BD6A4166-DDB6-498A-B7ED-96F6020E0C95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9BA102F1-8870-4B7F-A71C-67EFAF0D4B93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A1796C4B-86EF-455D-B79B-06C20A25E31D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8A6F892D-0528-414A-958C-C17C31384A6A}"/>
                </a:ext>
              </a:extLst>
            </p:cNvPr>
            <p:cNvSpPr txBox="1"/>
            <p:nvPr/>
          </p:nvSpPr>
          <p:spPr>
            <a:xfrm>
              <a:off x="9494673" y="66187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1F62F334-0B93-46CA-BAD7-0F695B101A67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DC77BA61-1E4C-4D0F-B2C1-821338283D90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C43032E0-7A77-440E-9297-8232BAA19C74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CD050201-567C-4894-ABA8-BAD342B135C1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572E8D33-38EA-4609-AD26-2B1EEF35C5F0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26E657BA-1D98-43A9-A2FE-A8886DFFF7F0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7B7458CC-BEB9-4DDA-94E8-5D8A7770C819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BA25CFED-4ECF-4494-AFAB-7E4567E37905}"/>
                </a:ext>
              </a:extLst>
            </p:cNvPr>
            <p:cNvSpPr txBox="1"/>
            <p:nvPr/>
          </p:nvSpPr>
          <p:spPr>
            <a:xfrm>
              <a:off x="8398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2A70369-5AC8-4EE4-8332-2DB4112E8822}"/>
                </a:ext>
              </a:extLst>
            </p:cNvPr>
            <p:cNvSpPr txBox="1"/>
            <p:nvPr/>
          </p:nvSpPr>
          <p:spPr>
            <a:xfrm>
              <a:off x="913412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680BFE3-DD8B-4C83-AC93-85728EC3247E}"/>
                </a:ext>
              </a:extLst>
            </p:cNvPr>
            <p:cNvSpPr txBox="1"/>
            <p:nvPr/>
          </p:nvSpPr>
          <p:spPr>
            <a:xfrm>
              <a:off x="984150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1FCD1142-A1FF-4B25-A410-D4801E21699A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A4A96531-33D7-40E0-9994-B9109375BF47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C22CDC7-DA21-4792-906D-CFBFAFF307AE}"/>
              </a:ext>
            </a:extLst>
          </p:cNvPr>
          <p:cNvCxnSpPr>
            <a:cxnSpLocks/>
          </p:cNvCxnSpPr>
          <p:nvPr/>
        </p:nvCxnSpPr>
        <p:spPr>
          <a:xfrm>
            <a:off x="7243242" y="2700047"/>
            <a:ext cx="3561283" cy="2814928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C18AAAB5-FB86-44A0-BEFA-8EC9D5990CD3}"/>
              </a:ext>
            </a:extLst>
          </p:cNvPr>
          <p:cNvSpPr txBox="1"/>
          <p:nvPr/>
        </p:nvSpPr>
        <p:spPr>
          <a:xfrm>
            <a:off x="7252028" y="2404115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849BFA0-9038-4BD5-BCDA-86D631A5AB1D}"/>
              </a:ext>
            </a:extLst>
          </p:cNvPr>
          <p:cNvSpPr txBox="1"/>
          <p:nvPr/>
        </p:nvSpPr>
        <p:spPr>
          <a:xfrm>
            <a:off x="6853779" y="4168956"/>
            <a:ext cx="31290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8</a:t>
            </a:r>
          </a:p>
        </p:txBody>
      </p:sp>
      <p:grpSp>
        <p:nvGrpSpPr>
          <p:cNvPr id="38" name="Groep 37">
            <a:extLst>
              <a:ext uri="{FF2B5EF4-FFF2-40B4-BE49-F238E27FC236}">
                <a16:creationId xmlns:a16="http://schemas.microsoft.com/office/drawing/2014/main" id="{1E5EE626-77A0-4477-8476-8AF5BC42B799}"/>
              </a:ext>
            </a:extLst>
          </p:cNvPr>
          <p:cNvGrpSpPr/>
          <p:nvPr/>
        </p:nvGrpSpPr>
        <p:grpSpPr>
          <a:xfrm>
            <a:off x="7228690" y="4138412"/>
            <a:ext cx="4187185" cy="369332"/>
            <a:chOff x="878561" y="5901687"/>
            <a:chExt cx="4187185" cy="369332"/>
          </a:xfrm>
        </p:grpSpPr>
        <p:sp>
          <p:nvSpPr>
            <p:cNvPr id="39" name="Tekstvak 38">
              <a:extLst>
                <a:ext uri="{FF2B5EF4-FFF2-40B4-BE49-F238E27FC236}">
                  <a16:creationId xmlns:a16="http://schemas.microsoft.com/office/drawing/2014/main" id="{0D6A9CBF-0151-4288-8F19-12E344556184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0484D20B-5473-4B27-84D7-5459C3EEB907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al 42">
            <a:extLst>
              <a:ext uri="{FF2B5EF4-FFF2-40B4-BE49-F238E27FC236}">
                <a16:creationId xmlns:a16="http://schemas.microsoft.com/office/drawing/2014/main" id="{EA1AA5E4-E314-4AB9-8F15-94C601644538}"/>
              </a:ext>
            </a:extLst>
          </p:cNvPr>
          <p:cNvSpPr/>
          <p:nvPr/>
        </p:nvSpPr>
        <p:spPr>
          <a:xfrm>
            <a:off x="7327486" y="2729918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DBD5B004-147C-4D41-8B57-46661EC680BD}"/>
              </a:ext>
            </a:extLst>
          </p:cNvPr>
          <p:cNvCxnSpPr>
            <a:cxnSpLocks/>
          </p:cNvCxnSpPr>
          <p:nvPr/>
        </p:nvCxnSpPr>
        <p:spPr>
          <a:xfrm rot="10800000">
            <a:off x="7386287" y="2880281"/>
            <a:ext cx="0" cy="1440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Ovaal 49">
            <a:extLst>
              <a:ext uri="{FF2B5EF4-FFF2-40B4-BE49-F238E27FC236}">
                <a16:creationId xmlns:a16="http://schemas.microsoft.com/office/drawing/2014/main" id="{23962CB2-EA82-4D2A-BE42-BD4117D61A28}"/>
              </a:ext>
            </a:extLst>
          </p:cNvPr>
          <p:cNvSpPr/>
          <p:nvPr/>
        </p:nvSpPr>
        <p:spPr>
          <a:xfrm>
            <a:off x="7479886" y="2863268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51B81C24-7C93-409D-90ED-B822CE613BB4}"/>
              </a:ext>
            </a:extLst>
          </p:cNvPr>
          <p:cNvCxnSpPr>
            <a:cxnSpLocks/>
          </p:cNvCxnSpPr>
          <p:nvPr/>
        </p:nvCxnSpPr>
        <p:spPr>
          <a:xfrm rot="10800000">
            <a:off x="7538687" y="3024281"/>
            <a:ext cx="0" cy="1296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Ovaal 51">
            <a:extLst>
              <a:ext uri="{FF2B5EF4-FFF2-40B4-BE49-F238E27FC236}">
                <a16:creationId xmlns:a16="http://schemas.microsoft.com/office/drawing/2014/main" id="{04764AD9-33C3-40EB-8683-7CC97FB858C9}"/>
              </a:ext>
            </a:extLst>
          </p:cNvPr>
          <p:cNvSpPr/>
          <p:nvPr/>
        </p:nvSpPr>
        <p:spPr>
          <a:xfrm>
            <a:off x="7632286" y="2987093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1B84A555-21A8-44DA-9C1D-5CB7D7AD27A4}"/>
              </a:ext>
            </a:extLst>
          </p:cNvPr>
          <p:cNvCxnSpPr>
            <a:cxnSpLocks/>
          </p:cNvCxnSpPr>
          <p:nvPr/>
        </p:nvCxnSpPr>
        <p:spPr>
          <a:xfrm rot="10800000">
            <a:off x="7691087" y="3132281"/>
            <a:ext cx="0" cy="1188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4" name="Ovaal 53">
            <a:extLst>
              <a:ext uri="{FF2B5EF4-FFF2-40B4-BE49-F238E27FC236}">
                <a16:creationId xmlns:a16="http://schemas.microsoft.com/office/drawing/2014/main" id="{83C3CCE2-97F0-4114-8FBC-99A338B1CAF5}"/>
              </a:ext>
            </a:extLst>
          </p:cNvPr>
          <p:cNvSpPr/>
          <p:nvPr/>
        </p:nvSpPr>
        <p:spPr>
          <a:xfrm>
            <a:off x="8051386" y="3310943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BFCB1278-9354-4B86-B6AE-1ACDC3730FAC}"/>
              </a:ext>
            </a:extLst>
          </p:cNvPr>
          <p:cNvCxnSpPr>
            <a:cxnSpLocks/>
          </p:cNvCxnSpPr>
          <p:nvPr/>
        </p:nvCxnSpPr>
        <p:spPr>
          <a:xfrm rot="10800000">
            <a:off x="8110187" y="3474281"/>
            <a:ext cx="0" cy="846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6" name="Ovaal 55">
            <a:extLst>
              <a:ext uri="{FF2B5EF4-FFF2-40B4-BE49-F238E27FC236}">
                <a16:creationId xmlns:a16="http://schemas.microsoft.com/office/drawing/2014/main" id="{2C75FCEB-F663-4F04-A63D-F997120EC4E3}"/>
              </a:ext>
            </a:extLst>
          </p:cNvPr>
          <p:cNvSpPr/>
          <p:nvPr/>
        </p:nvSpPr>
        <p:spPr>
          <a:xfrm>
            <a:off x="8546686" y="3691943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C432AB37-FE19-4E0F-AAAC-970A05586DF3}"/>
              </a:ext>
            </a:extLst>
          </p:cNvPr>
          <p:cNvCxnSpPr>
            <a:cxnSpLocks/>
          </p:cNvCxnSpPr>
          <p:nvPr/>
        </p:nvCxnSpPr>
        <p:spPr>
          <a:xfrm rot="10800000">
            <a:off x="8605487" y="3852281"/>
            <a:ext cx="0" cy="468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9" name="Tekstvak 58">
            <a:extLst>
              <a:ext uri="{FF2B5EF4-FFF2-40B4-BE49-F238E27FC236}">
                <a16:creationId xmlns:a16="http://schemas.microsoft.com/office/drawing/2014/main" id="{7B94804D-813D-4ABD-AE63-25C79FAF8C9B}"/>
              </a:ext>
            </a:extLst>
          </p:cNvPr>
          <p:cNvSpPr txBox="1"/>
          <p:nvPr/>
        </p:nvSpPr>
        <p:spPr>
          <a:xfrm>
            <a:off x="7512365" y="3486220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rgbClr val="1A80B6"/>
                </a:solidFill>
              </a:rPr>
              <a:t>CS</a:t>
            </a:r>
            <a:endParaRPr lang="nl-NL" b="1" dirty="0">
              <a:solidFill>
                <a:srgbClr val="1A80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691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3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1" grpId="0" uiExpand="1" build="p"/>
      <p:bldP spid="43" grpId="0" animBg="1"/>
      <p:bldP spid="43" grpId="1" animBg="1"/>
      <p:bldP spid="50" grpId="0" animBg="1"/>
      <p:bldP spid="50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0D823A-1EEB-4E11-93B1-F82CBD0D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1498602"/>
            <a:ext cx="5130362" cy="5101895"/>
          </a:xfrm>
        </p:spPr>
        <p:txBody>
          <a:bodyPr/>
          <a:lstStyle/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r>
              <a:rPr lang="nl-NL"/>
              <a:t>Teken de vraaglijn:</a:t>
            </a:r>
            <a:br>
              <a:rPr lang="nl-NL"/>
            </a:b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-25P + 250</a:t>
            </a:r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endParaRPr lang="nl-NL"/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r>
              <a:rPr lang="nl-NL"/>
              <a:t>Hoeveel producten worden gevraagd bij een prijs van € 5</a:t>
            </a:r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endParaRPr lang="nl-NL"/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r>
              <a:rPr lang="nl-NL"/>
              <a:t>Arceer het consumentensurplus.</a:t>
            </a:r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endParaRPr lang="nl-NL"/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r>
              <a:rPr lang="nl-NL"/>
              <a:t>Bereken de waarde van het consumentensurplus.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F5E99F4-2A6A-4F61-B614-E53DAD1FBF35}"/>
              </a:ext>
            </a:extLst>
          </p:cNvPr>
          <p:cNvGrpSpPr/>
          <p:nvPr/>
        </p:nvGrpSpPr>
        <p:grpSpPr>
          <a:xfrm>
            <a:off x="7095083" y="1866171"/>
            <a:ext cx="4716628" cy="4422957"/>
            <a:chOff x="6344490" y="2565161"/>
            <a:chExt cx="4716628" cy="44229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78F014-F200-477C-B103-5BF43B6B035E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FF84B74-575F-4DF6-B486-7071CC4FC5D3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726A32A7-99D3-491A-8146-E8CF15AAAC8A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95E34430-F4A0-4E89-BAA6-A5B2E6E0864C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4E978D1F-0B70-464A-A050-CD1DDB089D41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271CF9EA-69B9-4DE5-8BAC-201B94D67717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50EB128-EEC3-4137-93B0-837A41A1E9DB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B1A5BF30-128D-4225-8E21-87B6491FB0A4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3DE3363-D933-4162-BE84-9F8A38D67F55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334AD588-AFEE-4A78-BE28-DB3E745729E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F36A9A54-A8D2-46BD-870A-CFE8928F7576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290DC1A5-0D23-4BD1-B8CE-58CCD2153F65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2767864-9E15-41BE-B231-29203D5C4D15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E84C1BF7-E47D-42FB-A2E0-D4958FCE721F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2F4DE887-DE56-4784-8DE2-42C3F0516A0D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E7EE1D08-A7F9-4F46-B943-141299281739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6042CDAB-9E24-406F-A590-56768EF5A648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E81642-4F8D-4F43-843E-C05BD5E0C19E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63CCF6C3-2B77-42BA-BCC0-6A7A9F4F1681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59F9679A-562B-48B3-BB06-97454281D26B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75C09C1D-082F-4C9B-A638-6082E3AA0284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BDCFC342-E509-43EE-81C2-9B31BC6B6B3A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83524094-114D-4952-8036-D3858A04217F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6FB088B6-EBD3-4758-A07D-C605281FBBDB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859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0D823A-1EEB-4E11-93B1-F82CBD0D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2036314"/>
            <a:ext cx="5130362" cy="45641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 dirty="0"/>
              <a:t>Teken de vraaglijn:</a:t>
            </a:r>
            <a:br>
              <a:rPr lang="nl-NL" dirty="0"/>
            </a:br>
            <a:r>
              <a:rPr lang="nl-NL" dirty="0"/>
              <a:t>	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-25P + 250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  <a:p>
            <a:pPr marL="0" indent="0">
              <a:buNone/>
              <a:tabLst>
                <a:tab pos="533400" algn="l"/>
              </a:tabLst>
            </a:pPr>
            <a:r>
              <a:rPr lang="nl-NL" dirty="0"/>
              <a:t>Bereken de 0-punten</a:t>
            </a:r>
          </a:p>
          <a:p>
            <a:pPr lvl="1"/>
            <a:r>
              <a:rPr lang="nl-NL" dirty="0"/>
              <a:t>Als P = 0</a:t>
            </a:r>
          </a:p>
          <a:p>
            <a:pPr marL="457200" lvl="1" indent="0">
              <a:buNone/>
            </a:pPr>
            <a:r>
              <a:rPr lang="nl-NL" dirty="0"/>
              <a:t>	→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-25×0 + 250 = 250</a:t>
            </a:r>
          </a:p>
          <a:p>
            <a:pPr lvl="1"/>
            <a:r>
              <a:rPr lang="nl-NL" dirty="0"/>
              <a:t>Als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0</a:t>
            </a:r>
          </a:p>
          <a:p>
            <a:pPr marL="457200" lvl="1" indent="0">
              <a:buNone/>
            </a:pPr>
            <a:r>
              <a:rPr lang="nl-NL" dirty="0"/>
              <a:t>	→ 0 = -25P + 250</a:t>
            </a:r>
          </a:p>
          <a:p>
            <a:pPr marL="457200" lvl="1" indent="0">
              <a:buNone/>
            </a:pPr>
            <a:r>
              <a:rPr lang="nl-NL" dirty="0"/>
              <a:t>	→ 25P = 250</a:t>
            </a:r>
          </a:p>
          <a:p>
            <a:pPr marL="457200" lvl="1" indent="0">
              <a:buNone/>
            </a:pPr>
            <a:r>
              <a:rPr lang="nl-NL" dirty="0"/>
              <a:t>	→ P = 10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F5E99F4-2A6A-4F61-B614-E53DAD1FBF35}"/>
              </a:ext>
            </a:extLst>
          </p:cNvPr>
          <p:cNvGrpSpPr/>
          <p:nvPr/>
        </p:nvGrpSpPr>
        <p:grpSpPr>
          <a:xfrm>
            <a:off x="7095083" y="1866171"/>
            <a:ext cx="4716628" cy="4422957"/>
            <a:chOff x="6344490" y="2565161"/>
            <a:chExt cx="4716628" cy="44229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78F014-F200-477C-B103-5BF43B6B035E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FF84B74-575F-4DF6-B486-7071CC4FC5D3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726A32A7-99D3-491A-8146-E8CF15AAAC8A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95E34430-F4A0-4E89-BAA6-A5B2E6E0864C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4E978D1F-0B70-464A-A050-CD1DDB089D41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271CF9EA-69B9-4DE5-8BAC-201B94D67717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50EB128-EEC3-4137-93B0-837A41A1E9DB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B1A5BF30-128D-4225-8E21-87B6491FB0A4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3DE3363-D933-4162-BE84-9F8A38D67F55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334AD588-AFEE-4A78-BE28-DB3E745729E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F36A9A54-A8D2-46BD-870A-CFE8928F7576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290DC1A5-0D23-4BD1-B8CE-58CCD2153F65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2767864-9E15-41BE-B231-29203D5C4D15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E84C1BF7-E47D-42FB-A2E0-D4958FCE721F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2F4DE887-DE56-4784-8DE2-42C3F0516A0D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E7EE1D08-A7F9-4F46-B943-141299281739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6042CDAB-9E24-406F-A590-56768EF5A648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E81642-4F8D-4F43-843E-C05BD5E0C19E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63CCF6C3-2B77-42BA-BCC0-6A7A9F4F1681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59F9679A-562B-48B3-BB06-97454281D26B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75C09C1D-082F-4C9B-A638-6082E3AA0284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BDCFC342-E509-43EE-81C2-9B31BC6B6B3A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83524094-114D-4952-8036-D3858A04217F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6FB088B6-EBD3-4758-A07D-C605281FBBDB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Ovaal 31">
            <a:extLst>
              <a:ext uri="{FF2B5EF4-FFF2-40B4-BE49-F238E27FC236}">
                <a16:creationId xmlns:a16="http://schemas.microsoft.com/office/drawing/2014/main" id="{5D04CAF5-0274-4BF4-B4CD-74314C1A9DC5}"/>
              </a:ext>
            </a:extLst>
          </p:cNvPr>
          <p:cNvSpPr/>
          <p:nvPr/>
        </p:nvSpPr>
        <p:spPr>
          <a:xfrm>
            <a:off x="11455017" y="5492704"/>
            <a:ext cx="144000" cy="144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7C7A8793-4694-4A31-B812-C84B1ABB6F8D}"/>
              </a:ext>
            </a:extLst>
          </p:cNvPr>
          <p:cNvSpPr/>
          <p:nvPr/>
        </p:nvSpPr>
        <p:spPr>
          <a:xfrm>
            <a:off x="7849132" y="1968548"/>
            <a:ext cx="144000" cy="144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E0D5F86F-45D3-4E7E-AA94-5B32511FE783}"/>
              </a:ext>
            </a:extLst>
          </p:cNvPr>
          <p:cNvCxnSpPr>
            <a:cxnSpLocks/>
          </p:cNvCxnSpPr>
          <p:nvPr/>
        </p:nvCxnSpPr>
        <p:spPr>
          <a:xfrm>
            <a:off x="7955280" y="2042160"/>
            <a:ext cx="3566160" cy="351282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3CDCDF7B-A24F-44BF-A2D2-C7A491032825}"/>
              </a:ext>
            </a:extLst>
          </p:cNvPr>
          <p:cNvSpPr txBox="1"/>
          <p:nvPr/>
        </p:nvSpPr>
        <p:spPr>
          <a:xfrm>
            <a:off x="8174459" y="2011462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</p:spTree>
    <p:extLst>
      <p:ext uri="{BB962C8B-B14F-4D97-AF65-F5344CB8AC3E}">
        <p14:creationId xmlns:p14="http://schemas.microsoft.com/office/powerpoint/2010/main" val="238527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2" grpId="0" animBg="1"/>
      <p:bldP spid="33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Vrije vorm: vorm 36">
            <a:extLst>
              <a:ext uri="{FF2B5EF4-FFF2-40B4-BE49-F238E27FC236}">
                <a16:creationId xmlns:a16="http://schemas.microsoft.com/office/drawing/2014/main" id="{8BB136DB-5879-4177-BF6D-92F6FDB0A06C}"/>
              </a:ext>
            </a:extLst>
          </p:cNvPr>
          <p:cNvSpPr/>
          <p:nvPr/>
        </p:nvSpPr>
        <p:spPr>
          <a:xfrm>
            <a:off x="7921625" y="2038350"/>
            <a:ext cx="1797050" cy="1771650"/>
          </a:xfrm>
          <a:custGeom>
            <a:avLst/>
            <a:gdLst>
              <a:gd name="connsiteX0" fmla="*/ 0 w 1797050"/>
              <a:gd name="connsiteY0" fmla="*/ 0 h 1771650"/>
              <a:gd name="connsiteX1" fmla="*/ 0 w 1797050"/>
              <a:gd name="connsiteY1" fmla="*/ 1771650 h 1771650"/>
              <a:gd name="connsiteX2" fmla="*/ 1797050 w 1797050"/>
              <a:gd name="connsiteY2" fmla="*/ 1771650 h 1771650"/>
              <a:gd name="connsiteX3" fmla="*/ 0 w 1797050"/>
              <a:gd name="connsiteY3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7050" h="1771650">
                <a:moveTo>
                  <a:pt x="0" y="0"/>
                </a:moveTo>
                <a:lnTo>
                  <a:pt x="0" y="1771650"/>
                </a:lnTo>
                <a:lnTo>
                  <a:pt x="1797050" y="1771650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51A04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0D823A-1EEB-4E11-93B1-F82CBD0D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052" y="1637671"/>
            <a:ext cx="5130362" cy="456418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ts val="3100"/>
              </a:lnSpc>
              <a:buFont typeface="+mj-lt"/>
              <a:buAutoNum type="arabicPeriod" startAt="2"/>
            </a:pPr>
            <a:r>
              <a:rPr lang="nl-NL"/>
              <a:t>Hoeveel producten worden gevraagd bij een prijs van € 5</a:t>
            </a:r>
          </a:p>
          <a:p>
            <a:pPr lvl="1"/>
            <a:r>
              <a:rPr lang="nl-NL"/>
              <a:t>Als P = 5</a:t>
            </a:r>
          </a:p>
          <a:p>
            <a:pPr marL="457200" lvl="1" indent="0">
              <a:buNone/>
            </a:pPr>
            <a:r>
              <a:rPr lang="nl-NL"/>
              <a:t>	→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-25×5 + 250 = 125</a:t>
            </a:r>
          </a:p>
          <a:p>
            <a:pPr marL="457200" lvl="1" indent="0">
              <a:buNone/>
            </a:pPr>
            <a:endParaRPr lang="nl-NL"/>
          </a:p>
          <a:p>
            <a:pPr marL="457200" indent="-457200">
              <a:lnSpc>
                <a:spcPts val="3100"/>
              </a:lnSpc>
              <a:buFont typeface="+mj-lt"/>
              <a:buAutoNum type="arabicPeriod" startAt="2"/>
            </a:pPr>
            <a:r>
              <a:rPr lang="nl-NL"/>
              <a:t>Arceer het consumentensurplus.</a:t>
            </a:r>
          </a:p>
          <a:p>
            <a:pPr marL="457200" indent="-457200">
              <a:lnSpc>
                <a:spcPts val="3100"/>
              </a:lnSpc>
              <a:buFont typeface="+mj-lt"/>
              <a:buAutoNum type="arabicPeriod" startAt="2"/>
            </a:pPr>
            <a:r>
              <a:rPr lang="nl-NL"/>
              <a:t>Bereken de waarde van het consumentensurplus.</a:t>
            </a:r>
          </a:p>
          <a:p>
            <a:pPr lvl="1">
              <a:lnSpc>
                <a:spcPts val="3100"/>
              </a:lnSpc>
            </a:pPr>
            <a:r>
              <a:rPr lang="nl-NL" err="1"/>
              <a:t>Opp</a:t>
            </a:r>
            <a:r>
              <a:rPr lang="nl-NL"/>
              <a:t> = ½ × basis × hoogte</a:t>
            </a:r>
          </a:p>
          <a:p>
            <a:pPr marL="714375" lvl="1" indent="0">
              <a:lnSpc>
                <a:spcPts val="3100"/>
              </a:lnSpc>
              <a:buNone/>
            </a:pPr>
            <a:r>
              <a:rPr lang="nl-NL" err="1"/>
              <a:t>Opp</a:t>
            </a:r>
            <a:r>
              <a:rPr lang="nl-NL"/>
              <a:t> = ½ × 125 </a:t>
            </a:r>
            <a:r>
              <a:rPr lang="nl-NL" err="1"/>
              <a:t>mln</a:t>
            </a:r>
            <a:r>
              <a:rPr lang="nl-NL"/>
              <a:t> × (€ 10 - € 5)</a:t>
            </a:r>
          </a:p>
          <a:p>
            <a:pPr marL="714375" lvl="1" indent="0">
              <a:lnSpc>
                <a:spcPts val="3100"/>
              </a:lnSpc>
              <a:buNone/>
            </a:pPr>
            <a:r>
              <a:rPr lang="nl-NL"/>
              <a:t>CS = € 312,5 mln.</a:t>
            </a:r>
          </a:p>
          <a:p>
            <a:pPr marL="714375" lvl="1" indent="-257175">
              <a:lnSpc>
                <a:spcPts val="3100"/>
              </a:lnSpc>
              <a:buNone/>
            </a:pPr>
            <a:endParaRPr lang="nl-NL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F5E99F4-2A6A-4F61-B614-E53DAD1FBF35}"/>
              </a:ext>
            </a:extLst>
          </p:cNvPr>
          <p:cNvGrpSpPr/>
          <p:nvPr/>
        </p:nvGrpSpPr>
        <p:grpSpPr>
          <a:xfrm>
            <a:off x="7095083" y="1866171"/>
            <a:ext cx="4716628" cy="4422957"/>
            <a:chOff x="6344490" y="2565161"/>
            <a:chExt cx="4716628" cy="44229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78F014-F200-477C-B103-5BF43B6B035E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FF84B74-575F-4DF6-B486-7071CC4FC5D3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726A32A7-99D3-491A-8146-E8CF15AAAC8A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95E34430-F4A0-4E89-BAA6-A5B2E6E0864C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4E978D1F-0B70-464A-A050-CD1DDB089D41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271CF9EA-69B9-4DE5-8BAC-201B94D67717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50EB128-EEC3-4137-93B0-837A41A1E9DB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B1A5BF30-128D-4225-8E21-87B6491FB0A4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3DE3363-D933-4162-BE84-9F8A38D67F55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334AD588-AFEE-4A78-BE28-DB3E745729E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F36A9A54-A8D2-46BD-870A-CFE8928F7576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290DC1A5-0D23-4BD1-B8CE-58CCD2153F65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2767864-9E15-41BE-B231-29203D5C4D15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E84C1BF7-E47D-42FB-A2E0-D4958FCE721F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2F4DE887-DE56-4784-8DE2-42C3F0516A0D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E7EE1D08-A7F9-4F46-B943-141299281739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6042CDAB-9E24-406F-A590-56768EF5A648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E81642-4F8D-4F43-843E-C05BD5E0C19E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63CCF6C3-2B77-42BA-BCC0-6A7A9F4F1681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59F9679A-562B-48B3-BB06-97454281D26B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75C09C1D-082F-4C9B-A638-6082E3AA0284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BDCFC342-E509-43EE-81C2-9B31BC6B6B3A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83524094-114D-4952-8036-D3858A04217F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6FB088B6-EBD3-4758-A07D-C605281FBBDB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E0D5F86F-45D3-4E7E-AA94-5B32511FE783}"/>
              </a:ext>
            </a:extLst>
          </p:cNvPr>
          <p:cNvCxnSpPr>
            <a:cxnSpLocks/>
          </p:cNvCxnSpPr>
          <p:nvPr/>
        </p:nvCxnSpPr>
        <p:spPr>
          <a:xfrm>
            <a:off x="7934325" y="2043113"/>
            <a:ext cx="3587115" cy="3511867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3CDCDF7B-A24F-44BF-A2D2-C7A491032825}"/>
              </a:ext>
            </a:extLst>
          </p:cNvPr>
          <p:cNvSpPr txBox="1"/>
          <p:nvPr/>
        </p:nvSpPr>
        <p:spPr>
          <a:xfrm>
            <a:off x="8174459" y="2011462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7C7A8793-4694-4A31-B812-C84B1ABB6F8D}"/>
              </a:ext>
            </a:extLst>
          </p:cNvPr>
          <p:cNvSpPr/>
          <p:nvPr/>
        </p:nvSpPr>
        <p:spPr>
          <a:xfrm>
            <a:off x="9645225" y="3732876"/>
            <a:ext cx="144000" cy="144000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4E914EBA-A410-4A77-92DD-99A9D475F0CB}"/>
              </a:ext>
            </a:extLst>
          </p:cNvPr>
          <p:cNvCxnSpPr/>
          <p:nvPr/>
        </p:nvCxnSpPr>
        <p:spPr>
          <a:xfrm>
            <a:off x="7948587" y="3811270"/>
            <a:ext cx="1728000" cy="0"/>
          </a:xfrm>
          <a:prstGeom prst="line">
            <a:avLst/>
          </a:prstGeom>
          <a:ln w="22225">
            <a:solidFill>
              <a:srgbClr val="51A04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EAB9C8FA-8A3C-4B0E-B8C1-4529F33D5330}"/>
              </a:ext>
            </a:extLst>
          </p:cNvPr>
          <p:cNvCxnSpPr>
            <a:cxnSpLocks/>
          </p:cNvCxnSpPr>
          <p:nvPr/>
        </p:nvCxnSpPr>
        <p:spPr>
          <a:xfrm>
            <a:off x="9717225" y="3919763"/>
            <a:ext cx="0" cy="1584000"/>
          </a:xfrm>
          <a:prstGeom prst="line">
            <a:avLst/>
          </a:prstGeom>
          <a:ln w="22225">
            <a:solidFill>
              <a:srgbClr val="51A04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C427BCE8-8C41-4F0E-B36B-D6C037D66B03}"/>
              </a:ext>
            </a:extLst>
          </p:cNvPr>
          <p:cNvSpPr txBox="1"/>
          <p:nvPr/>
        </p:nvSpPr>
        <p:spPr>
          <a:xfrm>
            <a:off x="8228171" y="2974118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rgbClr val="1A80B6"/>
                </a:solidFill>
              </a:rPr>
              <a:t>CS</a:t>
            </a:r>
            <a:endParaRPr lang="nl-NL" b="1" dirty="0">
              <a:solidFill>
                <a:srgbClr val="1A80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5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" grpId="0" uiExpand="1" build="p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AB34C41-132B-4007-B33F-09BED51D1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De vraaglijn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907E95A7-4523-4DFE-9EF7-60F7A7B93B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Alleen de prijs?</a:t>
            </a:r>
          </a:p>
        </p:txBody>
      </p:sp>
    </p:spTree>
    <p:extLst>
      <p:ext uri="{BB962C8B-B14F-4D97-AF65-F5344CB8AC3E}">
        <p14:creationId xmlns:p14="http://schemas.microsoft.com/office/powerpoint/2010/main" val="3306640900"/>
      </p:ext>
    </p:extLst>
  </p:cSld>
  <p:clrMapOvr>
    <a:masterClrMapping/>
  </p:clrMapOvr>
  <p:transition spd="slow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E07B208-CD55-4457-B861-C2C375A6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spc="300" dirty="0"/>
              <a:t>Veranderingen</a:t>
            </a:r>
          </a:p>
        </p:txBody>
      </p:sp>
      <p:sp>
        <p:nvSpPr>
          <p:cNvPr id="39" name="Tijdelijke aanduiding voor inhoud 38">
            <a:extLst>
              <a:ext uri="{FF2B5EF4-FFF2-40B4-BE49-F238E27FC236}">
                <a16:creationId xmlns:a16="http://schemas.microsoft.com/office/drawing/2014/main" id="{1EBC513D-91E6-4207-B21A-A4EC711DC9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err="1"/>
              <a:t>Pizzaria</a:t>
            </a:r>
            <a:r>
              <a:rPr lang="nl-NL" sz="2000" dirty="0"/>
              <a:t> in dierentuin</a:t>
            </a:r>
            <a:br>
              <a:rPr lang="nl-NL" sz="2000" dirty="0"/>
            </a:br>
            <a:r>
              <a:rPr lang="nl-NL" sz="1600" dirty="0"/>
              <a:t>(vraag op jaarbasis)</a:t>
            </a:r>
          </a:p>
          <a:p>
            <a:r>
              <a:rPr lang="nl-NL" sz="2000" dirty="0"/>
              <a:t>Als de prijs € 8 is,</a:t>
            </a:r>
          </a:p>
          <a:p>
            <a:pPr marL="268288" indent="0">
              <a:buNone/>
            </a:pPr>
            <a:r>
              <a:rPr lang="nl-NL" sz="2000" dirty="0"/>
              <a:t>worden er 50 </a:t>
            </a:r>
            <a:r>
              <a:rPr lang="nl-NL" sz="2000" dirty="0" err="1"/>
              <a:t>mln</a:t>
            </a:r>
            <a:r>
              <a:rPr lang="nl-NL" sz="2000" dirty="0"/>
              <a:t> stuks gevraagd</a:t>
            </a:r>
          </a:p>
          <a:p>
            <a:r>
              <a:rPr lang="nl-NL" sz="2000" dirty="0"/>
              <a:t>Als de prijs daalt naar € 6 is,</a:t>
            </a:r>
          </a:p>
          <a:p>
            <a:pPr marL="268288" indent="0">
              <a:buNone/>
            </a:pPr>
            <a:r>
              <a:rPr lang="nl-NL" sz="2000" dirty="0"/>
              <a:t>worden er 100 </a:t>
            </a:r>
            <a:r>
              <a:rPr lang="nl-NL" sz="2000" dirty="0" err="1"/>
              <a:t>mln</a:t>
            </a:r>
            <a:r>
              <a:rPr lang="nl-NL" sz="2000" dirty="0"/>
              <a:t> stuks gevraagd</a:t>
            </a:r>
          </a:p>
          <a:p>
            <a:pPr marL="0" indent="0">
              <a:buNone/>
            </a:pPr>
            <a:r>
              <a:rPr lang="nl-NL" sz="2000" b="1" dirty="0"/>
              <a:t>= verschuiving OVER de lijn</a:t>
            </a:r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dirty="0"/>
              <a:t>Maar is prijs het enige dat de omvang van de vraag bepaald?</a:t>
            </a:r>
          </a:p>
          <a:p>
            <a:pPr marL="355600" indent="0">
              <a:buNone/>
            </a:pPr>
            <a:r>
              <a:rPr lang="nl-NL" sz="2000" dirty="0"/>
              <a:t>Wat gebeurt er nu met het groene puntje?</a:t>
            </a:r>
          </a:p>
          <a:p>
            <a:pPr marL="0" indent="0">
              <a:buNone/>
              <a:tabLst>
                <a:tab pos="88900" algn="l"/>
              </a:tabLst>
            </a:pPr>
            <a:r>
              <a:rPr lang="nl-NL" sz="2000" b="1" dirty="0"/>
              <a:t>= verschuiving VAN de lijn</a:t>
            </a:r>
          </a:p>
          <a:p>
            <a:pPr marL="0" indent="0">
              <a:buNone/>
              <a:tabLst>
                <a:tab pos="88900" algn="l"/>
              </a:tabLst>
            </a:pPr>
            <a:endParaRPr lang="nl-NL" dirty="0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ADF291BF-712E-4ED2-8CC7-42246BAB330C}"/>
              </a:ext>
            </a:extLst>
          </p:cNvPr>
          <p:cNvGrpSpPr/>
          <p:nvPr/>
        </p:nvGrpSpPr>
        <p:grpSpPr>
          <a:xfrm>
            <a:off x="7095083" y="1679359"/>
            <a:ext cx="4716628" cy="4422957"/>
            <a:chOff x="6344490" y="2565161"/>
            <a:chExt cx="4716628" cy="4422957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BCAD7F86-4A93-45E5-909E-78037B0A62EC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2140C0AB-6A23-4E36-A2D3-B8F885BCB52A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7979451-4110-4546-83CE-C2702390C7F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B6764F1A-B9BE-4686-AA00-EA1BAC4CD48F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2A0C20B-F4EE-40F1-8611-215DA2F0FC1D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62180782-5CC1-48F1-8016-61462F52AF19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0E3C4ED0-A9AC-4441-97C4-CBB8652EB6AE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21E188D-6102-4E37-8DBC-305AE3D319F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57878667-6CEE-40C3-89E3-30DB1C68554B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520627DF-1A20-4679-8346-55681BB2DDB1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D36966B0-D330-42D8-8876-A375F9308CE3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97F9D340-9632-4000-8EA2-74D137906A68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883105C4-9415-47EA-80AB-72375314D5C3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EAC2B876-384C-440F-AD53-5156B0A38817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70905BAD-0DD7-4120-8EFB-1ECE7B165B8A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61742BB3-AE42-4D34-9533-D1D0F38B3EDB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B57B07FB-D4AD-4E86-B8DD-2AFAD383153A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2FA0B148-4415-4728-B6D6-EB7A22BC834F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441CC031-DCFA-4F52-B0A0-2596C6163412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79A83626-11F5-434A-B8CD-C7A6FAFBC7E9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1A7A83EA-00F5-4FB0-B424-E387A7811033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4D01EE23-6C5E-4586-843A-3512798697A2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C19AEFE-B3EC-46D0-8E99-95877802F8E1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9FD12456-D24B-4395-ADFF-8DEDA096F735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B096FBB0-6184-40F7-94A8-9AC72A01ADEC}"/>
              </a:ext>
            </a:extLst>
          </p:cNvPr>
          <p:cNvCxnSpPr>
            <a:cxnSpLocks/>
          </p:cNvCxnSpPr>
          <p:nvPr/>
        </p:nvCxnSpPr>
        <p:spPr>
          <a:xfrm>
            <a:off x="7955280" y="1855348"/>
            <a:ext cx="3566160" cy="351282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5C7771FC-F0E9-4113-B770-05A5B21B63F5}"/>
              </a:ext>
            </a:extLst>
          </p:cNvPr>
          <p:cNvSpPr txBox="1"/>
          <p:nvPr/>
        </p:nvSpPr>
        <p:spPr>
          <a:xfrm>
            <a:off x="8174459" y="1824650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DDBE601-60DB-4858-9D78-5C8F66EF9003}"/>
              </a:ext>
            </a:extLst>
          </p:cNvPr>
          <p:cNvSpPr/>
          <p:nvPr/>
        </p:nvSpPr>
        <p:spPr>
          <a:xfrm>
            <a:off x="8799826" y="1307631"/>
            <a:ext cx="1834798" cy="369332"/>
          </a:xfrm>
          <a:prstGeom prst="rect">
            <a:avLst/>
          </a:prstGeom>
          <a:ln>
            <a:solidFill>
              <a:srgbClr val="1A80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-25P + 250</a:t>
            </a:r>
          </a:p>
        </p:txBody>
      </p:sp>
      <p:pic>
        <p:nvPicPr>
          <p:cNvPr id="35" name="Afbeelding 34" descr="Afbeelding met pizza, punt, voedsel, stuk&#10;&#10;Automatisch gegenereerde beschrijving">
            <a:extLst>
              <a:ext uri="{FF2B5EF4-FFF2-40B4-BE49-F238E27FC236}">
                <a16:creationId xmlns:a16="http://schemas.microsoft.com/office/drawing/2014/main" id="{75AF828A-983C-4346-BACE-ED935C048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632" y="256697"/>
            <a:ext cx="1638883" cy="1245551"/>
          </a:xfrm>
          <a:prstGeom prst="rect">
            <a:avLst/>
          </a:prstGeom>
        </p:spPr>
      </p:pic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6AFAAEAA-295A-4B85-BEFF-A0E2A2E7D828}"/>
              </a:ext>
            </a:extLst>
          </p:cNvPr>
          <p:cNvCxnSpPr>
            <a:cxnSpLocks/>
          </p:cNvCxnSpPr>
          <p:nvPr/>
        </p:nvCxnSpPr>
        <p:spPr>
          <a:xfrm>
            <a:off x="8048625" y="1945481"/>
            <a:ext cx="2997994" cy="295275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al 1">
            <a:extLst>
              <a:ext uri="{FF2B5EF4-FFF2-40B4-BE49-F238E27FC236}">
                <a16:creationId xmlns:a16="http://schemas.microsoft.com/office/drawing/2014/main" id="{AF568F56-9B9D-4181-A004-81C187046D56}"/>
              </a:ext>
            </a:extLst>
          </p:cNvPr>
          <p:cNvSpPr/>
          <p:nvPr/>
        </p:nvSpPr>
        <p:spPr>
          <a:xfrm>
            <a:off x="8576650" y="2486640"/>
            <a:ext cx="144000" cy="144000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F9CE89FD-526E-4D8D-968F-49BD27D31064}"/>
              </a:ext>
            </a:extLst>
          </p:cNvPr>
          <p:cNvSpPr txBox="1"/>
          <p:nvPr/>
        </p:nvSpPr>
        <p:spPr>
          <a:xfrm>
            <a:off x="8901468" y="1827845"/>
            <a:ext cx="52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v2</a:t>
            </a:r>
          </a:p>
        </p:txBody>
      </p:sp>
    </p:spTree>
    <p:extLst>
      <p:ext uri="{BB962C8B-B14F-4D97-AF65-F5344CB8AC3E}">
        <p14:creationId xmlns:p14="http://schemas.microsoft.com/office/powerpoint/2010/main" val="93073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586 0.1027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" y="513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6 0.10277 L 0.11797 0.1020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"/>
                            </p:stCondLst>
                            <p:childTnLst>
                              <p:par>
                                <p:cTn id="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.00139 L 0.05912 0.0032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1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" grpId="0" animBg="1"/>
      <p:bldP spid="2" grpId="0" animBg="1"/>
      <p:bldP spid="2" grpId="1" animBg="1"/>
      <p:bldP spid="2" grpId="2" animBg="1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E07B208-CD55-4457-B861-C2C375A6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Verschuivingen van/over de lijn</a:t>
            </a:r>
          </a:p>
        </p:txBody>
      </p:sp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08A0E5A-4FBA-4BAB-8759-7507CB31E323}"/>
              </a:ext>
            </a:extLst>
          </p:cNvPr>
          <p:cNvSpPr/>
          <p:nvPr/>
        </p:nvSpPr>
        <p:spPr>
          <a:xfrm>
            <a:off x="2417821" y="3746787"/>
            <a:ext cx="1163519" cy="1163519"/>
          </a:xfrm>
          <a:custGeom>
            <a:avLst/>
            <a:gdLst>
              <a:gd name="connsiteX0" fmla="*/ 0 w 1163519"/>
              <a:gd name="connsiteY0" fmla="*/ 581760 h 1163519"/>
              <a:gd name="connsiteX1" fmla="*/ 581760 w 1163519"/>
              <a:gd name="connsiteY1" fmla="*/ 0 h 1163519"/>
              <a:gd name="connsiteX2" fmla="*/ 1163520 w 1163519"/>
              <a:gd name="connsiteY2" fmla="*/ 581760 h 1163519"/>
              <a:gd name="connsiteX3" fmla="*/ 581760 w 1163519"/>
              <a:gd name="connsiteY3" fmla="*/ 1163520 h 1163519"/>
              <a:gd name="connsiteX4" fmla="*/ 0 w 1163519"/>
              <a:gd name="connsiteY4" fmla="*/ 581760 h 116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3519" h="1163519">
                <a:moveTo>
                  <a:pt x="0" y="581760"/>
                </a:moveTo>
                <a:cubicBezTo>
                  <a:pt x="0" y="260463"/>
                  <a:pt x="260463" y="0"/>
                  <a:pt x="581760" y="0"/>
                </a:cubicBezTo>
                <a:cubicBezTo>
                  <a:pt x="903057" y="0"/>
                  <a:pt x="1163520" y="260463"/>
                  <a:pt x="1163520" y="581760"/>
                </a:cubicBezTo>
                <a:cubicBezTo>
                  <a:pt x="1163520" y="903057"/>
                  <a:pt x="903057" y="1163520"/>
                  <a:pt x="581760" y="1163520"/>
                </a:cubicBezTo>
                <a:cubicBezTo>
                  <a:pt x="260463" y="1163520"/>
                  <a:pt x="0" y="903057"/>
                  <a:pt x="0" y="581760"/>
                </a:cubicBezTo>
                <a:close/>
              </a:path>
            </a:pathLst>
          </a:custGeom>
          <a:solidFill>
            <a:srgbClr val="1A80B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333" tIns="198333" rIns="198333" bIns="198333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2200" kern="1200" dirty="0"/>
              <a:t>Vraag</a:t>
            </a:r>
          </a:p>
        </p:txBody>
      </p:sp>
      <p:sp>
        <p:nvSpPr>
          <p:cNvPr id="41" name="Vrije vorm: vorm 40">
            <a:extLst>
              <a:ext uri="{FF2B5EF4-FFF2-40B4-BE49-F238E27FC236}">
                <a16:creationId xmlns:a16="http://schemas.microsoft.com/office/drawing/2014/main" id="{9CD28004-5255-47F3-AA3D-6ABF7186ED10}"/>
              </a:ext>
            </a:extLst>
          </p:cNvPr>
          <p:cNvSpPr/>
          <p:nvPr/>
        </p:nvSpPr>
        <p:spPr>
          <a:xfrm rot="5400000">
            <a:off x="2875432" y="3321772"/>
            <a:ext cx="248297" cy="395596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9120" rIns="74490" bIns="7911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42" name="Vrije vorm: vorm 41">
            <a:extLst>
              <a:ext uri="{FF2B5EF4-FFF2-40B4-BE49-F238E27FC236}">
                <a16:creationId xmlns:a16="http://schemas.microsoft.com/office/drawing/2014/main" id="{77792DFE-13AB-4F9A-8F77-EF9C99E44D0C}"/>
              </a:ext>
            </a:extLst>
          </p:cNvPr>
          <p:cNvSpPr/>
          <p:nvPr/>
        </p:nvSpPr>
        <p:spPr>
          <a:xfrm>
            <a:off x="2276926" y="1832991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Aantal bezoekers</a:t>
            </a:r>
          </a:p>
        </p:txBody>
      </p:sp>
      <p:sp>
        <p:nvSpPr>
          <p:cNvPr id="43" name="Vrije vorm: vorm 42">
            <a:extLst>
              <a:ext uri="{FF2B5EF4-FFF2-40B4-BE49-F238E27FC236}">
                <a16:creationId xmlns:a16="http://schemas.microsoft.com/office/drawing/2014/main" id="{10327B00-26A2-456F-AD26-C4875A786A19}"/>
              </a:ext>
            </a:extLst>
          </p:cNvPr>
          <p:cNvSpPr/>
          <p:nvPr/>
        </p:nvSpPr>
        <p:spPr>
          <a:xfrm rot="11972347">
            <a:off x="2106051" y="3880760"/>
            <a:ext cx="248298" cy="395597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248296" y="316477"/>
                </a:moveTo>
                <a:lnTo>
                  <a:pt x="124148" y="316477"/>
                </a:lnTo>
                <a:lnTo>
                  <a:pt x="124148" y="395596"/>
                </a:lnTo>
                <a:lnTo>
                  <a:pt x="1" y="197798"/>
                </a:lnTo>
                <a:lnTo>
                  <a:pt x="124148" y="0"/>
                </a:lnTo>
                <a:lnTo>
                  <a:pt x="124148" y="79119"/>
                </a:lnTo>
                <a:lnTo>
                  <a:pt x="248296" y="79119"/>
                </a:lnTo>
                <a:lnTo>
                  <a:pt x="248296" y="31647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489" tIns="79119" rIns="0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44" name="Vrije vorm: vorm 43">
            <a:extLst>
              <a:ext uri="{FF2B5EF4-FFF2-40B4-BE49-F238E27FC236}">
                <a16:creationId xmlns:a16="http://schemas.microsoft.com/office/drawing/2014/main" id="{EBE6ADB4-649D-4579-9D45-899F6D63482C}"/>
              </a:ext>
            </a:extLst>
          </p:cNvPr>
          <p:cNvSpPr/>
          <p:nvPr/>
        </p:nvSpPr>
        <p:spPr>
          <a:xfrm>
            <a:off x="590797" y="3058035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51A04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Prijs pizzapunt</a:t>
            </a:r>
          </a:p>
        </p:txBody>
      </p:sp>
      <p:sp>
        <p:nvSpPr>
          <p:cNvPr id="45" name="Vrije vorm: vorm 44">
            <a:extLst>
              <a:ext uri="{FF2B5EF4-FFF2-40B4-BE49-F238E27FC236}">
                <a16:creationId xmlns:a16="http://schemas.microsoft.com/office/drawing/2014/main" id="{796948C9-BA8C-4BF2-9097-869B90CBB136}"/>
              </a:ext>
            </a:extLst>
          </p:cNvPr>
          <p:cNvSpPr/>
          <p:nvPr/>
        </p:nvSpPr>
        <p:spPr>
          <a:xfrm rot="7714469">
            <a:off x="2399928" y="4785222"/>
            <a:ext cx="248298" cy="395597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248296" y="316477"/>
                </a:moveTo>
                <a:lnTo>
                  <a:pt x="124148" y="316477"/>
                </a:lnTo>
                <a:lnTo>
                  <a:pt x="124148" y="395596"/>
                </a:lnTo>
                <a:lnTo>
                  <a:pt x="1" y="197798"/>
                </a:lnTo>
                <a:lnTo>
                  <a:pt x="124148" y="0"/>
                </a:lnTo>
                <a:lnTo>
                  <a:pt x="124148" y="79119"/>
                </a:lnTo>
                <a:lnTo>
                  <a:pt x="248296" y="79119"/>
                </a:lnTo>
                <a:lnTo>
                  <a:pt x="248296" y="31647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487" tIns="79119" rIns="2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46" name="Vrije vorm: vorm 45">
            <a:extLst>
              <a:ext uri="{FF2B5EF4-FFF2-40B4-BE49-F238E27FC236}">
                <a16:creationId xmlns:a16="http://schemas.microsoft.com/office/drawing/2014/main" id="{BE7633FA-06BF-4061-8EB2-13F571E01C98}"/>
              </a:ext>
            </a:extLst>
          </p:cNvPr>
          <p:cNvSpPr/>
          <p:nvPr/>
        </p:nvSpPr>
        <p:spPr>
          <a:xfrm>
            <a:off x="1234841" y="5040199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Prijs andere snacks</a:t>
            </a:r>
          </a:p>
        </p:txBody>
      </p:sp>
      <p:sp>
        <p:nvSpPr>
          <p:cNvPr id="48" name="Vrije vorm: vorm 47">
            <a:extLst>
              <a:ext uri="{FF2B5EF4-FFF2-40B4-BE49-F238E27FC236}">
                <a16:creationId xmlns:a16="http://schemas.microsoft.com/office/drawing/2014/main" id="{B25B8065-719E-4808-A7E1-04A29F0A5B3E}"/>
              </a:ext>
            </a:extLst>
          </p:cNvPr>
          <p:cNvSpPr/>
          <p:nvPr/>
        </p:nvSpPr>
        <p:spPr>
          <a:xfrm rot="13734304">
            <a:off x="3350936" y="4785223"/>
            <a:ext cx="248297" cy="395596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9118" rIns="74488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49" name="Vrije vorm: vorm 48">
            <a:extLst>
              <a:ext uri="{FF2B5EF4-FFF2-40B4-BE49-F238E27FC236}">
                <a16:creationId xmlns:a16="http://schemas.microsoft.com/office/drawing/2014/main" id="{5AD54281-92E1-46A4-BAF5-8227BBBABB9C}"/>
              </a:ext>
            </a:extLst>
          </p:cNvPr>
          <p:cNvSpPr/>
          <p:nvPr/>
        </p:nvSpPr>
        <p:spPr>
          <a:xfrm>
            <a:off x="3319011" y="5040199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Voorkeur bezoekers (weer)</a:t>
            </a:r>
          </a:p>
        </p:txBody>
      </p:sp>
      <p:sp>
        <p:nvSpPr>
          <p:cNvPr id="50" name="Vrije vorm: vorm 49">
            <a:extLst>
              <a:ext uri="{FF2B5EF4-FFF2-40B4-BE49-F238E27FC236}">
                <a16:creationId xmlns:a16="http://schemas.microsoft.com/office/drawing/2014/main" id="{12CB892B-EBD8-4FC5-961F-C6C5F5F188F9}"/>
              </a:ext>
            </a:extLst>
          </p:cNvPr>
          <p:cNvSpPr/>
          <p:nvPr/>
        </p:nvSpPr>
        <p:spPr>
          <a:xfrm rot="9427792">
            <a:off x="3644814" y="3880761"/>
            <a:ext cx="248297" cy="395596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9119" rIns="74488" bIns="7911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51" name="Vrije vorm: vorm 50">
            <a:extLst>
              <a:ext uri="{FF2B5EF4-FFF2-40B4-BE49-F238E27FC236}">
                <a16:creationId xmlns:a16="http://schemas.microsoft.com/office/drawing/2014/main" id="{5EDE6BBE-064A-400F-B03C-727169FADEAB}"/>
              </a:ext>
            </a:extLst>
          </p:cNvPr>
          <p:cNvSpPr/>
          <p:nvPr/>
        </p:nvSpPr>
        <p:spPr>
          <a:xfrm>
            <a:off x="3963055" y="3058035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Inkomen bezoekers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ADF291BF-712E-4ED2-8CC7-42246BAB330C}"/>
              </a:ext>
            </a:extLst>
          </p:cNvPr>
          <p:cNvGrpSpPr/>
          <p:nvPr/>
        </p:nvGrpSpPr>
        <p:grpSpPr>
          <a:xfrm>
            <a:off x="7095083" y="1679359"/>
            <a:ext cx="4716628" cy="4422957"/>
            <a:chOff x="6344490" y="2565161"/>
            <a:chExt cx="4716628" cy="4422957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BCAD7F86-4A93-45E5-909E-78037B0A62EC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2140C0AB-6A23-4E36-A2D3-B8F885BCB52A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7979451-4110-4546-83CE-C2702390C7F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B6764F1A-B9BE-4686-AA00-EA1BAC4CD48F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2A0C20B-F4EE-40F1-8611-215DA2F0FC1D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62180782-5CC1-48F1-8016-61462F52AF19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0E3C4ED0-A9AC-4441-97C4-CBB8652EB6AE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21E188D-6102-4E37-8DBC-305AE3D319F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57878667-6CEE-40C3-89E3-30DB1C68554B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520627DF-1A20-4679-8346-55681BB2DDB1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D36966B0-D330-42D8-8876-A375F9308CE3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97F9D340-9632-4000-8EA2-74D137906A68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883105C4-9415-47EA-80AB-72375314D5C3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EAC2B876-384C-440F-AD53-5156B0A38817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70905BAD-0DD7-4120-8EFB-1ECE7B165B8A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61742BB3-AE42-4D34-9533-D1D0F38B3EDB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B57B07FB-D4AD-4E86-B8DD-2AFAD383153A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2FA0B148-4415-4728-B6D6-EB7A22BC834F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441CC031-DCFA-4F52-B0A0-2596C6163412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79A83626-11F5-434A-B8CD-C7A6FAFBC7E9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1A7A83EA-00F5-4FB0-B424-E387A7811033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4D01EE23-6C5E-4586-843A-3512798697A2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C19AEFE-B3EC-46D0-8E99-95877802F8E1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9FD12456-D24B-4395-ADFF-8DEDA096F735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B096FBB0-6184-40F7-94A8-9AC72A01ADEC}"/>
              </a:ext>
            </a:extLst>
          </p:cNvPr>
          <p:cNvCxnSpPr>
            <a:cxnSpLocks/>
          </p:cNvCxnSpPr>
          <p:nvPr/>
        </p:nvCxnSpPr>
        <p:spPr>
          <a:xfrm>
            <a:off x="7955280" y="1855348"/>
            <a:ext cx="3566160" cy="351282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5C7771FC-F0E9-4113-B770-05A5B21B63F5}"/>
              </a:ext>
            </a:extLst>
          </p:cNvPr>
          <p:cNvSpPr txBox="1"/>
          <p:nvPr/>
        </p:nvSpPr>
        <p:spPr>
          <a:xfrm>
            <a:off x="8174459" y="1824650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DDBE601-60DB-4858-9D78-5C8F66EF9003}"/>
              </a:ext>
            </a:extLst>
          </p:cNvPr>
          <p:cNvSpPr/>
          <p:nvPr/>
        </p:nvSpPr>
        <p:spPr>
          <a:xfrm>
            <a:off x="8799826" y="1307631"/>
            <a:ext cx="1834798" cy="369332"/>
          </a:xfrm>
          <a:prstGeom prst="rect">
            <a:avLst/>
          </a:prstGeom>
          <a:ln>
            <a:solidFill>
              <a:srgbClr val="1A80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-25P + 250</a:t>
            </a:r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6AFAAEAA-295A-4B85-BEFF-A0E2A2E7D828}"/>
              </a:ext>
            </a:extLst>
          </p:cNvPr>
          <p:cNvCxnSpPr>
            <a:cxnSpLocks/>
          </p:cNvCxnSpPr>
          <p:nvPr/>
        </p:nvCxnSpPr>
        <p:spPr>
          <a:xfrm>
            <a:off x="8658329" y="1864025"/>
            <a:ext cx="2997994" cy="295275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al 1">
            <a:extLst>
              <a:ext uri="{FF2B5EF4-FFF2-40B4-BE49-F238E27FC236}">
                <a16:creationId xmlns:a16="http://schemas.microsoft.com/office/drawing/2014/main" id="{AF568F56-9B9D-4181-A004-81C187046D56}"/>
              </a:ext>
            </a:extLst>
          </p:cNvPr>
          <p:cNvSpPr/>
          <p:nvPr/>
        </p:nvSpPr>
        <p:spPr>
          <a:xfrm>
            <a:off x="9305683" y="3202949"/>
            <a:ext cx="144000" cy="144000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F9CE89FD-526E-4D8D-968F-49BD27D31064}"/>
              </a:ext>
            </a:extLst>
          </p:cNvPr>
          <p:cNvSpPr txBox="1"/>
          <p:nvPr/>
        </p:nvSpPr>
        <p:spPr>
          <a:xfrm>
            <a:off x="8799826" y="1777222"/>
            <a:ext cx="52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v2</a:t>
            </a:r>
          </a:p>
        </p:txBody>
      </p:sp>
      <p:pic>
        <p:nvPicPr>
          <p:cNvPr id="36" name="Afbeelding 35" descr="Afbeelding met pizza, punt, voedsel, stuk&#10;&#10;Automatisch gegenereerde beschrijving">
            <a:extLst>
              <a:ext uri="{FF2B5EF4-FFF2-40B4-BE49-F238E27FC236}">
                <a16:creationId xmlns:a16="http://schemas.microsoft.com/office/drawing/2014/main" id="{64947E5E-5AD7-45DE-AD01-350794DDF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632" y="256697"/>
            <a:ext cx="1638883" cy="1245551"/>
          </a:xfrm>
          <a:prstGeom prst="rect">
            <a:avLst/>
          </a:prstGeom>
        </p:spPr>
      </p:pic>
      <p:sp>
        <p:nvSpPr>
          <p:cNvPr id="52" name="Rechthoek: afgeronde hoeken 51">
            <a:extLst>
              <a:ext uri="{FF2B5EF4-FFF2-40B4-BE49-F238E27FC236}">
                <a16:creationId xmlns:a16="http://schemas.microsoft.com/office/drawing/2014/main" id="{838A5239-AA60-4C5C-A8D9-E072703F663F}"/>
              </a:ext>
            </a:extLst>
          </p:cNvPr>
          <p:cNvSpPr/>
          <p:nvPr/>
        </p:nvSpPr>
        <p:spPr>
          <a:xfrm>
            <a:off x="5282071" y="843240"/>
            <a:ext cx="914400" cy="369332"/>
          </a:xfrm>
          <a:prstGeom prst="round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OVER</a:t>
            </a:r>
          </a:p>
        </p:txBody>
      </p:sp>
      <p:sp>
        <p:nvSpPr>
          <p:cNvPr id="53" name="Rechthoek: afgeronde hoeken 52">
            <a:extLst>
              <a:ext uri="{FF2B5EF4-FFF2-40B4-BE49-F238E27FC236}">
                <a16:creationId xmlns:a16="http://schemas.microsoft.com/office/drawing/2014/main" id="{A1EB57DE-1B78-47AE-8C03-93A9F6A6D0D8}"/>
              </a:ext>
            </a:extLst>
          </p:cNvPr>
          <p:cNvSpPr/>
          <p:nvPr/>
        </p:nvSpPr>
        <p:spPr>
          <a:xfrm>
            <a:off x="4151360" y="829282"/>
            <a:ext cx="914400" cy="369332"/>
          </a:xfrm>
          <a:prstGeom prst="roundRect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VAN</a:t>
            </a:r>
          </a:p>
        </p:txBody>
      </p: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90392DD8-9E3C-4EAA-8556-544F91831275}"/>
              </a:ext>
            </a:extLst>
          </p:cNvPr>
          <p:cNvCxnSpPr>
            <a:cxnSpLocks/>
          </p:cNvCxnSpPr>
          <p:nvPr/>
        </p:nvCxnSpPr>
        <p:spPr>
          <a:xfrm>
            <a:off x="8808645" y="1326697"/>
            <a:ext cx="1825979" cy="337486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DE14266E-5CB2-4148-8304-44B7CF137062}"/>
              </a:ext>
            </a:extLst>
          </p:cNvPr>
          <p:cNvCxnSpPr/>
          <p:nvPr/>
        </p:nvCxnSpPr>
        <p:spPr>
          <a:xfrm flipV="1">
            <a:off x="8799826" y="1304877"/>
            <a:ext cx="1834798" cy="368621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0099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6.25E-7 3.7037E-6 L 0.0849 0.146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5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2" grpId="0" animBg="1"/>
      <p:bldP spid="2" grpId="1" animBg="1"/>
      <p:bldP spid="47" grpId="0"/>
      <p:bldP spid="52" grpId="0" animBg="1"/>
      <p:bldP spid="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29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D82903A5-6512-45A4-905F-3C2FF8F787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Betalingsbereidheid: de vraaglijn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411B11-D7EE-4A52-A0A2-D47C95F79F8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/>
              <a:t>Consumentensurplus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3D9130-8331-4BBA-9511-FE4D4B362DEC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/>
              <a:t>Veranderingen van de vraaglijn</a:t>
            </a:r>
          </a:p>
        </p:txBody>
      </p:sp>
    </p:spTree>
    <p:extLst>
      <p:ext uri="{BB962C8B-B14F-4D97-AF65-F5344CB8AC3E}">
        <p14:creationId xmlns:p14="http://schemas.microsoft.com/office/powerpoint/2010/main" val="352491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6CA8A-064B-4A60-92FB-A1BDD95C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Betalingsbereidheid</a:t>
            </a:r>
            <a:br>
              <a:rPr lang="nl-NL"/>
            </a:br>
            <a:r>
              <a:rPr lang="nl-NL" sz="1400">
                <a:solidFill>
                  <a:schemeClr val="bg1">
                    <a:lumMod val="50000"/>
                    <a:lumOff val="50000"/>
                  </a:schemeClr>
                </a:solidFill>
              </a:rPr>
              <a:t>maximaal uitgeven aan een product</a:t>
            </a:r>
            <a:endParaRPr lang="nl-NL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F07259-1923-41C2-8B0F-C2E1B86B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5" y="1809754"/>
            <a:ext cx="5411786" cy="4339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/>
              <a:t>Hoeveel producten worden er gevraagd bij een bepaalde prijs?</a:t>
            </a:r>
          </a:p>
          <a:p>
            <a:pPr>
              <a:spcBef>
                <a:spcPts val="1200"/>
              </a:spcBef>
            </a:pPr>
            <a:r>
              <a:rPr lang="nl-NL" sz="1800"/>
              <a:t>mensen hebben verschillende betalingsbereidheid:</a:t>
            </a:r>
          </a:p>
          <a:p>
            <a:pPr lvl="1">
              <a:spcBef>
                <a:spcPts val="600"/>
              </a:spcBef>
            </a:pPr>
            <a:r>
              <a:rPr lang="nl-NL" sz="1600"/>
              <a:t>Sabine maximaal € 20</a:t>
            </a:r>
          </a:p>
          <a:p>
            <a:pPr lvl="1">
              <a:spcBef>
                <a:spcPts val="600"/>
              </a:spcBef>
            </a:pPr>
            <a:r>
              <a:rPr lang="nl-NL" sz="1600"/>
              <a:t>Youssef maximaal € 18</a:t>
            </a:r>
          </a:p>
          <a:p>
            <a:pPr lvl="1">
              <a:spcBef>
                <a:spcPts val="600"/>
              </a:spcBef>
            </a:pPr>
            <a:r>
              <a:rPr lang="nl-NL" sz="1600"/>
              <a:t>Sander maximaal € 15</a:t>
            </a:r>
          </a:p>
          <a:p>
            <a:pPr lvl="1">
              <a:spcBef>
                <a:spcPts val="600"/>
              </a:spcBef>
            </a:pPr>
            <a:r>
              <a:rPr lang="nl-NL" sz="1600"/>
              <a:t>Irene maximaal € 14</a:t>
            </a:r>
          </a:p>
          <a:p>
            <a:pPr lvl="1">
              <a:spcBef>
                <a:spcPts val="600"/>
              </a:spcBef>
            </a:pPr>
            <a:r>
              <a:rPr lang="nl-NL" sz="1600" err="1"/>
              <a:t>Maze</a:t>
            </a:r>
            <a:r>
              <a:rPr lang="nl-NL" sz="1600"/>
              <a:t> niet meer dan € 10</a:t>
            </a:r>
          </a:p>
          <a:p>
            <a:pPr marL="0" indent="0">
              <a:spcBef>
                <a:spcPts val="1200"/>
              </a:spcBef>
              <a:buNone/>
            </a:pPr>
            <a:endParaRPr lang="nl-NL" sz="2000" b="1"/>
          </a:p>
          <a:p>
            <a:pPr marL="0" indent="0">
              <a:spcBef>
                <a:spcPts val="1200"/>
              </a:spcBef>
              <a:buNone/>
            </a:pPr>
            <a:r>
              <a:rPr lang="nl-NL" sz="2000" b="1"/>
              <a:t>hoe lager de prijs → hoe groter de vraag</a:t>
            </a:r>
          </a:p>
          <a:p>
            <a:pPr marL="0" indent="0">
              <a:spcBef>
                <a:spcPts val="1200"/>
              </a:spcBef>
              <a:buNone/>
            </a:pPr>
            <a:endParaRPr lang="nl-NL"/>
          </a:p>
          <a:p>
            <a:pPr marL="0" indent="0">
              <a:spcBef>
                <a:spcPts val="1200"/>
              </a:spcBef>
              <a:buNone/>
            </a:pPr>
            <a:endParaRPr lang="nl-NL"/>
          </a:p>
        </p:txBody>
      </p:sp>
      <p:pic>
        <p:nvPicPr>
          <p:cNvPr id="5" name="Afbeelding 4" descr="Afbeelding met tafel, zitten, computer, zwart&#10;&#10;Automatisch gegenereerde beschrijving">
            <a:extLst>
              <a:ext uri="{FF2B5EF4-FFF2-40B4-BE49-F238E27FC236}">
                <a16:creationId xmlns:a16="http://schemas.microsoft.com/office/drawing/2014/main" id="{B0356753-F022-40BB-9C01-581CCF77F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38" y="432716"/>
            <a:ext cx="1396052" cy="1308799"/>
          </a:xfrm>
          <a:prstGeom prst="rect">
            <a:avLst/>
          </a:prstGeom>
        </p:spPr>
      </p:pic>
      <p:sp>
        <p:nvSpPr>
          <p:cNvPr id="29" name="Rechthoek 28">
            <a:extLst>
              <a:ext uri="{FF2B5EF4-FFF2-40B4-BE49-F238E27FC236}">
                <a16:creationId xmlns:a16="http://schemas.microsoft.com/office/drawing/2014/main" id="{43DF43BF-2917-4A77-8750-A0893519A9C5}"/>
              </a:ext>
            </a:extLst>
          </p:cNvPr>
          <p:cNvSpPr/>
          <p:nvPr/>
        </p:nvSpPr>
        <p:spPr>
          <a:xfrm>
            <a:off x="11111785" y="4712897"/>
            <a:ext cx="396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71A81F0-BEC5-4581-93F8-FBF7E9ECAF7A}"/>
              </a:ext>
            </a:extLst>
          </p:cNvPr>
          <p:cNvSpPr txBox="1"/>
          <p:nvPr/>
        </p:nvSpPr>
        <p:spPr>
          <a:xfrm rot="16200000">
            <a:off x="10986909" y="5244226"/>
            <a:ext cx="645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err="1">
                <a:solidFill>
                  <a:schemeClr val="bg1"/>
                </a:solidFill>
              </a:rPr>
              <a:t>Maze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B098CA7B-240E-457B-989E-F1333E380792}"/>
              </a:ext>
            </a:extLst>
          </p:cNvPr>
          <p:cNvSpPr/>
          <p:nvPr/>
        </p:nvSpPr>
        <p:spPr>
          <a:xfrm>
            <a:off x="10399511" y="4177509"/>
            <a:ext cx="396000" cy="194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E5256E49-5447-45F4-88A5-9F3DAFE27686}"/>
              </a:ext>
            </a:extLst>
          </p:cNvPr>
          <p:cNvSpPr txBox="1"/>
          <p:nvPr/>
        </p:nvSpPr>
        <p:spPr>
          <a:xfrm rot="16200000">
            <a:off x="10280702" y="5253908"/>
            <a:ext cx="626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Irene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F2F4333B-6406-4D2D-B14B-C55BB2734509}"/>
              </a:ext>
            </a:extLst>
          </p:cNvPr>
          <p:cNvSpPr/>
          <p:nvPr/>
        </p:nvSpPr>
        <p:spPr>
          <a:xfrm>
            <a:off x="9668580" y="4002588"/>
            <a:ext cx="396000" cy="210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413A06F5-E2C1-451C-8484-E330300F28B0}"/>
              </a:ext>
            </a:extLst>
          </p:cNvPr>
          <p:cNvSpPr txBox="1"/>
          <p:nvPr/>
        </p:nvSpPr>
        <p:spPr>
          <a:xfrm rot="16200000">
            <a:off x="9476089" y="5176611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Sander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0A99D65B-2745-43A0-8405-CD01F461E3A3}"/>
              </a:ext>
            </a:extLst>
          </p:cNvPr>
          <p:cNvSpPr/>
          <p:nvPr/>
        </p:nvSpPr>
        <p:spPr>
          <a:xfrm>
            <a:off x="8956494" y="3569142"/>
            <a:ext cx="396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6D46C9D-888A-49D5-8F21-5EA8CCFCDF00}"/>
              </a:ext>
            </a:extLst>
          </p:cNvPr>
          <p:cNvSpPr txBox="1"/>
          <p:nvPr/>
        </p:nvSpPr>
        <p:spPr>
          <a:xfrm rot="16200000">
            <a:off x="8740194" y="5153560"/>
            <a:ext cx="827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Youssef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1E456793-E02C-4D37-89B0-21A66612B08E}"/>
              </a:ext>
            </a:extLst>
          </p:cNvPr>
          <p:cNvSpPr/>
          <p:nvPr/>
        </p:nvSpPr>
        <p:spPr>
          <a:xfrm>
            <a:off x="8236924" y="3301244"/>
            <a:ext cx="396000" cy="28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858C598-D6D0-457C-BEF0-5FDBF751BBE4}"/>
              </a:ext>
            </a:extLst>
          </p:cNvPr>
          <p:cNvSpPr txBox="1"/>
          <p:nvPr/>
        </p:nvSpPr>
        <p:spPr>
          <a:xfrm rot="16200000">
            <a:off x="8058243" y="5188634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Sabine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631F53AC-A907-4B7A-94FC-AF7DA8296BA6}"/>
              </a:ext>
            </a:extLst>
          </p:cNvPr>
          <p:cNvSpPr txBox="1"/>
          <p:nvPr/>
        </p:nvSpPr>
        <p:spPr>
          <a:xfrm>
            <a:off x="7545112" y="3637092"/>
            <a:ext cx="44114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241620E5-8ECF-4CE0-9A54-7393285F105B}"/>
              </a:ext>
            </a:extLst>
          </p:cNvPr>
          <p:cNvSpPr txBox="1"/>
          <p:nvPr/>
        </p:nvSpPr>
        <p:spPr>
          <a:xfrm>
            <a:off x="9679739" y="405395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3FDA4BDB-6084-4C03-A8EF-083EDC14AD2A}"/>
              </a:ext>
            </a:extLst>
          </p:cNvPr>
          <p:cNvSpPr txBox="1"/>
          <p:nvPr/>
        </p:nvSpPr>
        <p:spPr>
          <a:xfrm>
            <a:off x="8952124" y="359477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18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808553CA-D685-4939-B622-508217E05681}"/>
              </a:ext>
            </a:extLst>
          </p:cNvPr>
          <p:cNvSpPr txBox="1"/>
          <p:nvPr/>
        </p:nvSpPr>
        <p:spPr>
          <a:xfrm>
            <a:off x="8249953" y="326949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20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1BA25F8B-6CE6-4E0F-81A2-889C1EE0462E}"/>
              </a:ext>
            </a:extLst>
          </p:cNvPr>
          <p:cNvSpPr txBox="1"/>
          <p:nvPr/>
        </p:nvSpPr>
        <p:spPr>
          <a:xfrm>
            <a:off x="11120493" y="475208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EACF7B6F-CE3C-4864-965F-41D4426F459D}"/>
              </a:ext>
            </a:extLst>
          </p:cNvPr>
          <p:cNvSpPr txBox="1"/>
          <p:nvPr/>
        </p:nvSpPr>
        <p:spPr>
          <a:xfrm>
            <a:off x="10411917" y="42155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14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130" name="Groep 129">
            <a:extLst>
              <a:ext uri="{FF2B5EF4-FFF2-40B4-BE49-F238E27FC236}">
                <a16:creationId xmlns:a16="http://schemas.microsoft.com/office/drawing/2014/main" id="{244798E4-C133-46D6-A460-1E938D7110E0}"/>
              </a:ext>
            </a:extLst>
          </p:cNvPr>
          <p:cNvGrpSpPr/>
          <p:nvPr/>
        </p:nvGrpSpPr>
        <p:grpSpPr>
          <a:xfrm>
            <a:off x="8095283" y="3606548"/>
            <a:ext cx="4187185" cy="369332"/>
            <a:chOff x="878561" y="5901687"/>
            <a:chExt cx="4187185" cy="369332"/>
          </a:xfrm>
        </p:grpSpPr>
        <p:sp>
          <p:nvSpPr>
            <p:cNvPr id="41" name="Tekstvak 40">
              <a:extLst>
                <a:ext uri="{FF2B5EF4-FFF2-40B4-BE49-F238E27FC236}">
                  <a16:creationId xmlns:a16="http://schemas.microsoft.com/office/drawing/2014/main" id="{9D3571CD-077B-4057-8CAE-218F1FC214E8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</a:t>
              </a:r>
            </a:p>
          </p:txBody>
        </p: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F23A40BA-DE46-41DE-B5C3-999B1C9FB6EF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kstvak 100">
            <a:extLst>
              <a:ext uri="{FF2B5EF4-FFF2-40B4-BE49-F238E27FC236}">
                <a16:creationId xmlns:a16="http://schemas.microsoft.com/office/drawing/2014/main" id="{384ED112-8F6F-40BE-8F1B-50BC74799AA0}"/>
              </a:ext>
            </a:extLst>
          </p:cNvPr>
          <p:cNvSpPr txBox="1"/>
          <p:nvPr/>
        </p:nvSpPr>
        <p:spPr>
          <a:xfrm>
            <a:off x="8872558" y="2092607"/>
            <a:ext cx="1800493" cy="369332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bioscoopkaartje</a:t>
            </a:r>
          </a:p>
        </p:txBody>
      </p:sp>
      <p:grpSp>
        <p:nvGrpSpPr>
          <p:cNvPr id="103" name="Groep 102">
            <a:extLst>
              <a:ext uri="{FF2B5EF4-FFF2-40B4-BE49-F238E27FC236}">
                <a16:creationId xmlns:a16="http://schemas.microsoft.com/office/drawing/2014/main" id="{C526BE76-419E-4E9F-AF7F-1DFD288CD618}"/>
              </a:ext>
            </a:extLst>
          </p:cNvPr>
          <p:cNvGrpSpPr/>
          <p:nvPr/>
        </p:nvGrpSpPr>
        <p:grpSpPr>
          <a:xfrm>
            <a:off x="7285583" y="2417270"/>
            <a:ext cx="4502207" cy="4257857"/>
            <a:chOff x="6382590" y="2565161"/>
            <a:chExt cx="4502207" cy="4257857"/>
          </a:xfrm>
        </p:grpSpPr>
        <p:cxnSp>
          <p:nvCxnSpPr>
            <p:cNvPr id="104" name="Rechte verbindingslijn 103">
              <a:extLst>
                <a:ext uri="{FF2B5EF4-FFF2-40B4-BE49-F238E27FC236}">
                  <a16:creationId xmlns:a16="http://schemas.microsoft.com/office/drawing/2014/main" id="{D661FCBB-6C13-46E8-9C1B-BE396B0C2598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Rechte verbindingslijn 104">
              <a:extLst>
                <a:ext uri="{FF2B5EF4-FFF2-40B4-BE49-F238E27FC236}">
                  <a16:creationId xmlns:a16="http://schemas.microsoft.com/office/drawing/2014/main" id="{33E397C5-1833-4214-A3AD-7062A183EE01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>
              <a:extLst>
                <a:ext uri="{FF2B5EF4-FFF2-40B4-BE49-F238E27FC236}">
                  <a16:creationId xmlns:a16="http://schemas.microsoft.com/office/drawing/2014/main" id="{AC3BA6C8-A205-4C4C-A746-4CA31670041B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>
              <a:extLst>
                <a:ext uri="{FF2B5EF4-FFF2-40B4-BE49-F238E27FC236}">
                  <a16:creationId xmlns:a16="http://schemas.microsoft.com/office/drawing/2014/main" id="{B4BD9A7C-1546-4F29-BC51-B0FFF123F030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>
              <a:extLst>
                <a:ext uri="{FF2B5EF4-FFF2-40B4-BE49-F238E27FC236}">
                  <a16:creationId xmlns:a16="http://schemas.microsoft.com/office/drawing/2014/main" id="{7C2AA7AB-20A7-47FD-B006-6350AEC488C9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>
              <a:extLst>
                <a:ext uri="{FF2B5EF4-FFF2-40B4-BE49-F238E27FC236}">
                  <a16:creationId xmlns:a16="http://schemas.microsoft.com/office/drawing/2014/main" id="{00F8F96D-98C4-48AF-A558-6E941C519C97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109">
              <a:extLst>
                <a:ext uri="{FF2B5EF4-FFF2-40B4-BE49-F238E27FC236}">
                  <a16:creationId xmlns:a16="http://schemas.microsoft.com/office/drawing/2014/main" id="{0A1D412B-24F6-4BA9-BA45-DFE54D9AE1B0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110">
              <a:extLst>
                <a:ext uri="{FF2B5EF4-FFF2-40B4-BE49-F238E27FC236}">
                  <a16:creationId xmlns:a16="http://schemas.microsoft.com/office/drawing/2014/main" id="{83E7E91B-5D45-464E-8301-53A2E65FB39C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111">
              <a:extLst>
                <a:ext uri="{FF2B5EF4-FFF2-40B4-BE49-F238E27FC236}">
                  <a16:creationId xmlns:a16="http://schemas.microsoft.com/office/drawing/2014/main" id="{6500529F-031C-48E7-A9B2-0CF9198990EF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echte verbindingslijn 112">
              <a:extLst>
                <a:ext uri="{FF2B5EF4-FFF2-40B4-BE49-F238E27FC236}">
                  <a16:creationId xmlns:a16="http://schemas.microsoft.com/office/drawing/2014/main" id="{BBE0B401-886E-4D2A-A19E-F5E0B120297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Rechte verbindingslijn 113">
              <a:extLst>
                <a:ext uri="{FF2B5EF4-FFF2-40B4-BE49-F238E27FC236}">
                  <a16:creationId xmlns:a16="http://schemas.microsoft.com/office/drawing/2014/main" id="{5E7E8A70-F332-47D2-97A7-22092B64F45B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kstvak 114">
              <a:extLst>
                <a:ext uri="{FF2B5EF4-FFF2-40B4-BE49-F238E27FC236}">
                  <a16:creationId xmlns:a16="http://schemas.microsoft.com/office/drawing/2014/main" id="{7910DAD0-6CD1-4E54-852C-4458C67969F8}"/>
                </a:ext>
              </a:extLst>
            </p:cNvPr>
            <p:cNvSpPr txBox="1"/>
            <p:nvPr/>
          </p:nvSpPr>
          <p:spPr>
            <a:xfrm>
              <a:off x="9494673" y="645368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vraag</a:t>
              </a:r>
            </a:p>
          </p:txBody>
        </p:sp>
        <p:sp>
          <p:nvSpPr>
            <p:cNvPr id="116" name="Tekstvak 115">
              <a:extLst>
                <a:ext uri="{FF2B5EF4-FFF2-40B4-BE49-F238E27FC236}">
                  <a16:creationId xmlns:a16="http://schemas.microsoft.com/office/drawing/2014/main" id="{F6FDC28E-E401-42F7-939F-E7976C7C66BA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117" name="Tekstvak 116">
              <a:extLst>
                <a:ext uri="{FF2B5EF4-FFF2-40B4-BE49-F238E27FC236}">
                  <a16:creationId xmlns:a16="http://schemas.microsoft.com/office/drawing/2014/main" id="{90EB769E-A3C5-4593-A565-14E99B38D21B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18" name="Tekstvak 117">
              <a:extLst>
                <a:ext uri="{FF2B5EF4-FFF2-40B4-BE49-F238E27FC236}">
                  <a16:creationId xmlns:a16="http://schemas.microsoft.com/office/drawing/2014/main" id="{4170544A-D6CC-4069-AD91-C58ED9060F89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9" name="Tekstvak 118">
              <a:extLst>
                <a:ext uri="{FF2B5EF4-FFF2-40B4-BE49-F238E27FC236}">
                  <a16:creationId xmlns:a16="http://schemas.microsoft.com/office/drawing/2014/main" id="{F84379B9-B49D-41AC-839B-A3DD7EACF1E0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120" name="Tekstvak 119">
              <a:extLst>
                <a:ext uri="{FF2B5EF4-FFF2-40B4-BE49-F238E27FC236}">
                  <a16:creationId xmlns:a16="http://schemas.microsoft.com/office/drawing/2014/main" id="{D17072CD-1178-4B22-81FD-D7C16D1E6A85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21" name="Tekstvak 120">
              <a:extLst>
                <a:ext uri="{FF2B5EF4-FFF2-40B4-BE49-F238E27FC236}">
                  <a16:creationId xmlns:a16="http://schemas.microsoft.com/office/drawing/2014/main" id="{2D0EAD41-1C2D-4251-9973-09FF20AAA4C3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B4006D76-A2F8-4934-B172-D9B0C94AE786}"/>
                </a:ext>
              </a:extLst>
            </p:cNvPr>
            <p:cNvSpPr txBox="1"/>
            <p:nvPr/>
          </p:nvSpPr>
          <p:spPr>
            <a:xfrm>
              <a:off x="737982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B6E232E3-5A36-46D0-8DCD-0280FA01EDAE}"/>
                </a:ext>
              </a:extLst>
            </p:cNvPr>
            <p:cNvSpPr txBox="1"/>
            <p:nvPr/>
          </p:nvSpPr>
          <p:spPr>
            <a:xfrm>
              <a:off x="809990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4" name="Tekstvak 123">
              <a:extLst>
                <a:ext uri="{FF2B5EF4-FFF2-40B4-BE49-F238E27FC236}">
                  <a16:creationId xmlns:a16="http://schemas.microsoft.com/office/drawing/2014/main" id="{32F6FA50-4488-4F25-9083-586F87B1F45F}"/>
                </a:ext>
              </a:extLst>
            </p:cNvPr>
            <p:cNvSpPr txBox="1"/>
            <p:nvPr/>
          </p:nvSpPr>
          <p:spPr>
            <a:xfrm>
              <a:off x="881998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25" name="Tekstvak 124">
              <a:extLst>
                <a:ext uri="{FF2B5EF4-FFF2-40B4-BE49-F238E27FC236}">
                  <a16:creationId xmlns:a16="http://schemas.microsoft.com/office/drawing/2014/main" id="{30097CCA-D1FE-4C7D-B795-A64172DF9422}"/>
                </a:ext>
              </a:extLst>
            </p:cNvPr>
            <p:cNvSpPr txBox="1"/>
            <p:nvPr/>
          </p:nvSpPr>
          <p:spPr>
            <a:xfrm>
              <a:off x="954006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26" name="Tekstvak 125">
              <a:extLst>
                <a:ext uri="{FF2B5EF4-FFF2-40B4-BE49-F238E27FC236}">
                  <a16:creationId xmlns:a16="http://schemas.microsoft.com/office/drawing/2014/main" id="{9E6D5142-CF06-476B-A57F-3678C68E15F9}"/>
                </a:ext>
              </a:extLst>
            </p:cNvPr>
            <p:cNvSpPr txBox="1"/>
            <p:nvPr/>
          </p:nvSpPr>
          <p:spPr>
            <a:xfrm>
              <a:off x="1026014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127" name="Rechte verbindingslijn 126">
              <a:extLst>
                <a:ext uri="{FF2B5EF4-FFF2-40B4-BE49-F238E27FC236}">
                  <a16:creationId xmlns:a16="http://schemas.microsoft.com/office/drawing/2014/main" id="{DB265A4B-036D-461D-A349-E9111FD9E004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kstvak 52">
            <a:extLst>
              <a:ext uri="{FF2B5EF4-FFF2-40B4-BE49-F238E27FC236}">
                <a16:creationId xmlns:a16="http://schemas.microsoft.com/office/drawing/2014/main" id="{F66E9332-C70C-40E7-AB38-060177233208}"/>
              </a:ext>
            </a:extLst>
          </p:cNvPr>
          <p:cNvSpPr txBox="1"/>
          <p:nvPr/>
        </p:nvSpPr>
        <p:spPr>
          <a:xfrm>
            <a:off x="7550818" y="4328708"/>
            <a:ext cx="424027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4413017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2.91667E-6 0.10671 " pathEditMode="relative" rAng="0" ptsTypes="AA">
                                      <p:cBhvr>
                                        <p:cTn id="114" dur="3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9" grpId="0" animBg="1"/>
      <p:bldP spid="30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2" grpId="0" animBg="1"/>
      <p:bldP spid="42" grpId="1" animBg="1"/>
      <p:bldP spid="46" grpId="0"/>
      <p:bldP spid="47" grpId="0"/>
      <p:bldP spid="48" grpId="0"/>
      <p:bldP spid="49" grpId="0"/>
      <p:bldP spid="51" grpId="0"/>
      <p:bldP spid="101" grpId="0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>
            <a:extLst>
              <a:ext uri="{FF2B5EF4-FFF2-40B4-BE49-F238E27FC236}">
                <a16:creationId xmlns:a16="http://schemas.microsoft.com/office/drawing/2014/main" id="{8C1C2177-5B8F-497E-B2F8-796E4739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300" dirty="0"/>
              <a:t>Als het meer consumenten worden</a:t>
            </a:r>
          </a:p>
        </p:txBody>
      </p:sp>
      <p:sp>
        <p:nvSpPr>
          <p:cNvPr id="91" name="Tijdelijke aanduiding voor inhoud 90">
            <a:extLst>
              <a:ext uri="{FF2B5EF4-FFF2-40B4-BE49-F238E27FC236}">
                <a16:creationId xmlns:a16="http://schemas.microsoft.com/office/drawing/2014/main" id="{A4AD0BC2-22E2-4FC5-8F86-1A9298300E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Meer consumenten = meer staafjes</a:t>
            </a:r>
          </a:p>
          <a:p>
            <a:r>
              <a:rPr lang="nl-NL"/>
              <a:t>Lagere prijs kan ook extra vraag door 1 consument zijn</a:t>
            </a:r>
          </a:p>
          <a:p>
            <a:endParaRPr lang="nl-NL"/>
          </a:p>
          <a:p>
            <a:r>
              <a:rPr lang="nl-NL"/>
              <a:t>Nóg meer → geen staafjes</a:t>
            </a:r>
          </a:p>
          <a:p>
            <a:endParaRPr lang="nl-NL"/>
          </a:p>
          <a:p>
            <a:r>
              <a:rPr lang="nl-NL"/>
              <a:t>De vraaglijn beschrijft de totale gevraagde hoeveelheid bij een bepaalde prijs.</a:t>
            </a:r>
          </a:p>
        </p:txBody>
      </p:sp>
      <p:grpSp>
        <p:nvGrpSpPr>
          <p:cNvPr id="33" name="Groep 32">
            <a:extLst>
              <a:ext uri="{FF2B5EF4-FFF2-40B4-BE49-F238E27FC236}">
                <a16:creationId xmlns:a16="http://schemas.microsoft.com/office/drawing/2014/main" id="{7F50FEAF-5B20-4721-993A-5647B947118A}"/>
              </a:ext>
            </a:extLst>
          </p:cNvPr>
          <p:cNvGrpSpPr/>
          <p:nvPr/>
        </p:nvGrpSpPr>
        <p:grpSpPr>
          <a:xfrm>
            <a:off x="6434683" y="2198074"/>
            <a:ext cx="4502207" cy="4257857"/>
            <a:chOff x="6382590" y="2565161"/>
            <a:chExt cx="4502207" cy="4257857"/>
          </a:xfrm>
        </p:grpSpPr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39199B2B-C8C7-4CD3-85C4-5D4B6A571EBF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CD314CAD-4237-4501-9F8F-AC09E7AE92EE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AE5BCF71-74FE-460C-8240-52C801134D29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A16FCB41-A7F0-4C5F-9193-9C0B9127E7E0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536509E2-C5BC-4167-AEA2-04204821A796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D7E603C8-572F-471E-92BD-671C276C4CCC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D87AC974-6D3E-421C-BE82-04A4B2E4CFB3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A9FB7B1F-5471-4FD9-976E-0C793F57F50D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35BAECBF-D944-4FB7-8B3F-31B0C6F20BF4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7298996-68EC-4A56-8F57-CC4E9820FD58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B46CF843-9B96-4444-8B61-313A8A0CBDDA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7D3BF8E7-A40B-4FA9-85C4-586A0AE41554}"/>
                </a:ext>
              </a:extLst>
            </p:cNvPr>
            <p:cNvSpPr txBox="1"/>
            <p:nvPr/>
          </p:nvSpPr>
          <p:spPr>
            <a:xfrm>
              <a:off x="9494673" y="64536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84054A51-C6A5-403D-A171-25894E75E787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8AE7E15F-DFFC-435B-8AA8-31729663C8BE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C471E5D8-2B01-4988-9C0E-18042F12220F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5B7D48DE-A00A-48B3-85B8-27629CBB7168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634691D1-DA74-4299-9C97-8031FCA6E18B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BA9A9D10-6439-4B2E-8EE1-1782F3F6944B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0872B97C-D279-4C41-AD3E-CEFCDA51445E}"/>
                </a:ext>
              </a:extLst>
            </p:cNvPr>
            <p:cNvSpPr txBox="1"/>
            <p:nvPr/>
          </p:nvSpPr>
          <p:spPr>
            <a:xfrm>
              <a:off x="7595830" y="6247202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E8A1ECAD-9F23-425B-9082-101D3A4C52DA}"/>
                </a:ext>
              </a:extLst>
            </p:cNvPr>
            <p:cNvSpPr txBox="1"/>
            <p:nvPr/>
          </p:nvSpPr>
          <p:spPr>
            <a:xfrm>
              <a:off x="8144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EB00E813-F782-4803-9488-D4832A23ABF0}"/>
                </a:ext>
              </a:extLst>
            </p:cNvPr>
            <p:cNvSpPr txBox="1"/>
            <p:nvPr/>
          </p:nvSpPr>
          <p:spPr>
            <a:xfrm>
              <a:off x="877553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7BCF896B-A806-4D98-B1CB-F48EF3F34F72}"/>
                </a:ext>
              </a:extLst>
            </p:cNvPr>
            <p:cNvSpPr txBox="1"/>
            <p:nvPr/>
          </p:nvSpPr>
          <p:spPr>
            <a:xfrm>
              <a:off x="938131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DD6BD79-74CE-484E-9F67-077B36CD317A}"/>
                </a:ext>
              </a:extLst>
            </p:cNvPr>
            <p:cNvSpPr txBox="1"/>
            <p:nvPr/>
          </p:nvSpPr>
          <p:spPr>
            <a:xfrm>
              <a:off x="999344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893B5605-9FA5-4EEC-8AE9-C4A0978C9956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Rechthoek 57">
            <a:extLst>
              <a:ext uri="{FF2B5EF4-FFF2-40B4-BE49-F238E27FC236}">
                <a16:creationId xmlns:a16="http://schemas.microsoft.com/office/drawing/2014/main" id="{6FB5BC8F-5141-42A2-863A-085AA11E0C98}"/>
              </a:ext>
            </a:extLst>
          </p:cNvPr>
          <p:cNvSpPr/>
          <p:nvPr/>
        </p:nvSpPr>
        <p:spPr>
          <a:xfrm rot="10800000">
            <a:off x="7281004" y="2717799"/>
            <a:ext cx="72000" cy="316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421A5EDA-2712-4826-9132-412FF5A17FCC}"/>
              </a:ext>
            </a:extLst>
          </p:cNvPr>
          <p:cNvSpPr/>
          <p:nvPr/>
        </p:nvSpPr>
        <p:spPr>
          <a:xfrm rot="10800000">
            <a:off x="7403681" y="2789799"/>
            <a:ext cx="72000" cy="309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FFB89926-3472-4D40-86C1-EB5E0AEA597B}"/>
              </a:ext>
            </a:extLst>
          </p:cNvPr>
          <p:cNvSpPr/>
          <p:nvPr/>
        </p:nvSpPr>
        <p:spPr>
          <a:xfrm rot="10800000">
            <a:off x="7526358" y="2861799"/>
            <a:ext cx="72000" cy="302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23E0C9B5-97D1-43AB-BEE2-59EE730D7EA8}"/>
              </a:ext>
            </a:extLst>
          </p:cNvPr>
          <p:cNvSpPr/>
          <p:nvPr/>
        </p:nvSpPr>
        <p:spPr>
          <a:xfrm rot="10800000">
            <a:off x="7649035" y="2933799"/>
            <a:ext cx="72000" cy="295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411BFEA7-D091-431A-827D-C6CBEB46BC99}"/>
              </a:ext>
            </a:extLst>
          </p:cNvPr>
          <p:cNvSpPr/>
          <p:nvPr/>
        </p:nvSpPr>
        <p:spPr>
          <a:xfrm rot="10800000">
            <a:off x="7771712" y="3005799"/>
            <a:ext cx="72000" cy="288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66EBE6E9-6EC9-4CFA-8F4D-2492F71BB40A}"/>
              </a:ext>
            </a:extLst>
          </p:cNvPr>
          <p:cNvSpPr/>
          <p:nvPr/>
        </p:nvSpPr>
        <p:spPr>
          <a:xfrm rot="10800000">
            <a:off x="7894389" y="3077799"/>
            <a:ext cx="72000" cy="280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D0774182-EB1B-4DD9-9CFE-7F857D8637D8}"/>
              </a:ext>
            </a:extLst>
          </p:cNvPr>
          <p:cNvSpPr/>
          <p:nvPr/>
        </p:nvSpPr>
        <p:spPr>
          <a:xfrm rot="10800000">
            <a:off x="8017066" y="3149799"/>
            <a:ext cx="72000" cy="273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15057806-0DFF-4A30-ABB3-E07802533FC5}"/>
              </a:ext>
            </a:extLst>
          </p:cNvPr>
          <p:cNvSpPr/>
          <p:nvPr/>
        </p:nvSpPr>
        <p:spPr>
          <a:xfrm rot="10800000">
            <a:off x="8139743" y="3221799"/>
            <a:ext cx="72000" cy="266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Rechthoek 65">
            <a:extLst>
              <a:ext uri="{FF2B5EF4-FFF2-40B4-BE49-F238E27FC236}">
                <a16:creationId xmlns:a16="http://schemas.microsoft.com/office/drawing/2014/main" id="{EFF5ADC6-77B5-49C2-8D90-CC6ADF36763A}"/>
              </a:ext>
            </a:extLst>
          </p:cNvPr>
          <p:cNvSpPr/>
          <p:nvPr/>
        </p:nvSpPr>
        <p:spPr>
          <a:xfrm rot="10800000">
            <a:off x="8262420" y="3293799"/>
            <a:ext cx="72000" cy="259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Rechthoek 66">
            <a:extLst>
              <a:ext uri="{FF2B5EF4-FFF2-40B4-BE49-F238E27FC236}">
                <a16:creationId xmlns:a16="http://schemas.microsoft.com/office/drawing/2014/main" id="{C3D722A9-FDD7-48FA-87CF-5278C9C4E3DD}"/>
              </a:ext>
            </a:extLst>
          </p:cNvPr>
          <p:cNvSpPr/>
          <p:nvPr/>
        </p:nvSpPr>
        <p:spPr>
          <a:xfrm rot="10800000">
            <a:off x="8385097" y="3365799"/>
            <a:ext cx="72000" cy="252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Rechthoek 67">
            <a:extLst>
              <a:ext uri="{FF2B5EF4-FFF2-40B4-BE49-F238E27FC236}">
                <a16:creationId xmlns:a16="http://schemas.microsoft.com/office/drawing/2014/main" id="{FCA9ED1F-D363-4D67-B4A5-6990A0EA70EF}"/>
              </a:ext>
            </a:extLst>
          </p:cNvPr>
          <p:cNvSpPr/>
          <p:nvPr/>
        </p:nvSpPr>
        <p:spPr>
          <a:xfrm rot="10800000">
            <a:off x="8507774" y="3437799"/>
            <a:ext cx="72000" cy="244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Rechthoek 68">
            <a:extLst>
              <a:ext uri="{FF2B5EF4-FFF2-40B4-BE49-F238E27FC236}">
                <a16:creationId xmlns:a16="http://schemas.microsoft.com/office/drawing/2014/main" id="{27188C8A-A1CE-4D4C-B3E8-6A7EA73EB208}"/>
              </a:ext>
            </a:extLst>
          </p:cNvPr>
          <p:cNvSpPr/>
          <p:nvPr/>
        </p:nvSpPr>
        <p:spPr>
          <a:xfrm rot="10800000">
            <a:off x="8630451" y="3509799"/>
            <a:ext cx="72000" cy="237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4FE099F2-AC4F-4C70-8E05-9A9EE2B15E2C}"/>
              </a:ext>
            </a:extLst>
          </p:cNvPr>
          <p:cNvSpPr/>
          <p:nvPr/>
        </p:nvSpPr>
        <p:spPr>
          <a:xfrm rot="10800000">
            <a:off x="8753128" y="3581799"/>
            <a:ext cx="72000" cy="230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Rechthoek 70">
            <a:extLst>
              <a:ext uri="{FF2B5EF4-FFF2-40B4-BE49-F238E27FC236}">
                <a16:creationId xmlns:a16="http://schemas.microsoft.com/office/drawing/2014/main" id="{5711ADFF-E8FB-4979-8A1B-D30E9BCB7A43}"/>
              </a:ext>
            </a:extLst>
          </p:cNvPr>
          <p:cNvSpPr/>
          <p:nvPr/>
        </p:nvSpPr>
        <p:spPr>
          <a:xfrm rot="10800000">
            <a:off x="8875805" y="3653799"/>
            <a:ext cx="72000" cy="223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>
            <a:extLst>
              <a:ext uri="{FF2B5EF4-FFF2-40B4-BE49-F238E27FC236}">
                <a16:creationId xmlns:a16="http://schemas.microsoft.com/office/drawing/2014/main" id="{C31A8B31-21E1-431F-95E6-2CE1C4371731}"/>
              </a:ext>
            </a:extLst>
          </p:cNvPr>
          <p:cNvSpPr/>
          <p:nvPr/>
        </p:nvSpPr>
        <p:spPr>
          <a:xfrm rot="10800000">
            <a:off x="8998482" y="3725799"/>
            <a:ext cx="72000" cy="216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389A0D3E-EFF3-4546-8EB1-11C26A29AFB0}"/>
              </a:ext>
            </a:extLst>
          </p:cNvPr>
          <p:cNvSpPr/>
          <p:nvPr/>
        </p:nvSpPr>
        <p:spPr>
          <a:xfrm rot="10800000">
            <a:off x="9243836" y="3869799"/>
            <a:ext cx="72000" cy="201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AF5E97F6-6F50-4478-A48C-CBF15742B883}"/>
              </a:ext>
            </a:extLst>
          </p:cNvPr>
          <p:cNvSpPr/>
          <p:nvPr/>
        </p:nvSpPr>
        <p:spPr>
          <a:xfrm rot="10800000">
            <a:off x="9489190" y="4013799"/>
            <a:ext cx="72000" cy="187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B20DD386-3D6C-4E9B-A3D8-B5D2DFA9AD57}"/>
              </a:ext>
            </a:extLst>
          </p:cNvPr>
          <p:cNvSpPr/>
          <p:nvPr/>
        </p:nvSpPr>
        <p:spPr>
          <a:xfrm rot="10800000">
            <a:off x="9734544" y="4157799"/>
            <a:ext cx="72000" cy="172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A85E27A1-880B-4A7C-B295-EC2FB2D55C14}"/>
              </a:ext>
            </a:extLst>
          </p:cNvPr>
          <p:cNvSpPr/>
          <p:nvPr/>
        </p:nvSpPr>
        <p:spPr>
          <a:xfrm rot="10800000">
            <a:off x="9979898" y="4301799"/>
            <a:ext cx="72000" cy="158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920AE896-C124-42F8-931F-871D98465038}"/>
              </a:ext>
            </a:extLst>
          </p:cNvPr>
          <p:cNvSpPr/>
          <p:nvPr/>
        </p:nvSpPr>
        <p:spPr>
          <a:xfrm rot="10800000">
            <a:off x="10225252" y="4445799"/>
            <a:ext cx="72000" cy="144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Rechthoek 77">
            <a:extLst>
              <a:ext uri="{FF2B5EF4-FFF2-40B4-BE49-F238E27FC236}">
                <a16:creationId xmlns:a16="http://schemas.microsoft.com/office/drawing/2014/main" id="{BA77E390-ECED-4FCD-81EF-108DEE37DB88}"/>
              </a:ext>
            </a:extLst>
          </p:cNvPr>
          <p:cNvSpPr/>
          <p:nvPr/>
        </p:nvSpPr>
        <p:spPr>
          <a:xfrm rot="10800000">
            <a:off x="10470606" y="4589799"/>
            <a:ext cx="72000" cy="129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E015B756-2BD9-4479-819D-36FB629F1CD7}"/>
              </a:ext>
            </a:extLst>
          </p:cNvPr>
          <p:cNvSpPr/>
          <p:nvPr/>
        </p:nvSpPr>
        <p:spPr>
          <a:xfrm rot="10800000">
            <a:off x="9121159" y="3797799"/>
            <a:ext cx="72000" cy="208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F46D74EF-5EDB-4B8B-96C7-884D3BE3ECB3}"/>
              </a:ext>
            </a:extLst>
          </p:cNvPr>
          <p:cNvSpPr/>
          <p:nvPr/>
        </p:nvSpPr>
        <p:spPr>
          <a:xfrm rot="10800000">
            <a:off x="9366513" y="3941799"/>
            <a:ext cx="72000" cy="194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499CEEFD-3A95-43D9-8E3E-0E86E825D3A4}"/>
              </a:ext>
            </a:extLst>
          </p:cNvPr>
          <p:cNvSpPr/>
          <p:nvPr/>
        </p:nvSpPr>
        <p:spPr>
          <a:xfrm rot="10800000">
            <a:off x="9611867" y="4085799"/>
            <a:ext cx="72000" cy="180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32EC9541-C13F-4914-AC00-CA31B7661A1B}"/>
              </a:ext>
            </a:extLst>
          </p:cNvPr>
          <p:cNvSpPr/>
          <p:nvPr/>
        </p:nvSpPr>
        <p:spPr>
          <a:xfrm rot="10800000">
            <a:off x="9857221" y="4229799"/>
            <a:ext cx="72000" cy="165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16238C52-41B8-48A6-A539-090DB6A1ED58}"/>
              </a:ext>
            </a:extLst>
          </p:cNvPr>
          <p:cNvSpPr/>
          <p:nvPr/>
        </p:nvSpPr>
        <p:spPr>
          <a:xfrm rot="10800000">
            <a:off x="10102575" y="4373799"/>
            <a:ext cx="72000" cy="151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E876A2A1-D992-45AB-97CD-E410A57618C9}"/>
              </a:ext>
            </a:extLst>
          </p:cNvPr>
          <p:cNvSpPr/>
          <p:nvPr/>
        </p:nvSpPr>
        <p:spPr>
          <a:xfrm rot="10800000">
            <a:off x="10347929" y="4517799"/>
            <a:ext cx="72000" cy="136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BF680C90-8C49-4EBC-87D7-8E3C97D865D9}"/>
              </a:ext>
            </a:extLst>
          </p:cNvPr>
          <p:cNvSpPr/>
          <p:nvPr/>
        </p:nvSpPr>
        <p:spPr>
          <a:xfrm rot="10800000">
            <a:off x="10593283" y="4661799"/>
            <a:ext cx="72000" cy="122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Rechthoek 85">
            <a:extLst>
              <a:ext uri="{FF2B5EF4-FFF2-40B4-BE49-F238E27FC236}">
                <a16:creationId xmlns:a16="http://schemas.microsoft.com/office/drawing/2014/main" id="{D901FADA-3DEE-40B1-9245-D3710A74481E}"/>
              </a:ext>
            </a:extLst>
          </p:cNvPr>
          <p:cNvSpPr/>
          <p:nvPr/>
        </p:nvSpPr>
        <p:spPr>
          <a:xfrm rot="10800000">
            <a:off x="10715964" y="4733799"/>
            <a:ext cx="72000" cy="115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D23D36F0-ECDA-4E48-A621-9AF072A513ED}"/>
              </a:ext>
            </a:extLst>
          </p:cNvPr>
          <p:cNvSpPr txBox="1"/>
          <p:nvPr/>
        </p:nvSpPr>
        <p:spPr>
          <a:xfrm>
            <a:off x="6670264" y="3899708"/>
            <a:ext cx="44114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13</a:t>
            </a:r>
          </a:p>
        </p:txBody>
      </p:sp>
      <p:grpSp>
        <p:nvGrpSpPr>
          <p:cNvPr id="94" name="Groep 93">
            <a:extLst>
              <a:ext uri="{FF2B5EF4-FFF2-40B4-BE49-F238E27FC236}">
                <a16:creationId xmlns:a16="http://schemas.microsoft.com/office/drawing/2014/main" id="{A28C3BD4-38E6-48B3-B5A9-B9C51B2DAB2C}"/>
              </a:ext>
            </a:extLst>
          </p:cNvPr>
          <p:cNvGrpSpPr/>
          <p:nvPr/>
        </p:nvGrpSpPr>
        <p:grpSpPr>
          <a:xfrm>
            <a:off x="7220435" y="3869164"/>
            <a:ext cx="4187185" cy="369332"/>
            <a:chOff x="878561" y="5901687"/>
            <a:chExt cx="4187185" cy="369332"/>
          </a:xfrm>
        </p:grpSpPr>
        <p:sp>
          <p:nvSpPr>
            <p:cNvPr id="95" name="Tekstvak 94">
              <a:extLst>
                <a:ext uri="{FF2B5EF4-FFF2-40B4-BE49-F238E27FC236}">
                  <a16:creationId xmlns:a16="http://schemas.microsoft.com/office/drawing/2014/main" id="{420C6033-1BD6-40BB-B41E-7CF967B9CB2A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</a:t>
              </a:r>
            </a:p>
          </p:txBody>
        </p:sp>
        <p:cxnSp>
          <p:nvCxnSpPr>
            <p:cNvPr id="96" name="Rechte verbindingslijn 95">
              <a:extLst>
                <a:ext uri="{FF2B5EF4-FFF2-40B4-BE49-F238E27FC236}">
                  <a16:creationId xmlns:a16="http://schemas.microsoft.com/office/drawing/2014/main" id="{450BB882-6A9F-4A6B-8D24-572219CC561C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7A2A1D4F-05B1-4CAC-95EC-E6ECAB6894B2}"/>
              </a:ext>
            </a:extLst>
          </p:cNvPr>
          <p:cNvCxnSpPr>
            <a:stCxn id="58" idx="2"/>
            <a:endCxn id="86" idx="2"/>
          </p:cNvCxnSpPr>
          <p:nvPr/>
        </p:nvCxnSpPr>
        <p:spPr>
          <a:xfrm>
            <a:off x="7317004" y="2717799"/>
            <a:ext cx="3434960" cy="201600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9" name="Tekstvak 98">
            <a:extLst>
              <a:ext uri="{FF2B5EF4-FFF2-40B4-BE49-F238E27FC236}">
                <a16:creationId xmlns:a16="http://schemas.microsoft.com/office/drawing/2014/main" id="{A290DFC8-DDF8-47E6-8689-0FE000B01C1E}"/>
              </a:ext>
            </a:extLst>
          </p:cNvPr>
          <p:cNvSpPr txBox="1"/>
          <p:nvPr/>
        </p:nvSpPr>
        <p:spPr>
          <a:xfrm>
            <a:off x="9279836" y="6356914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(× miljoen stuks)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24513FAC-B25C-4351-A2F2-156DD51C7A3F}"/>
              </a:ext>
            </a:extLst>
          </p:cNvPr>
          <p:cNvSpPr txBox="1"/>
          <p:nvPr/>
        </p:nvSpPr>
        <p:spPr>
          <a:xfrm>
            <a:off x="7384895" y="24823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cxnSp>
        <p:nvCxnSpPr>
          <p:cNvPr id="102" name="Rechte verbindingslijn met pijl 101">
            <a:extLst>
              <a:ext uri="{FF2B5EF4-FFF2-40B4-BE49-F238E27FC236}">
                <a16:creationId xmlns:a16="http://schemas.microsoft.com/office/drawing/2014/main" id="{EF8DCE23-9FE8-4A4C-8ACC-03BE0C935878}"/>
              </a:ext>
            </a:extLst>
          </p:cNvPr>
          <p:cNvCxnSpPr>
            <a:cxnSpLocks/>
          </p:cNvCxnSpPr>
          <p:nvPr/>
        </p:nvCxnSpPr>
        <p:spPr>
          <a:xfrm>
            <a:off x="9647867" y="4132413"/>
            <a:ext cx="0" cy="1692407"/>
          </a:xfrm>
          <a:prstGeom prst="straightConnector1">
            <a:avLst/>
          </a:prstGeom>
          <a:ln w="34925">
            <a:solidFill>
              <a:srgbClr val="1A80B6"/>
            </a:solidFill>
            <a:prstDash val="dash"/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Ovaal 103">
            <a:extLst>
              <a:ext uri="{FF2B5EF4-FFF2-40B4-BE49-F238E27FC236}">
                <a16:creationId xmlns:a16="http://schemas.microsoft.com/office/drawing/2014/main" id="{58983ACC-FC35-4D22-8053-2FEC77D5D495}"/>
              </a:ext>
            </a:extLst>
          </p:cNvPr>
          <p:cNvSpPr/>
          <p:nvPr/>
        </p:nvSpPr>
        <p:spPr>
          <a:xfrm>
            <a:off x="9575636" y="4013087"/>
            <a:ext cx="144000" cy="14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3297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2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7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2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7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2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7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12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7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82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17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2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87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22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7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82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17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42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77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2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37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62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97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22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7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82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17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52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1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1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1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1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93" grpId="0" animBg="1"/>
      <p:bldP spid="93" grpId="1" animBg="1"/>
      <p:bldP spid="93" grpId="2" animBg="1"/>
      <p:bldP spid="99" grpId="0"/>
      <p:bldP spid="100" grpId="0"/>
      <p:bldP spid="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1491C59-B621-403D-A09D-662225C9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vergelijkingsvorm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E1CBBC5-3284-4016-80AD-C74FD429B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388100" cy="4682501"/>
          </a:xfrm>
        </p:spPr>
        <p:txBody>
          <a:bodyPr>
            <a:normAutofit/>
          </a:bodyPr>
          <a:lstStyle/>
          <a:p>
            <a:r>
              <a:rPr lang="nl-NL"/>
              <a:t>P = </a:t>
            </a:r>
            <a:r>
              <a:rPr lang="nl-NL" b="1"/>
              <a:t>P</a:t>
            </a:r>
            <a:r>
              <a:rPr lang="nl-NL"/>
              <a:t>rijs (in euro’s)</a:t>
            </a:r>
            <a:br>
              <a:rPr lang="nl-NL"/>
            </a:br>
            <a:r>
              <a:rPr lang="nl-NL"/>
              <a:t>Q = </a:t>
            </a:r>
            <a:r>
              <a:rPr lang="nl-NL" b="1" err="1"/>
              <a:t>Q</a:t>
            </a:r>
            <a:r>
              <a:rPr lang="nl-NL" err="1"/>
              <a:t>uantity</a:t>
            </a:r>
            <a:r>
              <a:rPr lang="nl-NL"/>
              <a:t> = Hoeveelheid (in </a:t>
            </a:r>
            <a:r>
              <a:rPr lang="nl-NL" err="1"/>
              <a:t>mln</a:t>
            </a:r>
            <a:r>
              <a:rPr lang="nl-NL"/>
              <a:t> stuks)</a:t>
            </a:r>
          </a:p>
          <a:p>
            <a:endParaRPr lang="nl-NL"/>
          </a:p>
          <a:p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-0,2P + 5</a:t>
            </a:r>
          </a:p>
          <a:p>
            <a:endParaRPr lang="nl-NL"/>
          </a:p>
          <a:p>
            <a:r>
              <a:rPr lang="nl-NL"/>
              <a:t>Tekenen met behulp van 0-punten</a:t>
            </a:r>
          </a:p>
          <a:p>
            <a:pPr lvl="1"/>
            <a:r>
              <a:rPr lang="nl-NL"/>
              <a:t>Als P = 0</a:t>
            </a:r>
          </a:p>
          <a:p>
            <a:pPr marL="457200" lvl="1" indent="0">
              <a:buNone/>
            </a:pPr>
            <a:r>
              <a:rPr lang="nl-NL"/>
              <a:t>	→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-0,2×0 + 5 = 5</a:t>
            </a:r>
          </a:p>
          <a:p>
            <a:pPr lvl="1"/>
            <a:r>
              <a:rPr lang="nl-NL"/>
              <a:t>Als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0</a:t>
            </a:r>
          </a:p>
          <a:p>
            <a:pPr marL="457200" lvl="1" indent="0">
              <a:buNone/>
            </a:pPr>
            <a:r>
              <a:rPr lang="nl-NL"/>
              <a:t>	→ 0 = -0,2P + 5</a:t>
            </a:r>
          </a:p>
          <a:p>
            <a:pPr marL="457200" lvl="1" indent="0">
              <a:buNone/>
            </a:pPr>
            <a:r>
              <a:rPr lang="nl-NL"/>
              <a:t>	→ 0,2P = 5</a:t>
            </a:r>
          </a:p>
          <a:p>
            <a:pPr marL="457200" lvl="1" indent="0">
              <a:buNone/>
            </a:pPr>
            <a:r>
              <a:rPr lang="nl-NL"/>
              <a:t>	→ P = 25</a:t>
            </a:r>
          </a:p>
          <a:p>
            <a:pPr lvl="1"/>
            <a:endParaRPr lang="nl-NL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84C2FE5-A41D-4603-B4D7-F6932B31E5BC}"/>
              </a:ext>
            </a:extLst>
          </p:cNvPr>
          <p:cNvGrpSpPr/>
          <p:nvPr/>
        </p:nvGrpSpPr>
        <p:grpSpPr>
          <a:xfrm>
            <a:off x="7253573" y="1817999"/>
            <a:ext cx="4546057" cy="4359457"/>
            <a:chOff x="6382590" y="2565161"/>
            <a:chExt cx="4546057" cy="43594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B5216AD-1B52-4F92-AA9B-E4B2D3439719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1D3B4E8-34C6-484C-A90D-5D7B30E7FC4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9188D0F9-614C-4000-A0DB-7EE9A673FB41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E21773E2-8024-4D96-BC0F-8C0DF463948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DBE7F3B5-84E6-4904-887B-C3545932FEF7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BFD40EBA-17B7-4C9C-93E5-3F176F34829B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1B2E45C-8297-4187-A1A7-218DADA356A6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FA37E035-9B22-4439-934E-D698F0FE255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C83AFA76-1EAC-431A-8CE3-44BF986C4011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62AE4AA7-EBEB-4676-BD8F-C8BB2818D47B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974A8B0A-918F-4157-814A-67E9DF5FB762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303A3B4F-B5EF-402E-9867-F39433D8B8FD}"/>
                </a:ext>
              </a:extLst>
            </p:cNvPr>
            <p:cNvSpPr txBox="1"/>
            <p:nvPr/>
          </p:nvSpPr>
          <p:spPr>
            <a:xfrm>
              <a:off x="8618373" y="6555286"/>
              <a:ext cx="224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vraag (× mln.)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F4F0F12F-645F-4739-A99E-B3CD59A216D4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D24E076D-C5D5-4097-AB96-EC2704B04992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5D062A7B-1DFC-4525-B9C2-00ED4C4B893D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9AE84883-446D-4424-8BE0-70A44EADFB7B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8FD1DBAF-35C9-413D-BCB5-80A66ED2AE4A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B15180EB-22E7-4795-9759-055ED00547E5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9C9FB49E-D868-43B3-9635-8BAAB8A1BF07}"/>
                </a:ext>
              </a:extLst>
            </p:cNvPr>
            <p:cNvSpPr txBox="1"/>
            <p:nvPr/>
          </p:nvSpPr>
          <p:spPr>
            <a:xfrm>
              <a:off x="773542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EDB064ED-6A5A-4E8D-BD93-E51DFB6D8D2D}"/>
                </a:ext>
              </a:extLst>
            </p:cNvPr>
            <p:cNvSpPr txBox="1"/>
            <p:nvPr/>
          </p:nvSpPr>
          <p:spPr>
            <a:xfrm>
              <a:off x="845550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C30B39CC-07C9-40DA-8DFE-A81826F7E809}"/>
                </a:ext>
              </a:extLst>
            </p:cNvPr>
            <p:cNvSpPr txBox="1"/>
            <p:nvPr/>
          </p:nvSpPr>
          <p:spPr>
            <a:xfrm>
              <a:off x="917558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C5E13888-2E7A-4A18-A1E1-3329C43E442B}"/>
                </a:ext>
              </a:extLst>
            </p:cNvPr>
            <p:cNvSpPr txBox="1"/>
            <p:nvPr/>
          </p:nvSpPr>
          <p:spPr>
            <a:xfrm>
              <a:off x="989566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936E609B-1C8F-41A1-95BF-E7EC57B5F920}"/>
                </a:ext>
              </a:extLst>
            </p:cNvPr>
            <p:cNvSpPr txBox="1"/>
            <p:nvPr/>
          </p:nvSpPr>
          <p:spPr>
            <a:xfrm>
              <a:off x="1061574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D7EBC391-7293-47F2-B96C-C07D8776F31E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Ovaal 31">
            <a:extLst>
              <a:ext uri="{FF2B5EF4-FFF2-40B4-BE49-F238E27FC236}">
                <a16:creationId xmlns:a16="http://schemas.microsoft.com/office/drawing/2014/main" id="{414C8081-B865-402C-BC93-3C2E134C7CC3}"/>
              </a:ext>
            </a:extLst>
          </p:cNvPr>
          <p:cNvSpPr/>
          <p:nvPr/>
        </p:nvSpPr>
        <p:spPr>
          <a:xfrm>
            <a:off x="1231900" y="2977163"/>
            <a:ext cx="758252" cy="539590"/>
          </a:xfrm>
          <a:prstGeom prst="ellipse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108AE57E-426B-496F-AE54-FE8B78D6271F}"/>
              </a:ext>
            </a:extLst>
          </p:cNvPr>
          <p:cNvSpPr/>
          <p:nvPr/>
        </p:nvSpPr>
        <p:spPr>
          <a:xfrm>
            <a:off x="10450342" y="5790075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87248A7A-787A-4008-82EA-B6650876C250}"/>
              </a:ext>
            </a:extLst>
          </p:cNvPr>
          <p:cNvSpPr/>
          <p:nvPr/>
        </p:nvSpPr>
        <p:spPr>
          <a:xfrm>
            <a:off x="7535087" y="2671958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8F563CB2-047A-4378-9BA8-A5D9C09B982E}"/>
              </a:ext>
            </a:extLst>
          </p:cNvPr>
          <p:cNvCxnSpPr>
            <a:cxnSpLocks/>
            <a:stCxn id="25" idx="3"/>
            <a:endCxn id="30" idx="0"/>
          </p:cNvCxnSpPr>
          <p:nvPr/>
        </p:nvCxnSpPr>
        <p:spPr>
          <a:xfrm>
            <a:off x="8074495" y="2002665"/>
            <a:ext cx="3568682" cy="349007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95DFCA81-420D-4BB5-9CB2-78EC78AFA769}"/>
              </a:ext>
            </a:extLst>
          </p:cNvPr>
          <p:cNvSpPr txBox="1"/>
          <p:nvPr/>
        </p:nvSpPr>
        <p:spPr>
          <a:xfrm>
            <a:off x="8286338" y="19382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>
                <a:solidFill>
                  <a:schemeClr val="bg1"/>
                </a:solidFill>
              </a:rPr>
              <a:t>Q</a:t>
            </a:r>
            <a:r>
              <a:rPr lang="nl-NL" baseline="-25000" err="1">
                <a:solidFill>
                  <a:schemeClr val="bg1"/>
                </a:solidFill>
              </a:rPr>
              <a:t>v</a:t>
            </a:r>
            <a:endParaRPr lang="nl-NL" baseline="-25000">
              <a:solidFill>
                <a:schemeClr val="bg1"/>
              </a:solidFill>
            </a:endParaRPr>
          </a:p>
        </p:txBody>
      </p:sp>
      <p:pic>
        <p:nvPicPr>
          <p:cNvPr id="40" name="Afbeelding 39" descr="Afbeelding met tafel, zitten, computer, zwart&#10;&#10;Automatisch gegenereerde beschrijving">
            <a:extLst>
              <a:ext uri="{FF2B5EF4-FFF2-40B4-BE49-F238E27FC236}">
                <a16:creationId xmlns:a16="http://schemas.microsoft.com/office/drawing/2014/main" id="{01574370-D512-4F06-9615-F1C2C5964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38" y="432716"/>
            <a:ext cx="1396052" cy="13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54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0 L 1.66667E-6 0.4044 " pathEditMode="relative" rAng="0" ptsTypes="AA">
                                      <p:cBhvr>
                                        <p:cTn id="43" dur="2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40509 L 0.33099 0.4050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5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3.7037E-7 L -0.20351 3.7037E-7 " pathEditMode="relative" rAng="0" ptsTypes="AA">
                                      <p:cBhvr>
                                        <p:cTn id="65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0312 3.7037E-7 L -0.20312 -0.5625 " pathEditMode="relative" rAng="0" ptsTypes="AA">
                                      <p:cBhvr>
                                        <p:cTn id="83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2" grpId="0" animBg="1"/>
      <p:bldP spid="32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1491C59-B621-403D-A09D-662225C9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Gevraagde hoeveelheid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E1CBBC5-3284-4016-80AD-C74FD429B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388100" cy="4682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-0,2P + 5</a:t>
            </a:r>
          </a:p>
          <a:p>
            <a:pPr marL="0" indent="0">
              <a:buNone/>
            </a:pPr>
            <a:r>
              <a:rPr lang="nl-NL" sz="1600"/>
              <a:t>P = prijs (in euro’s)</a:t>
            </a:r>
            <a:br>
              <a:rPr lang="nl-NL" sz="1600"/>
            </a:br>
            <a:r>
              <a:rPr lang="nl-NL" sz="1600"/>
              <a:t>Q = hoeveelheid (in </a:t>
            </a:r>
            <a:r>
              <a:rPr lang="nl-NL" sz="1600" err="1"/>
              <a:t>mln</a:t>
            </a:r>
            <a:r>
              <a:rPr lang="nl-NL" sz="1600"/>
              <a:t> stuks)</a:t>
            </a:r>
          </a:p>
          <a:p>
            <a:pPr marL="0" indent="0">
              <a:buNone/>
            </a:pPr>
            <a:endParaRPr lang="nl-NL"/>
          </a:p>
          <a:p>
            <a:r>
              <a:rPr lang="nl-NL"/>
              <a:t>Je kunt nu bij elke prijs uitrekenen of aflezen hoeveel er gevraagd wordt.</a:t>
            </a:r>
          </a:p>
          <a:p>
            <a:endParaRPr lang="nl-NL" sz="1200"/>
          </a:p>
          <a:p>
            <a:r>
              <a:rPr lang="nl-NL"/>
              <a:t>Als P = 20</a:t>
            </a:r>
          </a:p>
          <a:p>
            <a:pPr marL="457200" lvl="1" indent="0">
              <a:buNone/>
            </a:pPr>
            <a:r>
              <a:rPr lang="nl-NL"/>
              <a:t>	→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-0,2×20 + 5 = 1 (</a:t>
            </a:r>
            <a:r>
              <a:rPr lang="nl-NL" err="1"/>
              <a:t>mln</a:t>
            </a:r>
            <a:r>
              <a:rPr lang="nl-NL"/>
              <a:t> stuks)</a:t>
            </a:r>
          </a:p>
          <a:p>
            <a:pPr marL="457200" lvl="1" indent="0">
              <a:buNone/>
            </a:pPr>
            <a:endParaRPr lang="nl-NL" sz="1200"/>
          </a:p>
          <a:p>
            <a:r>
              <a:rPr lang="nl-NL"/>
              <a:t>Als P = 8</a:t>
            </a:r>
          </a:p>
          <a:p>
            <a:pPr marL="457200" lvl="1" indent="0">
              <a:buNone/>
            </a:pPr>
            <a:r>
              <a:rPr lang="nl-NL"/>
              <a:t>	→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-0,2×8 + 5 = 3,4 (</a:t>
            </a:r>
            <a:r>
              <a:rPr lang="nl-NL" err="1"/>
              <a:t>mln</a:t>
            </a:r>
            <a:r>
              <a:rPr lang="nl-NL"/>
              <a:t> stuks)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84C2FE5-A41D-4603-B4D7-F6932B31E5BC}"/>
              </a:ext>
            </a:extLst>
          </p:cNvPr>
          <p:cNvGrpSpPr/>
          <p:nvPr/>
        </p:nvGrpSpPr>
        <p:grpSpPr>
          <a:xfrm>
            <a:off x="7253573" y="1817999"/>
            <a:ext cx="4546057" cy="4359457"/>
            <a:chOff x="6382590" y="2565161"/>
            <a:chExt cx="4546057" cy="43594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B5216AD-1B52-4F92-AA9B-E4B2D3439719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1D3B4E8-34C6-484C-A90D-5D7B30E7FC4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9188D0F9-614C-4000-A0DB-7EE9A673FB41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E21773E2-8024-4D96-BC0F-8C0DF463948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DBE7F3B5-84E6-4904-887B-C3545932FEF7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BFD40EBA-17B7-4C9C-93E5-3F176F34829B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1B2E45C-8297-4187-A1A7-218DADA356A6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FA37E035-9B22-4439-934E-D698F0FE255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C83AFA76-1EAC-431A-8CE3-44BF986C4011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62AE4AA7-EBEB-4676-BD8F-C8BB2818D47B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974A8B0A-918F-4157-814A-67E9DF5FB762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303A3B4F-B5EF-402E-9867-F39433D8B8FD}"/>
                </a:ext>
              </a:extLst>
            </p:cNvPr>
            <p:cNvSpPr txBox="1"/>
            <p:nvPr/>
          </p:nvSpPr>
          <p:spPr>
            <a:xfrm>
              <a:off x="8618373" y="6555286"/>
              <a:ext cx="224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vraag (× mln.)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F4F0F12F-645F-4739-A99E-B3CD59A216D4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D24E076D-C5D5-4097-AB96-EC2704B04992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5D062A7B-1DFC-4525-B9C2-00ED4C4B893D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9AE84883-446D-4424-8BE0-70A44EADFB7B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8FD1DBAF-35C9-413D-BCB5-80A66ED2AE4A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B15180EB-22E7-4795-9759-055ED00547E5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9C9FB49E-D868-43B3-9635-8BAAB8A1BF07}"/>
                </a:ext>
              </a:extLst>
            </p:cNvPr>
            <p:cNvSpPr txBox="1"/>
            <p:nvPr/>
          </p:nvSpPr>
          <p:spPr>
            <a:xfrm>
              <a:off x="773542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EDB064ED-6A5A-4E8D-BD93-E51DFB6D8D2D}"/>
                </a:ext>
              </a:extLst>
            </p:cNvPr>
            <p:cNvSpPr txBox="1"/>
            <p:nvPr/>
          </p:nvSpPr>
          <p:spPr>
            <a:xfrm>
              <a:off x="845550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C30B39CC-07C9-40DA-8DFE-A81826F7E809}"/>
                </a:ext>
              </a:extLst>
            </p:cNvPr>
            <p:cNvSpPr txBox="1"/>
            <p:nvPr/>
          </p:nvSpPr>
          <p:spPr>
            <a:xfrm>
              <a:off x="917558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C5E13888-2E7A-4A18-A1E1-3329C43E442B}"/>
                </a:ext>
              </a:extLst>
            </p:cNvPr>
            <p:cNvSpPr txBox="1"/>
            <p:nvPr/>
          </p:nvSpPr>
          <p:spPr>
            <a:xfrm>
              <a:off x="989566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936E609B-1C8F-41A1-95BF-E7EC57B5F920}"/>
                </a:ext>
              </a:extLst>
            </p:cNvPr>
            <p:cNvSpPr txBox="1"/>
            <p:nvPr/>
          </p:nvSpPr>
          <p:spPr>
            <a:xfrm>
              <a:off x="1061574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D7EBC391-7293-47F2-B96C-C07D8776F31E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Ovaal 32">
            <a:extLst>
              <a:ext uri="{FF2B5EF4-FFF2-40B4-BE49-F238E27FC236}">
                <a16:creationId xmlns:a16="http://schemas.microsoft.com/office/drawing/2014/main" id="{108AE57E-426B-496F-AE54-FE8B78D6271F}"/>
              </a:ext>
            </a:extLst>
          </p:cNvPr>
          <p:cNvSpPr/>
          <p:nvPr/>
        </p:nvSpPr>
        <p:spPr>
          <a:xfrm>
            <a:off x="11566604" y="5447520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87248A7A-787A-4008-82EA-B6650876C250}"/>
              </a:ext>
            </a:extLst>
          </p:cNvPr>
          <p:cNvSpPr/>
          <p:nvPr/>
        </p:nvSpPr>
        <p:spPr>
          <a:xfrm>
            <a:off x="7963382" y="1904493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8F563CB2-047A-4378-9BA8-A5D9C09B982E}"/>
              </a:ext>
            </a:extLst>
          </p:cNvPr>
          <p:cNvCxnSpPr>
            <a:cxnSpLocks/>
            <a:stCxn id="25" idx="3"/>
            <a:endCxn id="30" idx="0"/>
          </p:cNvCxnSpPr>
          <p:nvPr/>
        </p:nvCxnSpPr>
        <p:spPr>
          <a:xfrm>
            <a:off x="8074495" y="2002665"/>
            <a:ext cx="3568682" cy="349007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95DFCA81-420D-4BB5-9CB2-78EC78AFA769}"/>
              </a:ext>
            </a:extLst>
          </p:cNvPr>
          <p:cNvSpPr txBox="1"/>
          <p:nvPr/>
        </p:nvSpPr>
        <p:spPr>
          <a:xfrm>
            <a:off x="8286338" y="19382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>
                <a:solidFill>
                  <a:schemeClr val="bg1"/>
                </a:solidFill>
              </a:rPr>
              <a:t>Q</a:t>
            </a:r>
            <a:r>
              <a:rPr lang="nl-NL" baseline="-25000" err="1">
                <a:solidFill>
                  <a:schemeClr val="bg1"/>
                </a:solidFill>
              </a:rPr>
              <a:t>v</a:t>
            </a:r>
            <a:endParaRPr lang="nl-NL" baseline="-25000">
              <a:solidFill>
                <a:schemeClr val="bg1"/>
              </a:solidFill>
            </a:endParaRPr>
          </a:p>
        </p:txBody>
      </p:sp>
      <p:pic>
        <p:nvPicPr>
          <p:cNvPr id="40" name="Afbeelding 39" descr="Afbeelding met tafel, zitten, computer, zwart&#10;&#10;Automatisch gegenereerde beschrijving">
            <a:extLst>
              <a:ext uri="{FF2B5EF4-FFF2-40B4-BE49-F238E27FC236}">
                <a16:creationId xmlns:a16="http://schemas.microsoft.com/office/drawing/2014/main" id="{01574370-D512-4F06-9615-F1C2C5964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38" y="432716"/>
            <a:ext cx="1396052" cy="1308799"/>
          </a:xfrm>
          <a:prstGeom prst="rect">
            <a:avLst/>
          </a:prstGeom>
        </p:spPr>
      </p:pic>
      <p:sp>
        <p:nvSpPr>
          <p:cNvPr id="35" name="Ovaal 34">
            <a:extLst>
              <a:ext uri="{FF2B5EF4-FFF2-40B4-BE49-F238E27FC236}">
                <a16:creationId xmlns:a16="http://schemas.microsoft.com/office/drawing/2014/main" id="{68EA198E-46E4-45C9-AD68-720F4524F4E5}"/>
              </a:ext>
            </a:extLst>
          </p:cNvPr>
          <p:cNvSpPr/>
          <p:nvPr/>
        </p:nvSpPr>
        <p:spPr>
          <a:xfrm>
            <a:off x="7973011" y="2627852"/>
            <a:ext cx="144000" cy="144000"/>
          </a:xfrm>
          <a:prstGeom prst="ellipse">
            <a:avLst/>
          </a:prstGeom>
          <a:solidFill>
            <a:srgbClr val="ED4D0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>
            <a:extLst>
              <a:ext uri="{FF2B5EF4-FFF2-40B4-BE49-F238E27FC236}">
                <a16:creationId xmlns:a16="http://schemas.microsoft.com/office/drawing/2014/main" id="{9A31E12A-FA33-4A27-BD04-722984FC0C6C}"/>
              </a:ext>
            </a:extLst>
          </p:cNvPr>
          <p:cNvSpPr/>
          <p:nvPr/>
        </p:nvSpPr>
        <p:spPr>
          <a:xfrm>
            <a:off x="7991273" y="4252385"/>
            <a:ext cx="144000" cy="144000"/>
          </a:xfrm>
          <a:prstGeom prst="ellipse">
            <a:avLst/>
          </a:prstGeom>
          <a:solidFill>
            <a:srgbClr val="ED4D0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3787B9A6-6770-4CFE-A4F2-AEAB7C1DFC1E}"/>
              </a:ext>
            </a:extLst>
          </p:cNvPr>
          <p:cNvCxnSpPr>
            <a:cxnSpLocks/>
          </p:cNvCxnSpPr>
          <p:nvPr/>
        </p:nvCxnSpPr>
        <p:spPr>
          <a:xfrm>
            <a:off x="8761687" y="2889410"/>
            <a:ext cx="0" cy="2558110"/>
          </a:xfrm>
          <a:prstGeom prst="straightConnector1">
            <a:avLst/>
          </a:prstGeom>
          <a:ln w="38100">
            <a:solidFill>
              <a:srgbClr val="ED4D0F"/>
            </a:solidFill>
            <a:prstDash val="dash"/>
            <a:tailEnd type="triangl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D6BD19C4-43A2-4055-97BF-7A8E3D8C14A1}"/>
              </a:ext>
            </a:extLst>
          </p:cNvPr>
          <p:cNvCxnSpPr>
            <a:cxnSpLocks/>
          </p:cNvCxnSpPr>
          <p:nvPr/>
        </p:nvCxnSpPr>
        <p:spPr>
          <a:xfrm>
            <a:off x="10434357" y="4487709"/>
            <a:ext cx="0" cy="959811"/>
          </a:xfrm>
          <a:prstGeom prst="straightConnector1">
            <a:avLst/>
          </a:prstGeom>
          <a:ln w="38100">
            <a:solidFill>
              <a:srgbClr val="ED4D0F"/>
            </a:solidFill>
            <a:prstDash val="dash"/>
            <a:tailEnd type="triangl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8FE130CC-CDB1-4B5F-A15E-B18008D09A12}"/>
              </a:ext>
            </a:extLst>
          </p:cNvPr>
          <p:cNvCxnSpPr>
            <a:cxnSpLocks/>
          </p:cNvCxnSpPr>
          <p:nvPr/>
        </p:nvCxnSpPr>
        <p:spPr>
          <a:xfrm>
            <a:off x="8145482" y="2693820"/>
            <a:ext cx="566816" cy="0"/>
          </a:xfrm>
          <a:prstGeom prst="straightConnector1">
            <a:avLst/>
          </a:prstGeom>
          <a:ln w="38100">
            <a:solidFill>
              <a:srgbClr val="ED4D0F"/>
            </a:solidFill>
            <a:prstDash val="dash"/>
            <a:tailEnd type="non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86601D3D-A84D-47DC-B238-D9308F63A853}"/>
              </a:ext>
            </a:extLst>
          </p:cNvPr>
          <p:cNvCxnSpPr>
            <a:cxnSpLocks/>
          </p:cNvCxnSpPr>
          <p:nvPr/>
        </p:nvCxnSpPr>
        <p:spPr>
          <a:xfrm>
            <a:off x="8169471" y="4332885"/>
            <a:ext cx="2057776" cy="0"/>
          </a:xfrm>
          <a:prstGeom prst="straightConnector1">
            <a:avLst/>
          </a:prstGeom>
          <a:ln w="38100">
            <a:solidFill>
              <a:srgbClr val="ED4D0F"/>
            </a:solidFill>
            <a:prstDash val="dash"/>
            <a:tailEnd type="non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8154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L 0.05885 1.48148E-6 " pathEditMode="relative" rAng="0" ptsTypes="AA">
                                      <p:cBhvr>
                                        <p:cTn id="25" dur="2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3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19596 4.44444E-6 " pathEditMode="relative" rAng="0" ptsTypes="AA">
                                      <p:cBhvr>
                                        <p:cTn id="50" dur="2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7" grpId="0" animBg="1"/>
      <p:bldP spid="3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jdelijke aanduiding voor inhoud 34">
            <a:extLst>
              <a:ext uri="{FF2B5EF4-FFF2-40B4-BE49-F238E27FC236}">
                <a16:creationId xmlns:a16="http://schemas.microsoft.com/office/drawing/2014/main" id="{605DED06-4B7A-45C5-95B6-4BF9E68C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2023614"/>
            <a:ext cx="5614060" cy="457688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/>
              <a:t>Teken de vraaglijn met de vergelijking:</a:t>
            </a:r>
            <a:br>
              <a:rPr lang="nl-NL"/>
            </a:br>
            <a:r>
              <a:rPr lang="nl-NL"/>
              <a:t>	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-5P + 100</a:t>
            </a:r>
          </a:p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endParaRPr lang="nl-NL"/>
          </a:p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/>
              <a:t>Zet in de grafiek punt A:</a:t>
            </a:r>
            <a:br>
              <a:rPr lang="nl-NL"/>
            </a:br>
            <a:r>
              <a:rPr lang="nl-NL"/>
              <a:t>hoeveel er gevraagd wordt bij een prijs van € 17.</a:t>
            </a:r>
          </a:p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endParaRPr lang="nl-NL"/>
          </a:p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/>
              <a:t>Bereken de gevraagde hoeveelheid bij deze prijs.</a:t>
            </a:r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912ED3ED-652B-4522-A553-EEDE3CA0B2B6}"/>
              </a:ext>
            </a:extLst>
          </p:cNvPr>
          <p:cNvGrpSpPr/>
          <p:nvPr/>
        </p:nvGrpSpPr>
        <p:grpSpPr>
          <a:xfrm>
            <a:off x="7298283" y="1853471"/>
            <a:ext cx="4678528" cy="4422957"/>
            <a:chOff x="6382590" y="2565161"/>
            <a:chExt cx="4678528" cy="4422957"/>
          </a:xfrm>
        </p:grpSpPr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1588AAD-D69F-4E00-861F-9BA4E2E76225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0C8F0F88-EC47-4903-BF5E-2C44DA304D1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DD10EAF9-552F-4F72-AB26-05B4ED78756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C1FA7D5E-FCFB-493A-8D72-C995AF14217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9B1F4CB7-53D5-458E-82B6-8BF47CC217E6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6B7188FA-5B73-4B87-9ACF-30064070D11C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F3591E7B-B555-4EE4-83F4-5B86B2A37677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B4CF0E3-C483-4579-90D3-9D4EEB5059B5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79DF930D-7165-4F15-A95E-3C028134E54F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7C0E216-9BC8-4F62-A892-966EEF4F9BC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24CF3731-8051-4C1C-B018-8F272DF25647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D982C86C-9F52-4408-968F-0E0A9D60C93F}"/>
                </a:ext>
              </a:extLst>
            </p:cNvPr>
            <p:cNvSpPr txBox="1"/>
            <p:nvPr/>
          </p:nvSpPr>
          <p:spPr>
            <a:xfrm>
              <a:off x="9494673" y="66187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C5CB6C59-B4DC-4210-B226-DC0DA88D9773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5202AF1A-2EF4-4C5C-ABE2-9748EBFF4FBF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76A9433C-0A73-4E90-9FDC-C2418C91E459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89EE2815-C81D-4B00-AE7D-57086A76BE57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BB885A98-E35A-4775-96D3-5DCA59CCEF8C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89422BD-BA03-4585-8DDF-B08457E79803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0D46186D-B2D0-46F0-9D92-8532EEE25583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CA55738-DE10-4325-8FE8-0ECA6B512B54}"/>
                </a:ext>
              </a:extLst>
            </p:cNvPr>
            <p:cNvSpPr txBox="1"/>
            <p:nvPr/>
          </p:nvSpPr>
          <p:spPr>
            <a:xfrm>
              <a:off x="8398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FE9178EB-BD72-4F98-8674-7D88B6C5A671}"/>
                </a:ext>
              </a:extLst>
            </p:cNvPr>
            <p:cNvSpPr txBox="1"/>
            <p:nvPr/>
          </p:nvSpPr>
          <p:spPr>
            <a:xfrm>
              <a:off x="913412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BFAD393C-3A53-4917-9EC0-BA56C64A0C0E}"/>
                </a:ext>
              </a:extLst>
            </p:cNvPr>
            <p:cNvSpPr txBox="1"/>
            <p:nvPr/>
          </p:nvSpPr>
          <p:spPr>
            <a:xfrm>
              <a:off x="984150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61AFD61F-8402-490B-B94F-45FEA10C3B73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64BF7692-9271-49F4-A501-3E8A7E4A5D43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35600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jdelijke aanduiding voor inhoud 34">
            <a:extLst>
              <a:ext uri="{FF2B5EF4-FFF2-40B4-BE49-F238E27FC236}">
                <a16:creationId xmlns:a16="http://schemas.microsoft.com/office/drawing/2014/main" id="{605DED06-4B7A-45C5-95B6-4BF9E68C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571500"/>
            <a:ext cx="5614060" cy="6028997"/>
          </a:xfrm>
        </p:spPr>
        <p:txBody>
          <a:bodyPr/>
          <a:lstStyle/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/>
              <a:t>Teken de vraaglijn met de vergelijking:</a:t>
            </a:r>
            <a:br>
              <a:rPr lang="nl-NL"/>
            </a:br>
            <a:r>
              <a:rPr lang="nl-NL"/>
              <a:t>	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-5P + 100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/>
          </a:p>
          <a:p>
            <a:pPr marL="0" indent="0">
              <a:buNone/>
              <a:tabLst>
                <a:tab pos="533400" algn="l"/>
              </a:tabLst>
            </a:pPr>
            <a:r>
              <a:rPr lang="nl-NL"/>
              <a:t>Bereken de 0-punten</a:t>
            </a:r>
          </a:p>
          <a:p>
            <a:pPr lvl="1"/>
            <a:r>
              <a:rPr lang="nl-NL"/>
              <a:t>Als P = 0</a:t>
            </a:r>
          </a:p>
          <a:p>
            <a:pPr marL="457200" lvl="1" indent="0">
              <a:buNone/>
            </a:pPr>
            <a:r>
              <a:rPr lang="nl-NL"/>
              <a:t>	→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-5×0 + 100 = 100</a:t>
            </a:r>
          </a:p>
          <a:p>
            <a:pPr lvl="1"/>
            <a:r>
              <a:rPr lang="nl-NL"/>
              <a:t>Als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0</a:t>
            </a:r>
          </a:p>
          <a:p>
            <a:pPr marL="457200" lvl="1" indent="0">
              <a:buNone/>
            </a:pPr>
            <a:r>
              <a:rPr lang="nl-NL"/>
              <a:t>	→ 0 = -5P + 100</a:t>
            </a:r>
          </a:p>
          <a:p>
            <a:pPr marL="457200" lvl="1" indent="0">
              <a:buNone/>
            </a:pPr>
            <a:r>
              <a:rPr lang="nl-NL"/>
              <a:t>	→ 5P = 100</a:t>
            </a:r>
          </a:p>
          <a:p>
            <a:pPr marL="457200" lvl="1" indent="0">
              <a:buNone/>
            </a:pPr>
            <a:r>
              <a:rPr lang="nl-NL"/>
              <a:t>	→ P = 20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/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912ED3ED-652B-4522-A553-EEDE3CA0B2B6}"/>
              </a:ext>
            </a:extLst>
          </p:cNvPr>
          <p:cNvGrpSpPr/>
          <p:nvPr/>
        </p:nvGrpSpPr>
        <p:grpSpPr>
          <a:xfrm>
            <a:off x="7298283" y="1853471"/>
            <a:ext cx="4678528" cy="4422957"/>
            <a:chOff x="6382590" y="2565161"/>
            <a:chExt cx="4678528" cy="4422957"/>
          </a:xfrm>
        </p:grpSpPr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1588AAD-D69F-4E00-861F-9BA4E2E76225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0C8F0F88-EC47-4903-BF5E-2C44DA304D1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DD10EAF9-552F-4F72-AB26-05B4ED78756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C1FA7D5E-FCFB-493A-8D72-C995AF14217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9B1F4CB7-53D5-458E-82B6-8BF47CC217E6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6B7188FA-5B73-4B87-9ACF-30064070D11C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F3591E7B-B555-4EE4-83F4-5B86B2A37677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B4CF0E3-C483-4579-90D3-9D4EEB5059B5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79DF930D-7165-4F15-A95E-3C028134E54F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7C0E216-9BC8-4F62-A892-966EEF4F9BC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24CF3731-8051-4C1C-B018-8F272DF25647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D982C86C-9F52-4408-968F-0E0A9D60C93F}"/>
                </a:ext>
              </a:extLst>
            </p:cNvPr>
            <p:cNvSpPr txBox="1"/>
            <p:nvPr/>
          </p:nvSpPr>
          <p:spPr>
            <a:xfrm>
              <a:off x="9494673" y="66187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C5CB6C59-B4DC-4210-B226-DC0DA88D9773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5202AF1A-2EF4-4C5C-ABE2-9748EBFF4FBF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76A9433C-0A73-4E90-9FDC-C2418C91E459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89EE2815-C81D-4B00-AE7D-57086A76BE57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BB885A98-E35A-4775-96D3-5DCA59CCEF8C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89422BD-BA03-4585-8DDF-B08457E79803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0D46186D-B2D0-46F0-9D92-8532EEE25583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CA55738-DE10-4325-8FE8-0ECA6B512B54}"/>
                </a:ext>
              </a:extLst>
            </p:cNvPr>
            <p:cNvSpPr txBox="1"/>
            <p:nvPr/>
          </p:nvSpPr>
          <p:spPr>
            <a:xfrm>
              <a:off x="8398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FE9178EB-BD72-4F98-8674-7D88B6C5A671}"/>
                </a:ext>
              </a:extLst>
            </p:cNvPr>
            <p:cNvSpPr txBox="1"/>
            <p:nvPr/>
          </p:nvSpPr>
          <p:spPr>
            <a:xfrm>
              <a:off x="913412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BFAD393C-3A53-4917-9EC0-BA56C64A0C0E}"/>
                </a:ext>
              </a:extLst>
            </p:cNvPr>
            <p:cNvSpPr txBox="1"/>
            <p:nvPr/>
          </p:nvSpPr>
          <p:spPr>
            <a:xfrm>
              <a:off x="984150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61AFD61F-8402-490B-B94F-45FEA10C3B73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64BF7692-9271-49F4-A501-3E8A7E4A5D43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Ovaal 1">
            <a:extLst>
              <a:ext uri="{FF2B5EF4-FFF2-40B4-BE49-F238E27FC236}">
                <a16:creationId xmlns:a16="http://schemas.microsoft.com/office/drawing/2014/main" id="{B824127B-70C3-4B78-9766-187B98767DE8}"/>
              </a:ext>
            </a:extLst>
          </p:cNvPr>
          <p:cNvSpPr/>
          <p:nvPr/>
        </p:nvSpPr>
        <p:spPr>
          <a:xfrm>
            <a:off x="11616805" y="5480004"/>
            <a:ext cx="144000" cy="144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E977B8F9-EE2E-4810-A77B-783CD5B1C60C}"/>
              </a:ext>
            </a:extLst>
          </p:cNvPr>
          <p:cNvSpPr/>
          <p:nvPr/>
        </p:nvSpPr>
        <p:spPr>
          <a:xfrm>
            <a:off x="8022702" y="2657293"/>
            <a:ext cx="144000" cy="144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08BD0165-DC08-45AF-B320-CE6F9920A7A4}"/>
              </a:ext>
            </a:extLst>
          </p:cNvPr>
          <p:cNvCxnSpPr>
            <a:cxnSpLocks/>
          </p:cNvCxnSpPr>
          <p:nvPr/>
        </p:nvCxnSpPr>
        <p:spPr>
          <a:xfrm>
            <a:off x="8116367" y="2727893"/>
            <a:ext cx="3580333" cy="2834707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1236EE5F-5E04-472D-AC04-101225F8A293}"/>
              </a:ext>
            </a:extLst>
          </p:cNvPr>
          <p:cNvSpPr txBox="1"/>
          <p:nvPr/>
        </p:nvSpPr>
        <p:spPr>
          <a:xfrm>
            <a:off x="8125153" y="2431961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</p:spTree>
    <p:extLst>
      <p:ext uri="{BB962C8B-B14F-4D97-AF65-F5344CB8AC3E}">
        <p14:creationId xmlns:p14="http://schemas.microsoft.com/office/powerpoint/2010/main" val="36236411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2" grpId="0" animBg="1"/>
      <p:bldP spid="29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jdelijke aanduiding voor inhoud 34">
            <a:extLst>
              <a:ext uri="{FF2B5EF4-FFF2-40B4-BE49-F238E27FC236}">
                <a16:creationId xmlns:a16="http://schemas.microsoft.com/office/drawing/2014/main" id="{605DED06-4B7A-45C5-95B6-4BF9E68C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571500"/>
            <a:ext cx="5614060" cy="6028997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  <a:tabLst>
                <a:tab pos="533400" algn="l"/>
              </a:tabLst>
            </a:pPr>
            <a:r>
              <a:rPr lang="nl-NL" dirty="0"/>
              <a:t>Zet in de grafiek punt A:</a:t>
            </a:r>
            <a:br>
              <a:rPr lang="nl-NL" dirty="0"/>
            </a:br>
            <a:r>
              <a:rPr lang="nl-NL" dirty="0"/>
              <a:t>hoeveel er gevraagd wordt bij een prijs van € 17.</a:t>
            </a:r>
          </a:p>
          <a:p>
            <a:pPr marL="457200" indent="-457200">
              <a:buFont typeface="+mj-lt"/>
              <a:buAutoNum type="arabicParenR" startAt="2"/>
              <a:tabLst>
                <a:tab pos="533400" algn="l"/>
              </a:tabLst>
            </a:pPr>
            <a:endParaRPr lang="nl-NL" dirty="0"/>
          </a:p>
          <a:p>
            <a:pPr marL="457200" indent="-457200">
              <a:buFont typeface="+mj-lt"/>
              <a:buAutoNum type="arabicParenR" startAt="2"/>
              <a:tabLst>
                <a:tab pos="533400" algn="l"/>
              </a:tabLst>
            </a:pPr>
            <a:r>
              <a:rPr lang="nl-NL" dirty="0"/>
              <a:t>Bereken de gevraagde hoeveelheid bij deze prijs.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  <a:p>
            <a:pPr marL="0" indent="0">
              <a:buNone/>
              <a:tabLst>
                <a:tab pos="533400" algn="l"/>
              </a:tabLst>
            </a:pPr>
            <a:r>
              <a:rPr lang="nl-NL" dirty="0"/>
              <a:t>Bereken:</a:t>
            </a:r>
          </a:p>
          <a:p>
            <a:pPr lvl="1"/>
            <a:r>
              <a:rPr lang="nl-NL" dirty="0"/>
              <a:t>Als P = 17</a:t>
            </a:r>
          </a:p>
          <a:p>
            <a:pPr marL="457200" lvl="1" indent="0">
              <a:buNone/>
            </a:pPr>
            <a:r>
              <a:rPr lang="nl-NL" dirty="0"/>
              <a:t>	→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-5×17 + 100 = 15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912ED3ED-652B-4522-A553-EEDE3CA0B2B6}"/>
              </a:ext>
            </a:extLst>
          </p:cNvPr>
          <p:cNvGrpSpPr/>
          <p:nvPr/>
        </p:nvGrpSpPr>
        <p:grpSpPr>
          <a:xfrm>
            <a:off x="7298283" y="1853471"/>
            <a:ext cx="4678528" cy="4422957"/>
            <a:chOff x="6382590" y="2565161"/>
            <a:chExt cx="4678528" cy="4422957"/>
          </a:xfrm>
        </p:grpSpPr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1588AAD-D69F-4E00-861F-9BA4E2E76225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0C8F0F88-EC47-4903-BF5E-2C44DA304D1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DD10EAF9-552F-4F72-AB26-05B4ED78756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C1FA7D5E-FCFB-493A-8D72-C995AF14217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9B1F4CB7-53D5-458E-82B6-8BF47CC217E6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6B7188FA-5B73-4B87-9ACF-30064070D11C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F3591E7B-B555-4EE4-83F4-5B86B2A37677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B4CF0E3-C483-4579-90D3-9D4EEB5059B5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79DF930D-7165-4F15-A95E-3C028134E54F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7C0E216-9BC8-4F62-A892-966EEF4F9BC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24CF3731-8051-4C1C-B018-8F272DF25647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D982C86C-9F52-4408-968F-0E0A9D60C93F}"/>
                </a:ext>
              </a:extLst>
            </p:cNvPr>
            <p:cNvSpPr txBox="1"/>
            <p:nvPr/>
          </p:nvSpPr>
          <p:spPr>
            <a:xfrm>
              <a:off x="9494673" y="66187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C5CB6C59-B4DC-4210-B226-DC0DA88D9773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5202AF1A-2EF4-4C5C-ABE2-9748EBFF4FBF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76A9433C-0A73-4E90-9FDC-C2418C91E459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89EE2815-C81D-4B00-AE7D-57086A76BE57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BB885A98-E35A-4775-96D3-5DCA59CCEF8C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89422BD-BA03-4585-8DDF-B08457E79803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0D46186D-B2D0-46F0-9D92-8532EEE25583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CA55738-DE10-4325-8FE8-0ECA6B512B54}"/>
                </a:ext>
              </a:extLst>
            </p:cNvPr>
            <p:cNvSpPr txBox="1"/>
            <p:nvPr/>
          </p:nvSpPr>
          <p:spPr>
            <a:xfrm>
              <a:off x="8398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FE9178EB-BD72-4F98-8674-7D88B6C5A671}"/>
                </a:ext>
              </a:extLst>
            </p:cNvPr>
            <p:cNvSpPr txBox="1"/>
            <p:nvPr/>
          </p:nvSpPr>
          <p:spPr>
            <a:xfrm>
              <a:off x="913412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BFAD393C-3A53-4917-9EC0-BA56C64A0C0E}"/>
                </a:ext>
              </a:extLst>
            </p:cNvPr>
            <p:cNvSpPr txBox="1"/>
            <p:nvPr/>
          </p:nvSpPr>
          <p:spPr>
            <a:xfrm>
              <a:off x="984150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61AFD61F-8402-490B-B94F-45FEA10C3B73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64BF7692-9271-49F4-A501-3E8A7E4A5D43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08BD0165-DC08-45AF-B320-CE6F9920A7A4}"/>
              </a:ext>
            </a:extLst>
          </p:cNvPr>
          <p:cNvCxnSpPr>
            <a:cxnSpLocks/>
          </p:cNvCxnSpPr>
          <p:nvPr/>
        </p:nvCxnSpPr>
        <p:spPr>
          <a:xfrm>
            <a:off x="8116367" y="2727893"/>
            <a:ext cx="3556521" cy="280137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1236EE5F-5E04-472D-AC04-101225F8A293}"/>
              </a:ext>
            </a:extLst>
          </p:cNvPr>
          <p:cNvSpPr txBox="1"/>
          <p:nvPr/>
        </p:nvSpPr>
        <p:spPr>
          <a:xfrm>
            <a:off x="8085570" y="2448537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B824127B-70C3-4B78-9766-187B98767DE8}"/>
              </a:ext>
            </a:extLst>
          </p:cNvPr>
          <p:cNvSpPr/>
          <p:nvPr/>
        </p:nvSpPr>
        <p:spPr>
          <a:xfrm>
            <a:off x="8579796" y="3064164"/>
            <a:ext cx="144000" cy="144000"/>
          </a:xfrm>
          <a:prstGeom prst="ellipse">
            <a:avLst/>
          </a:prstGeom>
          <a:solidFill>
            <a:srgbClr val="1A80B6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12263C8-2D58-497C-BA0F-52E2740905E5}"/>
              </a:ext>
            </a:extLst>
          </p:cNvPr>
          <p:cNvSpPr txBox="1"/>
          <p:nvPr/>
        </p:nvSpPr>
        <p:spPr>
          <a:xfrm>
            <a:off x="8335385" y="305690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709238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F17B83A2-03D5-4AB4-9C3C-50F899C3846A}" vid="{2F95053B-B17F-4200-A3CD-95A861E134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0</TotalTime>
  <Words>1024</Words>
  <Application>Microsoft Office PowerPoint</Application>
  <PresentationFormat>Breedbeeld</PresentationFormat>
  <Paragraphs>344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1" baseType="lpstr">
      <vt:lpstr>Arial</vt:lpstr>
      <vt:lpstr>Thema 3vwo</vt:lpstr>
      <vt:lpstr>De vraag</vt:lpstr>
      <vt:lpstr>PowerPoint-presentatie</vt:lpstr>
      <vt:lpstr>Betalingsbereidheid maximaal uitgeven aan een product</vt:lpstr>
      <vt:lpstr>Als het meer consumenten worden</vt:lpstr>
      <vt:lpstr>In vergelijkingsvorm</vt:lpstr>
      <vt:lpstr>Gevraagde hoeveelheid</vt:lpstr>
      <vt:lpstr>PowerPoint-presentatie</vt:lpstr>
      <vt:lpstr>PowerPoint-presentatie</vt:lpstr>
      <vt:lpstr>PowerPoint-presentatie</vt:lpstr>
      <vt:lpstr>Consumentensurplus</vt:lpstr>
      <vt:lpstr>Consumentensurplus</vt:lpstr>
      <vt:lpstr>En als het er meer worden…</vt:lpstr>
      <vt:lpstr>PowerPoint-presentatie</vt:lpstr>
      <vt:lpstr>PowerPoint-presentatie</vt:lpstr>
      <vt:lpstr>PowerPoint-presentatie</vt:lpstr>
      <vt:lpstr>De vraaglijn</vt:lpstr>
      <vt:lpstr>Veranderingen</vt:lpstr>
      <vt:lpstr>Verschuivingen van/over de lijn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1</cp:revision>
  <dcterms:created xsi:type="dcterms:W3CDTF">2020-04-03T11:57:11Z</dcterms:created>
  <dcterms:modified xsi:type="dcterms:W3CDTF">2020-04-06T07:11:28Z</dcterms:modified>
</cp:coreProperties>
</file>