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62" r:id="rId9"/>
    <p:sldId id="263" r:id="rId10"/>
    <p:sldId id="261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94D90634-D1BA-4436-A3E3-911711614806}">
          <p14:sldIdLst>
            <p14:sldId id="256"/>
            <p14:sldId id="271"/>
          </p14:sldIdLst>
        </p14:section>
        <p14:section name="Balans" id="{14F6A828-8B8B-43A1-8CF8-38BF8AB73751}">
          <p14:sldIdLst>
            <p14:sldId id="272"/>
            <p14:sldId id="257"/>
            <p14:sldId id="258"/>
            <p14:sldId id="259"/>
            <p14:sldId id="260"/>
            <p14:sldId id="262"/>
            <p14:sldId id="263"/>
            <p14:sldId id="261"/>
          </p14:sldIdLst>
        </p14:section>
        <p14:section name="Gezonde balans?" id="{CEAADEA1-D3F2-4B43-BBFB-F172C10F1150}">
          <p14:sldIdLst>
            <p14:sldId id="264"/>
            <p14:sldId id="265"/>
            <p14:sldId id="266"/>
          </p14:sldIdLst>
        </p14:section>
        <p14:section name="Resultatenrekening" id="{32B7E958-ECEC-4168-8137-EE54BB864371}">
          <p14:sldIdLst>
            <p14:sldId id="267"/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4D0F"/>
    <a:srgbClr val="1A80B6"/>
    <a:srgbClr val="258812"/>
    <a:srgbClr val="52893F"/>
    <a:srgbClr val="B66931"/>
    <a:srgbClr val="3D7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57E8DB-9E59-4F69-BA1F-F1BE113DA373}" v="1" dt="2020-04-06T07:13:40.5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78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F857E8DB-9E59-4F69-BA1F-F1BE113DA373}"/>
    <pc:docChg chg="modMainMaster">
      <pc:chgData name="Paul Bloemers" userId="fe3832ff3b233e04" providerId="LiveId" clId="{F857E8DB-9E59-4F69-BA1F-F1BE113DA373}" dt="2020-04-06T07:13:40.591" v="0"/>
      <pc:docMkLst>
        <pc:docMk/>
      </pc:docMkLst>
      <pc:sldMasterChg chg="modSldLayout">
        <pc:chgData name="Paul Bloemers" userId="fe3832ff3b233e04" providerId="LiveId" clId="{F857E8DB-9E59-4F69-BA1F-F1BE113DA373}" dt="2020-04-06T07:13:40.591" v="0"/>
        <pc:sldMasterMkLst>
          <pc:docMk/>
          <pc:sldMasterMk cId="1496467478" sldId="2147483688"/>
        </pc:sldMasterMkLst>
        <pc:sldLayoutChg chg="addSp">
          <pc:chgData name="Paul Bloemers" userId="fe3832ff3b233e04" providerId="LiveId" clId="{F857E8DB-9E59-4F69-BA1F-F1BE113DA373}" dt="2020-04-06T07:13:40.591" v="0"/>
          <pc:sldLayoutMkLst>
            <pc:docMk/>
            <pc:sldMasterMk cId="1496467478" sldId="2147483688"/>
            <pc:sldLayoutMk cId="3952542620" sldId="2147483693"/>
          </pc:sldLayoutMkLst>
          <pc:spChg chg="add">
            <ac:chgData name="Paul Bloemers" userId="fe3832ff3b233e04" providerId="LiveId" clId="{F857E8DB-9E59-4F69-BA1F-F1BE113DA373}" dt="2020-04-06T07:13:40.591" v="0"/>
            <ac:spMkLst>
              <pc:docMk/>
              <pc:sldMasterMk cId="1496467478" sldId="2147483688"/>
              <pc:sldLayoutMk cId="3952542620" sldId="2147483693"/>
              <ac:spMk id="6" creationId="{0AF7D5E0-7ACB-4688-B68F-6AF99654AEBA}"/>
            </ac:spMkLst>
          </pc:spChg>
        </pc:sldLayoutChg>
        <pc:sldLayoutChg chg="addSp">
          <pc:chgData name="Paul Bloemers" userId="fe3832ff3b233e04" providerId="LiveId" clId="{F857E8DB-9E59-4F69-BA1F-F1BE113DA373}" dt="2020-04-06T07:13:40.591" v="0"/>
          <pc:sldLayoutMkLst>
            <pc:docMk/>
            <pc:sldMasterMk cId="1496467478" sldId="2147483688"/>
            <pc:sldLayoutMk cId="4006571926" sldId="2147483696"/>
          </pc:sldLayoutMkLst>
          <pc:spChg chg="add">
            <ac:chgData name="Paul Bloemers" userId="fe3832ff3b233e04" providerId="LiveId" clId="{F857E8DB-9E59-4F69-BA1F-F1BE113DA373}" dt="2020-04-06T07:13:40.591" v="0"/>
            <ac:spMkLst>
              <pc:docMk/>
              <pc:sldMasterMk cId="1496467478" sldId="2147483688"/>
              <pc:sldLayoutMk cId="4006571926" sldId="2147483696"/>
              <ac:spMk id="7" creationId="{67B07748-B0BD-4843-8719-473E40E4D6F3}"/>
            </ac:spMkLst>
          </pc:spChg>
        </pc:sldLayoutChg>
        <pc:sldLayoutChg chg="addSp">
          <pc:chgData name="Paul Bloemers" userId="fe3832ff3b233e04" providerId="LiveId" clId="{F857E8DB-9E59-4F69-BA1F-F1BE113DA373}" dt="2020-04-06T07:13:40.591" v="0"/>
          <pc:sldLayoutMkLst>
            <pc:docMk/>
            <pc:sldMasterMk cId="1496467478" sldId="2147483688"/>
            <pc:sldLayoutMk cId="3616278035" sldId="2147483703"/>
          </pc:sldLayoutMkLst>
          <pc:spChg chg="add">
            <ac:chgData name="Paul Bloemers" userId="fe3832ff3b233e04" providerId="LiveId" clId="{F857E8DB-9E59-4F69-BA1F-F1BE113DA373}" dt="2020-04-06T07:13:40.591" v="0"/>
            <ac:spMkLst>
              <pc:docMk/>
              <pc:sldMasterMk cId="1496467478" sldId="2147483688"/>
              <pc:sldLayoutMk cId="3616278035" sldId="2147483703"/>
              <ac:spMk id="12" creationId="{9D3292DB-9D76-459F-8EB1-3F383792D386}"/>
            </ac:spMkLst>
          </pc:spChg>
          <pc:spChg chg="add">
            <ac:chgData name="Paul Bloemers" userId="fe3832ff3b233e04" providerId="LiveId" clId="{F857E8DB-9E59-4F69-BA1F-F1BE113DA373}" dt="2020-04-06T07:13:40.591" v="0"/>
            <ac:spMkLst>
              <pc:docMk/>
              <pc:sldMasterMk cId="1496467478" sldId="2147483688"/>
              <pc:sldLayoutMk cId="3616278035" sldId="2147483703"/>
              <ac:spMk id="14" creationId="{7F4D6F6A-4575-465B-BA38-0991AC0A7D76}"/>
            </ac:spMkLst>
          </pc:spChg>
          <pc:spChg chg="add">
            <ac:chgData name="Paul Bloemers" userId="fe3832ff3b233e04" providerId="LiveId" clId="{F857E8DB-9E59-4F69-BA1F-F1BE113DA373}" dt="2020-04-06T07:13:40.591" v="0"/>
            <ac:spMkLst>
              <pc:docMk/>
              <pc:sldMasterMk cId="1496467478" sldId="2147483688"/>
              <pc:sldLayoutMk cId="3616278035" sldId="2147483703"/>
              <ac:spMk id="15" creationId="{07480E76-3967-44F2-80C5-AD9CC6D9A603}"/>
            </ac:spMkLst>
          </pc:spChg>
          <pc:grpChg chg="add">
            <ac:chgData name="Paul Bloemers" userId="fe3832ff3b233e04" providerId="LiveId" clId="{F857E8DB-9E59-4F69-BA1F-F1BE113DA373}" dt="2020-04-06T07:13:40.591" v="0"/>
            <ac:grpSpMkLst>
              <pc:docMk/>
              <pc:sldMasterMk cId="1496467478" sldId="2147483688"/>
              <pc:sldLayoutMk cId="3616278035" sldId="2147483703"/>
              <ac:grpSpMk id="9" creationId="{1964C96E-1AC0-4FA2-98C8-C7352160C94F}"/>
            </ac:grpSpMkLst>
          </pc:grpChg>
          <pc:picChg chg="add">
            <ac:chgData name="Paul Bloemers" userId="fe3832ff3b233e04" providerId="LiveId" clId="{F857E8DB-9E59-4F69-BA1F-F1BE113DA373}" dt="2020-04-06T07:13:40.591" v="0"/>
            <ac:picMkLst>
              <pc:docMk/>
              <pc:sldMasterMk cId="1496467478" sldId="2147483688"/>
              <pc:sldLayoutMk cId="3616278035" sldId="2147483703"/>
              <ac:picMk id="13" creationId="{A6C8FF30-66EE-4B66-B4D9-7F767C3985BB}"/>
            </ac:picMkLst>
          </pc:picChg>
        </pc:sldLayoutChg>
      </pc:sldMasterChg>
    </pc:docChg>
  </pc:docChgLst>
  <pc:docChgLst>
    <pc:chgData name="Paul Bloemers" userId="fe3832ff3b233e04" providerId="LiveId" clId="{BEAFBF3E-F467-4EED-8361-3229BE88EBA4}"/>
    <pc:docChg chg="custSel addSld modSld sldOrd modSection">
      <pc:chgData name="Paul Bloemers" userId="fe3832ff3b233e04" providerId="LiveId" clId="{BEAFBF3E-F467-4EED-8361-3229BE88EBA4}" dt="2020-04-04T09:54:56.541" v="102" actId="404"/>
      <pc:docMkLst>
        <pc:docMk/>
      </pc:docMkLst>
      <pc:sldChg chg="addSp delSp modSp mod">
        <pc:chgData name="Paul Bloemers" userId="fe3832ff3b233e04" providerId="LiveId" clId="{BEAFBF3E-F467-4EED-8361-3229BE88EBA4}" dt="2020-04-04T09:37:13.080" v="4" actId="478"/>
        <pc:sldMkLst>
          <pc:docMk/>
          <pc:sldMk cId="1008666954" sldId="256"/>
        </pc:sldMkLst>
        <pc:spChg chg="del">
          <ac:chgData name="Paul Bloemers" userId="fe3832ff3b233e04" providerId="LiveId" clId="{BEAFBF3E-F467-4EED-8361-3229BE88EBA4}" dt="2020-04-04T09:37:11.117" v="3" actId="478"/>
          <ac:spMkLst>
            <pc:docMk/>
            <pc:sldMk cId="1008666954" sldId="256"/>
            <ac:spMk id="3" creationId="{ED0B6FD9-DC23-4512-A450-F4314C615357}"/>
          </ac:spMkLst>
        </pc:spChg>
        <pc:spChg chg="add del mod">
          <ac:chgData name="Paul Bloemers" userId="fe3832ff3b233e04" providerId="LiveId" clId="{BEAFBF3E-F467-4EED-8361-3229BE88EBA4}" dt="2020-04-04T09:37:13.080" v="4" actId="478"/>
          <ac:spMkLst>
            <pc:docMk/>
            <pc:sldMk cId="1008666954" sldId="256"/>
            <ac:spMk id="5" creationId="{40D5F6B4-E6C3-42BC-8CB7-C8148355FDA2}"/>
          </ac:spMkLst>
        </pc:spChg>
      </pc:sldChg>
      <pc:sldChg chg="modSp mod">
        <pc:chgData name="Paul Bloemers" userId="fe3832ff3b233e04" providerId="LiveId" clId="{BEAFBF3E-F467-4EED-8361-3229BE88EBA4}" dt="2020-04-04T09:40:18.735" v="14" actId="207"/>
        <pc:sldMkLst>
          <pc:docMk/>
          <pc:sldMk cId="2439269026" sldId="258"/>
        </pc:sldMkLst>
        <pc:spChg chg="mod">
          <ac:chgData name="Paul Bloemers" userId="fe3832ff3b233e04" providerId="LiveId" clId="{BEAFBF3E-F467-4EED-8361-3229BE88EBA4}" dt="2020-04-04T09:40:15.579" v="12" actId="208"/>
          <ac:spMkLst>
            <pc:docMk/>
            <pc:sldMk cId="2439269026" sldId="258"/>
            <ac:spMk id="40" creationId="{8526FDAD-55D4-4F43-9E25-ADDBFB3C87E7}"/>
          </ac:spMkLst>
        </pc:spChg>
        <pc:spChg chg="mod">
          <ac:chgData name="Paul Bloemers" userId="fe3832ff3b233e04" providerId="LiveId" clId="{BEAFBF3E-F467-4EED-8361-3229BE88EBA4}" dt="2020-04-04T09:40:18.735" v="14" actId="207"/>
          <ac:spMkLst>
            <pc:docMk/>
            <pc:sldMk cId="2439269026" sldId="258"/>
            <ac:spMk id="42" creationId="{07C47D90-1477-4C04-9804-6D108B9B6A4B}"/>
          </ac:spMkLst>
        </pc:spChg>
      </pc:sldChg>
      <pc:sldChg chg="modSp">
        <pc:chgData name="Paul Bloemers" userId="fe3832ff3b233e04" providerId="LiveId" clId="{BEAFBF3E-F467-4EED-8361-3229BE88EBA4}" dt="2020-04-04T09:42:01.640" v="15" actId="207"/>
        <pc:sldMkLst>
          <pc:docMk/>
          <pc:sldMk cId="4153373919" sldId="260"/>
        </pc:sldMkLst>
        <pc:spChg chg="mod">
          <ac:chgData name="Paul Bloemers" userId="fe3832ff3b233e04" providerId="LiveId" clId="{BEAFBF3E-F467-4EED-8361-3229BE88EBA4}" dt="2020-04-04T09:42:01.640" v="15" actId="207"/>
          <ac:spMkLst>
            <pc:docMk/>
            <pc:sldMk cId="4153373919" sldId="260"/>
            <ac:spMk id="50" creationId="{2D5C3677-70E9-43E4-9764-21F955443363}"/>
          </ac:spMkLst>
        </pc:spChg>
        <pc:spChg chg="mod">
          <ac:chgData name="Paul Bloemers" userId="fe3832ff3b233e04" providerId="LiveId" clId="{BEAFBF3E-F467-4EED-8361-3229BE88EBA4}" dt="2020-04-04T09:42:01.640" v="15" actId="207"/>
          <ac:spMkLst>
            <pc:docMk/>
            <pc:sldMk cId="4153373919" sldId="260"/>
            <ac:spMk id="51" creationId="{865677EC-E240-4F14-BCD1-3A4BE084E534}"/>
          </ac:spMkLst>
        </pc:spChg>
      </pc:sldChg>
      <pc:sldChg chg="modSp">
        <pc:chgData name="Paul Bloemers" userId="fe3832ff3b233e04" providerId="LiveId" clId="{BEAFBF3E-F467-4EED-8361-3229BE88EBA4}" dt="2020-04-04T09:42:21.909" v="16" actId="207"/>
        <pc:sldMkLst>
          <pc:docMk/>
          <pc:sldMk cId="21797445" sldId="262"/>
        </pc:sldMkLst>
        <pc:spChg chg="mod">
          <ac:chgData name="Paul Bloemers" userId="fe3832ff3b233e04" providerId="LiveId" clId="{BEAFBF3E-F467-4EED-8361-3229BE88EBA4}" dt="2020-04-04T09:42:21.909" v="16" actId="207"/>
          <ac:spMkLst>
            <pc:docMk/>
            <pc:sldMk cId="21797445" sldId="262"/>
            <ac:spMk id="50" creationId="{2D5C3677-70E9-43E4-9764-21F955443363}"/>
          </ac:spMkLst>
        </pc:spChg>
        <pc:spChg chg="mod">
          <ac:chgData name="Paul Bloemers" userId="fe3832ff3b233e04" providerId="LiveId" clId="{BEAFBF3E-F467-4EED-8361-3229BE88EBA4}" dt="2020-04-04T09:42:21.909" v="16" actId="207"/>
          <ac:spMkLst>
            <pc:docMk/>
            <pc:sldMk cId="21797445" sldId="262"/>
            <ac:spMk id="51" creationId="{865677EC-E240-4F14-BCD1-3A4BE084E534}"/>
          </ac:spMkLst>
        </pc:spChg>
      </pc:sldChg>
      <pc:sldChg chg="addSp modSp mod modAnim">
        <pc:chgData name="Paul Bloemers" userId="fe3832ff3b233e04" providerId="LiveId" clId="{BEAFBF3E-F467-4EED-8361-3229BE88EBA4}" dt="2020-04-04T09:47:45.863" v="53" actId="554"/>
        <pc:sldMkLst>
          <pc:docMk/>
          <pc:sldMk cId="3392003618" sldId="263"/>
        </pc:sldMkLst>
        <pc:spChg chg="add mod">
          <ac:chgData name="Paul Bloemers" userId="fe3832ff3b233e04" providerId="LiveId" clId="{BEAFBF3E-F467-4EED-8361-3229BE88EBA4}" dt="2020-04-04T09:44:48.212" v="23" actId="207"/>
          <ac:spMkLst>
            <pc:docMk/>
            <pc:sldMk cId="3392003618" sldId="263"/>
            <ac:spMk id="3" creationId="{FF9C7BAA-239A-4507-9F55-975C2C0B5AD8}"/>
          </ac:spMkLst>
        </pc:spChg>
        <pc:spChg chg="mod">
          <ac:chgData name="Paul Bloemers" userId="fe3832ff3b233e04" providerId="LiveId" clId="{BEAFBF3E-F467-4EED-8361-3229BE88EBA4}" dt="2020-04-04T09:42:27.114" v="17" actId="207"/>
          <ac:spMkLst>
            <pc:docMk/>
            <pc:sldMk cId="3392003618" sldId="263"/>
            <ac:spMk id="50" creationId="{2D5C3677-70E9-43E4-9764-21F955443363}"/>
          </ac:spMkLst>
        </pc:spChg>
        <pc:spChg chg="mod">
          <ac:chgData name="Paul Bloemers" userId="fe3832ff3b233e04" providerId="LiveId" clId="{BEAFBF3E-F467-4EED-8361-3229BE88EBA4}" dt="2020-04-04T09:42:27.114" v="17" actId="207"/>
          <ac:spMkLst>
            <pc:docMk/>
            <pc:sldMk cId="3392003618" sldId="263"/>
            <ac:spMk id="51" creationId="{865677EC-E240-4F14-BCD1-3A4BE084E534}"/>
          </ac:spMkLst>
        </pc:spChg>
        <pc:spChg chg="mod">
          <ac:chgData name="Paul Bloemers" userId="fe3832ff3b233e04" providerId="LiveId" clId="{BEAFBF3E-F467-4EED-8361-3229BE88EBA4}" dt="2020-04-04T09:47:45.863" v="53" actId="554"/>
          <ac:spMkLst>
            <pc:docMk/>
            <pc:sldMk cId="3392003618" sldId="263"/>
            <ac:spMk id="54" creationId="{C4E4D392-1F35-4D36-B895-B2A2A56A473D}"/>
          </ac:spMkLst>
        </pc:spChg>
        <pc:spChg chg="mod">
          <ac:chgData name="Paul Bloemers" userId="fe3832ff3b233e04" providerId="LiveId" clId="{BEAFBF3E-F467-4EED-8361-3229BE88EBA4}" dt="2020-04-04T09:47:45.863" v="53" actId="554"/>
          <ac:spMkLst>
            <pc:docMk/>
            <pc:sldMk cId="3392003618" sldId="263"/>
            <ac:spMk id="56" creationId="{F61BE404-479D-45E7-8650-5068F9F70F05}"/>
          </ac:spMkLst>
        </pc:spChg>
        <pc:spChg chg="mod">
          <ac:chgData name="Paul Bloemers" userId="fe3832ff3b233e04" providerId="LiveId" clId="{BEAFBF3E-F467-4EED-8361-3229BE88EBA4}" dt="2020-04-04T09:42:27.114" v="17" actId="207"/>
          <ac:spMkLst>
            <pc:docMk/>
            <pc:sldMk cId="3392003618" sldId="263"/>
            <ac:spMk id="57" creationId="{84236E8D-60A9-4BE9-B23C-BF4DE2CC90A6}"/>
          </ac:spMkLst>
        </pc:spChg>
        <pc:spChg chg="add mod">
          <ac:chgData name="Paul Bloemers" userId="fe3832ff3b233e04" providerId="LiveId" clId="{BEAFBF3E-F467-4EED-8361-3229BE88EBA4}" dt="2020-04-04T09:45:13.451" v="44" actId="1076"/>
          <ac:spMkLst>
            <pc:docMk/>
            <pc:sldMk cId="3392003618" sldId="263"/>
            <ac:spMk id="59" creationId="{F629DF2A-89EC-4AA7-8902-340F0208A04A}"/>
          </ac:spMkLst>
        </pc:spChg>
      </pc:sldChg>
      <pc:sldChg chg="modAnim">
        <pc:chgData name="Paul Bloemers" userId="fe3832ff3b233e04" providerId="LiveId" clId="{BEAFBF3E-F467-4EED-8361-3229BE88EBA4}" dt="2020-04-04T09:50:29.318" v="67"/>
        <pc:sldMkLst>
          <pc:docMk/>
          <pc:sldMk cId="300075442" sldId="265"/>
        </pc:sldMkLst>
      </pc:sldChg>
      <pc:sldChg chg="modSp modAnim">
        <pc:chgData name="Paul Bloemers" userId="fe3832ff3b233e04" providerId="LiveId" clId="{BEAFBF3E-F467-4EED-8361-3229BE88EBA4}" dt="2020-04-04T09:52:44.688" v="99" actId="6549"/>
        <pc:sldMkLst>
          <pc:docMk/>
          <pc:sldMk cId="2431923380" sldId="266"/>
        </pc:sldMkLst>
        <pc:spChg chg="mod">
          <ac:chgData name="Paul Bloemers" userId="fe3832ff3b233e04" providerId="LiveId" clId="{BEAFBF3E-F467-4EED-8361-3229BE88EBA4}" dt="2020-04-04T09:52:44.688" v="99" actId="6549"/>
          <ac:spMkLst>
            <pc:docMk/>
            <pc:sldMk cId="2431923380" sldId="266"/>
            <ac:spMk id="3" creationId="{9BE6D782-20CB-477D-9DB0-1B808500F912}"/>
          </ac:spMkLst>
        </pc:spChg>
      </pc:sldChg>
      <pc:sldChg chg="modAnim">
        <pc:chgData name="Paul Bloemers" userId="fe3832ff3b233e04" providerId="LiveId" clId="{BEAFBF3E-F467-4EED-8361-3229BE88EBA4}" dt="2020-04-04T09:53:53.480" v="100"/>
        <pc:sldMkLst>
          <pc:docMk/>
          <pc:sldMk cId="3543688765" sldId="268"/>
        </pc:sldMkLst>
      </pc:sldChg>
      <pc:sldChg chg="modSp">
        <pc:chgData name="Paul Bloemers" userId="fe3832ff3b233e04" providerId="LiveId" clId="{BEAFBF3E-F467-4EED-8361-3229BE88EBA4}" dt="2020-04-04T09:54:56.541" v="102" actId="404"/>
        <pc:sldMkLst>
          <pc:docMk/>
          <pc:sldMk cId="520913207" sldId="269"/>
        </pc:sldMkLst>
        <pc:spChg chg="mod">
          <ac:chgData name="Paul Bloemers" userId="fe3832ff3b233e04" providerId="LiveId" clId="{BEAFBF3E-F467-4EED-8361-3229BE88EBA4}" dt="2020-04-04T09:54:56.541" v="102" actId="404"/>
          <ac:spMkLst>
            <pc:docMk/>
            <pc:sldMk cId="520913207" sldId="269"/>
            <ac:spMk id="3" creationId="{39F71E42-8888-4C73-86D0-C2E4A3571C49}"/>
          </ac:spMkLst>
        </pc:spChg>
      </pc:sldChg>
      <pc:sldChg chg="addSp delSp modSp mod">
        <pc:chgData name="Paul Bloemers" userId="fe3832ff3b233e04" providerId="LiveId" clId="{BEAFBF3E-F467-4EED-8361-3229BE88EBA4}" dt="2020-04-04T09:37:50.773" v="8" actId="478"/>
        <pc:sldMkLst>
          <pc:docMk/>
          <pc:sldMk cId="838581313" sldId="271"/>
        </pc:sldMkLst>
        <pc:graphicFrameChg chg="add del modGraphic">
          <ac:chgData name="Paul Bloemers" userId="fe3832ff3b233e04" providerId="LiveId" clId="{BEAFBF3E-F467-4EED-8361-3229BE88EBA4}" dt="2020-04-04T09:37:40.473" v="6" actId="478"/>
          <ac:graphicFrameMkLst>
            <pc:docMk/>
            <pc:sldMk cId="838581313" sldId="271"/>
            <ac:graphicFrameMk id="6" creationId="{D09D9D7B-DCB6-435F-90F9-508B915DC3FD}"/>
          </ac:graphicFrameMkLst>
        </pc:graphicFrameChg>
        <pc:graphicFrameChg chg="add del modGraphic">
          <ac:chgData name="Paul Bloemers" userId="fe3832ff3b233e04" providerId="LiveId" clId="{BEAFBF3E-F467-4EED-8361-3229BE88EBA4}" dt="2020-04-04T09:37:50.773" v="8" actId="478"/>
          <ac:graphicFrameMkLst>
            <pc:docMk/>
            <pc:sldMk cId="838581313" sldId="271"/>
            <ac:graphicFrameMk id="8" creationId="{86B5B41F-AC6D-436A-BF6E-20282E12DAB5}"/>
          </ac:graphicFrameMkLst>
        </pc:graphicFrameChg>
      </pc:sldChg>
      <pc:sldChg chg="add ord">
        <pc:chgData name="Paul Bloemers" userId="fe3832ff3b233e04" providerId="LiveId" clId="{BEAFBF3E-F467-4EED-8361-3229BE88EBA4}" dt="2020-04-04T09:37:07.196" v="2"/>
        <pc:sldMkLst>
          <pc:docMk/>
          <pc:sldMk cId="2008001169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1215780591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5698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6424060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7224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543349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verwerkingsopdracht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3497168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  <p:grpSp>
        <p:nvGrpSpPr>
          <p:cNvPr id="9" name="Groep 8">
            <a:extLst>
              <a:ext uri="{FF2B5EF4-FFF2-40B4-BE49-F238E27FC236}">
                <a16:creationId xmlns:a16="http://schemas.microsoft.com/office/drawing/2014/main" id="{1964C96E-1AC0-4FA2-98C8-C7352160C94F}"/>
              </a:ext>
            </a:extLst>
          </p:cNvPr>
          <p:cNvGrpSpPr/>
          <p:nvPr userDrawn="1"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10" name="Vrije vorm: vorm 9">
              <a:extLst>
                <a:ext uri="{FF2B5EF4-FFF2-40B4-BE49-F238E27FC236}">
                  <a16:creationId xmlns:a16="http://schemas.microsoft.com/office/drawing/2014/main" id="{97E35C11-7CDD-48B6-8F37-9902518197BA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11" name="Vrije vorm: vorm 10">
              <a:extLst>
                <a:ext uri="{FF2B5EF4-FFF2-40B4-BE49-F238E27FC236}">
                  <a16:creationId xmlns:a16="http://schemas.microsoft.com/office/drawing/2014/main" id="{6BD5E88E-BCE7-4AE3-B6AC-0C21783FC800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2" name="Tekstvak 11">
            <a:extLst>
              <a:ext uri="{FF2B5EF4-FFF2-40B4-BE49-F238E27FC236}">
                <a16:creationId xmlns:a16="http://schemas.microsoft.com/office/drawing/2014/main" id="{9D3292DB-9D76-459F-8EB1-3F383792D386}"/>
              </a:ext>
            </a:extLst>
          </p:cNvPr>
          <p:cNvSpPr txBox="1"/>
          <p:nvPr userDrawn="1"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13" name="Afbeelding 12" descr="Afbeelding met teken, shirt&#10;&#10;Automatisch gegenereerde beschrijving">
            <a:extLst>
              <a:ext uri="{FF2B5EF4-FFF2-40B4-BE49-F238E27FC236}">
                <a16:creationId xmlns:a16="http://schemas.microsoft.com/office/drawing/2014/main" id="{A6C8FF30-66EE-4B66-B4D9-7F767C3985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14" name="Rechthoek 13">
            <a:extLst>
              <a:ext uri="{FF2B5EF4-FFF2-40B4-BE49-F238E27FC236}">
                <a16:creationId xmlns:a16="http://schemas.microsoft.com/office/drawing/2014/main" id="{7F4D6F6A-4575-465B-BA38-0991AC0A7D76}"/>
              </a:ext>
            </a:extLst>
          </p:cNvPr>
          <p:cNvSpPr/>
          <p:nvPr userDrawn="1"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07480E76-3967-44F2-80C5-AD9CC6D9A603}"/>
              </a:ext>
            </a:extLst>
          </p:cNvPr>
          <p:cNvSpPr/>
          <p:nvPr userDrawn="1"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 dirty="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3616278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 userDrawn="1"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 userDrawn="1"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 userDrawn="1"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 userDrawn="1"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 dirty="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315140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398467" y="3101125"/>
            <a:ext cx="5825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400" spc="600"/>
              <a:t>economielokaal voor 3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9380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256857645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05122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0AF7D5E0-7ACB-4688-B68F-6AF99654AEBA}"/>
              </a:ext>
            </a:extLst>
          </p:cNvPr>
          <p:cNvSpPr/>
          <p:nvPr userDrawn="1"/>
        </p:nvSpPr>
        <p:spPr>
          <a:xfrm rot="13500000">
            <a:off x="9931710" y="5964819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254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9898722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9277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Vrije vorm: vorm 6">
            <a:extLst>
              <a:ext uri="{FF2B5EF4-FFF2-40B4-BE49-F238E27FC236}">
                <a16:creationId xmlns:a16="http://schemas.microsoft.com/office/drawing/2014/main" id="{67B07748-B0BD-4843-8719-473E40E4D6F3}"/>
              </a:ext>
            </a:extLst>
          </p:cNvPr>
          <p:cNvSpPr/>
          <p:nvPr userDrawn="1"/>
        </p:nvSpPr>
        <p:spPr>
          <a:xfrm rot="13500000">
            <a:off x="9931710" y="5964819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57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2232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9646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685" r:id="rId16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sv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1799BB-F552-4FCE-9369-B0FF54F2C0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Boekhouding</a:t>
            </a:r>
          </a:p>
        </p:txBody>
      </p:sp>
    </p:spTree>
    <p:extLst>
      <p:ext uri="{BB962C8B-B14F-4D97-AF65-F5344CB8AC3E}">
        <p14:creationId xmlns:p14="http://schemas.microsoft.com/office/powerpoint/2010/main" val="1008666954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BDA79-9DF7-4FC4-8646-CCCB0BCBA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veranderingen</a:t>
            </a:r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BFC106EF-2B82-4D73-8A18-C268D8D60761}"/>
              </a:ext>
            </a:extLst>
          </p:cNvPr>
          <p:cNvGrpSpPr/>
          <p:nvPr/>
        </p:nvGrpSpPr>
        <p:grpSpPr>
          <a:xfrm>
            <a:off x="2668783" y="1558129"/>
            <a:ext cx="6854433" cy="4269357"/>
            <a:chOff x="684213" y="1714883"/>
            <a:chExt cx="10444844" cy="4269357"/>
          </a:xfrm>
        </p:grpSpPr>
        <p:cxnSp>
          <p:nvCxnSpPr>
            <p:cNvPr id="5" name="Rechte verbindingslijn 4">
              <a:extLst>
                <a:ext uri="{FF2B5EF4-FFF2-40B4-BE49-F238E27FC236}">
                  <a16:creationId xmlns:a16="http://schemas.microsoft.com/office/drawing/2014/main" id="{F1208C34-BF02-4925-9C49-682BDD96EF71}"/>
                </a:ext>
              </a:extLst>
            </p:cNvPr>
            <p:cNvCxnSpPr/>
            <p:nvPr/>
          </p:nvCxnSpPr>
          <p:spPr>
            <a:xfrm>
              <a:off x="775063" y="2246811"/>
              <a:ext cx="1032836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E629AB4C-EAAA-4659-B492-CE9A189D5D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39245" y="2255520"/>
              <a:ext cx="1" cy="372872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3EC6194B-7123-4DEA-8234-352E556E65F4}"/>
                </a:ext>
              </a:extLst>
            </p:cNvPr>
            <p:cNvSpPr txBox="1"/>
            <p:nvPr/>
          </p:nvSpPr>
          <p:spPr>
            <a:xfrm>
              <a:off x="5261161" y="1714883"/>
              <a:ext cx="13561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Balans</a:t>
              </a:r>
              <a:br>
                <a:rPr lang="nl-NL" dirty="0"/>
              </a:br>
              <a:r>
                <a:rPr lang="nl-NL" sz="1000" dirty="0"/>
                <a:t>(× euro)</a:t>
              </a:r>
            </a:p>
          </p:txBody>
        </p: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E351D396-DC13-4E68-926E-BB39B9FA79DC}"/>
                </a:ext>
              </a:extLst>
            </p:cNvPr>
            <p:cNvSpPr txBox="1"/>
            <p:nvPr/>
          </p:nvSpPr>
          <p:spPr>
            <a:xfrm>
              <a:off x="684213" y="1911961"/>
              <a:ext cx="2235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Debet/activa</a:t>
              </a:r>
            </a:p>
          </p:txBody>
        </p: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3886E2A2-C3B9-499A-98BB-EA4B97433B28}"/>
                </a:ext>
              </a:extLst>
            </p:cNvPr>
            <p:cNvSpPr txBox="1"/>
            <p:nvPr/>
          </p:nvSpPr>
          <p:spPr>
            <a:xfrm>
              <a:off x="8619946" y="1911961"/>
              <a:ext cx="25091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Credit/passiva</a:t>
              </a:r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43643201-0FA0-4EA3-A90D-3E16A91CC8B9}"/>
              </a:ext>
            </a:extLst>
          </p:cNvPr>
          <p:cNvSpPr txBox="1"/>
          <p:nvPr/>
        </p:nvSpPr>
        <p:spPr>
          <a:xfrm>
            <a:off x="2763716" y="2133247"/>
            <a:ext cx="1359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Vaste activa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4E0E39A-3633-4B6C-B126-267A511A7B5A}"/>
              </a:ext>
            </a:extLst>
          </p:cNvPr>
          <p:cNvSpPr txBox="1"/>
          <p:nvPr/>
        </p:nvSpPr>
        <p:spPr>
          <a:xfrm>
            <a:off x="2763715" y="3102969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Vlottende activa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B45BA6A-C950-4CDF-9DAF-D4FD352C6601}"/>
              </a:ext>
            </a:extLst>
          </p:cNvPr>
          <p:cNvSpPr txBox="1"/>
          <p:nvPr/>
        </p:nvSpPr>
        <p:spPr>
          <a:xfrm>
            <a:off x="2763715" y="4010902"/>
            <a:ext cx="1872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Liquide middelen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3F5F05B-4270-49F9-B395-A01132E8E1F2}"/>
              </a:ext>
            </a:extLst>
          </p:cNvPr>
          <p:cNvSpPr txBox="1"/>
          <p:nvPr/>
        </p:nvSpPr>
        <p:spPr>
          <a:xfrm>
            <a:off x="2923471" y="2482118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Gebouw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6A6B012-726F-44CE-9BBB-029D821A64CE}"/>
              </a:ext>
            </a:extLst>
          </p:cNvPr>
          <p:cNvSpPr txBox="1"/>
          <p:nvPr/>
        </p:nvSpPr>
        <p:spPr>
          <a:xfrm>
            <a:off x="2923471" y="2786528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Inventaris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960A02C-43D3-4EEF-A296-9E76222ECE02}"/>
              </a:ext>
            </a:extLst>
          </p:cNvPr>
          <p:cNvSpPr txBox="1"/>
          <p:nvPr/>
        </p:nvSpPr>
        <p:spPr>
          <a:xfrm>
            <a:off x="2923471" y="3398715"/>
            <a:ext cx="910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Voorraad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FD77B713-DB2B-423F-96FA-965EE55014A4}"/>
              </a:ext>
            </a:extLst>
          </p:cNvPr>
          <p:cNvSpPr txBox="1"/>
          <p:nvPr/>
        </p:nvSpPr>
        <p:spPr>
          <a:xfrm>
            <a:off x="2923471" y="3703125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Debiteuren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90E2A45-B3C1-4A29-A3C9-CE485D0EF13C}"/>
              </a:ext>
            </a:extLst>
          </p:cNvPr>
          <p:cNvSpPr txBox="1"/>
          <p:nvPr/>
        </p:nvSpPr>
        <p:spPr>
          <a:xfrm>
            <a:off x="2923471" y="4345066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Bank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3838168-31BA-4110-80BE-5BC38B8034A9}"/>
              </a:ext>
            </a:extLst>
          </p:cNvPr>
          <p:cNvSpPr txBox="1"/>
          <p:nvPr/>
        </p:nvSpPr>
        <p:spPr>
          <a:xfrm>
            <a:off x="2923471" y="4649476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Kasgeld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E2EE33A-88DC-47C6-98A6-77C94CC1DFDF}"/>
              </a:ext>
            </a:extLst>
          </p:cNvPr>
          <p:cNvSpPr txBox="1"/>
          <p:nvPr/>
        </p:nvSpPr>
        <p:spPr>
          <a:xfrm>
            <a:off x="5251595" y="2482118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400.000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2B95AB1-0B58-45E5-A078-E71BD15B6C30}"/>
              </a:ext>
            </a:extLst>
          </p:cNvPr>
          <p:cNvSpPr txBox="1"/>
          <p:nvPr/>
        </p:nvSpPr>
        <p:spPr>
          <a:xfrm>
            <a:off x="5350982" y="2781197"/>
            <a:ext cx="731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80.000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FD3CE056-7B2C-430D-81BA-290F123CA2EC}"/>
              </a:ext>
            </a:extLst>
          </p:cNvPr>
          <p:cNvSpPr txBox="1"/>
          <p:nvPr/>
        </p:nvSpPr>
        <p:spPr>
          <a:xfrm>
            <a:off x="5350982" y="3404242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72.000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E40D4F3-0E6E-4799-A5F1-74538FD125B8}"/>
              </a:ext>
            </a:extLst>
          </p:cNvPr>
          <p:cNvSpPr txBox="1"/>
          <p:nvPr/>
        </p:nvSpPr>
        <p:spPr>
          <a:xfrm>
            <a:off x="5450369" y="3698994"/>
            <a:ext cx="631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6.000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58A52BD5-B3B6-471E-A37E-BCBD3AD3CF8A}"/>
              </a:ext>
            </a:extLst>
          </p:cNvPr>
          <p:cNvSpPr txBox="1"/>
          <p:nvPr/>
        </p:nvSpPr>
        <p:spPr>
          <a:xfrm>
            <a:off x="5345928" y="4341699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16.000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75AF611-6265-4826-9E25-82D0AAA8E073}"/>
              </a:ext>
            </a:extLst>
          </p:cNvPr>
          <p:cNvSpPr txBox="1"/>
          <p:nvPr/>
        </p:nvSpPr>
        <p:spPr>
          <a:xfrm>
            <a:off x="5594394" y="4649475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500</a:t>
            </a:r>
          </a:p>
        </p:txBody>
      </p: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ABBB97CC-2F68-49DF-B75B-865C1E0DDA0E}"/>
              </a:ext>
            </a:extLst>
          </p:cNvPr>
          <p:cNvCxnSpPr/>
          <p:nvPr/>
        </p:nvCxnSpPr>
        <p:spPr>
          <a:xfrm>
            <a:off x="4964474" y="5106126"/>
            <a:ext cx="11224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276097F2-A19A-4593-858F-36F4027DC29E}"/>
              </a:ext>
            </a:extLst>
          </p:cNvPr>
          <p:cNvCxnSpPr/>
          <p:nvPr/>
        </p:nvCxnSpPr>
        <p:spPr>
          <a:xfrm>
            <a:off x="8392737" y="5106126"/>
            <a:ext cx="11224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kstvak 26">
            <a:extLst>
              <a:ext uri="{FF2B5EF4-FFF2-40B4-BE49-F238E27FC236}">
                <a16:creationId xmlns:a16="http://schemas.microsoft.com/office/drawing/2014/main" id="{3CBFC322-56CD-439C-A11F-F023E59C4C89}"/>
              </a:ext>
            </a:extLst>
          </p:cNvPr>
          <p:cNvSpPr txBox="1"/>
          <p:nvPr/>
        </p:nvSpPr>
        <p:spPr>
          <a:xfrm>
            <a:off x="6095955" y="2133247"/>
            <a:ext cx="1779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Eigen vermogen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6AB7192-0F87-4DBD-A6E2-57341CE6D973}"/>
              </a:ext>
            </a:extLst>
          </p:cNvPr>
          <p:cNvSpPr txBox="1"/>
          <p:nvPr/>
        </p:nvSpPr>
        <p:spPr>
          <a:xfrm>
            <a:off x="6095955" y="2764415"/>
            <a:ext cx="19622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Vreemd vermogen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6E120491-CB3C-458B-A9C9-B7D895A1CE30}"/>
              </a:ext>
            </a:extLst>
          </p:cNvPr>
          <p:cNvSpPr txBox="1"/>
          <p:nvPr/>
        </p:nvSpPr>
        <p:spPr>
          <a:xfrm>
            <a:off x="6292153" y="3092157"/>
            <a:ext cx="1766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Hypothecaire lening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538C238E-6363-4F07-9A4C-29011348130D}"/>
              </a:ext>
            </a:extLst>
          </p:cNvPr>
          <p:cNvSpPr txBox="1"/>
          <p:nvPr/>
        </p:nvSpPr>
        <p:spPr>
          <a:xfrm>
            <a:off x="6292153" y="3408074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Crediteuren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0D039636-F686-4723-8FEE-19E8F9891E36}"/>
              </a:ext>
            </a:extLst>
          </p:cNvPr>
          <p:cNvSpPr txBox="1"/>
          <p:nvPr/>
        </p:nvSpPr>
        <p:spPr>
          <a:xfrm>
            <a:off x="6297384" y="3723991"/>
            <a:ext cx="1071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Banklening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7CBA3B06-03AB-416F-8717-8042040B9A53}"/>
              </a:ext>
            </a:extLst>
          </p:cNvPr>
          <p:cNvSpPr txBox="1"/>
          <p:nvPr/>
        </p:nvSpPr>
        <p:spPr>
          <a:xfrm>
            <a:off x="8692879" y="2142796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240.000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1DA80889-3526-45FC-A252-EC2E14FBF36B}"/>
              </a:ext>
            </a:extLst>
          </p:cNvPr>
          <p:cNvSpPr txBox="1"/>
          <p:nvPr/>
        </p:nvSpPr>
        <p:spPr>
          <a:xfrm>
            <a:off x="5251595" y="5125267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574.500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98783838-C8BA-4A63-BAAA-CF4BDBCF63EB}"/>
              </a:ext>
            </a:extLst>
          </p:cNvPr>
          <p:cNvSpPr txBox="1"/>
          <p:nvPr/>
        </p:nvSpPr>
        <p:spPr>
          <a:xfrm>
            <a:off x="8692879" y="5125267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574.500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92E09396-C6E5-44CA-B71B-BA5D5266C3F3}"/>
              </a:ext>
            </a:extLst>
          </p:cNvPr>
          <p:cNvSpPr txBox="1"/>
          <p:nvPr/>
        </p:nvSpPr>
        <p:spPr>
          <a:xfrm>
            <a:off x="8692879" y="3088974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280.000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07CDB5A3-3A81-4AE7-8A02-18D72A53B217}"/>
              </a:ext>
            </a:extLst>
          </p:cNvPr>
          <p:cNvSpPr txBox="1"/>
          <p:nvPr/>
        </p:nvSpPr>
        <p:spPr>
          <a:xfrm>
            <a:off x="8792266" y="3404242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22.000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21577E5D-91C6-4064-ABBE-B834A4E6A4DC}"/>
              </a:ext>
            </a:extLst>
          </p:cNvPr>
          <p:cNvSpPr txBox="1"/>
          <p:nvPr/>
        </p:nvSpPr>
        <p:spPr>
          <a:xfrm>
            <a:off x="8783882" y="3698993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32.500</a:t>
            </a:r>
          </a:p>
        </p:txBody>
      </p:sp>
      <p:sp>
        <p:nvSpPr>
          <p:cNvPr id="38" name="Rechthoek: afgeronde hoeken 37">
            <a:extLst>
              <a:ext uri="{FF2B5EF4-FFF2-40B4-BE49-F238E27FC236}">
                <a16:creationId xmlns:a16="http://schemas.microsoft.com/office/drawing/2014/main" id="{E275861E-88FD-4060-8B83-3312D67ECC7D}"/>
              </a:ext>
            </a:extLst>
          </p:cNvPr>
          <p:cNvSpPr/>
          <p:nvPr/>
        </p:nvSpPr>
        <p:spPr>
          <a:xfrm rot="20421999">
            <a:off x="2900567" y="2975702"/>
            <a:ext cx="6335327" cy="55102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chemeClr val="tx1"/>
                </a:solidFill>
              </a:rPr>
              <a:t>Bij elke verandering blijft de balans in balans!</a:t>
            </a:r>
          </a:p>
        </p:txBody>
      </p:sp>
    </p:spTree>
    <p:extLst>
      <p:ext uri="{BB962C8B-B14F-4D97-AF65-F5344CB8AC3E}">
        <p14:creationId xmlns:p14="http://schemas.microsoft.com/office/powerpoint/2010/main" val="103696217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6FFD0E2-78AE-4E01-A1CE-1172AE3754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Boekhouding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33478DE2-3FDB-4D64-BA7A-EABD4C4313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Is de balans gezond?</a:t>
            </a:r>
          </a:p>
        </p:txBody>
      </p:sp>
    </p:spTree>
    <p:extLst>
      <p:ext uri="{BB962C8B-B14F-4D97-AF65-F5344CB8AC3E}">
        <p14:creationId xmlns:p14="http://schemas.microsoft.com/office/powerpoint/2010/main" val="1773870670"/>
      </p:ext>
    </p:extLst>
  </p:cSld>
  <p:clrMapOvr>
    <a:masterClrMapping/>
  </p:clrMapOvr>
  <p:transition spd="slow">
    <p:blind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E7B43B-9A38-4FB4-AEBF-681C5462F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Gezond op korte termijn</a:t>
            </a:r>
            <a:br>
              <a:rPr lang="nl-NL" dirty="0"/>
            </a:br>
            <a:r>
              <a:rPr lang="nl-NL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liquiditeit</a:t>
            </a: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9BE6D782-20CB-477D-9DB0-1B808500F91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355600" y="1825625"/>
                <a:ext cx="4368470" cy="46672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l-NL" sz="2000" dirty="0">
                    <a:solidFill>
                      <a:schemeClr val="tx1"/>
                    </a:solidFill>
                  </a:rPr>
                  <a:t>Kun je op korte termijn je rekeningen betalen?</a:t>
                </a:r>
              </a:p>
              <a:p>
                <a:pPr lvl="1"/>
                <a:r>
                  <a:rPr lang="nl-NL" b="1" dirty="0">
                    <a:solidFill>
                      <a:schemeClr val="tx1"/>
                    </a:solidFill>
                  </a:rPr>
                  <a:t>Liquiditeit</a:t>
                </a:r>
              </a:p>
              <a:p>
                <a:pPr marL="257175" lvl="1" indent="0">
                  <a:buNone/>
                </a:pPr>
                <a:endParaRPr lang="nl-NL" b="1" dirty="0">
                  <a:solidFill>
                    <a:schemeClr val="tx1"/>
                  </a:solidFill>
                </a:endParaRPr>
              </a:p>
              <a:p>
                <a:pPr marL="0" indent="-15875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nl-NL" sz="1200" i="0">
                          <a:solidFill>
                            <a:schemeClr val="tx1"/>
                          </a:solidFill>
                          <a:latin typeface="+mn-lt"/>
                        </a:rPr>
                        <m:t>C</m:t>
                      </m:r>
                      <m:r>
                        <m:rPr>
                          <m:nor/>
                        </m:rPr>
                        <a:rPr lang="nl-NL" sz="1200" b="0" i="0" smtClean="0">
                          <a:solidFill>
                            <a:schemeClr val="tx1"/>
                          </a:solidFill>
                          <a:latin typeface="+mn-lt"/>
                        </a:rPr>
                        <m:t>urrent</m:t>
                      </m:r>
                      <m:r>
                        <m:rPr>
                          <m:nor/>
                        </m:rPr>
                        <a:rPr lang="nl-NL" sz="1200" b="0" i="0" smtClean="0">
                          <a:solidFill>
                            <a:schemeClr val="tx1"/>
                          </a:solidFill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nl-NL" sz="1200" b="0" i="0" smtClean="0">
                          <a:solidFill>
                            <a:schemeClr val="tx1"/>
                          </a:solidFill>
                          <a:latin typeface="+mn-lt"/>
                        </a:rPr>
                        <m:t>ratio</m:t>
                      </m:r>
                      <m:r>
                        <m:rPr>
                          <m:nor/>
                        </m:rPr>
                        <a:rPr lang="nl-NL" sz="1200" i="0">
                          <a:solidFill>
                            <a:schemeClr val="tx1"/>
                          </a:solidFill>
                          <a:latin typeface="+mn-lt"/>
                        </a:rPr>
                        <m:t> = </m:t>
                      </m:r>
                      <m:f>
                        <m:fPr>
                          <m:ctrlPr>
                            <a:rPr lang="nl-NL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sz="12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vlottende</m:t>
                          </m:r>
                          <m:r>
                            <m:rPr>
                              <m:nor/>
                            </m:rPr>
                            <a:rPr lang="nl-NL" sz="12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nl-NL" sz="12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activa</m:t>
                          </m:r>
                          <m:r>
                            <m:rPr>
                              <m:nor/>
                            </m:rPr>
                            <a:rPr lang="nl-NL" sz="12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nl-NL" sz="12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liquide</m:t>
                          </m:r>
                          <m:r>
                            <m:rPr>
                              <m:nor/>
                            </m:rPr>
                            <a:rPr lang="nl-NL" sz="12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nl-NL" sz="12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middelen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sz="12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kort</m:t>
                          </m:r>
                          <m:r>
                            <m:rPr>
                              <m:nor/>
                            </m:rPr>
                            <a:rPr lang="nl-NL" sz="12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nl-NL" sz="12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vreemd</m:t>
                          </m:r>
                          <m:r>
                            <m:rPr>
                              <m:nor/>
                            </m:rPr>
                            <a:rPr lang="nl-NL" sz="12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nl-NL" sz="12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vermogen</m:t>
                          </m:r>
                        </m:den>
                      </m:f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  <a:latin typeface="+mn-lt"/>
                </a:endParaRPr>
              </a:p>
              <a:p>
                <a:pPr marL="0" indent="-15875">
                  <a:buNone/>
                </a:pPr>
                <a:endParaRPr lang="nl-NL" sz="1200" i="0" dirty="0">
                  <a:solidFill>
                    <a:schemeClr val="tx1"/>
                  </a:solidFill>
                  <a:latin typeface="+mn-lt"/>
                </a:endParaRPr>
              </a:p>
              <a:p>
                <a:pPr marL="0" indent="-15875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sz="2000" i="0" smtClean="0">
                        <a:solidFill>
                          <a:schemeClr val="tx1"/>
                        </a:solidFill>
                        <a:latin typeface="+mn-lt"/>
                      </a:rPr>
                      <m:t>CR</m:t>
                    </m:r>
                    <m:r>
                      <m:rPr>
                        <m:nor/>
                      </m:rPr>
                      <a:rPr lang="nl-NL" sz="2000" i="0" smtClean="0">
                        <a:solidFill>
                          <a:schemeClr val="tx1"/>
                        </a:solidFill>
                        <a:latin typeface="+mn-lt"/>
                      </a:rPr>
                      <m:t> = </m:t>
                    </m:r>
                    <m:f>
                      <m:fPr>
                        <m:ctrlPr>
                          <a:rPr lang="nl-NL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94.500</m:t>
                        </m:r>
                      </m:num>
                      <m:den>
                        <m:r>
                          <a:rPr lang="nl-NL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54.500</m:t>
                        </m:r>
                      </m:den>
                    </m:f>
                  </m:oMath>
                </a14:m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 = 1,7</a:t>
                </a:r>
              </a:p>
              <a:p>
                <a:pPr marL="0" indent="-15875">
                  <a:buNone/>
                </a:pPr>
                <a:endParaRPr lang="nl-NL" sz="2000" dirty="0">
                  <a:solidFill>
                    <a:schemeClr val="tx1"/>
                  </a:solidFill>
                  <a:latin typeface="+mn-lt"/>
                </a:endParaRPr>
              </a:p>
              <a:p>
                <a:pPr marL="327025" indent="-342900"/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Gezond =</a:t>
                </a:r>
                <a:br>
                  <a:rPr lang="nl-NL" sz="2000" dirty="0">
                    <a:solidFill>
                      <a:schemeClr val="tx1"/>
                    </a:solidFill>
                    <a:latin typeface="+mn-lt"/>
                  </a:rPr>
                </a:b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tussen 1,5 en 2</a:t>
                </a:r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9BE6D782-20CB-477D-9DB0-1B808500F9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55600" y="1825625"/>
                <a:ext cx="4368470" cy="4667250"/>
              </a:xfrm>
              <a:blipFill>
                <a:blip r:embed="rId2"/>
                <a:stretch>
                  <a:fillRect l="-1395" t="-1175" r="-195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ep 3">
            <a:extLst>
              <a:ext uri="{FF2B5EF4-FFF2-40B4-BE49-F238E27FC236}">
                <a16:creationId xmlns:a16="http://schemas.microsoft.com/office/drawing/2014/main" id="{C136DDAD-13CC-4BB3-ACE1-1DAAEBBB1187}"/>
              </a:ext>
            </a:extLst>
          </p:cNvPr>
          <p:cNvGrpSpPr/>
          <p:nvPr/>
        </p:nvGrpSpPr>
        <p:grpSpPr>
          <a:xfrm>
            <a:off x="4947920" y="1714883"/>
            <a:ext cx="6854433" cy="4269357"/>
            <a:chOff x="684213" y="1714883"/>
            <a:chExt cx="10444844" cy="4269357"/>
          </a:xfrm>
        </p:grpSpPr>
        <p:cxnSp>
          <p:nvCxnSpPr>
            <p:cNvPr id="5" name="Rechte verbindingslijn 4">
              <a:extLst>
                <a:ext uri="{FF2B5EF4-FFF2-40B4-BE49-F238E27FC236}">
                  <a16:creationId xmlns:a16="http://schemas.microsoft.com/office/drawing/2014/main" id="{5ECE9D7E-CA03-47DB-862B-4F7BC55AAB1C}"/>
                </a:ext>
              </a:extLst>
            </p:cNvPr>
            <p:cNvCxnSpPr/>
            <p:nvPr/>
          </p:nvCxnSpPr>
          <p:spPr>
            <a:xfrm>
              <a:off x="775063" y="2246811"/>
              <a:ext cx="1032836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6105972E-ADDD-4FDC-BA47-492E6A6890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39245" y="2255520"/>
              <a:ext cx="1" cy="372872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F822DE37-BEE6-48EC-A810-D08E0A9A3EEF}"/>
                </a:ext>
              </a:extLst>
            </p:cNvPr>
            <p:cNvSpPr txBox="1"/>
            <p:nvPr/>
          </p:nvSpPr>
          <p:spPr>
            <a:xfrm>
              <a:off x="5261161" y="1714883"/>
              <a:ext cx="13561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Balans</a:t>
              </a:r>
              <a:br>
                <a:rPr lang="nl-NL" dirty="0"/>
              </a:br>
              <a:r>
                <a:rPr lang="nl-NL" sz="1000" dirty="0"/>
                <a:t>(× euro)</a:t>
              </a:r>
            </a:p>
          </p:txBody>
        </p: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93BBF3B1-1582-4FC4-B7FE-5604DA8FDB09}"/>
                </a:ext>
              </a:extLst>
            </p:cNvPr>
            <p:cNvSpPr txBox="1"/>
            <p:nvPr/>
          </p:nvSpPr>
          <p:spPr>
            <a:xfrm>
              <a:off x="684213" y="1911961"/>
              <a:ext cx="2235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Debet/activa</a:t>
              </a:r>
            </a:p>
          </p:txBody>
        </p: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8A16098F-EA75-42F2-BFCA-C7A66F61B80F}"/>
                </a:ext>
              </a:extLst>
            </p:cNvPr>
            <p:cNvSpPr txBox="1"/>
            <p:nvPr/>
          </p:nvSpPr>
          <p:spPr>
            <a:xfrm>
              <a:off x="8619946" y="1911961"/>
              <a:ext cx="25091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Credit/passiva</a:t>
              </a:r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3A74B915-D652-42A2-BC03-A4735E388D08}"/>
              </a:ext>
            </a:extLst>
          </p:cNvPr>
          <p:cNvSpPr txBox="1"/>
          <p:nvPr/>
        </p:nvSpPr>
        <p:spPr>
          <a:xfrm>
            <a:off x="5042853" y="2290001"/>
            <a:ext cx="1359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Vaste activa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B2EFAC4B-59FF-4D96-8780-0F93B8FCBD0F}"/>
              </a:ext>
            </a:extLst>
          </p:cNvPr>
          <p:cNvSpPr txBox="1"/>
          <p:nvPr/>
        </p:nvSpPr>
        <p:spPr>
          <a:xfrm>
            <a:off x="5042852" y="3259723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Vlottende activa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A233EF8E-85F6-445C-9B26-88E4CB4C4856}"/>
              </a:ext>
            </a:extLst>
          </p:cNvPr>
          <p:cNvSpPr txBox="1"/>
          <p:nvPr/>
        </p:nvSpPr>
        <p:spPr>
          <a:xfrm>
            <a:off x="5042852" y="4167656"/>
            <a:ext cx="1872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Liquide middelen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EB5958C-1DD0-4F34-A407-061BB1E69203}"/>
              </a:ext>
            </a:extLst>
          </p:cNvPr>
          <p:cNvSpPr txBox="1"/>
          <p:nvPr/>
        </p:nvSpPr>
        <p:spPr>
          <a:xfrm>
            <a:off x="5202608" y="2638872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Gebouw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C67041B-69DF-4667-8884-F92B47782AE2}"/>
              </a:ext>
            </a:extLst>
          </p:cNvPr>
          <p:cNvSpPr txBox="1"/>
          <p:nvPr/>
        </p:nvSpPr>
        <p:spPr>
          <a:xfrm>
            <a:off x="5202608" y="2943282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Inventaris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7391D909-3A8E-4CA7-A980-B6A992BC7897}"/>
              </a:ext>
            </a:extLst>
          </p:cNvPr>
          <p:cNvSpPr txBox="1"/>
          <p:nvPr/>
        </p:nvSpPr>
        <p:spPr>
          <a:xfrm>
            <a:off x="5202608" y="3555469"/>
            <a:ext cx="910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Voorraad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31A1FE49-76B3-41AD-9412-A01A4EC51EF1}"/>
              </a:ext>
            </a:extLst>
          </p:cNvPr>
          <p:cNvSpPr txBox="1"/>
          <p:nvPr/>
        </p:nvSpPr>
        <p:spPr>
          <a:xfrm>
            <a:off x="5202608" y="3859879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Debiteuren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730C1BD-940D-4DEB-B3C9-E1655C3ADE46}"/>
              </a:ext>
            </a:extLst>
          </p:cNvPr>
          <p:cNvSpPr txBox="1"/>
          <p:nvPr/>
        </p:nvSpPr>
        <p:spPr>
          <a:xfrm>
            <a:off x="5202608" y="450182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Bank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DD73BC3B-9285-4259-AB58-5272E5409046}"/>
              </a:ext>
            </a:extLst>
          </p:cNvPr>
          <p:cNvSpPr txBox="1"/>
          <p:nvPr/>
        </p:nvSpPr>
        <p:spPr>
          <a:xfrm>
            <a:off x="5202608" y="4806230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Kasgeld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CB61FBE-FC71-47AA-A06E-D68309DEFBB5}"/>
              </a:ext>
            </a:extLst>
          </p:cNvPr>
          <p:cNvSpPr txBox="1"/>
          <p:nvPr/>
        </p:nvSpPr>
        <p:spPr>
          <a:xfrm>
            <a:off x="7530732" y="2638872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400.000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CA13282-227D-42EA-AFB6-8BB86FF8CBD6}"/>
              </a:ext>
            </a:extLst>
          </p:cNvPr>
          <p:cNvSpPr txBox="1"/>
          <p:nvPr/>
        </p:nvSpPr>
        <p:spPr>
          <a:xfrm>
            <a:off x="7630119" y="2937951"/>
            <a:ext cx="731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80.000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48625443-C232-413E-8C3A-9054960CB019}"/>
              </a:ext>
            </a:extLst>
          </p:cNvPr>
          <p:cNvSpPr txBox="1"/>
          <p:nvPr/>
        </p:nvSpPr>
        <p:spPr>
          <a:xfrm>
            <a:off x="7630119" y="3560996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72.000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12BBB9F-9680-47E2-8522-8853889C9B69}"/>
              </a:ext>
            </a:extLst>
          </p:cNvPr>
          <p:cNvSpPr txBox="1"/>
          <p:nvPr/>
        </p:nvSpPr>
        <p:spPr>
          <a:xfrm>
            <a:off x="7729506" y="3855748"/>
            <a:ext cx="631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6.000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148C1AF9-B2F6-4047-A572-C25A51C0E248}"/>
              </a:ext>
            </a:extLst>
          </p:cNvPr>
          <p:cNvSpPr txBox="1"/>
          <p:nvPr/>
        </p:nvSpPr>
        <p:spPr>
          <a:xfrm>
            <a:off x="7625065" y="4498453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16.000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44C4DFE-5376-4586-B16F-97F1094A05A4}"/>
              </a:ext>
            </a:extLst>
          </p:cNvPr>
          <p:cNvSpPr txBox="1"/>
          <p:nvPr/>
        </p:nvSpPr>
        <p:spPr>
          <a:xfrm>
            <a:off x="7873531" y="480622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500</a:t>
            </a:r>
          </a:p>
        </p:txBody>
      </p: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1BCAB6CC-10A6-4742-803E-C5DE434B5F1C}"/>
              </a:ext>
            </a:extLst>
          </p:cNvPr>
          <p:cNvCxnSpPr/>
          <p:nvPr/>
        </p:nvCxnSpPr>
        <p:spPr>
          <a:xfrm>
            <a:off x="7243611" y="5262880"/>
            <a:ext cx="11224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E42EA620-8BD4-4142-BE28-75E41713C567}"/>
              </a:ext>
            </a:extLst>
          </p:cNvPr>
          <p:cNvCxnSpPr/>
          <p:nvPr/>
        </p:nvCxnSpPr>
        <p:spPr>
          <a:xfrm>
            <a:off x="10671874" y="5262880"/>
            <a:ext cx="11224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kstvak 26">
            <a:extLst>
              <a:ext uri="{FF2B5EF4-FFF2-40B4-BE49-F238E27FC236}">
                <a16:creationId xmlns:a16="http://schemas.microsoft.com/office/drawing/2014/main" id="{17AA5735-01AA-4F89-936A-C7414EBF958D}"/>
              </a:ext>
            </a:extLst>
          </p:cNvPr>
          <p:cNvSpPr txBox="1"/>
          <p:nvPr/>
        </p:nvSpPr>
        <p:spPr>
          <a:xfrm>
            <a:off x="8375092" y="2290001"/>
            <a:ext cx="1779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Eigen vermogen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156D2CFF-F817-4C0D-BBAC-BB1A5A932146}"/>
              </a:ext>
            </a:extLst>
          </p:cNvPr>
          <p:cNvSpPr txBox="1"/>
          <p:nvPr/>
        </p:nvSpPr>
        <p:spPr>
          <a:xfrm>
            <a:off x="8375092" y="2921169"/>
            <a:ext cx="2441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Vreemd vermogen lang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0FA2AB21-4187-402D-871A-80998B922951}"/>
              </a:ext>
            </a:extLst>
          </p:cNvPr>
          <p:cNvSpPr txBox="1"/>
          <p:nvPr/>
        </p:nvSpPr>
        <p:spPr>
          <a:xfrm>
            <a:off x="8571290" y="3248911"/>
            <a:ext cx="1766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Hypothecaire lening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6DB49087-DEAD-4CF5-A56C-96D698E66B7C}"/>
              </a:ext>
            </a:extLst>
          </p:cNvPr>
          <p:cNvSpPr txBox="1"/>
          <p:nvPr/>
        </p:nvSpPr>
        <p:spPr>
          <a:xfrm>
            <a:off x="8571290" y="3913164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Crediteuren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B4F04545-E924-4DDC-AF4A-0740086E2499}"/>
              </a:ext>
            </a:extLst>
          </p:cNvPr>
          <p:cNvSpPr txBox="1"/>
          <p:nvPr/>
        </p:nvSpPr>
        <p:spPr>
          <a:xfrm>
            <a:off x="8576521" y="4229081"/>
            <a:ext cx="1071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Banklening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07DDF6F5-0FD5-46B8-8222-8BE7F909F3A0}"/>
              </a:ext>
            </a:extLst>
          </p:cNvPr>
          <p:cNvSpPr txBox="1"/>
          <p:nvPr/>
        </p:nvSpPr>
        <p:spPr>
          <a:xfrm>
            <a:off x="10972016" y="2299550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240.000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78765488-2DA7-430A-986E-8F4AA731084B}"/>
              </a:ext>
            </a:extLst>
          </p:cNvPr>
          <p:cNvSpPr txBox="1"/>
          <p:nvPr/>
        </p:nvSpPr>
        <p:spPr>
          <a:xfrm>
            <a:off x="7530732" y="5282021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574.500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501BDCED-CD82-4C6B-8530-5B001C6BE7AB}"/>
              </a:ext>
            </a:extLst>
          </p:cNvPr>
          <p:cNvSpPr txBox="1"/>
          <p:nvPr/>
        </p:nvSpPr>
        <p:spPr>
          <a:xfrm>
            <a:off x="10972016" y="5282021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574.500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AD557430-A9A0-4ABB-9810-830FD74187F7}"/>
              </a:ext>
            </a:extLst>
          </p:cNvPr>
          <p:cNvSpPr txBox="1"/>
          <p:nvPr/>
        </p:nvSpPr>
        <p:spPr>
          <a:xfrm>
            <a:off x="10972016" y="3245728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280.000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D6ADAF9A-5114-4827-94D2-082387E2C7B8}"/>
              </a:ext>
            </a:extLst>
          </p:cNvPr>
          <p:cNvSpPr txBox="1"/>
          <p:nvPr/>
        </p:nvSpPr>
        <p:spPr>
          <a:xfrm>
            <a:off x="11071403" y="3909332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22.000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2E369BF5-6175-4445-AE6A-AAAF7BBE9557}"/>
              </a:ext>
            </a:extLst>
          </p:cNvPr>
          <p:cNvSpPr txBox="1"/>
          <p:nvPr/>
        </p:nvSpPr>
        <p:spPr>
          <a:xfrm>
            <a:off x="11063019" y="4204083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32.500</a:t>
            </a:r>
          </a:p>
        </p:txBody>
      </p:sp>
      <p:sp>
        <p:nvSpPr>
          <p:cNvPr id="42" name="Rechthoek: afgeronde hoeken 41">
            <a:extLst>
              <a:ext uri="{FF2B5EF4-FFF2-40B4-BE49-F238E27FC236}">
                <a16:creationId xmlns:a16="http://schemas.microsoft.com/office/drawing/2014/main" id="{5714F43E-223A-4849-BA95-173ABF959F0F}"/>
              </a:ext>
            </a:extLst>
          </p:cNvPr>
          <p:cNvSpPr/>
          <p:nvPr/>
        </p:nvSpPr>
        <p:spPr>
          <a:xfrm>
            <a:off x="5063024" y="3245728"/>
            <a:ext cx="3293325" cy="1935870"/>
          </a:xfrm>
          <a:prstGeom prst="roundRect">
            <a:avLst>
              <a:gd name="adj" fmla="val 6770"/>
            </a:avLst>
          </a:prstGeom>
          <a:noFill/>
          <a:ln w="38100" cap="flat" cmpd="sng" algn="ctr">
            <a:solidFill>
              <a:srgbClr val="25881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96DBB9A9-EEBA-48A9-A277-D62CF1B45EB7}"/>
              </a:ext>
            </a:extLst>
          </p:cNvPr>
          <p:cNvSpPr txBox="1"/>
          <p:nvPr/>
        </p:nvSpPr>
        <p:spPr>
          <a:xfrm>
            <a:off x="8375092" y="3552152"/>
            <a:ext cx="24079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Vreemd vermogen kort</a:t>
            </a:r>
          </a:p>
        </p:txBody>
      </p:sp>
      <p:sp>
        <p:nvSpPr>
          <p:cNvPr id="44" name="Rechthoek: afgeronde hoeken 43">
            <a:extLst>
              <a:ext uri="{FF2B5EF4-FFF2-40B4-BE49-F238E27FC236}">
                <a16:creationId xmlns:a16="http://schemas.microsoft.com/office/drawing/2014/main" id="{41E6F4FE-0E83-4CC4-BAF5-429661E60344}"/>
              </a:ext>
            </a:extLst>
          </p:cNvPr>
          <p:cNvSpPr/>
          <p:nvPr/>
        </p:nvSpPr>
        <p:spPr>
          <a:xfrm>
            <a:off x="8427029" y="3552152"/>
            <a:ext cx="3384045" cy="1066264"/>
          </a:xfrm>
          <a:prstGeom prst="roundRect">
            <a:avLst>
              <a:gd name="adj" fmla="val 6770"/>
            </a:avLst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pic>
        <p:nvPicPr>
          <p:cNvPr id="46" name="Graphic 45" descr="Vinkje">
            <a:extLst>
              <a:ext uri="{FF2B5EF4-FFF2-40B4-BE49-F238E27FC236}">
                <a16:creationId xmlns:a16="http://schemas.microsoft.com/office/drawing/2014/main" id="{ED668EBD-8642-4757-A27A-3FDD2F2FFD1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2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68088" y="3591810"/>
            <a:ext cx="914400" cy="914400"/>
          </a:xfrm>
          <a:prstGeom prst="rect">
            <a:avLst/>
          </a:prstGeom>
        </p:spPr>
      </p:pic>
      <p:sp>
        <p:nvSpPr>
          <p:cNvPr id="47" name="Rechthoek: afgeronde hoeken 46">
            <a:extLst>
              <a:ext uri="{FF2B5EF4-FFF2-40B4-BE49-F238E27FC236}">
                <a16:creationId xmlns:a16="http://schemas.microsoft.com/office/drawing/2014/main" id="{D8E1C7FE-3654-4E29-9977-00616D91CD98}"/>
              </a:ext>
            </a:extLst>
          </p:cNvPr>
          <p:cNvSpPr/>
          <p:nvPr/>
        </p:nvSpPr>
        <p:spPr>
          <a:xfrm>
            <a:off x="2137095" y="6111322"/>
            <a:ext cx="7917809" cy="55102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chemeClr val="tx1"/>
                </a:solidFill>
              </a:rPr>
              <a:t>Kun je voldoende geld vrijmaken om je KT schulden te betalen?</a:t>
            </a:r>
          </a:p>
        </p:txBody>
      </p:sp>
    </p:spTree>
    <p:extLst>
      <p:ext uri="{BB962C8B-B14F-4D97-AF65-F5344CB8AC3E}">
        <p14:creationId xmlns:p14="http://schemas.microsoft.com/office/powerpoint/2010/main" val="30007544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5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4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E7B43B-9A38-4FB4-AEBF-681C5462F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Gezond op lange termijn</a:t>
            </a:r>
            <a:br>
              <a:rPr lang="nl-NL" dirty="0"/>
            </a:br>
            <a:r>
              <a:rPr lang="nl-NL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solvabiliteit</a:t>
            </a: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9BE6D782-20CB-477D-9DB0-1B808500F91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355600" y="1825625"/>
                <a:ext cx="4470848" cy="46672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l-NL" sz="2000" dirty="0">
                    <a:solidFill>
                      <a:schemeClr val="tx1"/>
                    </a:solidFill>
                  </a:rPr>
                  <a:t>Kun je op lange termijn alle schulden betalen?</a:t>
                </a:r>
              </a:p>
              <a:p>
                <a:pPr lvl="1"/>
                <a:r>
                  <a:rPr lang="nl-NL" b="1" dirty="0">
                    <a:solidFill>
                      <a:schemeClr val="tx1"/>
                    </a:solidFill>
                  </a:rPr>
                  <a:t>Solvabiliteit</a:t>
                </a:r>
              </a:p>
              <a:p>
                <a:pPr marL="257175" lvl="1" indent="0">
                  <a:buNone/>
                </a:pPr>
                <a:endParaRPr lang="nl-NL" b="1" dirty="0">
                  <a:solidFill>
                    <a:schemeClr val="tx1"/>
                  </a:solidFill>
                  <a:latin typeface="+mn-lt"/>
                </a:endParaRPr>
              </a:p>
              <a:p>
                <a:pPr marL="0" indent="-15875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nl-NL" sz="1400" b="0" i="0" smtClean="0">
                          <a:solidFill>
                            <a:schemeClr val="tx1"/>
                          </a:solidFill>
                          <a:latin typeface="+mn-lt"/>
                        </a:rPr>
                        <m:t>Solvabiliteit</m:t>
                      </m:r>
                      <m:r>
                        <m:rPr>
                          <m:nor/>
                        </m:rPr>
                        <a:rPr lang="nl-NL" sz="1400" b="0" i="0" smtClean="0">
                          <a:solidFill>
                            <a:schemeClr val="tx1"/>
                          </a:solidFill>
                          <a:latin typeface="+mn-lt"/>
                        </a:rPr>
                        <m:t> = </m:t>
                      </m:r>
                      <m:f>
                        <m:fPr>
                          <m:ctrlPr>
                            <a:rPr lang="nl-NL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sz="14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totaal</m:t>
                          </m:r>
                          <m:r>
                            <m:rPr>
                              <m:nor/>
                            </m:rPr>
                            <a:rPr lang="nl-NL" sz="14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nl-NL" sz="14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vermogen</m:t>
                          </m:r>
                          <m:r>
                            <m:rPr>
                              <m:nor/>
                            </m:rPr>
                            <a:rPr lang="nl-NL" sz="14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 (</m:t>
                          </m:r>
                          <m:r>
                            <m:rPr>
                              <m:nor/>
                            </m:rPr>
                            <a:rPr lang="nl-NL" sz="14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alle</m:t>
                          </m:r>
                          <m:r>
                            <m:rPr>
                              <m:nor/>
                            </m:rPr>
                            <a:rPr lang="nl-NL" sz="14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nl-NL" sz="14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bezittingen</m:t>
                          </m:r>
                          <m:r>
                            <m:rPr>
                              <m:nor/>
                            </m:rPr>
                            <a:rPr lang="nl-NL" sz="1400" b="0" i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sz="1400" i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vreemd</m:t>
                          </m:r>
                          <m:r>
                            <m:rPr>
                              <m:nor/>
                            </m:rPr>
                            <a:rPr lang="nl-NL" sz="1400" i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nl-NL" sz="1400" i="0">
                              <a:solidFill>
                                <a:schemeClr val="tx1"/>
                              </a:solidFill>
                              <a:latin typeface="+mn-lt"/>
                            </a:rPr>
                            <m:t>vermogen</m:t>
                          </m:r>
                        </m:den>
                      </m:f>
                    </m:oMath>
                  </m:oMathPara>
                </a14:m>
                <a:endParaRPr lang="nl-NL" sz="1900" dirty="0">
                  <a:solidFill>
                    <a:schemeClr val="tx1"/>
                  </a:solidFill>
                  <a:latin typeface="+mn-lt"/>
                </a:endParaRPr>
              </a:p>
              <a:p>
                <a:pPr marL="0" indent="-15875">
                  <a:buNone/>
                </a:pPr>
                <a:endParaRPr lang="nl-NL" sz="1200" dirty="0">
                  <a:solidFill>
                    <a:schemeClr val="tx1"/>
                  </a:solidFill>
                </a:endParaRPr>
              </a:p>
              <a:p>
                <a:pPr marL="0" indent="-15875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sz="2000" b="0" i="0" smtClean="0">
                        <a:solidFill>
                          <a:schemeClr val="tx1"/>
                        </a:solidFill>
                      </a:rPr>
                      <m:t>Solvabiliteit</m:t>
                    </m:r>
                    <m:r>
                      <m:rPr>
                        <m:nor/>
                      </m:rPr>
                      <a:rPr lang="nl-NL" sz="2000">
                        <a:solidFill>
                          <a:schemeClr val="tx1"/>
                        </a:solidFill>
                      </a:rPr>
                      <m:t> = </m:t>
                    </m:r>
                    <m:f>
                      <m:fPr>
                        <m:ctrlPr>
                          <a:rPr lang="nl-NL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57</m:t>
                        </m:r>
                        <m:r>
                          <a:rPr lang="nl-NL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4.500</m:t>
                        </m:r>
                      </m:num>
                      <m:den>
                        <m:r>
                          <a:rPr lang="nl-NL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334</m:t>
                        </m:r>
                        <m:r>
                          <a:rPr lang="nl-NL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.500</m:t>
                        </m:r>
                      </m:den>
                    </m:f>
                  </m:oMath>
                </a14:m>
                <a:r>
                  <a:rPr lang="nl-NL" sz="2000" dirty="0">
                    <a:solidFill>
                      <a:schemeClr val="tx1"/>
                    </a:solidFill>
                  </a:rPr>
                  <a:t> = 1,7</a:t>
                </a:r>
              </a:p>
              <a:p>
                <a:pPr marL="0" indent="-15875">
                  <a:buNone/>
                </a:pPr>
                <a:endParaRPr lang="nl-NL" sz="2000" dirty="0">
                  <a:solidFill>
                    <a:schemeClr val="tx1"/>
                  </a:solidFill>
                </a:endParaRPr>
              </a:p>
              <a:p>
                <a:pPr marL="327025" indent="-342900"/>
                <a:r>
                  <a:rPr lang="nl-NL" sz="2000" dirty="0">
                    <a:solidFill>
                      <a:schemeClr val="tx1"/>
                    </a:solidFill>
                  </a:rPr>
                  <a:t>Gezond = meer dan 1,5</a:t>
                </a:r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9BE6D782-20CB-477D-9DB0-1B808500F9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55600" y="1825625"/>
                <a:ext cx="4470848" cy="4667250"/>
              </a:xfrm>
              <a:blipFill>
                <a:blip r:embed="rId2"/>
                <a:stretch>
                  <a:fillRect l="-1362" t="-117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ep 3">
            <a:extLst>
              <a:ext uri="{FF2B5EF4-FFF2-40B4-BE49-F238E27FC236}">
                <a16:creationId xmlns:a16="http://schemas.microsoft.com/office/drawing/2014/main" id="{C136DDAD-13CC-4BB3-ACE1-1DAAEBBB1187}"/>
              </a:ext>
            </a:extLst>
          </p:cNvPr>
          <p:cNvGrpSpPr/>
          <p:nvPr/>
        </p:nvGrpSpPr>
        <p:grpSpPr>
          <a:xfrm>
            <a:off x="4947920" y="1714883"/>
            <a:ext cx="6854433" cy="4269357"/>
            <a:chOff x="684213" y="1714883"/>
            <a:chExt cx="10444844" cy="4269357"/>
          </a:xfrm>
        </p:grpSpPr>
        <p:cxnSp>
          <p:nvCxnSpPr>
            <p:cNvPr id="5" name="Rechte verbindingslijn 4">
              <a:extLst>
                <a:ext uri="{FF2B5EF4-FFF2-40B4-BE49-F238E27FC236}">
                  <a16:creationId xmlns:a16="http://schemas.microsoft.com/office/drawing/2014/main" id="{5ECE9D7E-CA03-47DB-862B-4F7BC55AAB1C}"/>
                </a:ext>
              </a:extLst>
            </p:cNvPr>
            <p:cNvCxnSpPr/>
            <p:nvPr/>
          </p:nvCxnSpPr>
          <p:spPr>
            <a:xfrm>
              <a:off x="775063" y="2246811"/>
              <a:ext cx="1032836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6105972E-ADDD-4FDC-BA47-492E6A6890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39245" y="2255520"/>
              <a:ext cx="1" cy="372872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F822DE37-BEE6-48EC-A810-D08E0A9A3EEF}"/>
                </a:ext>
              </a:extLst>
            </p:cNvPr>
            <p:cNvSpPr txBox="1"/>
            <p:nvPr/>
          </p:nvSpPr>
          <p:spPr>
            <a:xfrm>
              <a:off x="5261161" y="1714883"/>
              <a:ext cx="13561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Balans</a:t>
              </a:r>
              <a:br>
                <a:rPr lang="nl-NL" dirty="0"/>
              </a:br>
              <a:r>
                <a:rPr lang="nl-NL" sz="1000" dirty="0"/>
                <a:t>(× euro)</a:t>
              </a:r>
            </a:p>
          </p:txBody>
        </p: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93BBF3B1-1582-4FC4-B7FE-5604DA8FDB09}"/>
                </a:ext>
              </a:extLst>
            </p:cNvPr>
            <p:cNvSpPr txBox="1"/>
            <p:nvPr/>
          </p:nvSpPr>
          <p:spPr>
            <a:xfrm>
              <a:off x="684213" y="1911961"/>
              <a:ext cx="2235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Debet/activa</a:t>
              </a:r>
            </a:p>
          </p:txBody>
        </p: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8A16098F-EA75-42F2-BFCA-C7A66F61B80F}"/>
                </a:ext>
              </a:extLst>
            </p:cNvPr>
            <p:cNvSpPr txBox="1"/>
            <p:nvPr/>
          </p:nvSpPr>
          <p:spPr>
            <a:xfrm>
              <a:off x="8619946" y="1911961"/>
              <a:ext cx="25091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Credit/passiva</a:t>
              </a:r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3A74B915-D652-42A2-BC03-A4735E388D08}"/>
              </a:ext>
            </a:extLst>
          </p:cNvPr>
          <p:cNvSpPr txBox="1"/>
          <p:nvPr/>
        </p:nvSpPr>
        <p:spPr>
          <a:xfrm>
            <a:off x="5042853" y="2290001"/>
            <a:ext cx="1359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Vaste activa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B2EFAC4B-59FF-4D96-8780-0F93B8FCBD0F}"/>
              </a:ext>
            </a:extLst>
          </p:cNvPr>
          <p:cNvSpPr txBox="1"/>
          <p:nvPr/>
        </p:nvSpPr>
        <p:spPr>
          <a:xfrm>
            <a:off x="5042852" y="3259723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Vlottende activa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A233EF8E-85F6-445C-9B26-88E4CB4C4856}"/>
              </a:ext>
            </a:extLst>
          </p:cNvPr>
          <p:cNvSpPr txBox="1"/>
          <p:nvPr/>
        </p:nvSpPr>
        <p:spPr>
          <a:xfrm>
            <a:off x="5042852" y="4167656"/>
            <a:ext cx="1872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Liquide middelen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EB5958C-1DD0-4F34-A407-061BB1E69203}"/>
              </a:ext>
            </a:extLst>
          </p:cNvPr>
          <p:cNvSpPr txBox="1"/>
          <p:nvPr/>
        </p:nvSpPr>
        <p:spPr>
          <a:xfrm>
            <a:off x="5202608" y="2638872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Gebouw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C67041B-69DF-4667-8884-F92B47782AE2}"/>
              </a:ext>
            </a:extLst>
          </p:cNvPr>
          <p:cNvSpPr txBox="1"/>
          <p:nvPr/>
        </p:nvSpPr>
        <p:spPr>
          <a:xfrm>
            <a:off x="5202608" y="2943282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Inventaris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7391D909-3A8E-4CA7-A980-B6A992BC7897}"/>
              </a:ext>
            </a:extLst>
          </p:cNvPr>
          <p:cNvSpPr txBox="1"/>
          <p:nvPr/>
        </p:nvSpPr>
        <p:spPr>
          <a:xfrm>
            <a:off x="5202608" y="3555469"/>
            <a:ext cx="910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Voorraad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31A1FE49-76B3-41AD-9412-A01A4EC51EF1}"/>
              </a:ext>
            </a:extLst>
          </p:cNvPr>
          <p:cNvSpPr txBox="1"/>
          <p:nvPr/>
        </p:nvSpPr>
        <p:spPr>
          <a:xfrm>
            <a:off x="5202608" y="3859879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Debiteuren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730C1BD-940D-4DEB-B3C9-E1655C3ADE46}"/>
              </a:ext>
            </a:extLst>
          </p:cNvPr>
          <p:cNvSpPr txBox="1"/>
          <p:nvPr/>
        </p:nvSpPr>
        <p:spPr>
          <a:xfrm>
            <a:off x="5202608" y="450182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Bank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DD73BC3B-9285-4259-AB58-5272E5409046}"/>
              </a:ext>
            </a:extLst>
          </p:cNvPr>
          <p:cNvSpPr txBox="1"/>
          <p:nvPr/>
        </p:nvSpPr>
        <p:spPr>
          <a:xfrm>
            <a:off x="5202608" y="4806230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Kasgeld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CB61FBE-FC71-47AA-A06E-D68309DEFBB5}"/>
              </a:ext>
            </a:extLst>
          </p:cNvPr>
          <p:cNvSpPr txBox="1"/>
          <p:nvPr/>
        </p:nvSpPr>
        <p:spPr>
          <a:xfrm>
            <a:off x="7530732" y="2638872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400.000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CA13282-227D-42EA-AFB6-8BB86FF8CBD6}"/>
              </a:ext>
            </a:extLst>
          </p:cNvPr>
          <p:cNvSpPr txBox="1"/>
          <p:nvPr/>
        </p:nvSpPr>
        <p:spPr>
          <a:xfrm>
            <a:off x="7630119" y="2937951"/>
            <a:ext cx="731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80.000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48625443-C232-413E-8C3A-9054960CB019}"/>
              </a:ext>
            </a:extLst>
          </p:cNvPr>
          <p:cNvSpPr txBox="1"/>
          <p:nvPr/>
        </p:nvSpPr>
        <p:spPr>
          <a:xfrm>
            <a:off x="7630119" y="3560996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72.000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12BBB9F-9680-47E2-8522-8853889C9B69}"/>
              </a:ext>
            </a:extLst>
          </p:cNvPr>
          <p:cNvSpPr txBox="1"/>
          <p:nvPr/>
        </p:nvSpPr>
        <p:spPr>
          <a:xfrm>
            <a:off x="7729506" y="3855748"/>
            <a:ext cx="631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6.000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148C1AF9-B2F6-4047-A572-C25A51C0E248}"/>
              </a:ext>
            </a:extLst>
          </p:cNvPr>
          <p:cNvSpPr txBox="1"/>
          <p:nvPr/>
        </p:nvSpPr>
        <p:spPr>
          <a:xfrm>
            <a:off x="7625065" y="4498453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16.000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44C4DFE-5376-4586-B16F-97F1094A05A4}"/>
              </a:ext>
            </a:extLst>
          </p:cNvPr>
          <p:cNvSpPr txBox="1"/>
          <p:nvPr/>
        </p:nvSpPr>
        <p:spPr>
          <a:xfrm>
            <a:off x="7873531" y="480622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500</a:t>
            </a:r>
          </a:p>
        </p:txBody>
      </p: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1BCAB6CC-10A6-4742-803E-C5DE434B5F1C}"/>
              </a:ext>
            </a:extLst>
          </p:cNvPr>
          <p:cNvCxnSpPr/>
          <p:nvPr/>
        </p:nvCxnSpPr>
        <p:spPr>
          <a:xfrm>
            <a:off x="7243611" y="5262880"/>
            <a:ext cx="11224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E42EA620-8BD4-4142-BE28-75E41713C567}"/>
              </a:ext>
            </a:extLst>
          </p:cNvPr>
          <p:cNvCxnSpPr/>
          <p:nvPr/>
        </p:nvCxnSpPr>
        <p:spPr>
          <a:xfrm>
            <a:off x="10671874" y="5262880"/>
            <a:ext cx="11224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kstvak 26">
            <a:extLst>
              <a:ext uri="{FF2B5EF4-FFF2-40B4-BE49-F238E27FC236}">
                <a16:creationId xmlns:a16="http://schemas.microsoft.com/office/drawing/2014/main" id="{17AA5735-01AA-4F89-936A-C7414EBF958D}"/>
              </a:ext>
            </a:extLst>
          </p:cNvPr>
          <p:cNvSpPr txBox="1"/>
          <p:nvPr/>
        </p:nvSpPr>
        <p:spPr>
          <a:xfrm>
            <a:off x="8375092" y="2290001"/>
            <a:ext cx="1779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Eigen vermogen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156D2CFF-F817-4C0D-BBAC-BB1A5A932146}"/>
              </a:ext>
            </a:extLst>
          </p:cNvPr>
          <p:cNvSpPr txBox="1"/>
          <p:nvPr/>
        </p:nvSpPr>
        <p:spPr>
          <a:xfrm>
            <a:off x="8375092" y="2921169"/>
            <a:ext cx="2441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Vreemd vermogen lang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0FA2AB21-4187-402D-871A-80998B922951}"/>
              </a:ext>
            </a:extLst>
          </p:cNvPr>
          <p:cNvSpPr txBox="1"/>
          <p:nvPr/>
        </p:nvSpPr>
        <p:spPr>
          <a:xfrm>
            <a:off x="8571290" y="3248911"/>
            <a:ext cx="1766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Hypothecaire lening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6DB49087-DEAD-4CF5-A56C-96D698E66B7C}"/>
              </a:ext>
            </a:extLst>
          </p:cNvPr>
          <p:cNvSpPr txBox="1"/>
          <p:nvPr/>
        </p:nvSpPr>
        <p:spPr>
          <a:xfrm>
            <a:off x="8571290" y="3913164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Crediteuren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B4F04545-E924-4DDC-AF4A-0740086E2499}"/>
              </a:ext>
            </a:extLst>
          </p:cNvPr>
          <p:cNvSpPr txBox="1"/>
          <p:nvPr/>
        </p:nvSpPr>
        <p:spPr>
          <a:xfrm>
            <a:off x="8576521" y="4229081"/>
            <a:ext cx="1071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Banklening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07DDF6F5-0FD5-46B8-8222-8BE7F909F3A0}"/>
              </a:ext>
            </a:extLst>
          </p:cNvPr>
          <p:cNvSpPr txBox="1"/>
          <p:nvPr/>
        </p:nvSpPr>
        <p:spPr>
          <a:xfrm>
            <a:off x="10972016" y="2299550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240.000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78765488-2DA7-430A-986E-8F4AA731084B}"/>
              </a:ext>
            </a:extLst>
          </p:cNvPr>
          <p:cNvSpPr txBox="1"/>
          <p:nvPr/>
        </p:nvSpPr>
        <p:spPr>
          <a:xfrm>
            <a:off x="7530732" y="5282021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574.500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501BDCED-CD82-4C6B-8530-5B001C6BE7AB}"/>
              </a:ext>
            </a:extLst>
          </p:cNvPr>
          <p:cNvSpPr txBox="1"/>
          <p:nvPr/>
        </p:nvSpPr>
        <p:spPr>
          <a:xfrm>
            <a:off x="10972016" y="5282021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574.500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AD557430-A9A0-4ABB-9810-830FD74187F7}"/>
              </a:ext>
            </a:extLst>
          </p:cNvPr>
          <p:cNvSpPr txBox="1"/>
          <p:nvPr/>
        </p:nvSpPr>
        <p:spPr>
          <a:xfrm>
            <a:off x="10972016" y="3245728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280.000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D6ADAF9A-5114-4827-94D2-082387E2C7B8}"/>
              </a:ext>
            </a:extLst>
          </p:cNvPr>
          <p:cNvSpPr txBox="1"/>
          <p:nvPr/>
        </p:nvSpPr>
        <p:spPr>
          <a:xfrm>
            <a:off x="11071403" y="3909332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22.000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2E369BF5-6175-4445-AE6A-AAAF7BBE9557}"/>
              </a:ext>
            </a:extLst>
          </p:cNvPr>
          <p:cNvSpPr txBox="1"/>
          <p:nvPr/>
        </p:nvSpPr>
        <p:spPr>
          <a:xfrm>
            <a:off x="11063019" y="4204083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32.500</a:t>
            </a:r>
          </a:p>
        </p:txBody>
      </p:sp>
      <p:sp>
        <p:nvSpPr>
          <p:cNvPr id="42" name="Rechthoek: afgeronde hoeken 41">
            <a:extLst>
              <a:ext uri="{FF2B5EF4-FFF2-40B4-BE49-F238E27FC236}">
                <a16:creationId xmlns:a16="http://schemas.microsoft.com/office/drawing/2014/main" id="{5714F43E-223A-4849-BA95-173ABF959F0F}"/>
              </a:ext>
            </a:extLst>
          </p:cNvPr>
          <p:cNvSpPr/>
          <p:nvPr/>
        </p:nvSpPr>
        <p:spPr>
          <a:xfrm>
            <a:off x="5063024" y="2299550"/>
            <a:ext cx="3293325" cy="2882048"/>
          </a:xfrm>
          <a:prstGeom prst="roundRect">
            <a:avLst>
              <a:gd name="adj" fmla="val 6770"/>
            </a:avLst>
          </a:prstGeom>
          <a:noFill/>
          <a:ln w="38100" cap="flat" cmpd="sng" algn="ctr">
            <a:solidFill>
              <a:srgbClr val="25881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96DBB9A9-EEBA-48A9-A277-D62CF1B45EB7}"/>
              </a:ext>
            </a:extLst>
          </p:cNvPr>
          <p:cNvSpPr txBox="1"/>
          <p:nvPr/>
        </p:nvSpPr>
        <p:spPr>
          <a:xfrm>
            <a:off x="8375092" y="3552152"/>
            <a:ext cx="24079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Vreemd vermogen kort</a:t>
            </a:r>
          </a:p>
        </p:txBody>
      </p:sp>
      <p:sp>
        <p:nvSpPr>
          <p:cNvPr id="44" name="Rechthoek: afgeronde hoeken 43">
            <a:extLst>
              <a:ext uri="{FF2B5EF4-FFF2-40B4-BE49-F238E27FC236}">
                <a16:creationId xmlns:a16="http://schemas.microsoft.com/office/drawing/2014/main" id="{41E6F4FE-0E83-4CC4-BAF5-429661E60344}"/>
              </a:ext>
            </a:extLst>
          </p:cNvPr>
          <p:cNvSpPr/>
          <p:nvPr/>
        </p:nvSpPr>
        <p:spPr>
          <a:xfrm>
            <a:off x="8427029" y="2921169"/>
            <a:ext cx="3384045" cy="1697247"/>
          </a:xfrm>
          <a:prstGeom prst="roundRect">
            <a:avLst>
              <a:gd name="adj" fmla="val 6770"/>
            </a:avLst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pic>
        <p:nvPicPr>
          <p:cNvPr id="45" name="Graphic 44" descr="Vinkje">
            <a:extLst>
              <a:ext uri="{FF2B5EF4-FFF2-40B4-BE49-F238E27FC236}">
                <a16:creationId xmlns:a16="http://schemas.microsoft.com/office/drawing/2014/main" id="{67745B2E-3E00-492E-8D44-711E6E9FA5D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2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82488" y="3630215"/>
            <a:ext cx="914400" cy="906643"/>
          </a:xfrm>
          <a:prstGeom prst="rect">
            <a:avLst/>
          </a:prstGeom>
        </p:spPr>
      </p:pic>
      <p:sp>
        <p:nvSpPr>
          <p:cNvPr id="46" name="Rechthoek: afgeronde hoeken 45">
            <a:extLst>
              <a:ext uri="{FF2B5EF4-FFF2-40B4-BE49-F238E27FC236}">
                <a16:creationId xmlns:a16="http://schemas.microsoft.com/office/drawing/2014/main" id="{A119E61F-ADE5-449B-A0BF-7734713F1FD1}"/>
              </a:ext>
            </a:extLst>
          </p:cNvPr>
          <p:cNvSpPr/>
          <p:nvPr/>
        </p:nvSpPr>
        <p:spPr>
          <a:xfrm>
            <a:off x="2929592" y="6111322"/>
            <a:ext cx="6335327" cy="55102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chemeClr val="tx1"/>
                </a:solidFill>
              </a:rPr>
              <a:t>Kun je met je bezittingen al je schulden afbetalen?</a:t>
            </a:r>
          </a:p>
        </p:txBody>
      </p:sp>
    </p:spTree>
    <p:extLst>
      <p:ext uri="{BB962C8B-B14F-4D97-AF65-F5344CB8AC3E}">
        <p14:creationId xmlns:p14="http://schemas.microsoft.com/office/powerpoint/2010/main" val="243192338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5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4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7BE073B3-E07C-4EDD-8645-9541E2383F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Boekhouding</a:t>
            </a:r>
          </a:p>
        </p:txBody>
      </p:sp>
      <p:sp>
        <p:nvSpPr>
          <p:cNvPr id="7" name="Ondertitel 6">
            <a:extLst>
              <a:ext uri="{FF2B5EF4-FFF2-40B4-BE49-F238E27FC236}">
                <a16:creationId xmlns:a16="http://schemas.microsoft.com/office/drawing/2014/main" id="{CC2A2BA0-1CE8-4057-AE39-FB1B9FE6CE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Resultatenrekening</a:t>
            </a:r>
          </a:p>
        </p:txBody>
      </p:sp>
    </p:spTree>
    <p:extLst>
      <p:ext uri="{BB962C8B-B14F-4D97-AF65-F5344CB8AC3E}">
        <p14:creationId xmlns:p14="http://schemas.microsoft.com/office/powerpoint/2010/main" val="2313745996"/>
      </p:ext>
    </p:extLst>
  </p:cSld>
  <p:clrMapOvr>
    <a:masterClrMapping/>
  </p:clrMapOvr>
  <p:transition spd="slow">
    <p:blind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CCACB-9DF2-4B7C-A912-CDA2D9D17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Resultatenrekening</a:t>
            </a:r>
            <a:br>
              <a:rPr lang="nl-NL" dirty="0"/>
            </a:br>
            <a:r>
              <a:rPr lang="nl-NL" sz="1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verlies- en winstrekening</a:t>
            </a:r>
            <a:endParaRPr lang="nl-NL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4EB9D09C-3B10-472A-8C0A-93F04ACAE3B5}"/>
              </a:ext>
            </a:extLst>
          </p:cNvPr>
          <p:cNvGrpSpPr/>
          <p:nvPr/>
        </p:nvGrpSpPr>
        <p:grpSpPr>
          <a:xfrm>
            <a:off x="684213" y="1714883"/>
            <a:ext cx="10430394" cy="3545094"/>
            <a:chOff x="684213" y="1714883"/>
            <a:chExt cx="10430394" cy="3545094"/>
          </a:xfrm>
        </p:grpSpPr>
        <p:cxnSp>
          <p:nvCxnSpPr>
            <p:cNvPr id="5" name="Rechte verbindingslijn 4">
              <a:extLst>
                <a:ext uri="{FF2B5EF4-FFF2-40B4-BE49-F238E27FC236}">
                  <a16:creationId xmlns:a16="http://schemas.microsoft.com/office/drawing/2014/main" id="{1F75A5A1-FBB2-4AF0-BC58-8F0550A735F9}"/>
                </a:ext>
              </a:extLst>
            </p:cNvPr>
            <p:cNvCxnSpPr/>
            <p:nvPr/>
          </p:nvCxnSpPr>
          <p:spPr>
            <a:xfrm>
              <a:off x="775063" y="2246811"/>
              <a:ext cx="1032836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26E9303A-E0B6-49CF-B1F8-A2261537C3F4}"/>
                </a:ext>
              </a:extLst>
            </p:cNvPr>
            <p:cNvCxnSpPr/>
            <p:nvPr/>
          </p:nvCxnSpPr>
          <p:spPr>
            <a:xfrm>
              <a:off x="5939246" y="2255520"/>
              <a:ext cx="0" cy="300445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E91D6551-DF63-4D08-9A90-36D131E8E426}"/>
                </a:ext>
              </a:extLst>
            </p:cNvPr>
            <p:cNvSpPr txBox="1"/>
            <p:nvPr/>
          </p:nvSpPr>
          <p:spPr>
            <a:xfrm>
              <a:off x="5391659" y="1714883"/>
              <a:ext cx="109517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RR 2020</a:t>
              </a:r>
              <a:br>
                <a:rPr lang="nl-NL" dirty="0"/>
              </a:br>
              <a:r>
                <a:rPr lang="nl-NL" sz="1000" dirty="0"/>
                <a:t>(× 1.000 euro)</a:t>
              </a:r>
            </a:p>
          </p:txBody>
        </p: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547971F8-3C45-4034-ABA7-5BE9A6E6D7EC}"/>
                </a:ext>
              </a:extLst>
            </p:cNvPr>
            <p:cNvSpPr txBox="1"/>
            <p:nvPr/>
          </p:nvSpPr>
          <p:spPr>
            <a:xfrm>
              <a:off x="684213" y="1911961"/>
              <a:ext cx="1544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Debet/kosten</a:t>
              </a:r>
            </a:p>
          </p:txBody>
        </p: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0DC97DCE-4BDE-4236-932B-E14A6BFDE795}"/>
                </a:ext>
              </a:extLst>
            </p:cNvPr>
            <p:cNvSpPr txBox="1"/>
            <p:nvPr/>
          </p:nvSpPr>
          <p:spPr>
            <a:xfrm>
              <a:off x="8967865" y="1911961"/>
              <a:ext cx="21467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Credit/opbrengsten</a:t>
              </a:r>
            </a:p>
          </p:txBody>
        </p:sp>
      </p:grpSp>
      <p:sp>
        <p:nvSpPr>
          <p:cNvPr id="16" name="Ovaal 15">
            <a:extLst>
              <a:ext uri="{FF2B5EF4-FFF2-40B4-BE49-F238E27FC236}">
                <a16:creationId xmlns:a16="http://schemas.microsoft.com/office/drawing/2014/main" id="{23CCB99E-AF42-41D1-9692-E207E8221B6B}"/>
              </a:ext>
            </a:extLst>
          </p:cNvPr>
          <p:cNvSpPr/>
          <p:nvPr/>
        </p:nvSpPr>
        <p:spPr>
          <a:xfrm>
            <a:off x="5753949" y="1626371"/>
            <a:ext cx="859481" cy="470256"/>
          </a:xfrm>
          <a:prstGeom prst="ellipse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952CF91-F147-468D-983E-8C525086CD39}"/>
              </a:ext>
            </a:extLst>
          </p:cNvPr>
          <p:cNvSpPr txBox="1"/>
          <p:nvPr/>
        </p:nvSpPr>
        <p:spPr>
          <a:xfrm>
            <a:off x="684213" y="2290001"/>
            <a:ext cx="9701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Inkopen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FE6900D-1870-4605-A697-E80646F4A860}"/>
              </a:ext>
            </a:extLst>
          </p:cNvPr>
          <p:cNvSpPr txBox="1"/>
          <p:nvPr/>
        </p:nvSpPr>
        <p:spPr>
          <a:xfrm>
            <a:off x="843968" y="2638872"/>
            <a:ext cx="2084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inkoopwaarde verkopen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BD71FEB-64D8-4A93-A469-F15177AF3721}"/>
              </a:ext>
            </a:extLst>
          </p:cNvPr>
          <p:cNvSpPr txBox="1"/>
          <p:nvPr/>
        </p:nvSpPr>
        <p:spPr>
          <a:xfrm>
            <a:off x="843968" y="3275378"/>
            <a:ext cx="18966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afschrijving machines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91D4866F-79FE-4EB0-AE20-CC08303733B2}"/>
              </a:ext>
            </a:extLst>
          </p:cNvPr>
          <p:cNvSpPr txBox="1"/>
          <p:nvPr/>
        </p:nvSpPr>
        <p:spPr>
          <a:xfrm>
            <a:off x="843968" y="3579788"/>
            <a:ext cx="18966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afschrijving inventaris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ED5D474-F297-4872-B95A-EDBAB35D1C1F}"/>
              </a:ext>
            </a:extLst>
          </p:cNvPr>
          <p:cNvSpPr txBox="1"/>
          <p:nvPr/>
        </p:nvSpPr>
        <p:spPr>
          <a:xfrm>
            <a:off x="843968" y="4221729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loonkosten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06FC2814-63A4-4ACB-AE1A-07DF827272F0}"/>
              </a:ext>
            </a:extLst>
          </p:cNvPr>
          <p:cNvSpPr txBox="1"/>
          <p:nvPr/>
        </p:nvSpPr>
        <p:spPr>
          <a:xfrm>
            <a:off x="843968" y="4526139"/>
            <a:ext cx="1348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verkoopkosten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D791B35D-213C-42CD-85D4-C32861218153}"/>
              </a:ext>
            </a:extLst>
          </p:cNvPr>
          <p:cNvSpPr txBox="1"/>
          <p:nvPr/>
        </p:nvSpPr>
        <p:spPr>
          <a:xfrm>
            <a:off x="5031373" y="2638872"/>
            <a:ext cx="830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195.000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438855A3-F80A-418B-8BA7-21E656A7F17B}"/>
              </a:ext>
            </a:extLst>
          </p:cNvPr>
          <p:cNvSpPr txBox="1"/>
          <p:nvPr/>
        </p:nvSpPr>
        <p:spPr>
          <a:xfrm>
            <a:off x="5230145" y="3280905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2.000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D8539B33-D6A5-4898-8B1B-12D92EF43A6C}"/>
              </a:ext>
            </a:extLst>
          </p:cNvPr>
          <p:cNvSpPr txBox="1"/>
          <p:nvPr/>
        </p:nvSpPr>
        <p:spPr>
          <a:xfrm>
            <a:off x="5230146" y="3575657"/>
            <a:ext cx="631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1.800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9E122D51-5323-47E1-AADC-8F79E048FCDF}"/>
              </a:ext>
            </a:extLst>
          </p:cNvPr>
          <p:cNvSpPr txBox="1"/>
          <p:nvPr/>
        </p:nvSpPr>
        <p:spPr>
          <a:xfrm>
            <a:off x="5026318" y="4218362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150.000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EB6E118E-52C0-4EB2-B1D1-F03DCDB352B7}"/>
              </a:ext>
            </a:extLst>
          </p:cNvPr>
          <p:cNvSpPr txBox="1"/>
          <p:nvPr/>
        </p:nvSpPr>
        <p:spPr>
          <a:xfrm>
            <a:off x="5125705" y="4526138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39.700</a:t>
            </a:r>
          </a:p>
        </p:txBody>
      </p: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11458A02-A368-4F4C-A6BE-6C4D15FDAA37}"/>
              </a:ext>
            </a:extLst>
          </p:cNvPr>
          <p:cNvCxnSpPr/>
          <p:nvPr/>
        </p:nvCxnSpPr>
        <p:spPr>
          <a:xfrm>
            <a:off x="4744251" y="5262880"/>
            <a:ext cx="11224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5B3680BE-7BCD-4FEE-A062-C4B0F2C28E57}"/>
              </a:ext>
            </a:extLst>
          </p:cNvPr>
          <p:cNvCxnSpPr/>
          <p:nvPr/>
        </p:nvCxnSpPr>
        <p:spPr>
          <a:xfrm>
            <a:off x="9980994" y="5262880"/>
            <a:ext cx="11224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kstvak 31">
            <a:extLst>
              <a:ext uri="{FF2B5EF4-FFF2-40B4-BE49-F238E27FC236}">
                <a16:creationId xmlns:a16="http://schemas.microsoft.com/office/drawing/2014/main" id="{EF90B322-056E-4CE8-94E5-2340158087BB}"/>
              </a:ext>
            </a:extLst>
          </p:cNvPr>
          <p:cNvSpPr txBox="1"/>
          <p:nvPr/>
        </p:nvSpPr>
        <p:spPr>
          <a:xfrm>
            <a:off x="5987492" y="2290001"/>
            <a:ext cx="813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Omzet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B272EB2E-68FF-4680-B0D8-26D32EB1EDF6}"/>
              </a:ext>
            </a:extLst>
          </p:cNvPr>
          <p:cNvSpPr txBox="1"/>
          <p:nvPr/>
        </p:nvSpPr>
        <p:spPr>
          <a:xfrm>
            <a:off x="6183690" y="2632423"/>
            <a:ext cx="15181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omzet product A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93AB67CE-31CD-4CB9-BD6B-8BA580E6E704}"/>
              </a:ext>
            </a:extLst>
          </p:cNvPr>
          <p:cNvSpPr txBox="1"/>
          <p:nvPr/>
        </p:nvSpPr>
        <p:spPr>
          <a:xfrm>
            <a:off x="6183690" y="2948340"/>
            <a:ext cx="1487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omzet product B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0FCFBE79-5BB3-4CF3-AAC2-8CB4FCCAF5EE}"/>
              </a:ext>
            </a:extLst>
          </p:cNvPr>
          <p:cNvSpPr txBox="1"/>
          <p:nvPr/>
        </p:nvSpPr>
        <p:spPr>
          <a:xfrm>
            <a:off x="6188921" y="3264257"/>
            <a:ext cx="18149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overige opbrengsten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2BBBE0DA-8C59-4B4A-90B3-0332B65098F6}"/>
              </a:ext>
            </a:extLst>
          </p:cNvPr>
          <p:cNvSpPr txBox="1"/>
          <p:nvPr/>
        </p:nvSpPr>
        <p:spPr>
          <a:xfrm>
            <a:off x="5031372" y="5282021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388.500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FE655C38-CE68-4A95-81C3-E1F3541330B5}"/>
              </a:ext>
            </a:extLst>
          </p:cNvPr>
          <p:cNvSpPr txBox="1"/>
          <p:nvPr/>
        </p:nvSpPr>
        <p:spPr>
          <a:xfrm>
            <a:off x="10281137" y="5282021"/>
            <a:ext cx="830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412.500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92A3A6CC-0AD6-4AC8-9884-452D4F3AFBA7}"/>
              </a:ext>
            </a:extLst>
          </p:cNvPr>
          <p:cNvSpPr txBox="1"/>
          <p:nvPr/>
        </p:nvSpPr>
        <p:spPr>
          <a:xfrm>
            <a:off x="10281136" y="2629240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200.000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6472223F-FC88-4B21-A80B-7015A8D37F0A}"/>
              </a:ext>
            </a:extLst>
          </p:cNvPr>
          <p:cNvSpPr txBox="1"/>
          <p:nvPr/>
        </p:nvSpPr>
        <p:spPr>
          <a:xfrm>
            <a:off x="10380523" y="2944508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80.000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C4C29C26-C5DF-4B31-9935-5D17E909B2DC}"/>
              </a:ext>
            </a:extLst>
          </p:cNvPr>
          <p:cNvSpPr txBox="1"/>
          <p:nvPr/>
        </p:nvSpPr>
        <p:spPr>
          <a:xfrm>
            <a:off x="10272752" y="3239259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132.500</a:t>
            </a:r>
          </a:p>
        </p:txBody>
      </p:sp>
      <p:sp>
        <p:nvSpPr>
          <p:cNvPr id="44" name="Ovaal 43">
            <a:extLst>
              <a:ext uri="{FF2B5EF4-FFF2-40B4-BE49-F238E27FC236}">
                <a16:creationId xmlns:a16="http://schemas.microsoft.com/office/drawing/2014/main" id="{B7E3D8C4-E938-41DE-8A1D-1FAFCFA7F13B}"/>
              </a:ext>
            </a:extLst>
          </p:cNvPr>
          <p:cNvSpPr/>
          <p:nvPr/>
        </p:nvSpPr>
        <p:spPr>
          <a:xfrm>
            <a:off x="4816790" y="5181911"/>
            <a:ext cx="1259840" cy="507996"/>
          </a:xfrm>
          <a:prstGeom prst="ellipse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ED4D0F"/>
              </a:solidFill>
            </a:endParaRPr>
          </a:p>
        </p:txBody>
      </p:sp>
      <p:sp>
        <p:nvSpPr>
          <p:cNvPr id="45" name="Ovaal 44">
            <a:extLst>
              <a:ext uri="{FF2B5EF4-FFF2-40B4-BE49-F238E27FC236}">
                <a16:creationId xmlns:a16="http://schemas.microsoft.com/office/drawing/2014/main" id="{D58066D1-990B-4EA0-A72D-755241202F1A}"/>
              </a:ext>
            </a:extLst>
          </p:cNvPr>
          <p:cNvSpPr/>
          <p:nvPr/>
        </p:nvSpPr>
        <p:spPr>
          <a:xfrm>
            <a:off x="9996807" y="5170046"/>
            <a:ext cx="1259840" cy="507996"/>
          </a:xfrm>
          <a:prstGeom prst="ellipse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ED4D0F"/>
              </a:solidFill>
            </a:endParaRPr>
          </a:p>
        </p:txBody>
      </p: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99D24C58-6CB6-46E7-BD57-E40BE9AD7F95}"/>
              </a:ext>
            </a:extLst>
          </p:cNvPr>
          <p:cNvCxnSpPr>
            <a:stCxn id="44" idx="6"/>
            <a:endCxn id="45" idx="2"/>
          </p:cNvCxnSpPr>
          <p:nvPr/>
        </p:nvCxnSpPr>
        <p:spPr>
          <a:xfrm flipV="1">
            <a:off x="6076630" y="5424044"/>
            <a:ext cx="3920177" cy="11865"/>
          </a:xfrm>
          <a:prstGeom prst="line">
            <a:avLst/>
          </a:prstGeom>
          <a:ln>
            <a:solidFill>
              <a:srgbClr val="ED4D0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Tekstvak 47">
            <a:extLst>
              <a:ext uri="{FF2B5EF4-FFF2-40B4-BE49-F238E27FC236}">
                <a16:creationId xmlns:a16="http://schemas.microsoft.com/office/drawing/2014/main" id="{F6F2AAA5-363E-45FC-9997-065BEF454A9F}"/>
              </a:ext>
            </a:extLst>
          </p:cNvPr>
          <p:cNvSpPr txBox="1"/>
          <p:nvPr/>
        </p:nvSpPr>
        <p:spPr>
          <a:xfrm>
            <a:off x="684212" y="2979632"/>
            <a:ext cx="1609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Afschrijvingen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8BA6C9F9-D76F-466F-A0B0-FFBF5B9FB65B}"/>
              </a:ext>
            </a:extLst>
          </p:cNvPr>
          <p:cNvSpPr txBox="1"/>
          <p:nvPr/>
        </p:nvSpPr>
        <p:spPr>
          <a:xfrm>
            <a:off x="684212" y="3887565"/>
            <a:ext cx="1609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Bedrijfskosten</a:t>
            </a: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77318AE2-7309-41F1-BA15-3DB4CEB1D996}"/>
              </a:ext>
            </a:extLst>
          </p:cNvPr>
          <p:cNvSpPr txBox="1"/>
          <p:nvPr/>
        </p:nvSpPr>
        <p:spPr>
          <a:xfrm>
            <a:off x="770230" y="4829526"/>
            <a:ext cx="17924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solidFill>
                  <a:srgbClr val="ED4D0F"/>
                </a:solidFill>
              </a:rPr>
              <a:t>saldo (netto)winst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1ABBA58D-C974-4EC6-92E7-834986BD160F}"/>
              </a:ext>
            </a:extLst>
          </p:cNvPr>
          <p:cNvSpPr txBox="1"/>
          <p:nvPr/>
        </p:nvSpPr>
        <p:spPr>
          <a:xfrm>
            <a:off x="6049670" y="4834648"/>
            <a:ext cx="1322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solidFill>
                  <a:srgbClr val="ED4D0F"/>
                </a:solidFill>
              </a:rPr>
              <a:t>saldo verlies</a:t>
            </a:r>
          </a:p>
        </p:txBody>
      </p:sp>
      <p:sp>
        <p:nvSpPr>
          <p:cNvPr id="52" name="Tekstvak 51">
            <a:extLst>
              <a:ext uri="{FF2B5EF4-FFF2-40B4-BE49-F238E27FC236}">
                <a16:creationId xmlns:a16="http://schemas.microsoft.com/office/drawing/2014/main" id="{13B921AE-EDAC-415B-A15C-8B350D783624}"/>
              </a:ext>
            </a:extLst>
          </p:cNvPr>
          <p:cNvSpPr txBox="1"/>
          <p:nvPr/>
        </p:nvSpPr>
        <p:spPr>
          <a:xfrm>
            <a:off x="5045554" y="4838636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600" i="1" dirty="0">
                <a:solidFill>
                  <a:srgbClr val="ED4D0F"/>
                </a:solidFill>
              </a:rPr>
              <a:t>24.000</a:t>
            </a:r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8BD1B562-67F7-408B-A39B-DEA1B6B60F0D}"/>
              </a:ext>
            </a:extLst>
          </p:cNvPr>
          <p:cNvSpPr txBox="1"/>
          <p:nvPr/>
        </p:nvSpPr>
        <p:spPr>
          <a:xfrm>
            <a:off x="5026318" y="5278296"/>
            <a:ext cx="830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412.500</a:t>
            </a:r>
          </a:p>
        </p:txBody>
      </p:sp>
    </p:spTree>
    <p:extLst>
      <p:ext uri="{BB962C8B-B14F-4D97-AF65-F5344CB8AC3E}">
        <p14:creationId xmlns:p14="http://schemas.microsoft.com/office/powerpoint/2010/main" val="354368876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/>
      <p:bldP spid="18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2" grpId="0"/>
      <p:bldP spid="34" grpId="0"/>
      <p:bldP spid="35" grpId="0"/>
      <p:bldP spid="36" grpId="0"/>
      <p:bldP spid="38" grpId="0"/>
      <p:bldP spid="38" grpId="1"/>
      <p:bldP spid="39" grpId="0"/>
      <p:bldP spid="40" grpId="0"/>
      <p:bldP spid="41" grpId="0"/>
      <p:bldP spid="42" grpId="0"/>
      <p:bldP spid="44" grpId="0" animBg="1"/>
      <p:bldP spid="45" grpId="0" animBg="1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A002FC-675F-4E62-9366-431F5A1CE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Gezond?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F71E42-8888-4C73-86D0-C2E4A3571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1318621"/>
            <a:ext cx="10426262" cy="5281876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Levert het geld dat de eigenaar in het bedrijf gestopt heeft </a:t>
            </a:r>
            <a:br>
              <a:rPr lang="nl-NL" dirty="0"/>
            </a:br>
            <a:r>
              <a:rPr lang="nl-NL" dirty="0"/>
              <a:t>voldoende rendement op?</a:t>
            </a:r>
            <a:br>
              <a:rPr lang="nl-NL" dirty="0"/>
            </a:br>
            <a:r>
              <a:rPr lang="nl-NL" sz="2000" dirty="0"/>
              <a:t>(of had ie het beter op een spaarrekening kunnen zetten?)</a:t>
            </a:r>
            <a:endParaRPr lang="nl-NL" dirty="0"/>
          </a:p>
        </p:txBody>
      </p:sp>
      <p:pic>
        <p:nvPicPr>
          <p:cNvPr id="77" name="Afbeelding 76">
            <a:extLst>
              <a:ext uri="{FF2B5EF4-FFF2-40B4-BE49-F238E27FC236}">
                <a16:creationId xmlns:a16="http://schemas.microsoft.com/office/drawing/2014/main" id="{C0BB3AE2-B796-4E36-9CD3-F9466C3C2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7050" y="3019379"/>
            <a:ext cx="4061187" cy="252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hthoek 77">
                <a:extLst>
                  <a:ext uri="{FF2B5EF4-FFF2-40B4-BE49-F238E27FC236}">
                    <a16:creationId xmlns:a16="http://schemas.microsoft.com/office/drawing/2014/main" id="{16EAC128-BFC3-4847-9FF5-7D23051D5F2C}"/>
                  </a:ext>
                </a:extLst>
              </p:cNvPr>
              <p:cNvSpPr/>
              <p:nvPr/>
            </p:nvSpPr>
            <p:spPr>
              <a:xfrm>
                <a:off x="2798631" y="6047520"/>
                <a:ext cx="6594738" cy="59702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indent="-15875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b="0" i="0" smtClean="0">
                        <a:solidFill>
                          <a:schemeClr val="tx1"/>
                        </a:solidFill>
                      </a:rPr>
                      <m:t>Rentabiliteit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chemeClr val="tx1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chemeClr val="tx1"/>
                        </a:solidFill>
                      </a:rPr>
                      <m:t>eigen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chemeClr val="tx1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chemeClr val="tx1"/>
                        </a:solidFill>
                      </a:rPr>
                      <m:t>vermogen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chemeClr val="tx1"/>
                        </a:solidFill>
                      </a:rPr>
                      <m:t> (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chemeClr val="tx1"/>
                        </a:solidFill>
                      </a:rPr>
                      <m:t>REV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chemeClr val="tx1"/>
                        </a:solidFill>
                      </a:rPr>
                      <m:t>) = </m:t>
                    </m:r>
                    <m:f>
                      <m:fPr>
                        <m:ctrlPr>
                          <a:rPr lang="nl-NL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b="0" i="0" smtClean="0">
                            <a:solidFill>
                              <a:schemeClr val="tx1"/>
                            </a:solidFill>
                          </a:rPr>
                          <m:t>nettowinst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b="0" i="0" smtClean="0">
                            <a:solidFill>
                              <a:schemeClr val="tx1"/>
                            </a:solidFill>
                          </a:rPr>
                          <m:t>eigen</m:t>
                        </m:r>
                        <m:r>
                          <m:rPr>
                            <m:nor/>
                          </m:rPr>
                          <a:rPr lang="nl-NL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>
                            <a:solidFill>
                              <a:schemeClr val="tx1"/>
                            </a:solidFill>
                          </a:rPr>
                          <m:t>vermogen</m:t>
                        </m:r>
                      </m:den>
                    </m:f>
                  </m:oMath>
                </a14:m>
                <a:r>
                  <a:rPr lang="nl-NL" sz="2800" dirty="0">
                    <a:solidFill>
                      <a:schemeClr val="tx1"/>
                    </a:solidFill>
                  </a:rPr>
                  <a:t> </a:t>
                </a:r>
                <a:r>
                  <a:rPr lang="nl-NL" dirty="0">
                    <a:solidFill>
                      <a:schemeClr val="tx1"/>
                    </a:solidFill>
                  </a:rPr>
                  <a:t>× 100%</a:t>
                </a:r>
                <a:endParaRPr lang="nl-NL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8" name="Rechthoek 77">
                <a:extLst>
                  <a:ext uri="{FF2B5EF4-FFF2-40B4-BE49-F238E27FC236}">
                    <a16:creationId xmlns:a16="http://schemas.microsoft.com/office/drawing/2014/main" id="{16EAC128-BFC3-4847-9FF5-7D23051D5F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631" y="6047520"/>
                <a:ext cx="6594738" cy="597023"/>
              </a:xfrm>
              <a:prstGeom prst="rect">
                <a:avLst/>
              </a:prstGeom>
              <a:blipFill>
                <a:blip r:embed="rId3"/>
                <a:stretch>
                  <a:fillRect r="-55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9" name="Afbeelding 78">
            <a:extLst>
              <a:ext uri="{FF2B5EF4-FFF2-40B4-BE49-F238E27FC236}">
                <a16:creationId xmlns:a16="http://schemas.microsoft.com/office/drawing/2014/main" id="{55E16162-B4EB-4DAD-A1C5-1CC655DCFB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3763" y="3019379"/>
            <a:ext cx="4455485" cy="252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hthoek 79">
                <a:extLst>
                  <a:ext uri="{FF2B5EF4-FFF2-40B4-BE49-F238E27FC236}">
                    <a16:creationId xmlns:a16="http://schemas.microsoft.com/office/drawing/2014/main" id="{DCE0BD14-9603-4785-8615-2F42BDCA4EEA}"/>
                  </a:ext>
                </a:extLst>
              </p:cNvPr>
              <p:cNvSpPr/>
              <p:nvPr/>
            </p:nvSpPr>
            <p:spPr>
              <a:xfrm>
                <a:off x="2788471" y="6078000"/>
                <a:ext cx="6594738" cy="55258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indent="-15875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b="0" i="0" smtClean="0">
                        <a:solidFill>
                          <a:schemeClr val="tx1"/>
                        </a:solidFill>
                      </a:rPr>
                      <m:t>Rentabiliteit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chemeClr val="tx1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chemeClr val="tx1"/>
                        </a:solidFill>
                      </a:rPr>
                      <m:t>eigen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chemeClr val="tx1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chemeClr val="tx1"/>
                        </a:solidFill>
                      </a:rPr>
                      <m:t>vermogen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chemeClr val="tx1"/>
                        </a:solidFill>
                      </a:rPr>
                      <m:t> (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chemeClr val="tx1"/>
                        </a:solidFill>
                      </a:rPr>
                      <m:t>REV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chemeClr val="tx1"/>
                        </a:solidFill>
                      </a:rPr>
                      <m:t>) = </m:t>
                    </m:r>
                    <m:f>
                      <m:fPr>
                        <m:ctrlPr>
                          <a:rPr lang="nl-NL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b="0" i="0" smtClean="0">
                            <a:solidFill>
                              <a:schemeClr val="tx1"/>
                            </a:solidFill>
                          </a:rPr>
                          <m:t>24.000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b="0" i="0" smtClean="0">
                            <a:solidFill>
                              <a:schemeClr val="tx1"/>
                            </a:solidFill>
                          </a:rPr>
                          <m:t>240.000</m:t>
                        </m:r>
                      </m:den>
                    </m:f>
                  </m:oMath>
                </a14:m>
                <a:r>
                  <a:rPr lang="nl-NL" sz="2800" dirty="0">
                    <a:solidFill>
                      <a:schemeClr val="tx1"/>
                    </a:solidFill>
                  </a:rPr>
                  <a:t> </a:t>
                </a:r>
                <a:r>
                  <a:rPr lang="nl-NL" dirty="0">
                    <a:solidFill>
                      <a:schemeClr val="tx1"/>
                    </a:solidFill>
                  </a:rPr>
                  <a:t>× 100% = 10%</a:t>
                </a:r>
                <a:endParaRPr lang="nl-NL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0" name="Rechthoek 79">
                <a:extLst>
                  <a:ext uri="{FF2B5EF4-FFF2-40B4-BE49-F238E27FC236}">
                    <a16:creationId xmlns:a16="http://schemas.microsoft.com/office/drawing/2014/main" id="{DCE0BD14-9603-4785-8615-2F42BDCA4E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471" y="6078000"/>
                <a:ext cx="6594738" cy="552587"/>
              </a:xfrm>
              <a:prstGeom prst="rect">
                <a:avLst/>
              </a:prstGeom>
              <a:blipFill>
                <a:blip r:embed="rId5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091320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8" grpId="0" animBg="1"/>
      <p:bldP spid="78" grpId="1" animBg="1"/>
      <p:bldP spid="8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0361290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A95E9C23-2106-4F25-A18B-8DD5A21415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De balans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6C22EDC-89E9-4E61-9CDC-260C1576885E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Is de balans gezond?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4C5706-531F-4F6D-84FB-C3C2AF598EF5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De resultatenrekening</a:t>
            </a:r>
          </a:p>
        </p:txBody>
      </p:sp>
    </p:spTree>
    <p:extLst>
      <p:ext uri="{BB962C8B-B14F-4D97-AF65-F5344CB8AC3E}">
        <p14:creationId xmlns:p14="http://schemas.microsoft.com/office/powerpoint/2010/main" val="83858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1799BB-F552-4FCE-9369-B0FF54F2C0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Boekhouding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D0B6FD9-DC23-4512-A450-F4314C6153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De balans</a:t>
            </a:r>
          </a:p>
        </p:txBody>
      </p:sp>
    </p:spTree>
    <p:extLst>
      <p:ext uri="{BB962C8B-B14F-4D97-AF65-F5344CB8AC3E}">
        <p14:creationId xmlns:p14="http://schemas.microsoft.com/office/powerpoint/2010/main" val="2008001169"/>
      </p:ext>
    </p:extLst>
  </p:cSld>
  <p:clrMapOvr>
    <a:masterClrMapping/>
  </p:clrMapOvr>
  <p:transition spd="slow"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965B2-B005-4512-B79D-B8C895030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De balans</a:t>
            </a: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229FECA6-CD13-40D3-898F-85F0F71C8F59}"/>
              </a:ext>
            </a:extLst>
          </p:cNvPr>
          <p:cNvGrpSpPr/>
          <p:nvPr/>
        </p:nvGrpSpPr>
        <p:grpSpPr>
          <a:xfrm>
            <a:off x="684213" y="1714883"/>
            <a:ext cx="10571029" cy="3545094"/>
            <a:chOff x="684213" y="1714883"/>
            <a:chExt cx="10571029" cy="3545094"/>
          </a:xfrm>
        </p:grpSpPr>
        <p:cxnSp>
          <p:nvCxnSpPr>
            <p:cNvPr id="5" name="Rechte verbindingslijn 4">
              <a:extLst>
                <a:ext uri="{FF2B5EF4-FFF2-40B4-BE49-F238E27FC236}">
                  <a16:creationId xmlns:a16="http://schemas.microsoft.com/office/drawing/2014/main" id="{64CDAACA-AA72-41FB-9971-737966479683}"/>
                </a:ext>
              </a:extLst>
            </p:cNvPr>
            <p:cNvCxnSpPr/>
            <p:nvPr/>
          </p:nvCxnSpPr>
          <p:spPr>
            <a:xfrm>
              <a:off x="775063" y="2246811"/>
              <a:ext cx="1032836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echte verbindingslijn 6">
              <a:extLst>
                <a:ext uri="{FF2B5EF4-FFF2-40B4-BE49-F238E27FC236}">
                  <a16:creationId xmlns:a16="http://schemas.microsoft.com/office/drawing/2014/main" id="{DCE5FC38-2CA5-4885-B4A8-037E6C469ADF}"/>
                </a:ext>
              </a:extLst>
            </p:cNvPr>
            <p:cNvCxnSpPr/>
            <p:nvPr/>
          </p:nvCxnSpPr>
          <p:spPr>
            <a:xfrm>
              <a:off x="5939246" y="2255520"/>
              <a:ext cx="0" cy="300445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40FC9818-FBB8-4DE7-BCE6-4BF539A27136}"/>
                </a:ext>
              </a:extLst>
            </p:cNvPr>
            <p:cNvSpPr txBox="1"/>
            <p:nvPr/>
          </p:nvSpPr>
          <p:spPr>
            <a:xfrm>
              <a:off x="5000527" y="1714883"/>
              <a:ext cx="187743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Balans 1-1-2020</a:t>
              </a:r>
              <a:br>
                <a:rPr lang="nl-NL" dirty="0"/>
              </a:br>
              <a:r>
                <a:rPr lang="nl-NL" sz="1000" dirty="0"/>
                <a:t>(× 1.000 euro)</a:t>
              </a:r>
            </a:p>
          </p:txBody>
        </p: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388C37A7-D70F-43E5-9823-0C6BE209D46C}"/>
                </a:ext>
              </a:extLst>
            </p:cNvPr>
            <p:cNvSpPr txBox="1"/>
            <p:nvPr/>
          </p:nvSpPr>
          <p:spPr>
            <a:xfrm>
              <a:off x="684213" y="1911961"/>
              <a:ext cx="1467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Debet/activa</a:t>
              </a:r>
            </a:p>
          </p:txBody>
        </p:sp>
        <p:sp>
          <p:nvSpPr>
            <p:cNvPr id="10" name="Tekstvak 9">
              <a:extLst>
                <a:ext uri="{FF2B5EF4-FFF2-40B4-BE49-F238E27FC236}">
                  <a16:creationId xmlns:a16="http://schemas.microsoft.com/office/drawing/2014/main" id="{124C627F-E77A-456A-9C9B-C71321ED8B98}"/>
                </a:ext>
              </a:extLst>
            </p:cNvPr>
            <p:cNvSpPr txBox="1"/>
            <p:nvPr/>
          </p:nvSpPr>
          <p:spPr>
            <a:xfrm>
              <a:off x="9544517" y="1911961"/>
              <a:ext cx="17107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Credit/passiva</a:t>
              </a:r>
            </a:p>
          </p:txBody>
        </p:sp>
      </p:grpSp>
      <p:sp>
        <p:nvSpPr>
          <p:cNvPr id="12" name="Rechthoek: afgeronde hoeken 11">
            <a:extLst>
              <a:ext uri="{FF2B5EF4-FFF2-40B4-BE49-F238E27FC236}">
                <a16:creationId xmlns:a16="http://schemas.microsoft.com/office/drawing/2014/main" id="{91663301-89AF-4F1A-9957-5DFD35C64C86}"/>
              </a:ext>
            </a:extLst>
          </p:cNvPr>
          <p:cNvSpPr/>
          <p:nvPr/>
        </p:nvSpPr>
        <p:spPr>
          <a:xfrm rot="20687102">
            <a:off x="1403785" y="3573086"/>
            <a:ext cx="3561806" cy="3693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alle bezittingen van bedrijf</a:t>
            </a:r>
          </a:p>
        </p:txBody>
      </p: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D094641B-9F45-496D-A24F-E6401C7AA46F}"/>
              </a:ext>
            </a:extLst>
          </p:cNvPr>
          <p:cNvSpPr/>
          <p:nvPr/>
        </p:nvSpPr>
        <p:spPr>
          <a:xfrm rot="20687102">
            <a:off x="6790035" y="3573086"/>
            <a:ext cx="3561806" cy="3693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hoe die betaald zijn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A8C77524-04F7-4A75-8C2C-75A379308AB0}"/>
              </a:ext>
            </a:extLst>
          </p:cNvPr>
          <p:cNvCxnSpPr>
            <a:stCxn id="13" idx="2"/>
          </p:cNvCxnSpPr>
          <p:nvPr/>
        </p:nvCxnSpPr>
        <p:spPr>
          <a:xfrm flipH="1">
            <a:off x="8125097" y="3935936"/>
            <a:ext cx="494304" cy="662190"/>
          </a:xfrm>
          <a:prstGeom prst="line">
            <a:avLst/>
          </a:prstGeom>
          <a:ln>
            <a:solidFill>
              <a:srgbClr val="3D738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FD34DB14-07B0-405D-B9FC-F3655B51D32E}"/>
              </a:ext>
            </a:extLst>
          </p:cNvPr>
          <p:cNvCxnSpPr>
            <a:cxnSpLocks/>
          </p:cNvCxnSpPr>
          <p:nvPr/>
        </p:nvCxnSpPr>
        <p:spPr>
          <a:xfrm>
            <a:off x="8619401" y="3952048"/>
            <a:ext cx="712349" cy="314983"/>
          </a:xfrm>
          <a:prstGeom prst="line">
            <a:avLst/>
          </a:prstGeom>
          <a:ln>
            <a:solidFill>
              <a:srgbClr val="3D738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hthoek: afgeronde hoeken 17">
            <a:extLst>
              <a:ext uri="{FF2B5EF4-FFF2-40B4-BE49-F238E27FC236}">
                <a16:creationId xmlns:a16="http://schemas.microsoft.com/office/drawing/2014/main" id="{B27CA898-287B-4876-B6F0-C55782DB3175}"/>
              </a:ext>
            </a:extLst>
          </p:cNvPr>
          <p:cNvSpPr/>
          <p:nvPr/>
        </p:nvSpPr>
        <p:spPr>
          <a:xfrm>
            <a:off x="9304272" y="4267031"/>
            <a:ext cx="1580086" cy="331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eigen geld</a:t>
            </a:r>
          </a:p>
        </p:txBody>
      </p:sp>
      <p:sp>
        <p:nvSpPr>
          <p:cNvPr id="19" name="Rechthoek: afgeronde hoeken 18">
            <a:extLst>
              <a:ext uri="{FF2B5EF4-FFF2-40B4-BE49-F238E27FC236}">
                <a16:creationId xmlns:a16="http://schemas.microsoft.com/office/drawing/2014/main" id="{086B78B1-C468-49B6-A462-D8901408D9C8}"/>
              </a:ext>
            </a:extLst>
          </p:cNvPr>
          <p:cNvSpPr/>
          <p:nvPr/>
        </p:nvSpPr>
        <p:spPr>
          <a:xfrm>
            <a:off x="7395489" y="4598126"/>
            <a:ext cx="1580086" cy="331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geleend geld</a:t>
            </a:r>
          </a:p>
        </p:txBody>
      </p:sp>
      <p:sp>
        <p:nvSpPr>
          <p:cNvPr id="20" name="Ovaal 19">
            <a:extLst>
              <a:ext uri="{FF2B5EF4-FFF2-40B4-BE49-F238E27FC236}">
                <a16:creationId xmlns:a16="http://schemas.microsoft.com/office/drawing/2014/main" id="{F35AC97C-C955-4924-9C97-771EBA774B9B}"/>
              </a:ext>
            </a:extLst>
          </p:cNvPr>
          <p:cNvSpPr/>
          <p:nvPr/>
        </p:nvSpPr>
        <p:spPr>
          <a:xfrm>
            <a:off x="5628640" y="1652881"/>
            <a:ext cx="1483360" cy="470256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82927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8" grpId="0" animBg="1"/>
      <p:bldP spid="19" grpId="0" animBg="1"/>
      <p:bldP spid="20" grpId="0" animBg="1"/>
      <p:bldP spid="2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FBBDBD-EFCF-49B3-974C-5E04C8849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Voorbeeld balans</a:t>
            </a:r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61EE8047-B1A7-4B70-AA6C-EF3CDF81AF25}"/>
              </a:ext>
            </a:extLst>
          </p:cNvPr>
          <p:cNvGrpSpPr/>
          <p:nvPr/>
        </p:nvGrpSpPr>
        <p:grpSpPr>
          <a:xfrm>
            <a:off x="684213" y="1714883"/>
            <a:ext cx="10571029" cy="4269357"/>
            <a:chOff x="684213" y="1714883"/>
            <a:chExt cx="10571029" cy="4269357"/>
          </a:xfrm>
        </p:grpSpPr>
        <p:cxnSp>
          <p:nvCxnSpPr>
            <p:cNvPr id="5" name="Rechte verbindingslijn 4">
              <a:extLst>
                <a:ext uri="{FF2B5EF4-FFF2-40B4-BE49-F238E27FC236}">
                  <a16:creationId xmlns:a16="http://schemas.microsoft.com/office/drawing/2014/main" id="{94493090-B638-4330-8DD5-3B93BA572BC7}"/>
                </a:ext>
              </a:extLst>
            </p:cNvPr>
            <p:cNvCxnSpPr/>
            <p:nvPr/>
          </p:nvCxnSpPr>
          <p:spPr>
            <a:xfrm>
              <a:off x="775063" y="2246811"/>
              <a:ext cx="1032836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1C4879A9-2404-4753-B340-C2668C6E41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39245" y="2255520"/>
              <a:ext cx="1" cy="372872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663D3E55-C52E-443B-BB7B-1327CA5EFF60}"/>
                </a:ext>
              </a:extLst>
            </p:cNvPr>
            <p:cNvSpPr txBox="1"/>
            <p:nvPr/>
          </p:nvSpPr>
          <p:spPr>
            <a:xfrm>
              <a:off x="5000527" y="1714883"/>
              <a:ext cx="187743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Balans 1-1-2020</a:t>
              </a:r>
              <a:br>
                <a:rPr lang="nl-NL" dirty="0"/>
              </a:br>
              <a:r>
                <a:rPr lang="nl-NL" sz="1000" dirty="0"/>
                <a:t>(× euro)</a:t>
              </a:r>
            </a:p>
          </p:txBody>
        </p: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F2752373-6025-4CE4-B95D-CE1A26BA6428}"/>
                </a:ext>
              </a:extLst>
            </p:cNvPr>
            <p:cNvSpPr txBox="1"/>
            <p:nvPr/>
          </p:nvSpPr>
          <p:spPr>
            <a:xfrm>
              <a:off x="684213" y="1911961"/>
              <a:ext cx="1467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Debet/activa</a:t>
              </a:r>
            </a:p>
          </p:txBody>
        </p: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221E82DD-CAAC-46E8-BF8F-2CCDAAA16B5A}"/>
                </a:ext>
              </a:extLst>
            </p:cNvPr>
            <p:cNvSpPr txBox="1"/>
            <p:nvPr/>
          </p:nvSpPr>
          <p:spPr>
            <a:xfrm>
              <a:off x="9544517" y="1911961"/>
              <a:ext cx="17107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Credit/passiva</a:t>
              </a:r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F35905F3-B4AA-4978-8A7A-C6F0D65B570F}"/>
              </a:ext>
            </a:extLst>
          </p:cNvPr>
          <p:cNvSpPr txBox="1"/>
          <p:nvPr/>
        </p:nvSpPr>
        <p:spPr>
          <a:xfrm>
            <a:off x="684213" y="2290001"/>
            <a:ext cx="1359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Vaste activa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2E2C3665-E737-482E-9CE5-07314817C98D}"/>
              </a:ext>
            </a:extLst>
          </p:cNvPr>
          <p:cNvSpPr txBox="1"/>
          <p:nvPr/>
        </p:nvSpPr>
        <p:spPr>
          <a:xfrm>
            <a:off x="684212" y="3259723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Vlottende activa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8643B86-F9F1-4721-B50C-7C0F31A7243A}"/>
              </a:ext>
            </a:extLst>
          </p:cNvPr>
          <p:cNvSpPr txBox="1"/>
          <p:nvPr/>
        </p:nvSpPr>
        <p:spPr>
          <a:xfrm>
            <a:off x="684212" y="4167656"/>
            <a:ext cx="1872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Liquide middelen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8A6DCDC-9913-4296-8195-C62DD4B66BC0}"/>
              </a:ext>
            </a:extLst>
          </p:cNvPr>
          <p:cNvSpPr txBox="1"/>
          <p:nvPr/>
        </p:nvSpPr>
        <p:spPr>
          <a:xfrm>
            <a:off x="843968" y="2638872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Gebouw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F3A05277-3F3F-4431-BC5B-494DD4FDAE38}"/>
              </a:ext>
            </a:extLst>
          </p:cNvPr>
          <p:cNvSpPr txBox="1"/>
          <p:nvPr/>
        </p:nvSpPr>
        <p:spPr>
          <a:xfrm>
            <a:off x="843968" y="2943282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Inventaris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33368489-EA7D-4000-82FA-CABAC130CAD2}"/>
              </a:ext>
            </a:extLst>
          </p:cNvPr>
          <p:cNvSpPr txBox="1"/>
          <p:nvPr/>
        </p:nvSpPr>
        <p:spPr>
          <a:xfrm>
            <a:off x="843968" y="3555469"/>
            <a:ext cx="910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Voorraad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7D2FD9E-A254-4906-913B-8C2756E24DFF}"/>
              </a:ext>
            </a:extLst>
          </p:cNvPr>
          <p:cNvSpPr txBox="1"/>
          <p:nvPr/>
        </p:nvSpPr>
        <p:spPr>
          <a:xfrm>
            <a:off x="843968" y="3859879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Debiteuren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CBABDB5-6CAF-488C-8D9F-D7722031F61C}"/>
              </a:ext>
            </a:extLst>
          </p:cNvPr>
          <p:cNvSpPr txBox="1"/>
          <p:nvPr/>
        </p:nvSpPr>
        <p:spPr>
          <a:xfrm>
            <a:off x="843968" y="450182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Bank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E67E057B-8A27-4CEC-9A6F-CBBA6654F4AC}"/>
              </a:ext>
            </a:extLst>
          </p:cNvPr>
          <p:cNvSpPr txBox="1"/>
          <p:nvPr/>
        </p:nvSpPr>
        <p:spPr>
          <a:xfrm>
            <a:off x="843968" y="4806230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Kasgeld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572AA65-FBC8-47DE-9C4C-461E9B55CEE4}"/>
              </a:ext>
            </a:extLst>
          </p:cNvPr>
          <p:cNvSpPr txBox="1"/>
          <p:nvPr/>
        </p:nvSpPr>
        <p:spPr>
          <a:xfrm>
            <a:off x="5031372" y="2638872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400.000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6450C08B-B483-4697-855F-F4DC58C22153}"/>
              </a:ext>
            </a:extLst>
          </p:cNvPr>
          <p:cNvSpPr txBox="1"/>
          <p:nvPr/>
        </p:nvSpPr>
        <p:spPr>
          <a:xfrm>
            <a:off x="5130759" y="2937951"/>
            <a:ext cx="731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80.000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B0118B95-338C-4E48-9175-BF810A1CE977}"/>
              </a:ext>
            </a:extLst>
          </p:cNvPr>
          <p:cNvSpPr txBox="1"/>
          <p:nvPr/>
        </p:nvSpPr>
        <p:spPr>
          <a:xfrm>
            <a:off x="5130759" y="3560996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72.000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05A1F33-C61B-475C-9FA8-62B16761D4E1}"/>
              </a:ext>
            </a:extLst>
          </p:cNvPr>
          <p:cNvSpPr txBox="1"/>
          <p:nvPr/>
        </p:nvSpPr>
        <p:spPr>
          <a:xfrm>
            <a:off x="5230146" y="3855748"/>
            <a:ext cx="631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6.000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8FD9608-DB1D-47F2-888E-482444110F70}"/>
              </a:ext>
            </a:extLst>
          </p:cNvPr>
          <p:cNvSpPr txBox="1"/>
          <p:nvPr/>
        </p:nvSpPr>
        <p:spPr>
          <a:xfrm>
            <a:off x="5125705" y="4498453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16.000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6450538E-FD0B-4396-8855-A571A3EB9F2C}"/>
              </a:ext>
            </a:extLst>
          </p:cNvPr>
          <p:cNvSpPr txBox="1"/>
          <p:nvPr/>
        </p:nvSpPr>
        <p:spPr>
          <a:xfrm>
            <a:off x="5374171" y="480622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500</a:t>
            </a:r>
          </a:p>
        </p:txBody>
      </p: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79989EE5-78DE-4ED3-B4DA-F9B904601BFA}"/>
              </a:ext>
            </a:extLst>
          </p:cNvPr>
          <p:cNvCxnSpPr/>
          <p:nvPr/>
        </p:nvCxnSpPr>
        <p:spPr>
          <a:xfrm>
            <a:off x="4744251" y="5262880"/>
            <a:ext cx="11224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59B70F3A-35B4-40D1-B33F-E756E48DC110}"/>
              </a:ext>
            </a:extLst>
          </p:cNvPr>
          <p:cNvCxnSpPr/>
          <p:nvPr/>
        </p:nvCxnSpPr>
        <p:spPr>
          <a:xfrm>
            <a:off x="9980994" y="5262880"/>
            <a:ext cx="11224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kstvak 28">
            <a:extLst>
              <a:ext uri="{FF2B5EF4-FFF2-40B4-BE49-F238E27FC236}">
                <a16:creationId xmlns:a16="http://schemas.microsoft.com/office/drawing/2014/main" id="{2F266B13-983D-44E7-A698-2074E619B9EA}"/>
              </a:ext>
            </a:extLst>
          </p:cNvPr>
          <p:cNvSpPr txBox="1"/>
          <p:nvPr/>
        </p:nvSpPr>
        <p:spPr>
          <a:xfrm>
            <a:off x="5987492" y="2290001"/>
            <a:ext cx="1779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Eigen vermogen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93BB7782-C509-41BE-8B5C-BB905595DE68}"/>
              </a:ext>
            </a:extLst>
          </p:cNvPr>
          <p:cNvSpPr txBox="1"/>
          <p:nvPr/>
        </p:nvSpPr>
        <p:spPr>
          <a:xfrm>
            <a:off x="5987492" y="2921169"/>
            <a:ext cx="19622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Vreemd vermogen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992D78D8-6737-40FD-9E30-7C50CEAA27A6}"/>
              </a:ext>
            </a:extLst>
          </p:cNvPr>
          <p:cNvSpPr txBox="1"/>
          <p:nvPr/>
        </p:nvSpPr>
        <p:spPr>
          <a:xfrm>
            <a:off x="6183690" y="3248911"/>
            <a:ext cx="1766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Hypothecaire lening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2FA3486B-6246-4596-B4FA-288420974021}"/>
              </a:ext>
            </a:extLst>
          </p:cNvPr>
          <p:cNvSpPr txBox="1"/>
          <p:nvPr/>
        </p:nvSpPr>
        <p:spPr>
          <a:xfrm>
            <a:off x="6183690" y="3564828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Crediteuren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FBE718CB-A1B4-46CF-B15F-7E6ED1206636}"/>
              </a:ext>
            </a:extLst>
          </p:cNvPr>
          <p:cNvSpPr txBox="1"/>
          <p:nvPr/>
        </p:nvSpPr>
        <p:spPr>
          <a:xfrm>
            <a:off x="6188921" y="3880745"/>
            <a:ext cx="1071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Banklening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91C8BFA1-E328-412D-9732-CC9641BA1824}"/>
              </a:ext>
            </a:extLst>
          </p:cNvPr>
          <p:cNvSpPr txBox="1"/>
          <p:nvPr/>
        </p:nvSpPr>
        <p:spPr>
          <a:xfrm>
            <a:off x="10281136" y="2299550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240.000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7854EAF5-8491-4C82-9D9B-1BB4C96F5930}"/>
              </a:ext>
            </a:extLst>
          </p:cNvPr>
          <p:cNvSpPr txBox="1"/>
          <p:nvPr/>
        </p:nvSpPr>
        <p:spPr>
          <a:xfrm>
            <a:off x="5031372" y="5282021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574.500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87E408EE-A94B-4CF1-8196-162BCF0BEBE7}"/>
              </a:ext>
            </a:extLst>
          </p:cNvPr>
          <p:cNvSpPr txBox="1"/>
          <p:nvPr/>
        </p:nvSpPr>
        <p:spPr>
          <a:xfrm>
            <a:off x="10281136" y="5282021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574.500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F2C31F23-35B0-4CC5-A0B0-B9A98F3A91FF}"/>
              </a:ext>
            </a:extLst>
          </p:cNvPr>
          <p:cNvSpPr txBox="1"/>
          <p:nvPr/>
        </p:nvSpPr>
        <p:spPr>
          <a:xfrm>
            <a:off x="10281136" y="3245728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280.000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68277054-DCA0-4CDD-83AD-28AFE0EA394A}"/>
              </a:ext>
            </a:extLst>
          </p:cNvPr>
          <p:cNvSpPr txBox="1"/>
          <p:nvPr/>
        </p:nvSpPr>
        <p:spPr>
          <a:xfrm>
            <a:off x="10380523" y="3560996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22.000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3941225C-BCE1-4AA5-816E-727A555F3A38}"/>
              </a:ext>
            </a:extLst>
          </p:cNvPr>
          <p:cNvSpPr txBox="1"/>
          <p:nvPr/>
        </p:nvSpPr>
        <p:spPr>
          <a:xfrm>
            <a:off x="10372139" y="3855747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32.500</a:t>
            </a:r>
          </a:p>
        </p:txBody>
      </p:sp>
      <p:sp>
        <p:nvSpPr>
          <p:cNvPr id="40" name="Pijl: omlaag 39">
            <a:extLst>
              <a:ext uri="{FF2B5EF4-FFF2-40B4-BE49-F238E27FC236}">
                <a16:creationId xmlns:a16="http://schemas.microsoft.com/office/drawing/2014/main" id="{8526FDAD-55D4-4F43-9E25-ADDBFB3C87E7}"/>
              </a:ext>
            </a:extLst>
          </p:cNvPr>
          <p:cNvSpPr/>
          <p:nvPr/>
        </p:nvSpPr>
        <p:spPr>
          <a:xfrm>
            <a:off x="427054" y="2379073"/>
            <a:ext cx="250025" cy="2660568"/>
          </a:xfrm>
          <a:prstGeom prst="downArrow">
            <a:avLst/>
          </a:prstGeom>
          <a:solidFill>
            <a:srgbClr val="1A80B6"/>
          </a:solidFill>
          <a:ln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2" name="Pijl: omlaag 41">
            <a:extLst>
              <a:ext uri="{FF2B5EF4-FFF2-40B4-BE49-F238E27FC236}">
                <a16:creationId xmlns:a16="http://schemas.microsoft.com/office/drawing/2014/main" id="{07C47D90-1477-4C04-9804-6D108B9B6A4B}"/>
              </a:ext>
            </a:extLst>
          </p:cNvPr>
          <p:cNvSpPr/>
          <p:nvPr/>
        </p:nvSpPr>
        <p:spPr>
          <a:xfrm>
            <a:off x="11205377" y="2379073"/>
            <a:ext cx="250025" cy="2660568"/>
          </a:xfrm>
          <a:prstGeom prst="downArrow">
            <a:avLst/>
          </a:prstGeom>
          <a:solidFill>
            <a:srgbClr val="1A80B6"/>
          </a:solidFill>
          <a:ln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3" name="Ovaal 42">
            <a:extLst>
              <a:ext uri="{FF2B5EF4-FFF2-40B4-BE49-F238E27FC236}">
                <a16:creationId xmlns:a16="http://schemas.microsoft.com/office/drawing/2014/main" id="{7C770425-E505-4EBF-B601-45752781EE6F}"/>
              </a:ext>
            </a:extLst>
          </p:cNvPr>
          <p:cNvSpPr/>
          <p:nvPr/>
        </p:nvSpPr>
        <p:spPr>
          <a:xfrm>
            <a:off x="4816790" y="5181911"/>
            <a:ext cx="1259840" cy="507996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4" name="Ovaal 43">
            <a:extLst>
              <a:ext uri="{FF2B5EF4-FFF2-40B4-BE49-F238E27FC236}">
                <a16:creationId xmlns:a16="http://schemas.microsoft.com/office/drawing/2014/main" id="{4527EC0C-06C8-4375-B53F-0DA289ED9019}"/>
              </a:ext>
            </a:extLst>
          </p:cNvPr>
          <p:cNvSpPr/>
          <p:nvPr/>
        </p:nvSpPr>
        <p:spPr>
          <a:xfrm>
            <a:off x="9996807" y="5170046"/>
            <a:ext cx="1259840" cy="507996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ED9A30C8-3484-40FB-B78D-E3AA0D7364DD}"/>
              </a:ext>
            </a:extLst>
          </p:cNvPr>
          <p:cNvCxnSpPr>
            <a:stCxn id="43" idx="6"/>
            <a:endCxn id="44" idx="2"/>
          </p:cNvCxnSpPr>
          <p:nvPr/>
        </p:nvCxnSpPr>
        <p:spPr>
          <a:xfrm flipV="1">
            <a:off x="6076630" y="5424044"/>
            <a:ext cx="3920177" cy="1186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7" name="Ovaal 46">
            <a:extLst>
              <a:ext uri="{FF2B5EF4-FFF2-40B4-BE49-F238E27FC236}">
                <a16:creationId xmlns:a16="http://schemas.microsoft.com/office/drawing/2014/main" id="{2E199BD5-CDB1-4F02-B092-F8346BFA6C2D}"/>
              </a:ext>
            </a:extLst>
          </p:cNvPr>
          <p:cNvSpPr/>
          <p:nvPr/>
        </p:nvSpPr>
        <p:spPr>
          <a:xfrm>
            <a:off x="697866" y="3821024"/>
            <a:ext cx="1305386" cy="408421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8" name="Ovaal 47">
            <a:extLst>
              <a:ext uri="{FF2B5EF4-FFF2-40B4-BE49-F238E27FC236}">
                <a16:creationId xmlns:a16="http://schemas.microsoft.com/office/drawing/2014/main" id="{547A3F2F-97D1-4DC9-A158-51B31A2A02B2}"/>
              </a:ext>
            </a:extLst>
          </p:cNvPr>
          <p:cNvSpPr/>
          <p:nvPr/>
        </p:nvSpPr>
        <p:spPr>
          <a:xfrm>
            <a:off x="10025003" y="3505146"/>
            <a:ext cx="1305386" cy="408421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26902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2" grpId="0" animBg="1"/>
      <p:bldP spid="42" grpId="1" animBg="1"/>
      <p:bldP spid="43" grpId="0" animBg="1"/>
      <p:bldP spid="44" grpId="0" animBg="1"/>
      <p:bldP spid="47" grpId="0" animBg="1"/>
      <p:bldP spid="47" grpId="1" animBg="1"/>
      <p:bldP spid="48" grpId="0" animBg="1"/>
      <p:bldP spid="4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85FD9F-CC21-485C-927D-86933C07F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Herkomst eigen vermogen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BBEC16-A69A-4DF5-BD49-7101EDAB5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Ingebracht door de </a:t>
            </a:r>
            <a:r>
              <a:rPr lang="nl-NL" b="1" dirty="0"/>
              <a:t>eigen</a:t>
            </a:r>
            <a:r>
              <a:rPr lang="nl-NL" dirty="0"/>
              <a:t>aar</a:t>
            </a:r>
          </a:p>
          <a:p>
            <a:pPr lvl="1"/>
            <a:r>
              <a:rPr lang="nl-NL" dirty="0"/>
              <a:t>Storting bij aanvang (kan ook gewoon door met privé-geld spullen te kopen voor het bedrijf)</a:t>
            </a:r>
          </a:p>
          <a:p>
            <a:pPr lvl="1"/>
            <a:r>
              <a:rPr lang="nl-NL" dirty="0"/>
              <a:t>Bij grote bedrijven door geld ontvangen voor aandelen (deel-eigenaren)</a:t>
            </a:r>
          </a:p>
          <a:p>
            <a:pPr lvl="1"/>
            <a:endParaRPr lang="nl-NL" dirty="0"/>
          </a:p>
          <a:p>
            <a:r>
              <a:rPr lang="nl-NL" dirty="0"/>
              <a:t>Door winst in het bedrijf te laten zitten</a:t>
            </a:r>
            <a:br>
              <a:rPr lang="nl-NL" dirty="0"/>
            </a:br>
            <a:r>
              <a:rPr lang="nl-NL" dirty="0"/>
              <a:t>(zodat het bedrijf kan groeien)</a:t>
            </a:r>
          </a:p>
          <a:p>
            <a:pPr lvl="1"/>
            <a:r>
              <a:rPr lang="nl-NL" dirty="0"/>
              <a:t>Dat hoeft niet in de vorm van geld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2143E1B-28A0-4368-A775-048A6A0B8DE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365892" y="3993668"/>
            <a:ext cx="2072985" cy="2425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58127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BDA79-9DF7-4FC4-8646-CCCB0BCBA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Veranderingen - 1</a:t>
            </a:r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BFC106EF-2B82-4D73-8A18-C268D8D60761}"/>
              </a:ext>
            </a:extLst>
          </p:cNvPr>
          <p:cNvGrpSpPr/>
          <p:nvPr/>
        </p:nvGrpSpPr>
        <p:grpSpPr>
          <a:xfrm>
            <a:off x="166915" y="2066013"/>
            <a:ext cx="6854433" cy="4269357"/>
            <a:chOff x="684213" y="1714883"/>
            <a:chExt cx="10444844" cy="4269357"/>
          </a:xfrm>
        </p:grpSpPr>
        <p:cxnSp>
          <p:nvCxnSpPr>
            <p:cNvPr id="5" name="Rechte verbindingslijn 4">
              <a:extLst>
                <a:ext uri="{FF2B5EF4-FFF2-40B4-BE49-F238E27FC236}">
                  <a16:creationId xmlns:a16="http://schemas.microsoft.com/office/drawing/2014/main" id="{F1208C34-BF02-4925-9C49-682BDD96EF71}"/>
                </a:ext>
              </a:extLst>
            </p:cNvPr>
            <p:cNvCxnSpPr/>
            <p:nvPr/>
          </p:nvCxnSpPr>
          <p:spPr>
            <a:xfrm>
              <a:off x="775063" y="2246811"/>
              <a:ext cx="1032836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E629AB4C-EAAA-4659-B492-CE9A189D5D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39245" y="2255520"/>
              <a:ext cx="1" cy="372872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3EC6194B-7123-4DEA-8234-352E556E65F4}"/>
                </a:ext>
              </a:extLst>
            </p:cNvPr>
            <p:cNvSpPr txBox="1"/>
            <p:nvPr/>
          </p:nvSpPr>
          <p:spPr>
            <a:xfrm>
              <a:off x="5261161" y="1714883"/>
              <a:ext cx="13561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Balans</a:t>
              </a:r>
              <a:br>
                <a:rPr lang="nl-NL" dirty="0"/>
              </a:br>
              <a:r>
                <a:rPr lang="nl-NL" sz="1000" dirty="0"/>
                <a:t>(× euro)</a:t>
              </a:r>
            </a:p>
          </p:txBody>
        </p: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E351D396-DC13-4E68-926E-BB39B9FA79DC}"/>
                </a:ext>
              </a:extLst>
            </p:cNvPr>
            <p:cNvSpPr txBox="1"/>
            <p:nvPr/>
          </p:nvSpPr>
          <p:spPr>
            <a:xfrm>
              <a:off x="684213" y="1911961"/>
              <a:ext cx="2235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Debet/activa</a:t>
              </a:r>
            </a:p>
          </p:txBody>
        </p: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3886E2A2-C3B9-499A-98BB-EA4B97433B28}"/>
                </a:ext>
              </a:extLst>
            </p:cNvPr>
            <p:cNvSpPr txBox="1"/>
            <p:nvPr/>
          </p:nvSpPr>
          <p:spPr>
            <a:xfrm>
              <a:off x="8619946" y="1911961"/>
              <a:ext cx="25091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Credit/passiva</a:t>
              </a:r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43643201-0FA0-4EA3-A90D-3E16A91CC8B9}"/>
              </a:ext>
            </a:extLst>
          </p:cNvPr>
          <p:cNvSpPr txBox="1"/>
          <p:nvPr/>
        </p:nvSpPr>
        <p:spPr>
          <a:xfrm>
            <a:off x="261848" y="2641131"/>
            <a:ext cx="1359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Vaste activa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4E0E39A-3633-4B6C-B126-267A511A7B5A}"/>
              </a:ext>
            </a:extLst>
          </p:cNvPr>
          <p:cNvSpPr txBox="1"/>
          <p:nvPr/>
        </p:nvSpPr>
        <p:spPr>
          <a:xfrm>
            <a:off x="261847" y="3610853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Vlottende activa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B45BA6A-C950-4CDF-9DAF-D4FD352C6601}"/>
              </a:ext>
            </a:extLst>
          </p:cNvPr>
          <p:cNvSpPr txBox="1"/>
          <p:nvPr/>
        </p:nvSpPr>
        <p:spPr>
          <a:xfrm>
            <a:off x="261847" y="4518786"/>
            <a:ext cx="1872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Liquide middelen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3F5F05B-4270-49F9-B395-A01132E8E1F2}"/>
              </a:ext>
            </a:extLst>
          </p:cNvPr>
          <p:cNvSpPr txBox="1"/>
          <p:nvPr/>
        </p:nvSpPr>
        <p:spPr>
          <a:xfrm>
            <a:off x="421603" y="2990002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Gebouw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6A6B012-726F-44CE-9BBB-029D821A64CE}"/>
              </a:ext>
            </a:extLst>
          </p:cNvPr>
          <p:cNvSpPr txBox="1"/>
          <p:nvPr/>
        </p:nvSpPr>
        <p:spPr>
          <a:xfrm>
            <a:off x="421603" y="3294412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Inventaris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960A02C-43D3-4EEF-A296-9E76222ECE02}"/>
              </a:ext>
            </a:extLst>
          </p:cNvPr>
          <p:cNvSpPr txBox="1"/>
          <p:nvPr/>
        </p:nvSpPr>
        <p:spPr>
          <a:xfrm>
            <a:off x="421603" y="3906599"/>
            <a:ext cx="910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Voorraad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FD77B713-DB2B-423F-96FA-965EE55014A4}"/>
              </a:ext>
            </a:extLst>
          </p:cNvPr>
          <p:cNvSpPr txBox="1"/>
          <p:nvPr/>
        </p:nvSpPr>
        <p:spPr>
          <a:xfrm>
            <a:off x="421603" y="4211009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Debiteuren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90E2A45-B3C1-4A29-A3C9-CE485D0EF13C}"/>
              </a:ext>
            </a:extLst>
          </p:cNvPr>
          <p:cNvSpPr txBox="1"/>
          <p:nvPr/>
        </p:nvSpPr>
        <p:spPr>
          <a:xfrm>
            <a:off x="421603" y="485295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Bank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3838168-31BA-4110-80BE-5BC38B8034A9}"/>
              </a:ext>
            </a:extLst>
          </p:cNvPr>
          <p:cNvSpPr txBox="1"/>
          <p:nvPr/>
        </p:nvSpPr>
        <p:spPr>
          <a:xfrm>
            <a:off x="421603" y="5157360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Kasgeld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E2EE33A-88DC-47C6-98A6-77C94CC1DFDF}"/>
              </a:ext>
            </a:extLst>
          </p:cNvPr>
          <p:cNvSpPr txBox="1"/>
          <p:nvPr/>
        </p:nvSpPr>
        <p:spPr>
          <a:xfrm>
            <a:off x="2749727" y="2990002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400.000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2B95AB1-0B58-45E5-A078-E71BD15B6C30}"/>
              </a:ext>
            </a:extLst>
          </p:cNvPr>
          <p:cNvSpPr txBox="1"/>
          <p:nvPr/>
        </p:nvSpPr>
        <p:spPr>
          <a:xfrm>
            <a:off x="2849114" y="3289081"/>
            <a:ext cx="731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80.000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FD3CE056-7B2C-430D-81BA-290F123CA2EC}"/>
              </a:ext>
            </a:extLst>
          </p:cNvPr>
          <p:cNvSpPr txBox="1"/>
          <p:nvPr/>
        </p:nvSpPr>
        <p:spPr>
          <a:xfrm>
            <a:off x="2849114" y="3912126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72.000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E40D4F3-0E6E-4799-A5F1-74538FD125B8}"/>
              </a:ext>
            </a:extLst>
          </p:cNvPr>
          <p:cNvSpPr txBox="1"/>
          <p:nvPr/>
        </p:nvSpPr>
        <p:spPr>
          <a:xfrm>
            <a:off x="2948501" y="4206878"/>
            <a:ext cx="631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6.000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58A52BD5-B3B6-471E-A37E-BCBD3AD3CF8A}"/>
              </a:ext>
            </a:extLst>
          </p:cNvPr>
          <p:cNvSpPr txBox="1"/>
          <p:nvPr/>
        </p:nvSpPr>
        <p:spPr>
          <a:xfrm>
            <a:off x="2844060" y="4849583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16.000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75AF611-6265-4826-9E25-82D0AAA8E073}"/>
              </a:ext>
            </a:extLst>
          </p:cNvPr>
          <p:cNvSpPr txBox="1"/>
          <p:nvPr/>
        </p:nvSpPr>
        <p:spPr>
          <a:xfrm>
            <a:off x="3092526" y="515735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500</a:t>
            </a:r>
          </a:p>
        </p:txBody>
      </p: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ABBB97CC-2F68-49DF-B75B-865C1E0DDA0E}"/>
              </a:ext>
            </a:extLst>
          </p:cNvPr>
          <p:cNvCxnSpPr/>
          <p:nvPr/>
        </p:nvCxnSpPr>
        <p:spPr>
          <a:xfrm>
            <a:off x="2462606" y="5614010"/>
            <a:ext cx="11224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276097F2-A19A-4593-858F-36F4027DC29E}"/>
              </a:ext>
            </a:extLst>
          </p:cNvPr>
          <p:cNvCxnSpPr/>
          <p:nvPr/>
        </p:nvCxnSpPr>
        <p:spPr>
          <a:xfrm>
            <a:off x="5890869" y="5614010"/>
            <a:ext cx="11224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kstvak 26">
            <a:extLst>
              <a:ext uri="{FF2B5EF4-FFF2-40B4-BE49-F238E27FC236}">
                <a16:creationId xmlns:a16="http://schemas.microsoft.com/office/drawing/2014/main" id="{3CBFC322-56CD-439C-A11F-F023E59C4C89}"/>
              </a:ext>
            </a:extLst>
          </p:cNvPr>
          <p:cNvSpPr txBox="1"/>
          <p:nvPr/>
        </p:nvSpPr>
        <p:spPr>
          <a:xfrm>
            <a:off x="3594087" y="2641131"/>
            <a:ext cx="1779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Eigen vermogen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6AB7192-0F87-4DBD-A6E2-57341CE6D973}"/>
              </a:ext>
            </a:extLst>
          </p:cNvPr>
          <p:cNvSpPr txBox="1"/>
          <p:nvPr/>
        </p:nvSpPr>
        <p:spPr>
          <a:xfrm>
            <a:off x="3594087" y="3272299"/>
            <a:ext cx="19622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Vreemd vermogen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6E120491-CB3C-458B-A9C9-B7D895A1CE30}"/>
              </a:ext>
            </a:extLst>
          </p:cNvPr>
          <p:cNvSpPr txBox="1"/>
          <p:nvPr/>
        </p:nvSpPr>
        <p:spPr>
          <a:xfrm>
            <a:off x="3790285" y="3600041"/>
            <a:ext cx="1766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Hypothecaire lening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538C238E-6363-4F07-9A4C-29011348130D}"/>
              </a:ext>
            </a:extLst>
          </p:cNvPr>
          <p:cNvSpPr txBox="1"/>
          <p:nvPr/>
        </p:nvSpPr>
        <p:spPr>
          <a:xfrm>
            <a:off x="3790285" y="3915958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Crediteuren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0D039636-F686-4723-8FEE-19E8F9891E36}"/>
              </a:ext>
            </a:extLst>
          </p:cNvPr>
          <p:cNvSpPr txBox="1"/>
          <p:nvPr/>
        </p:nvSpPr>
        <p:spPr>
          <a:xfrm>
            <a:off x="3795516" y="4231875"/>
            <a:ext cx="1071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Banklening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7CBA3B06-03AB-416F-8717-8042040B9A53}"/>
              </a:ext>
            </a:extLst>
          </p:cNvPr>
          <p:cNvSpPr txBox="1"/>
          <p:nvPr/>
        </p:nvSpPr>
        <p:spPr>
          <a:xfrm>
            <a:off x="6191011" y="2650680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240.000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1DA80889-3526-45FC-A252-EC2E14FBF36B}"/>
              </a:ext>
            </a:extLst>
          </p:cNvPr>
          <p:cNvSpPr txBox="1"/>
          <p:nvPr/>
        </p:nvSpPr>
        <p:spPr>
          <a:xfrm>
            <a:off x="2749727" y="5633151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574.500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98783838-C8BA-4A63-BAAA-CF4BDBCF63EB}"/>
              </a:ext>
            </a:extLst>
          </p:cNvPr>
          <p:cNvSpPr txBox="1"/>
          <p:nvPr/>
        </p:nvSpPr>
        <p:spPr>
          <a:xfrm>
            <a:off x="6191011" y="5633151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574.500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92E09396-C6E5-44CA-B71B-BA5D5266C3F3}"/>
              </a:ext>
            </a:extLst>
          </p:cNvPr>
          <p:cNvSpPr txBox="1"/>
          <p:nvPr/>
        </p:nvSpPr>
        <p:spPr>
          <a:xfrm>
            <a:off x="6191011" y="3596858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280.000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07CDB5A3-3A81-4AE7-8A02-18D72A53B217}"/>
              </a:ext>
            </a:extLst>
          </p:cNvPr>
          <p:cNvSpPr txBox="1"/>
          <p:nvPr/>
        </p:nvSpPr>
        <p:spPr>
          <a:xfrm>
            <a:off x="6290398" y="3912126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22.000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21577E5D-91C6-4064-ABBE-B834A4E6A4DC}"/>
              </a:ext>
            </a:extLst>
          </p:cNvPr>
          <p:cNvSpPr txBox="1"/>
          <p:nvPr/>
        </p:nvSpPr>
        <p:spPr>
          <a:xfrm>
            <a:off x="6282014" y="4206877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32.500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01D5054B-0728-4E55-8F1C-72875E9E4337}"/>
              </a:ext>
            </a:extLst>
          </p:cNvPr>
          <p:cNvSpPr txBox="1"/>
          <p:nvPr/>
        </p:nvSpPr>
        <p:spPr>
          <a:xfrm>
            <a:off x="7533124" y="2872189"/>
            <a:ext cx="39805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Bedrijf koopt voor € 5.000 extra </a:t>
            </a:r>
            <a:br>
              <a:rPr lang="nl-NL" dirty="0"/>
            </a:br>
            <a:r>
              <a:rPr lang="nl-NL" dirty="0"/>
              <a:t>voorraden.</a:t>
            </a:r>
          </a:p>
          <a:p>
            <a:br>
              <a:rPr lang="nl-NL" dirty="0"/>
            </a:br>
            <a:r>
              <a:rPr lang="nl-NL" dirty="0"/>
              <a:t>De rekening hoeft pas over 14 dagen</a:t>
            </a:r>
            <a:br>
              <a:rPr lang="nl-NL" dirty="0"/>
            </a:br>
            <a:r>
              <a:rPr lang="nl-NL" dirty="0"/>
              <a:t>betaald te worden.</a:t>
            </a: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2D5C3677-70E9-43E4-9764-21F955443363}"/>
              </a:ext>
            </a:extLst>
          </p:cNvPr>
          <p:cNvSpPr txBox="1"/>
          <p:nvPr/>
        </p:nvSpPr>
        <p:spPr>
          <a:xfrm>
            <a:off x="1322245" y="3915958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ED4D0F"/>
                </a:solidFill>
              </a:rPr>
              <a:t>+ 5.000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865677EC-E240-4F14-BCD1-3A4BE084E534}"/>
              </a:ext>
            </a:extLst>
          </p:cNvPr>
          <p:cNvSpPr txBox="1"/>
          <p:nvPr/>
        </p:nvSpPr>
        <p:spPr>
          <a:xfrm>
            <a:off x="4892900" y="3899100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ED4D0F"/>
                </a:solidFill>
              </a:rPr>
              <a:t>+ 5.000</a:t>
            </a:r>
          </a:p>
        </p:txBody>
      </p:sp>
      <p:sp>
        <p:nvSpPr>
          <p:cNvPr id="53" name="Rechthoek 52">
            <a:extLst>
              <a:ext uri="{FF2B5EF4-FFF2-40B4-BE49-F238E27FC236}">
                <a16:creationId xmlns:a16="http://schemas.microsoft.com/office/drawing/2014/main" id="{34DBCEDE-EE66-4395-BB21-2EDB05B93673}"/>
              </a:ext>
            </a:extLst>
          </p:cNvPr>
          <p:cNvSpPr/>
          <p:nvPr/>
        </p:nvSpPr>
        <p:spPr>
          <a:xfrm>
            <a:off x="2649464" y="3906598"/>
            <a:ext cx="92456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B669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dirty="0">
                <a:solidFill>
                  <a:schemeClr val="tx1"/>
                </a:solidFill>
              </a:rPr>
              <a:t>77.000</a:t>
            </a:r>
          </a:p>
        </p:txBody>
      </p:sp>
      <p:sp>
        <p:nvSpPr>
          <p:cNvPr id="54" name="Rechthoek 53">
            <a:extLst>
              <a:ext uri="{FF2B5EF4-FFF2-40B4-BE49-F238E27FC236}">
                <a16:creationId xmlns:a16="http://schemas.microsoft.com/office/drawing/2014/main" id="{C4E4D392-1F35-4D36-B895-B2A2A56A473D}"/>
              </a:ext>
            </a:extLst>
          </p:cNvPr>
          <p:cNvSpPr/>
          <p:nvPr/>
        </p:nvSpPr>
        <p:spPr>
          <a:xfrm>
            <a:off x="2644112" y="5652291"/>
            <a:ext cx="92456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B669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dirty="0">
                <a:solidFill>
                  <a:schemeClr val="tx1"/>
                </a:solidFill>
              </a:rPr>
              <a:t>579.500</a:t>
            </a:r>
          </a:p>
        </p:txBody>
      </p:sp>
      <p:sp>
        <p:nvSpPr>
          <p:cNvPr id="55" name="Rechthoek 54">
            <a:extLst>
              <a:ext uri="{FF2B5EF4-FFF2-40B4-BE49-F238E27FC236}">
                <a16:creationId xmlns:a16="http://schemas.microsoft.com/office/drawing/2014/main" id="{0CF4AB9B-7E0C-48A7-BE9E-C609026F21D3}"/>
              </a:ext>
            </a:extLst>
          </p:cNvPr>
          <p:cNvSpPr/>
          <p:nvPr/>
        </p:nvSpPr>
        <p:spPr>
          <a:xfrm>
            <a:off x="6066257" y="3912126"/>
            <a:ext cx="92456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B669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dirty="0">
                <a:solidFill>
                  <a:schemeClr val="tx1"/>
                </a:solidFill>
              </a:rPr>
              <a:t>27.000</a:t>
            </a:r>
          </a:p>
        </p:txBody>
      </p:sp>
      <p:sp>
        <p:nvSpPr>
          <p:cNvPr id="56" name="Rechthoek 55">
            <a:extLst>
              <a:ext uri="{FF2B5EF4-FFF2-40B4-BE49-F238E27FC236}">
                <a16:creationId xmlns:a16="http://schemas.microsoft.com/office/drawing/2014/main" id="{F61BE404-479D-45E7-8650-5068F9F70F05}"/>
              </a:ext>
            </a:extLst>
          </p:cNvPr>
          <p:cNvSpPr/>
          <p:nvPr/>
        </p:nvSpPr>
        <p:spPr>
          <a:xfrm>
            <a:off x="6079970" y="5652291"/>
            <a:ext cx="92456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B669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dirty="0">
                <a:solidFill>
                  <a:schemeClr val="tx1"/>
                </a:solidFill>
              </a:rPr>
              <a:t>579.500</a:t>
            </a:r>
          </a:p>
        </p:txBody>
      </p:sp>
      <p:grpSp>
        <p:nvGrpSpPr>
          <p:cNvPr id="52" name="Groep 51">
            <a:extLst>
              <a:ext uri="{FF2B5EF4-FFF2-40B4-BE49-F238E27FC236}">
                <a16:creationId xmlns:a16="http://schemas.microsoft.com/office/drawing/2014/main" id="{D2DFBAF7-FB4F-4821-8C2B-D8BCACA5205A}"/>
              </a:ext>
            </a:extLst>
          </p:cNvPr>
          <p:cNvGrpSpPr/>
          <p:nvPr/>
        </p:nvGrpSpPr>
        <p:grpSpPr>
          <a:xfrm>
            <a:off x="7526018" y="2282496"/>
            <a:ext cx="4346307" cy="2346960"/>
            <a:chOff x="314960" y="1402080"/>
            <a:chExt cx="4346307" cy="2672080"/>
          </a:xfrm>
        </p:grpSpPr>
        <p:sp>
          <p:nvSpPr>
            <p:cNvPr id="45" name="Rechthoek: afgeronde hoeken 44">
              <a:extLst>
                <a:ext uri="{FF2B5EF4-FFF2-40B4-BE49-F238E27FC236}">
                  <a16:creationId xmlns:a16="http://schemas.microsoft.com/office/drawing/2014/main" id="{A6EDB3F1-82E5-4195-9CF5-7616D81AEF6A}"/>
                </a:ext>
              </a:extLst>
            </p:cNvPr>
            <p:cNvSpPr/>
            <p:nvPr/>
          </p:nvSpPr>
          <p:spPr>
            <a:xfrm>
              <a:off x="314960" y="1402080"/>
              <a:ext cx="4346307" cy="2672080"/>
            </a:xfrm>
            <a:prstGeom prst="roundRect">
              <a:avLst>
                <a:gd name="adj" fmla="val 9443"/>
              </a:avLst>
            </a:prstGeom>
            <a:noFill/>
            <a:ln w="38100">
              <a:solidFill>
                <a:srgbClr val="ED4D0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tx1"/>
                </a:solidFill>
              </a:endParaRPr>
            </a:p>
          </p:txBody>
        </p:sp>
        <p:sp>
          <p:nvSpPr>
            <p:cNvPr id="46" name="Tekstvak 45">
              <a:extLst>
                <a:ext uri="{FF2B5EF4-FFF2-40B4-BE49-F238E27FC236}">
                  <a16:creationId xmlns:a16="http://schemas.microsoft.com/office/drawing/2014/main" id="{AA05D512-D7B9-43D9-914B-E3A5C47DD149}"/>
                </a:ext>
              </a:extLst>
            </p:cNvPr>
            <p:cNvSpPr txBox="1"/>
            <p:nvPr/>
          </p:nvSpPr>
          <p:spPr>
            <a:xfrm>
              <a:off x="314960" y="1402080"/>
              <a:ext cx="2274982" cy="42049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dirty="0"/>
                <a:t>Inkopen op rekening</a:t>
              </a:r>
            </a:p>
          </p:txBody>
        </p:sp>
        <p:cxnSp>
          <p:nvCxnSpPr>
            <p:cNvPr id="48" name="Rechte verbindingslijn 47">
              <a:extLst>
                <a:ext uri="{FF2B5EF4-FFF2-40B4-BE49-F238E27FC236}">
                  <a16:creationId xmlns:a16="http://schemas.microsoft.com/office/drawing/2014/main" id="{448D9396-900A-49F0-8C23-431696993050}"/>
                </a:ext>
              </a:extLst>
            </p:cNvPr>
            <p:cNvCxnSpPr/>
            <p:nvPr/>
          </p:nvCxnSpPr>
          <p:spPr>
            <a:xfrm flipH="1">
              <a:off x="314960" y="1818640"/>
              <a:ext cx="4346307" cy="0"/>
            </a:xfrm>
            <a:prstGeom prst="line">
              <a:avLst/>
            </a:prstGeom>
            <a:ln w="19050">
              <a:solidFill>
                <a:srgbClr val="ED4D0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337391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0" grpId="1"/>
      <p:bldP spid="51" grpId="0"/>
      <p:bldP spid="51" grpId="1"/>
      <p:bldP spid="53" grpId="0" animBg="1"/>
      <p:bldP spid="54" grpId="0" animBg="1"/>
      <p:bldP spid="55" grpId="0" animBg="1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BDA79-9DF7-4FC4-8646-CCCB0BCBA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Veranderingen - 2</a:t>
            </a:r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BFC106EF-2B82-4D73-8A18-C268D8D60761}"/>
              </a:ext>
            </a:extLst>
          </p:cNvPr>
          <p:cNvGrpSpPr/>
          <p:nvPr/>
        </p:nvGrpSpPr>
        <p:grpSpPr>
          <a:xfrm>
            <a:off x="162856" y="2031522"/>
            <a:ext cx="6854433" cy="4269357"/>
            <a:chOff x="684213" y="1714883"/>
            <a:chExt cx="10444844" cy="4269357"/>
          </a:xfrm>
        </p:grpSpPr>
        <p:cxnSp>
          <p:nvCxnSpPr>
            <p:cNvPr id="5" name="Rechte verbindingslijn 4">
              <a:extLst>
                <a:ext uri="{FF2B5EF4-FFF2-40B4-BE49-F238E27FC236}">
                  <a16:creationId xmlns:a16="http://schemas.microsoft.com/office/drawing/2014/main" id="{F1208C34-BF02-4925-9C49-682BDD96EF71}"/>
                </a:ext>
              </a:extLst>
            </p:cNvPr>
            <p:cNvCxnSpPr/>
            <p:nvPr/>
          </p:nvCxnSpPr>
          <p:spPr>
            <a:xfrm>
              <a:off x="775063" y="2246811"/>
              <a:ext cx="1032836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E629AB4C-EAAA-4659-B492-CE9A189D5D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39245" y="2255520"/>
              <a:ext cx="1" cy="372872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3EC6194B-7123-4DEA-8234-352E556E65F4}"/>
                </a:ext>
              </a:extLst>
            </p:cNvPr>
            <p:cNvSpPr txBox="1"/>
            <p:nvPr/>
          </p:nvSpPr>
          <p:spPr>
            <a:xfrm>
              <a:off x="5261161" y="1714883"/>
              <a:ext cx="13561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Balans</a:t>
              </a:r>
              <a:br>
                <a:rPr lang="nl-NL" dirty="0"/>
              </a:br>
              <a:r>
                <a:rPr lang="nl-NL" sz="1000" dirty="0"/>
                <a:t>(× euro)</a:t>
              </a:r>
            </a:p>
          </p:txBody>
        </p: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E351D396-DC13-4E68-926E-BB39B9FA79DC}"/>
                </a:ext>
              </a:extLst>
            </p:cNvPr>
            <p:cNvSpPr txBox="1"/>
            <p:nvPr/>
          </p:nvSpPr>
          <p:spPr>
            <a:xfrm>
              <a:off x="684213" y="1911961"/>
              <a:ext cx="2235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Debet/activa</a:t>
              </a:r>
            </a:p>
          </p:txBody>
        </p: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3886E2A2-C3B9-499A-98BB-EA4B97433B28}"/>
                </a:ext>
              </a:extLst>
            </p:cNvPr>
            <p:cNvSpPr txBox="1"/>
            <p:nvPr/>
          </p:nvSpPr>
          <p:spPr>
            <a:xfrm>
              <a:off x="8619946" y="1911961"/>
              <a:ext cx="25091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Credit/passiva</a:t>
              </a:r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43643201-0FA0-4EA3-A90D-3E16A91CC8B9}"/>
              </a:ext>
            </a:extLst>
          </p:cNvPr>
          <p:cNvSpPr txBox="1"/>
          <p:nvPr/>
        </p:nvSpPr>
        <p:spPr>
          <a:xfrm>
            <a:off x="257789" y="2606640"/>
            <a:ext cx="1359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Vaste activa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4E0E39A-3633-4B6C-B126-267A511A7B5A}"/>
              </a:ext>
            </a:extLst>
          </p:cNvPr>
          <p:cNvSpPr txBox="1"/>
          <p:nvPr/>
        </p:nvSpPr>
        <p:spPr>
          <a:xfrm>
            <a:off x="257788" y="3576362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Vlottende activa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B45BA6A-C950-4CDF-9DAF-D4FD352C6601}"/>
              </a:ext>
            </a:extLst>
          </p:cNvPr>
          <p:cNvSpPr txBox="1"/>
          <p:nvPr/>
        </p:nvSpPr>
        <p:spPr>
          <a:xfrm>
            <a:off x="257788" y="4484295"/>
            <a:ext cx="1872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Liquide middelen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3F5F05B-4270-49F9-B395-A01132E8E1F2}"/>
              </a:ext>
            </a:extLst>
          </p:cNvPr>
          <p:cNvSpPr txBox="1"/>
          <p:nvPr/>
        </p:nvSpPr>
        <p:spPr>
          <a:xfrm>
            <a:off x="417544" y="2955511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Gebouw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6A6B012-726F-44CE-9BBB-029D821A64CE}"/>
              </a:ext>
            </a:extLst>
          </p:cNvPr>
          <p:cNvSpPr txBox="1"/>
          <p:nvPr/>
        </p:nvSpPr>
        <p:spPr>
          <a:xfrm>
            <a:off x="417544" y="3259921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Inventaris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960A02C-43D3-4EEF-A296-9E76222ECE02}"/>
              </a:ext>
            </a:extLst>
          </p:cNvPr>
          <p:cNvSpPr txBox="1"/>
          <p:nvPr/>
        </p:nvSpPr>
        <p:spPr>
          <a:xfrm>
            <a:off x="417544" y="3872108"/>
            <a:ext cx="910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Voorraad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FD77B713-DB2B-423F-96FA-965EE55014A4}"/>
              </a:ext>
            </a:extLst>
          </p:cNvPr>
          <p:cNvSpPr txBox="1"/>
          <p:nvPr/>
        </p:nvSpPr>
        <p:spPr>
          <a:xfrm>
            <a:off x="417544" y="4176518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Debiteuren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90E2A45-B3C1-4A29-A3C9-CE485D0EF13C}"/>
              </a:ext>
            </a:extLst>
          </p:cNvPr>
          <p:cNvSpPr txBox="1"/>
          <p:nvPr/>
        </p:nvSpPr>
        <p:spPr>
          <a:xfrm>
            <a:off x="417544" y="4818459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Bank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3838168-31BA-4110-80BE-5BC38B8034A9}"/>
              </a:ext>
            </a:extLst>
          </p:cNvPr>
          <p:cNvSpPr txBox="1"/>
          <p:nvPr/>
        </p:nvSpPr>
        <p:spPr>
          <a:xfrm>
            <a:off x="417544" y="5122869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Kasgeld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E2EE33A-88DC-47C6-98A6-77C94CC1DFDF}"/>
              </a:ext>
            </a:extLst>
          </p:cNvPr>
          <p:cNvSpPr txBox="1"/>
          <p:nvPr/>
        </p:nvSpPr>
        <p:spPr>
          <a:xfrm>
            <a:off x="2745668" y="2955511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400.000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2B95AB1-0B58-45E5-A078-E71BD15B6C30}"/>
              </a:ext>
            </a:extLst>
          </p:cNvPr>
          <p:cNvSpPr txBox="1"/>
          <p:nvPr/>
        </p:nvSpPr>
        <p:spPr>
          <a:xfrm>
            <a:off x="2845055" y="3254590"/>
            <a:ext cx="731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80.000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FD3CE056-7B2C-430D-81BA-290F123CA2EC}"/>
              </a:ext>
            </a:extLst>
          </p:cNvPr>
          <p:cNvSpPr txBox="1"/>
          <p:nvPr/>
        </p:nvSpPr>
        <p:spPr>
          <a:xfrm>
            <a:off x="2845055" y="3877635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72.000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E40D4F3-0E6E-4799-A5F1-74538FD125B8}"/>
              </a:ext>
            </a:extLst>
          </p:cNvPr>
          <p:cNvSpPr txBox="1"/>
          <p:nvPr/>
        </p:nvSpPr>
        <p:spPr>
          <a:xfrm>
            <a:off x="2944442" y="4172387"/>
            <a:ext cx="631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6.000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58A52BD5-B3B6-471E-A37E-BCBD3AD3CF8A}"/>
              </a:ext>
            </a:extLst>
          </p:cNvPr>
          <p:cNvSpPr txBox="1"/>
          <p:nvPr/>
        </p:nvSpPr>
        <p:spPr>
          <a:xfrm>
            <a:off x="2840001" y="4815092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16.000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75AF611-6265-4826-9E25-82D0AAA8E073}"/>
              </a:ext>
            </a:extLst>
          </p:cNvPr>
          <p:cNvSpPr txBox="1"/>
          <p:nvPr/>
        </p:nvSpPr>
        <p:spPr>
          <a:xfrm>
            <a:off x="3088467" y="512286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500</a:t>
            </a:r>
          </a:p>
        </p:txBody>
      </p: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ABBB97CC-2F68-49DF-B75B-865C1E0DDA0E}"/>
              </a:ext>
            </a:extLst>
          </p:cNvPr>
          <p:cNvCxnSpPr/>
          <p:nvPr/>
        </p:nvCxnSpPr>
        <p:spPr>
          <a:xfrm>
            <a:off x="2458547" y="5579519"/>
            <a:ext cx="11224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276097F2-A19A-4593-858F-36F4027DC29E}"/>
              </a:ext>
            </a:extLst>
          </p:cNvPr>
          <p:cNvCxnSpPr/>
          <p:nvPr/>
        </p:nvCxnSpPr>
        <p:spPr>
          <a:xfrm>
            <a:off x="5886810" y="5579519"/>
            <a:ext cx="11224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kstvak 26">
            <a:extLst>
              <a:ext uri="{FF2B5EF4-FFF2-40B4-BE49-F238E27FC236}">
                <a16:creationId xmlns:a16="http://schemas.microsoft.com/office/drawing/2014/main" id="{3CBFC322-56CD-439C-A11F-F023E59C4C89}"/>
              </a:ext>
            </a:extLst>
          </p:cNvPr>
          <p:cNvSpPr txBox="1"/>
          <p:nvPr/>
        </p:nvSpPr>
        <p:spPr>
          <a:xfrm>
            <a:off x="3590028" y="2606640"/>
            <a:ext cx="1779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Eigen vermogen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6AB7192-0F87-4DBD-A6E2-57341CE6D973}"/>
              </a:ext>
            </a:extLst>
          </p:cNvPr>
          <p:cNvSpPr txBox="1"/>
          <p:nvPr/>
        </p:nvSpPr>
        <p:spPr>
          <a:xfrm>
            <a:off x="3590028" y="3237808"/>
            <a:ext cx="19622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Vreemd vermogen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6E120491-CB3C-458B-A9C9-B7D895A1CE30}"/>
              </a:ext>
            </a:extLst>
          </p:cNvPr>
          <p:cNvSpPr txBox="1"/>
          <p:nvPr/>
        </p:nvSpPr>
        <p:spPr>
          <a:xfrm>
            <a:off x="3786226" y="3565550"/>
            <a:ext cx="1766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Hypothecaire lening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538C238E-6363-4F07-9A4C-29011348130D}"/>
              </a:ext>
            </a:extLst>
          </p:cNvPr>
          <p:cNvSpPr txBox="1"/>
          <p:nvPr/>
        </p:nvSpPr>
        <p:spPr>
          <a:xfrm>
            <a:off x="3786226" y="3881467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Crediteuren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0D039636-F686-4723-8FEE-19E8F9891E36}"/>
              </a:ext>
            </a:extLst>
          </p:cNvPr>
          <p:cNvSpPr txBox="1"/>
          <p:nvPr/>
        </p:nvSpPr>
        <p:spPr>
          <a:xfrm>
            <a:off x="3791457" y="4197384"/>
            <a:ext cx="1071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Banklening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7CBA3B06-03AB-416F-8717-8042040B9A53}"/>
              </a:ext>
            </a:extLst>
          </p:cNvPr>
          <p:cNvSpPr txBox="1"/>
          <p:nvPr/>
        </p:nvSpPr>
        <p:spPr>
          <a:xfrm>
            <a:off x="6186952" y="2616189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240.000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1DA80889-3526-45FC-A252-EC2E14FBF36B}"/>
              </a:ext>
            </a:extLst>
          </p:cNvPr>
          <p:cNvSpPr txBox="1"/>
          <p:nvPr/>
        </p:nvSpPr>
        <p:spPr>
          <a:xfrm>
            <a:off x="2745668" y="5598660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574.500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98783838-C8BA-4A63-BAAA-CF4BDBCF63EB}"/>
              </a:ext>
            </a:extLst>
          </p:cNvPr>
          <p:cNvSpPr txBox="1"/>
          <p:nvPr/>
        </p:nvSpPr>
        <p:spPr>
          <a:xfrm>
            <a:off x="6186952" y="5598660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574.500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92E09396-C6E5-44CA-B71B-BA5D5266C3F3}"/>
              </a:ext>
            </a:extLst>
          </p:cNvPr>
          <p:cNvSpPr txBox="1"/>
          <p:nvPr/>
        </p:nvSpPr>
        <p:spPr>
          <a:xfrm>
            <a:off x="6186952" y="3562367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280.000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07CDB5A3-3A81-4AE7-8A02-18D72A53B217}"/>
              </a:ext>
            </a:extLst>
          </p:cNvPr>
          <p:cNvSpPr txBox="1"/>
          <p:nvPr/>
        </p:nvSpPr>
        <p:spPr>
          <a:xfrm>
            <a:off x="6286339" y="3877635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22.000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21577E5D-91C6-4064-ABBE-B834A4E6A4DC}"/>
              </a:ext>
            </a:extLst>
          </p:cNvPr>
          <p:cNvSpPr txBox="1"/>
          <p:nvPr/>
        </p:nvSpPr>
        <p:spPr>
          <a:xfrm>
            <a:off x="6277955" y="4172386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32.500</a:t>
            </a:r>
          </a:p>
        </p:txBody>
      </p:sp>
      <p:grpSp>
        <p:nvGrpSpPr>
          <p:cNvPr id="52" name="Groep 51">
            <a:extLst>
              <a:ext uri="{FF2B5EF4-FFF2-40B4-BE49-F238E27FC236}">
                <a16:creationId xmlns:a16="http://schemas.microsoft.com/office/drawing/2014/main" id="{D2DFBAF7-FB4F-4821-8C2B-D8BCACA5205A}"/>
              </a:ext>
            </a:extLst>
          </p:cNvPr>
          <p:cNvGrpSpPr/>
          <p:nvPr/>
        </p:nvGrpSpPr>
        <p:grpSpPr>
          <a:xfrm>
            <a:off x="7525881" y="2234010"/>
            <a:ext cx="4346307" cy="2346960"/>
            <a:chOff x="314960" y="1402080"/>
            <a:chExt cx="4346307" cy="2672080"/>
          </a:xfrm>
        </p:grpSpPr>
        <p:sp>
          <p:nvSpPr>
            <p:cNvPr id="45" name="Rechthoek: afgeronde hoeken 44">
              <a:extLst>
                <a:ext uri="{FF2B5EF4-FFF2-40B4-BE49-F238E27FC236}">
                  <a16:creationId xmlns:a16="http://schemas.microsoft.com/office/drawing/2014/main" id="{A6EDB3F1-82E5-4195-9CF5-7616D81AEF6A}"/>
                </a:ext>
              </a:extLst>
            </p:cNvPr>
            <p:cNvSpPr/>
            <p:nvPr/>
          </p:nvSpPr>
          <p:spPr>
            <a:xfrm>
              <a:off x="314960" y="1402080"/>
              <a:ext cx="4346307" cy="2672080"/>
            </a:xfrm>
            <a:prstGeom prst="roundRect">
              <a:avLst>
                <a:gd name="adj" fmla="val 9443"/>
              </a:avLst>
            </a:prstGeom>
            <a:noFill/>
            <a:ln w="38100">
              <a:solidFill>
                <a:srgbClr val="ED4D0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tx1"/>
                </a:solidFill>
              </a:endParaRPr>
            </a:p>
          </p:txBody>
        </p:sp>
        <p:sp>
          <p:nvSpPr>
            <p:cNvPr id="46" name="Tekstvak 45">
              <a:extLst>
                <a:ext uri="{FF2B5EF4-FFF2-40B4-BE49-F238E27FC236}">
                  <a16:creationId xmlns:a16="http://schemas.microsoft.com/office/drawing/2014/main" id="{AA05D512-D7B9-43D9-914B-E3A5C47DD149}"/>
                </a:ext>
              </a:extLst>
            </p:cNvPr>
            <p:cNvSpPr txBox="1"/>
            <p:nvPr/>
          </p:nvSpPr>
          <p:spPr>
            <a:xfrm>
              <a:off x="314960" y="1402080"/>
              <a:ext cx="3313728" cy="4204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Debiteuren betalen hun schuld</a:t>
              </a:r>
            </a:p>
          </p:txBody>
        </p:sp>
        <p:cxnSp>
          <p:nvCxnSpPr>
            <p:cNvPr id="48" name="Rechte verbindingslijn 47">
              <a:extLst>
                <a:ext uri="{FF2B5EF4-FFF2-40B4-BE49-F238E27FC236}">
                  <a16:creationId xmlns:a16="http://schemas.microsoft.com/office/drawing/2014/main" id="{448D9396-900A-49F0-8C23-431696993050}"/>
                </a:ext>
              </a:extLst>
            </p:cNvPr>
            <p:cNvCxnSpPr/>
            <p:nvPr/>
          </p:nvCxnSpPr>
          <p:spPr>
            <a:xfrm flipH="1">
              <a:off x="314960" y="1818640"/>
              <a:ext cx="4346307" cy="0"/>
            </a:xfrm>
            <a:prstGeom prst="line">
              <a:avLst/>
            </a:prstGeom>
            <a:ln w="19050">
              <a:solidFill>
                <a:srgbClr val="ED4D0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kstvak 48">
            <a:extLst>
              <a:ext uri="{FF2B5EF4-FFF2-40B4-BE49-F238E27FC236}">
                <a16:creationId xmlns:a16="http://schemas.microsoft.com/office/drawing/2014/main" id="{01D5054B-0728-4E55-8F1C-72875E9E4337}"/>
              </a:ext>
            </a:extLst>
          </p:cNvPr>
          <p:cNvSpPr txBox="1"/>
          <p:nvPr/>
        </p:nvSpPr>
        <p:spPr>
          <a:xfrm>
            <a:off x="7532987" y="2823703"/>
            <a:ext cx="38266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 deel van de debiteuren betaalt </a:t>
            </a:r>
            <a:br>
              <a:rPr lang="nl-NL" dirty="0"/>
            </a:br>
            <a:r>
              <a:rPr lang="nl-NL" dirty="0"/>
              <a:t>de openstaande rekeningen </a:t>
            </a:r>
            <a:br>
              <a:rPr lang="nl-NL" dirty="0"/>
            </a:br>
            <a:r>
              <a:rPr lang="nl-NL" dirty="0"/>
              <a:t>voor een bedrag van € 5.000.</a:t>
            </a:r>
          </a:p>
          <a:p>
            <a:endParaRPr lang="nl-NL" dirty="0"/>
          </a:p>
          <a:p>
            <a:r>
              <a:rPr lang="nl-NL" dirty="0"/>
              <a:t>Het bedrag wordt giraal betaald.</a:t>
            </a: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2D5C3677-70E9-43E4-9764-21F955443363}"/>
              </a:ext>
            </a:extLst>
          </p:cNvPr>
          <p:cNvSpPr txBox="1"/>
          <p:nvPr/>
        </p:nvSpPr>
        <p:spPr>
          <a:xfrm>
            <a:off x="1429544" y="4176517"/>
            <a:ext cx="740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ED4D0F"/>
                </a:solidFill>
              </a:rPr>
              <a:t>- 5.000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865677EC-E240-4F14-BCD1-3A4BE084E534}"/>
              </a:ext>
            </a:extLst>
          </p:cNvPr>
          <p:cNvSpPr txBox="1"/>
          <p:nvPr/>
        </p:nvSpPr>
        <p:spPr>
          <a:xfrm>
            <a:off x="1435673" y="4840945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ED4D0F"/>
                </a:solidFill>
              </a:rPr>
              <a:t>+ 5.000</a:t>
            </a:r>
          </a:p>
        </p:txBody>
      </p:sp>
      <p:sp>
        <p:nvSpPr>
          <p:cNvPr id="53" name="Rechthoek 52">
            <a:extLst>
              <a:ext uri="{FF2B5EF4-FFF2-40B4-BE49-F238E27FC236}">
                <a16:creationId xmlns:a16="http://schemas.microsoft.com/office/drawing/2014/main" id="{34DBCEDE-EE66-4395-BB21-2EDB05B93673}"/>
              </a:ext>
            </a:extLst>
          </p:cNvPr>
          <p:cNvSpPr/>
          <p:nvPr/>
        </p:nvSpPr>
        <p:spPr>
          <a:xfrm>
            <a:off x="2646731" y="4208236"/>
            <a:ext cx="92456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B669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dirty="0">
                <a:solidFill>
                  <a:schemeClr val="tx1"/>
                </a:solidFill>
              </a:rPr>
              <a:t>1.000</a:t>
            </a:r>
          </a:p>
        </p:txBody>
      </p:sp>
      <p:sp>
        <p:nvSpPr>
          <p:cNvPr id="55" name="Rechthoek 54">
            <a:extLst>
              <a:ext uri="{FF2B5EF4-FFF2-40B4-BE49-F238E27FC236}">
                <a16:creationId xmlns:a16="http://schemas.microsoft.com/office/drawing/2014/main" id="{0CF4AB9B-7E0C-48A7-BE9E-C609026F21D3}"/>
              </a:ext>
            </a:extLst>
          </p:cNvPr>
          <p:cNvSpPr/>
          <p:nvPr/>
        </p:nvSpPr>
        <p:spPr>
          <a:xfrm>
            <a:off x="2641977" y="4821173"/>
            <a:ext cx="92456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B669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dirty="0">
                <a:solidFill>
                  <a:schemeClr val="tx1"/>
                </a:solidFill>
              </a:rPr>
              <a:t>21.000</a:t>
            </a:r>
          </a:p>
        </p:txBody>
      </p:sp>
    </p:spTree>
    <p:extLst>
      <p:ext uri="{BB962C8B-B14F-4D97-AF65-F5344CB8AC3E}">
        <p14:creationId xmlns:p14="http://schemas.microsoft.com/office/powerpoint/2010/main" val="2179744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0" grpId="1"/>
      <p:bldP spid="51" grpId="0"/>
      <p:bldP spid="51" grpId="1"/>
      <p:bldP spid="53" grpId="0" animBg="1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BDA79-9DF7-4FC4-8646-CCCB0BCBA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Veranderingen - 3</a:t>
            </a:r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BFC106EF-2B82-4D73-8A18-C268D8D60761}"/>
              </a:ext>
            </a:extLst>
          </p:cNvPr>
          <p:cNvGrpSpPr/>
          <p:nvPr/>
        </p:nvGrpSpPr>
        <p:grpSpPr>
          <a:xfrm>
            <a:off x="153977" y="2025603"/>
            <a:ext cx="6854433" cy="4269357"/>
            <a:chOff x="684213" y="1714883"/>
            <a:chExt cx="10444844" cy="4269357"/>
          </a:xfrm>
        </p:grpSpPr>
        <p:cxnSp>
          <p:nvCxnSpPr>
            <p:cNvPr id="5" name="Rechte verbindingslijn 4">
              <a:extLst>
                <a:ext uri="{FF2B5EF4-FFF2-40B4-BE49-F238E27FC236}">
                  <a16:creationId xmlns:a16="http://schemas.microsoft.com/office/drawing/2014/main" id="{F1208C34-BF02-4925-9C49-682BDD96EF71}"/>
                </a:ext>
              </a:extLst>
            </p:cNvPr>
            <p:cNvCxnSpPr/>
            <p:nvPr/>
          </p:nvCxnSpPr>
          <p:spPr>
            <a:xfrm>
              <a:off x="775063" y="2246811"/>
              <a:ext cx="1032836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E629AB4C-EAAA-4659-B492-CE9A189D5D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39245" y="2255520"/>
              <a:ext cx="1" cy="372872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3EC6194B-7123-4DEA-8234-352E556E65F4}"/>
                </a:ext>
              </a:extLst>
            </p:cNvPr>
            <p:cNvSpPr txBox="1"/>
            <p:nvPr/>
          </p:nvSpPr>
          <p:spPr>
            <a:xfrm>
              <a:off x="5261161" y="1714883"/>
              <a:ext cx="13561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Balans</a:t>
              </a:r>
              <a:br>
                <a:rPr lang="nl-NL" dirty="0"/>
              </a:br>
              <a:r>
                <a:rPr lang="nl-NL" sz="1000" dirty="0"/>
                <a:t>(× euro)</a:t>
              </a:r>
            </a:p>
          </p:txBody>
        </p: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E351D396-DC13-4E68-926E-BB39B9FA79DC}"/>
                </a:ext>
              </a:extLst>
            </p:cNvPr>
            <p:cNvSpPr txBox="1"/>
            <p:nvPr/>
          </p:nvSpPr>
          <p:spPr>
            <a:xfrm>
              <a:off x="684213" y="1911961"/>
              <a:ext cx="2235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Debet/activa</a:t>
              </a:r>
            </a:p>
          </p:txBody>
        </p: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3886E2A2-C3B9-499A-98BB-EA4B97433B28}"/>
                </a:ext>
              </a:extLst>
            </p:cNvPr>
            <p:cNvSpPr txBox="1"/>
            <p:nvPr/>
          </p:nvSpPr>
          <p:spPr>
            <a:xfrm>
              <a:off x="8619946" y="1911961"/>
              <a:ext cx="25091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Credit/passiva</a:t>
              </a:r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43643201-0FA0-4EA3-A90D-3E16A91CC8B9}"/>
              </a:ext>
            </a:extLst>
          </p:cNvPr>
          <p:cNvSpPr txBox="1"/>
          <p:nvPr/>
        </p:nvSpPr>
        <p:spPr>
          <a:xfrm>
            <a:off x="248910" y="2600721"/>
            <a:ext cx="1359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Vaste activa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4E0E39A-3633-4B6C-B126-267A511A7B5A}"/>
              </a:ext>
            </a:extLst>
          </p:cNvPr>
          <p:cNvSpPr txBox="1"/>
          <p:nvPr/>
        </p:nvSpPr>
        <p:spPr>
          <a:xfrm>
            <a:off x="248909" y="3570443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Vlottende activa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B45BA6A-C950-4CDF-9DAF-D4FD352C6601}"/>
              </a:ext>
            </a:extLst>
          </p:cNvPr>
          <p:cNvSpPr txBox="1"/>
          <p:nvPr/>
        </p:nvSpPr>
        <p:spPr>
          <a:xfrm>
            <a:off x="248909" y="4478376"/>
            <a:ext cx="1872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Liquide middelen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3F5F05B-4270-49F9-B395-A01132E8E1F2}"/>
              </a:ext>
            </a:extLst>
          </p:cNvPr>
          <p:cNvSpPr txBox="1"/>
          <p:nvPr/>
        </p:nvSpPr>
        <p:spPr>
          <a:xfrm>
            <a:off x="408665" y="2949592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Gebouw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6A6B012-726F-44CE-9BBB-029D821A64CE}"/>
              </a:ext>
            </a:extLst>
          </p:cNvPr>
          <p:cNvSpPr txBox="1"/>
          <p:nvPr/>
        </p:nvSpPr>
        <p:spPr>
          <a:xfrm>
            <a:off x="408665" y="3254002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Inventaris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960A02C-43D3-4EEF-A296-9E76222ECE02}"/>
              </a:ext>
            </a:extLst>
          </p:cNvPr>
          <p:cNvSpPr txBox="1"/>
          <p:nvPr/>
        </p:nvSpPr>
        <p:spPr>
          <a:xfrm>
            <a:off x="408665" y="3866189"/>
            <a:ext cx="910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Voorraad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FD77B713-DB2B-423F-96FA-965EE55014A4}"/>
              </a:ext>
            </a:extLst>
          </p:cNvPr>
          <p:cNvSpPr txBox="1"/>
          <p:nvPr/>
        </p:nvSpPr>
        <p:spPr>
          <a:xfrm>
            <a:off x="408665" y="4170599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Debiteuren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90E2A45-B3C1-4A29-A3C9-CE485D0EF13C}"/>
              </a:ext>
            </a:extLst>
          </p:cNvPr>
          <p:cNvSpPr txBox="1"/>
          <p:nvPr/>
        </p:nvSpPr>
        <p:spPr>
          <a:xfrm>
            <a:off x="408665" y="481254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Bank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3838168-31BA-4110-80BE-5BC38B8034A9}"/>
              </a:ext>
            </a:extLst>
          </p:cNvPr>
          <p:cNvSpPr txBox="1"/>
          <p:nvPr/>
        </p:nvSpPr>
        <p:spPr>
          <a:xfrm>
            <a:off x="408665" y="5116950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Kasgeld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E2EE33A-88DC-47C6-98A6-77C94CC1DFDF}"/>
              </a:ext>
            </a:extLst>
          </p:cNvPr>
          <p:cNvSpPr txBox="1"/>
          <p:nvPr/>
        </p:nvSpPr>
        <p:spPr>
          <a:xfrm>
            <a:off x="2736789" y="2949592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400.000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2B95AB1-0B58-45E5-A078-E71BD15B6C30}"/>
              </a:ext>
            </a:extLst>
          </p:cNvPr>
          <p:cNvSpPr txBox="1"/>
          <p:nvPr/>
        </p:nvSpPr>
        <p:spPr>
          <a:xfrm>
            <a:off x="2836176" y="3248671"/>
            <a:ext cx="731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80.000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FD3CE056-7B2C-430D-81BA-290F123CA2EC}"/>
              </a:ext>
            </a:extLst>
          </p:cNvPr>
          <p:cNvSpPr txBox="1"/>
          <p:nvPr/>
        </p:nvSpPr>
        <p:spPr>
          <a:xfrm>
            <a:off x="2836176" y="3871716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72.000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E40D4F3-0E6E-4799-A5F1-74538FD125B8}"/>
              </a:ext>
            </a:extLst>
          </p:cNvPr>
          <p:cNvSpPr txBox="1"/>
          <p:nvPr/>
        </p:nvSpPr>
        <p:spPr>
          <a:xfrm>
            <a:off x="2935563" y="4166468"/>
            <a:ext cx="631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6.000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58A52BD5-B3B6-471E-A37E-BCBD3AD3CF8A}"/>
              </a:ext>
            </a:extLst>
          </p:cNvPr>
          <p:cNvSpPr txBox="1"/>
          <p:nvPr/>
        </p:nvSpPr>
        <p:spPr>
          <a:xfrm>
            <a:off x="2831122" y="4809173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16.000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75AF611-6265-4826-9E25-82D0AAA8E073}"/>
              </a:ext>
            </a:extLst>
          </p:cNvPr>
          <p:cNvSpPr txBox="1"/>
          <p:nvPr/>
        </p:nvSpPr>
        <p:spPr>
          <a:xfrm>
            <a:off x="3079588" y="511694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500</a:t>
            </a:r>
          </a:p>
        </p:txBody>
      </p: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ABBB97CC-2F68-49DF-B75B-865C1E0DDA0E}"/>
              </a:ext>
            </a:extLst>
          </p:cNvPr>
          <p:cNvCxnSpPr/>
          <p:nvPr/>
        </p:nvCxnSpPr>
        <p:spPr>
          <a:xfrm>
            <a:off x="2449668" y="5573600"/>
            <a:ext cx="11224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276097F2-A19A-4593-858F-36F4027DC29E}"/>
              </a:ext>
            </a:extLst>
          </p:cNvPr>
          <p:cNvCxnSpPr/>
          <p:nvPr/>
        </p:nvCxnSpPr>
        <p:spPr>
          <a:xfrm>
            <a:off x="5877931" y="5573600"/>
            <a:ext cx="11224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kstvak 26">
            <a:extLst>
              <a:ext uri="{FF2B5EF4-FFF2-40B4-BE49-F238E27FC236}">
                <a16:creationId xmlns:a16="http://schemas.microsoft.com/office/drawing/2014/main" id="{3CBFC322-56CD-439C-A11F-F023E59C4C89}"/>
              </a:ext>
            </a:extLst>
          </p:cNvPr>
          <p:cNvSpPr txBox="1"/>
          <p:nvPr/>
        </p:nvSpPr>
        <p:spPr>
          <a:xfrm>
            <a:off x="3581149" y="2600721"/>
            <a:ext cx="1779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Eigen vermogen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6AB7192-0F87-4DBD-A6E2-57341CE6D973}"/>
              </a:ext>
            </a:extLst>
          </p:cNvPr>
          <p:cNvSpPr txBox="1"/>
          <p:nvPr/>
        </p:nvSpPr>
        <p:spPr>
          <a:xfrm>
            <a:off x="3581149" y="3231889"/>
            <a:ext cx="19622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Vreemd vermogen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6E120491-CB3C-458B-A9C9-B7D895A1CE30}"/>
              </a:ext>
            </a:extLst>
          </p:cNvPr>
          <p:cNvSpPr txBox="1"/>
          <p:nvPr/>
        </p:nvSpPr>
        <p:spPr>
          <a:xfrm>
            <a:off x="3777347" y="3559631"/>
            <a:ext cx="1766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Hypothecaire lening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538C238E-6363-4F07-9A4C-29011348130D}"/>
              </a:ext>
            </a:extLst>
          </p:cNvPr>
          <p:cNvSpPr txBox="1"/>
          <p:nvPr/>
        </p:nvSpPr>
        <p:spPr>
          <a:xfrm>
            <a:off x="3777347" y="3875548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Crediteuren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0D039636-F686-4723-8FEE-19E8F9891E36}"/>
              </a:ext>
            </a:extLst>
          </p:cNvPr>
          <p:cNvSpPr txBox="1"/>
          <p:nvPr/>
        </p:nvSpPr>
        <p:spPr>
          <a:xfrm>
            <a:off x="3782578" y="4191465"/>
            <a:ext cx="1071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Banklening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7CBA3B06-03AB-416F-8717-8042040B9A53}"/>
              </a:ext>
            </a:extLst>
          </p:cNvPr>
          <p:cNvSpPr txBox="1"/>
          <p:nvPr/>
        </p:nvSpPr>
        <p:spPr>
          <a:xfrm>
            <a:off x="6178073" y="2610270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240.000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1DA80889-3526-45FC-A252-EC2E14FBF36B}"/>
              </a:ext>
            </a:extLst>
          </p:cNvPr>
          <p:cNvSpPr txBox="1"/>
          <p:nvPr/>
        </p:nvSpPr>
        <p:spPr>
          <a:xfrm>
            <a:off x="2736789" y="5592741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574.500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98783838-C8BA-4A63-BAAA-CF4BDBCF63EB}"/>
              </a:ext>
            </a:extLst>
          </p:cNvPr>
          <p:cNvSpPr txBox="1"/>
          <p:nvPr/>
        </p:nvSpPr>
        <p:spPr>
          <a:xfrm>
            <a:off x="6178073" y="5592741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u="dbl" dirty="0"/>
              <a:t>574.500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92E09396-C6E5-44CA-B71B-BA5D5266C3F3}"/>
              </a:ext>
            </a:extLst>
          </p:cNvPr>
          <p:cNvSpPr txBox="1"/>
          <p:nvPr/>
        </p:nvSpPr>
        <p:spPr>
          <a:xfrm>
            <a:off x="6178073" y="3556448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280.000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07CDB5A3-3A81-4AE7-8A02-18D72A53B217}"/>
              </a:ext>
            </a:extLst>
          </p:cNvPr>
          <p:cNvSpPr txBox="1"/>
          <p:nvPr/>
        </p:nvSpPr>
        <p:spPr>
          <a:xfrm>
            <a:off x="6277460" y="3871716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22.000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21577E5D-91C6-4064-ABBE-B834A4E6A4DC}"/>
              </a:ext>
            </a:extLst>
          </p:cNvPr>
          <p:cNvSpPr txBox="1"/>
          <p:nvPr/>
        </p:nvSpPr>
        <p:spPr>
          <a:xfrm>
            <a:off x="6269076" y="4166467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400" dirty="0"/>
              <a:t>32.500</a:t>
            </a:r>
          </a:p>
        </p:txBody>
      </p:sp>
      <p:grpSp>
        <p:nvGrpSpPr>
          <p:cNvPr id="52" name="Groep 51">
            <a:extLst>
              <a:ext uri="{FF2B5EF4-FFF2-40B4-BE49-F238E27FC236}">
                <a16:creationId xmlns:a16="http://schemas.microsoft.com/office/drawing/2014/main" id="{D2DFBAF7-FB4F-4821-8C2B-D8BCACA5205A}"/>
              </a:ext>
            </a:extLst>
          </p:cNvPr>
          <p:cNvGrpSpPr/>
          <p:nvPr/>
        </p:nvGrpSpPr>
        <p:grpSpPr>
          <a:xfrm>
            <a:off x="7510121" y="2222681"/>
            <a:ext cx="4346307" cy="2346960"/>
            <a:chOff x="314960" y="1402080"/>
            <a:chExt cx="4346307" cy="2672080"/>
          </a:xfrm>
        </p:grpSpPr>
        <p:sp>
          <p:nvSpPr>
            <p:cNvPr id="45" name="Rechthoek: afgeronde hoeken 44">
              <a:extLst>
                <a:ext uri="{FF2B5EF4-FFF2-40B4-BE49-F238E27FC236}">
                  <a16:creationId xmlns:a16="http://schemas.microsoft.com/office/drawing/2014/main" id="{A6EDB3F1-82E5-4195-9CF5-7616D81AEF6A}"/>
                </a:ext>
              </a:extLst>
            </p:cNvPr>
            <p:cNvSpPr/>
            <p:nvPr/>
          </p:nvSpPr>
          <p:spPr>
            <a:xfrm>
              <a:off x="314960" y="1402080"/>
              <a:ext cx="4346307" cy="2672080"/>
            </a:xfrm>
            <a:prstGeom prst="roundRect">
              <a:avLst>
                <a:gd name="adj" fmla="val 9443"/>
              </a:avLst>
            </a:prstGeom>
            <a:noFill/>
            <a:ln w="38100">
              <a:solidFill>
                <a:srgbClr val="ED4D0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tx1"/>
                </a:solidFill>
              </a:endParaRPr>
            </a:p>
          </p:txBody>
        </p:sp>
        <p:sp>
          <p:nvSpPr>
            <p:cNvPr id="46" name="Tekstvak 45">
              <a:extLst>
                <a:ext uri="{FF2B5EF4-FFF2-40B4-BE49-F238E27FC236}">
                  <a16:creationId xmlns:a16="http://schemas.microsoft.com/office/drawing/2014/main" id="{AA05D512-D7B9-43D9-914B-E3A5C47DD149}"/>
                </a:ext>
              </a:extLst>
            </p:cNvPr>
            <p:cNvSpPr txBox="1"/>
            <p:nvPr/>
          </p:nvSpPr>
          <p:spPr>
            <a:xfrm>
              <a:off x="314960" y="1402080"/>
              <a:ext cx="2069862" cy="4204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Verkoop goederen</a:t>
              </a:r>
            </a:p>
          </p:txBody>
        </p:sp>
        <p:cxnSp>
          <p:nvCxnSpPr>
            <p:cNvPr id="48" name="Rechte verbindingslijn 47">
              <a:extLst>
                <a:ext uri="{FF2B5EF4-FFF2-40B4-BE49-F238E27FC236}">
                  <a16:creationId xmlns:a16="http://schemas.microsoft.com/office/drawing/2014/main" id="{448D9396-900A-49F0-8C23-431696993050}"/>
                </a:ext>
              </a:extLst>
            </p:cNvPr>
            <p:cNvCxnSpPr/>
            <p:nvPr/>
          </p:nvCxnSpPr>
          <p:spPr>
            <a:xfrm flipH="1">
              <a:off x="314960" y="1818640"/>
              <a:ext cx="4346307" cy="0"/>
            </a:xfrm>
            <a:prstGeom prst="line">
              <a:avLst/>
            </a:prstGeom>
            <a:ln w="19050">
              <a:solidFill>
                <a:srgbClr val="ED4D0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kstvak 48">
            <a:extLst>
              <a:ext uri="{FF2B5EF4-FFF2-40B4-BE49-F238E27FC236}">
                <a16:creationId xmlns:a16="http://schemas.microsoft.com/office/drawing/2014/main" id="{01D5054B-0728-4E55-8F1C-72875E9E4337}"/>
              </a:ext>
            </a:extLst>
          </p:cNvPr>
          <p:cNvSpPr txBox="1"/>
          <p:nvPr/>
        </p:nvSpPr>
        <p:spPr>
          <a:xfrm>
            <a:off x="7517227" y="2812374"/>
            <a:ext cx="423705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Bedrijf verkoopt voor € 5.000 goederen.</a:t>
            </a:r>
          </a:p>
          <a:p>
            <a:br>
              <a:rPr lang="nl-NL" dirty="0"/>
            </a:br>
            <a:r>
              <a:rPr lang="nl-NL" dirty="0"/>
              <a:t>De inkoopwaarde hiervan was € 2.000.</a:t>
            </a:r>
          </a:p>
          <a:p>
            <a:endParaRPr lang="nl-NL" dirty="0"/>
          </a:p>
          <a:p>
            <a:r>
              <a:rPr lang="nl-NL" dirty="0"/>
              <a:t>Klanten betalen met pin in de winkel.</a:t>
            </a: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2D5C3677-70E9-43E4-9764-21F955443363}"/>
              </a:ext>
            </a:extLst>
          </p:cNvPr>
          <p:cNvSpPr txBox="1"/>
          <p:nvPr/>
        </p:nvSpPr>
        <p:spPr>
          <a:xfrm>
            <a:off x="1360052" y="3866188"/>
            <a:ext cx="740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ED4D0F"/>
                </a:solidFill>
              </a:rPr>
              <a:t>- 2.000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865677EC-E240-4F14-BCD1-3A4BE084E534}"/>
              </a:ext>
            </a:extLst>
          </p:cNvPr>
          <p:cNvSpPr txBox="1"/>
          <p:nvPr/>
        </p:nvSpPr>
        <p:spPr>
          <a:xfrm>
            <a:off x="1334254" y="4811618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ED4D0F"/>
                </a:solidFill>
              </a:rPr>
              <a:t>+ 5.000</a:t>
            </a:r>
          </a:p>
        </p:txBody>
      </p:sp>
      <p:sp>
        <p:nvSpPr>
          <p:cNvPr id="53" name="Rechthoek 52">
            <a:extLst>
              <a:ext uri="{FF2B5EF4-FFF2-40B4-BE49-F238E27FC236}">
                <a16:creationId xmlns:a16="http://schemas.microsoft.com/office/drawing/2014/main" id="{34DBCEDE-EE66-4395-BB21-2EDB05B93673}"/>
              </a:ext>
            </a:extLst>
          </p:cNvPr>
          <p:cNvSpPr/>
          <p:nvPr/>
        </p:nvSpPr>
        <p:spPr>
          <a:xfrm>
            <a:off x="2624619" y="3879382"/>
            <a:ext cx="92456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B669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dirty="0">
                <a:solidFill>
                  <a:schemeClr val="tx1"/>
                </a:solidFill>
              </a:rPr>
              <a:t>70.000</a:t>
            </a:r>
          </a:p>
        </p:txBody>
      </p:sp>
      <p:sp>
        <p:nvSpPr>
          <p:cNvPr id="54" name="Rechthoek 53">
            <a:extLst>
              <a:ext uri="{FF2B5EF4-FFF2-40B4-BE49-F238E27FC236}">
                <a16:creationId xmlns:a16="http://schemas.microsoft.com/office/drawing/2014/main" id="{C4E4D392-1F35-4D36-B895-B2A2A56A473D}"/>
              </a:ext>
            </a:extLst>
          </p:cNvPr>
          <p:cNvSpPr/>
          <p:nvPr/>
        </p:nvSpPr>
        <p:spPr>
          <a:xfrm>
            <a:off x="2639200" y="5630800"/>
            <a:ext cx="92456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B669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dirty="0">
                <a:solidFill>
                  <a:schemeClr val="tx1"/>
                </a:solidFill>
              </a:rPr>
              <a:t>577.500</a:t>
            </a:r>
          </a:p>
        </p:txBody>
      </p:sp>
      <p:sp>
        <p:nvSpPr>
          <p:cNvPr id="55" name="Rechthoek 54">
            <a:extLst>
              <a:ext uri="{FF2B5EF4-FFF2-40B4-BE49-F238E27FC236}">
                <a16:creationId xmlns:a16="http://schemas.microsoft.com/office/drawing/2014/main" id="{0CF4AB9B-7E0C-48A7-BE9E-C609026F21D3}"/>
              </a:ext>
            </a:extLst>
          </p:cNvPr>
          <p:cNvSpPr/>
          <p:nvPr/>
        </p:nvSpPr>
        <p:spPr>
          <a:xfrm>
            <a:off x="2625180" y="4816930"/>
            <a:ext cx="92456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B669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dirty="0">
                <a:solidFill>
                  <a:schemeClr val="tx1"/>
                </a:solidFill>
              </a:rPr>
              <a:t>21.000</a:t>
            </a:r>
          </a:p>
        </p:txBody>
      </p:sp>
      <p:sp>
        <p:nvSpPr>
          <p:cNvPr id="56" name="Rechthoek 55">
            <a:extLst>
              <a:ext uri="{FF2B5EF4-FFF2-40B4-BE49-F238E27FC236}">
                <a16:creationId xmlns:a16="http://schemas.microsoft.com/office/drawing/2014/main" id="{F61BE404-479D-45E7-8650-5068F9F70F05}"/>
              </a:ext>
            </a:extLst>
          </p:cNvPr>
          <p:cNvSpPr/>
          <p:nvPr/>
        </p:nvSpPr>
        <p:spPr>
          <a:xfrm>
            <a:off x="6067032" y="5630800"/>
            <a:ext cx="92456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B669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dirty="0">
                <a:solidFill>
                  <a:schemeClr val="tx1"/>
                </a:solidFill>
              </a:rPr>
              <a:t>577.500</a:t>
            </a:r>
          </a:p>
        </p:txBody>
      </p:sp>
      <p:sp>
        <p:nvSpPr>
          <p:cNvPr id="57" name="Tekstvak 56">
            <a:extLst>
              <a:ext uri="{FF2B5EF4-FFF2-40B4-BE49-F238E27FC236}">
                <a16:creationId xmlns:a16="http://schemas.microsoft.com/office/drawing/2014/main" id="{84236E8D-60A9-4BE9-B23C-BF4DE2CC90A6}"/>
              </a:ext>
            </a:extLst>
          </p:cNvPr>
          <p:cNvSpPr txBox="1"/>
          <p:nvPr/>
        </p:nvSpPr>
        <p:spPr>
          <a:xfrm>
            <a:off x="5298232" y="2604173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ED4D0F"/>
                </a:solidFill>
              </a:rPr>
              <a:t>+ 3.000</a:t>
            </a:r>
          </a:p>
        </p:txBody>
      </p:sp>
      <p:sp>
        <p:nvSpPr>
          <p:cNvPr id="58" name="Rechthoek 57">
            <a:extLst>
              <a:ext uri="{FF2B5EF4-FFF2-40B4-BE49-F238E27FC236}">
                <a16:creationId xmlns:a16="http://schemas.microsoft.com/office/drawing/2014/main" id="{8C6B9866-3DAB-4E65-BF9E-C12BA9F10B89}"/>
              </a:ext>
            </a:extLst>
          </p:cNvPr>
          <p:cNvSpPr/>
          <p:nvPr/>
        </p:nvSpPr>
        <p:spPr>
          <a:xfrm>
            <a:off x="6036191" y="2617835"/>
            <a:ext cx="92456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B669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dirty="0">
                <a:solidFill>
                  <a:schemeClr val="tx1"/>
                </a:solidFill>
              </a:rPr>
              <a:t>243.000</a:t>
            </a:r>
          </a:p>
        </p:txBody>
      </p:sp>
      <p:sp>
        <p:nvSpPr>
          <p:cNvPr id="3" name="Pijl: omhoog 2">
            <a:extLst>
              <a:ext uri="{FF2B5EF4-FFF2-40B4-BE49-F238E27FC236}">
                <a16:creationId xmlns:a16="http://schemas.microsoft.com/office/drawing/2014/main" id="{FF9C7BAA-239A-4507-9F55-975C2C0B5AD8}"/>
              </a:ext>
            </a:extLst>
          </p:cNvPr>
          <p:cNvSpPr/>
          <p:nvPr/>
        </p:nvSpPr>
        <p:spPr>
          <a:xfrm>
            <a:off x="1545934" y="5150172"/>
            <a:ext cx="374733" cy="1193469"/>
          </a:xfrm>
          <a:prstGeom prst="upArrow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Tekstvak 58">
            <a:extLst>
              <a:ext uri="{FF2B5EF4-FFF2-40B4-BE49-F238E27FC236}">
                <a16:creationId xmlns:a16="http://schemas.microsoft.com/office/drawing/2014/main" id="{F629DF2A-89EC-4AA7-8902-340F0208A04A}"/>
              </a:ext>
            </a:extLst>
          </p:cNvPr>
          <p:cNvSpPr txBox="1"/>
          <p:nvPr/>
        </p:nvSpPr>
        <p:spPr>
          <a:xfrm>
            <a:off x="1002097" y="6347438"/>
            <a:ext cx="1507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ED4D0F"/>
                </a:solidFill>
              </a:rPr>
              <a:t>meer bezittingen</a:t>
            </a:r>
          </a:p>
        </p:txBody>
      </p:sp>
    </p:spTree>
    <p:extLst>
      <p:ext uri="{BB962C8B-B14F-4D97-AF65-F5344CB8AC3E}">
        <p14:creationId xmlns:p14="http://schemas.microsoft.com/office/powerpoint/2010/main" val="339200361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0" grpId="1"/>
      <p:bldP spid="51" grpId="0"/>
      <p:bldP spid="51" grpId="1"/>
      <p:bldP spid="53" grpId="0" animBg="1"/>
      <p:bldP spid="54" grpId="0" animBg="1"/>
      <p:bldP spid="55" grpId="0" animBg="1"/>
      <p:bldP spid="56" grpId="0" animBg="1"/>
      <p:bldP spid="57" grpId="0"/>
      <p:bldP spid="57" grpId="1"/>
      <p:bldP spid="58" grpId="0" animBg="1"/>
      <p:bldP spid="3" grpId="0" animBg="1"/>
      <p:bldP spid="3" grpId="1" animBg="1"/>
      <p:bldP spid="59" grpId="0"/>
      <p:bldP spid="59" grpId="1"/>
    </p:bldLst>
  </p:timing>
</p:sld>
</file>

<file path=ppt/theme/theme1.xml><?xml version="1.0" encoding="utf-8"?>
<a:theme xmlns:a="http://schemas.openxmlformats.org/drawingml/2006/main" name="Thema 3vw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3vwo" id="{5C2FA244-5FBD-4C3C-AD78-76DDB67D6BFA}" vid="{B9D769C3-6E4C-4202-B7BA-4996BCB0A9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3vwo</Template>
  <TotalTime>1524</TotalTime>
  <Words>739</Words>
  <Application>Microsoft Office PowerPoint</Application>
  <PresentationFormat>Breedbeeld</PresentationFormat>
  <Paragraphs>321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0" baseType="lpstr">
      <vt:lpstr>Arial</vt:lpstr>
      <vt:lpstr>Cambria Math</vt:lpstr>
      <vt:lpstr>Thema 3vwo</vt:lpstr>
      <vt:lpstr>Boekhouding</vt:lpstr>
      <vt:lpstr>PowerPoint-presentatie</vt:lpstr>
      <vt:lpstr>Boekhouding</vt:lpstr>
      <vt:lpstr>De balans</vt:lpstr>
      <vt:lpstr>Voorbeeld balans</vt:lpstr>
      <vt:lpstr>Herkomst eigen vermogen</vt:lpstr>
      <vt:lpstr>Veranderingen - 1</vt:lpstr>
      <vt:lpstr>Veranderingen - 2</vt:lpstr>
      <vt:lpstr>Veranderingen - 3</vt:lpstr>
      <vt:lpstr>veranderingen</vt:lpstr>
      <vt:lpstr>Boekhouding</vt:lpstr>
      <vt:lpstr>Gezond op korte termijn liquiditeit</vt:lpstr>
      <vt:lpstr>Gezond op lange termijn solvabiliteit</vt:lpstr>
      <vt:lpstr>Boekhouding</vt:lpstr>
      <vt:lpstr>Resultatenrekening verlies- en winstrekening</vt:lpstr>
      <vt:lpstr>Gezond?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Boekhouding</dc:title>
  <dc:creator>Paul Bloemers</dc:creator>
  <cp:lastModifiedBy>Paul Bloemers</cp:lastModifiedBy>
  <cp:revision>9</cp:revision>
  <dcterms:created xsi:type="dcterms:W3CDTF">2020-03-23T07:16:25Z</dcterms:created>
  <dcterms:modified xsi:type="dcterms:W3CDTF">2020-04-06T07:13:51Z</dcterms:modified>
</cp:coreProperties>
</file>