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8" r:id="rId9"/>
    <p:sldId id="263" r:id="rId10"/>
    <p:sldId id="266" r:id="rId11"/>
    <p:sldId id="264" r:id="rId12"/>
    <p:sldId id="267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8812"/>
    <a:srgbClr val="1A80B6"/>
    <a:srgbClr val="ED4D0F"/>
    <a:srgbClr val="FFFFFF"/>
    <a:srgbClr val="C5E0B4"/>
    <a:srgbClr val="6BA6D1"/>
    <a:srgbClr val="002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29990D-B0C8-4CC2-B32E-AAFA5E67FA2C}" v="24" dt="2021-03-22T07:08:41.161"/>
    <p1510:client id="{F6B15BA7-4474-475A-910A-16355CA53A19}" v="136" dt="2021-03-21T16:52:05.7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108" y="33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14CE7DE5-FC35-4FFD-AE29-C150217DEEED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2449F54E-C47E-4B61-8DF0-516E154B1163}"/>
              </a:ext>
            </a:extLst>
          </p:cNvPr>
          <p:cNvGrpSpPr/>
          <p:nvPr/>
        </p:nvGrpSpPr>
        <p:grpSpPr>
          <a:xfrm>
            <a:off x="4470321" y="-643744"/>
            <a:ext cx="8001078" cy="7768444"/>
            <a:chOff x="4470321" y="-643744"/>
            <a:chExt cx="8001078" cy="7768444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1285F57F-432D-4013-979E-83DAE5EC5DF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BDD80E4D-26F5-404F-B0AB-1C3820B74351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10" name="Tekstvak 9">
            <a:extLst>
              <a:ext uri="{FF2B5EF4-FFF2-40B4-BE49-F238E27FC236}">
                <a16:creationId xmlns:a16="http://schemas.microsoft.com/office/drawing/2014/main" id="{B60AB401-CB0B-4E2D-95D9-3264E568526D}"/>
              </a:ext>
            </a:extLst>
          </p:cNvPr>
          <p:cNvSpPr txBox="1"/>
          <p:nvPr/>
        </p:nvSpPr>
        <p:spPr>
          <a:xfrm>
            <a:off x="11176564" y="63246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VWO</a:t>
            </a:r>
          </a:p>
        </p:txBody>
      </p:sp>
      <p:pic>
        <p:nvPicPr>
          <p:cNvPr id="11" name="Afbeelding 1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332D835C-91F6-4596-9A50-C97FEB6F0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654" y="132186"/>
            <a:ext cx="1928692" cy="1243861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92294A8B-377A-461D-87D6-A5AD20E7B6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959100"/>
            <a:ext cx="12192000" cy="17859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nl-NL" b="1" spc="300">
                <a:latin typeface="Arial" panose="020B0604020202020204" pitchFamily="34" charset="0"/>
                <a:cs typeface="Arial" panose="020B0604020202020204" pitchFamily="34" charset="0"/>
              </a:rPr>
              <a:t>TITEL</a:t>
            </a:r>
          </a:p>
        </p:txBody>
      </p:sp>
      <p:sp>
        <p:nvSpPr>
          <p:cNvPr id="13" name="Ondertitel 2">
            <a:extLst>
              <a:ext uri="{FF2B5EF4-FFF2-40B4-BE49-F238E27FC236}">
                <a16:creationId xmlns:a16="http://schemas.microsoft.com/office/drawing/2014/main" id="{3B9BB25F-D78A-4C4C-AAD3-4183547A2E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5081199"/>
            <a:ext cx="12191999" cy="70565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l-NL">
                <a:solidFill>
                  <a:schemeClr val="bg2">
                    <a:lumMod val="25000"/>
                  </a:schemeClr>
                </a:solidFill>
              </a:rPr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2487616581"/>
      </p:ext>
    </p:extLst>
  </p:cSld>
  <p:clrMapOvr>
    <a:masterClrMapping/>
  </p:clrMapOvr>
  <p:transition spd="slow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73766AD9-A3A1-45AA-B861-8D5BF601A55D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0400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E867F45-FC24-404F-930A-15D5F0D09DB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6F2C884-2AD3-44A1-858D-531A631C745D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365841"/>
      </p:ext>
    </p:extLst>
  </p:cSld>
  <p:clrMapOvr>
    <a:masterClrMapping/>
  </p:clrMapOvr>
  <p:transition spd="slow"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0718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29795" y="3274046"/>
            <a:ext cx="6463863" cy="672515"/>
          </a:xfrm>
          <a:prstGeom prst="rect">
            <a:avLst/>
          </a:prstGeom>
        </p:spPr>
        <p:txBody>
          <a:bodyPr/>
          <a:lstStyle>
            <a:lvl1pPr algn="r">
              <a:defRPr spc="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505801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werkingsopd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2729795" y="3274046"/>
            <a:ext cx="6463863" cy="672515"/>
          </a:xfrm>
          <a:prstGeom prst="rect">
            <a:avLst/>
          </a:prstGeom>
        </p:spPr>
        <p:txBody>
          <a:bodyPr/>
          <a:lstStyle>
            <a:lvl1pPr algn="r">
              <a:defRPr spc="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verwerkingsopdracht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Tijdelijke aanduiding voor inhoud 31" descr="Potlood">
            <a:extLst>
              <a:ext uri="{FF2B5EF4-FFF2-40B4-BE49-F238E27FC236}">
                <a16:creationId xmlns:a16="http://schemas.microsoft.com/office/drawing/2014/main" id="{FD8AD2E3-2892-4588-B699-34007DE96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1664" y="114847"/>
            <a:ext cx="631825" cy="631825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169E7FA8-7567-403C-9E0A-C4331ED723F6}"/>
              </a:ext>
            </a:extLst>
          </p:cNvPr>
          <p:cNvSpPr/>
          <p:nvPr/>
        </p:nvSpPr>
        <p:spPr>
          <a:xfrm rot="16200000">
            <a:off x="-2586518" y="2990334"/>
            <a:ext cx="61237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kern="1200" spc="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verwerkingsopdracht</a:t>
            </a:r>
          </a:p>
        </p:txBody>
      </p:sp>
    </p:spTree>
    <p:extLst>
      <p:ext uri="{BB962C8B-B14F-4D97-AF65-F5344CB8AC3E}">
        <p14:creationId xmlns:p14="http://schemas.microsoft.com/office/powerpoint/2010/main" val="3010527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ep 26">
            <a:extLst>
              <a:ext uri="{FF2B5EF4-FFF2-40B4-BE49-F238E27FC236}">
                <a16:creationId xmlns:a16="http://schemas.microsoft.com/office/drawing/2014/main" id="{420C3620-8164-4A81-92CA-0B82147C801E}"/>
              </a:ext>
            </a:extLst>
          </p:cNvPr>
          <p:cNvGrpSpPr/>
          <p:nvPr/>
        </p:nvGrpSpPr>
        <p:grpSpPr>
          <a:xfrm>
            <a:off x="-1017917" y="2013438"/>
            <a:ext cx="13740386" cy="5111262"/>
            <a:chOff x="4470321" y="-643744"/>
            <a:chExt cx="8001078" cy="7768444"/>
          </a:xfrm>
        </p:grpSpPr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498C6F7E-815D-483D-9399-AD0D17AD2D8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FF747F03-1137-45A9-AF03-305F84A89A56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30" name="Tekstvak 29">
            <a:extLst>
              <a:ext uri="{FF2B5EF4-FFF2-40B4-BE49-F238E27FC236}">
                <a16:creationId xmlns:a16="http://schemas.microsoft.com/office/drawing/2014/main" id="{AE168464-A62A-40F4-95A8-DDEE31C367F1}"/>
              </a:ext>
            </a:extLst>
          </p:cNvPr>
          <p:cNvSpPr txBox="1"/>
          <p:nvPr/>
        </p:nvSpPr>
        <p:spPr>
          <a:xfrm>
            <a:off x="11176564" y="63246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VWO</a:t>
            </a:r>
          </a:p>
        </p:txBody>
      </p:sp>
      <p:pic>
        <p:nvPicPr>
          <p:cNvPr id="31" name="Afbeelding 3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73585900-6322-4362-9988-1EBEB0DEB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65" y="510256"/>
            <a:ext cx="3033469" cy="195635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4B7BD462-2D8E-4923-8D7E-F510B26D0EEF}"/>
              </a:ext>
            </a:extLst>
          </p:cNvPr>
          <p:cNvSpPr/>
          <p:nvPr/>
        </p:nvSpPr>
        <p:spPr>
          <a:xfrm>
            <a:off x="1802900" y="3598577"/>
            <a:ext cx="85861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spc="300">
                <a:latin typeface="Arial" panose="020B0604020202020204" pitchFamily="34" charset="0"/>
                <a:cs typeface="Arial" panose="020B0604020202020204" pitchFamily="34" charset="0"/>
              </a:rPr>
              <a:t>www.economielokaal.nl/3-vwo</a:t>
            </a:r>
            <a:endParaRPr lang="nl-NL" sz="400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FD5F8B6-BEB0-4C5E-9BA7-889F3543F48E}"/>
              </a:ext>
            </a:extLst>
          </p:cNvPr>
          <p:cNvSpPr/>
          <p:nvPr/>
        </p:nvSpPr>
        <p:spPr>
          <a:xfrm>
            <a:off x="3908540" y="4582773"/>
            <a:ext cx="4374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>
                <a:solidFill>
                  <a:schemeClr val="bg2">
                    <a:lumMod val="25000"/>
                  </a:schemeClr>
                </a:solidFill>
              </a:rPr>
              <a:t>voor een stijgende lijn !</a:t>
            </a:r>
          </a:p>
        </p:txBody>
      </p:sp>
    </p:spTree>
    <p:extLst>
      <p:ext uri="{BB962C8B-B14F-4D97-AF65-F5344CB8AC3E}">
        <p14:creationId xmlns:p14="http://schemas.microsoft.com/office/powerpoint/2010/main" val="2013900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9E740AC1-EFFF-477E-8260-FA2FF6CF5AB7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807B00C-668A-4BF1-A6E4-7A5729DB8C4D}"/>
              </a:ext>
            </a:extLst>
          </p:cNvPr>
          <p:cNvSpPr txBox="1"/>
          <p:nvPr/>
        </p:nvSpPr>
        <p:spPr>
          <a:xfrm>
            <a:off x="4562790" y="171891"/>
            <a:ext cx="30664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DEZE</a:t>
            </a:r>
          </a:p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PRESENTATIE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360A215D-1695-4727-9547-7AEF3CD24DAE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75722A8D-E090-4276-8005-D5472C387663}"/>
              </a:ext>
            </a:extLst>
          </p:cNvPr>
          <p:cNvSpPr/>
          <p:nvPr/>
        </p:nvSpPr>
        <p:spPr>
          <a:xfrm rot="16200000">
            <a:off x="-2398467" y="3101125"/>
            <a:ext cx="5825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2400" spc="600"/>
              <a:t>economielokaal voor 3 vwo</a:t>
            </a:r>
          </a:p>
        </p:txBody>
      </p:sp>
      <p:sp>
        <p:nvSpPr>
          <p:cNvPr id="18" name="Pijl: vijfhoek 17">
            <a:extLst>
              <a:ext uri="{FF2B5EF4-FFF2-40B4-BE49-F238E27FC236}">
                <a16:creationId xmlns:a16="http://schemas.microsoft.com/office/drawing/2014/main" id="{A660FE69-9B18-4214-8039-DD6D2FAEA9A2}"/>
              </a:ext>
            </a:extLst>
          </p:cNvPr>
          <p:cNvSpPr/>
          <p:nvPr/>
        </p:nvSpPr>
        <p:spPr>
          <a:xfrm>
            <a:off x="2162175" y="3429000"/>
            <a:ext cx="1028700" cy="576000"/>
          </a:xfrm>
          <a:prstGeom prst="homePlate">
            <a:avLst/>
          </a:prstGeom>
          <a:solidFill>
            <a:srgbClr val="258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1</a:t>
            </a:r>
          </a:p>
        </p:txBody>
      </p:sp>
      <p:sp>
        <p:nvSpPr>
          <p:cNvPr id="19" name="Pijl: punthaak 18">
            <a:extLst>
              <a:ext uri="{FF2B5EF4-FFF2-40B4-BE49-F238E27FC236}">
                <a16:creationId xmlns:a16="http://schemas.microsoft.com/office/drawing/2014/main" id="{8E64B550-60CD-4A63-9FAD-648F83E38FCE}"/>
              </a:ext>
            </a:extLst>
          </p:cNvPr>
          <p:cNvSpPr/>
          <p:nvPr/>
        </p:nvSpPr>
        <p:spPr>
          <a:xfrm>
            <a:off x="3038475" y="3429000"/>
            <a:ext cx="8382000" cy="576000"/>
          </a:xfrm>
          <a:prstGeom prst="chevron">
            <a:avLst/>
          </a:prstGeom>
          <a:noFill/>
          <a:ln w="38100"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0" name="Pijl: vijfhoek 19">
            <a:extLst>
              <a:ext uri="{FF2B5EF4-FFF2-40B4-BE49-F238E27FC236}">
                <a16:creationId xmlns:a16="http://schemas.microsoft.com/office/drawing/2014/main" id="{1866F006-2917-40F1-BB68-C6ADFC1DA183}"/>
              </a:ext>
            </a:extLst>
          </p:cNvPr>
          <p:cNvSpPr/>
          <p:nvPr/>
        </p:nvSpPr>
        <p:spPr>
          <a:xfrm>
            <a:off x="2162175" y="4152900"/>
            <a:ext cx="1028700" cy="576000"/>
          </a:xfrm>
          <a:prstGeom prst="homePlate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2</a:t>
            </a:r>
          </a:p>
        </p:txBody>
      </p:sp>
      <p:sp>
        <p:nvSpPr>
          <p:cNvPr id="21" name="Pijl: punthaak 20">
            <a:extLst>
              <a:ext uri="{FF2B5EF4-FFF2-40B4-BE49-F238E27FC236}">
                <a16:creationId xmlns:a16="http://schemas.microsoft.com/office/drawing/2014/main" id="{FC6993CF-0AE6-4C3C-898C-FFD42211E9F4}"/>
              </a:ext>
            </a:extLst>
          </p:cNvPr>
          <p:cNvSpPr/>
          <p:nvPr/>
        </p:nvSpPr>
        <p:spPr>
          <a:xfrm>
            <a:off x="3038475" y="4152900"/>
            <a:ext cx="8382000" cy="576000"/>
          </a:xfrm>
          <a:prstGeom prst="chevron">
            <a:avLst/>
          </a:prstGeom>
          <a:noFill/>
          <a:ln w="381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Pijl: vijfhoek 21">
            <a:extLst>
              <a:ext uri="{FF2B5EF4-FFF2-40B4-BE49-F238E27FC236}">
                <a16:creationId xmlns:a16="http://schemas.microsoft.com/office/drawing/2014/main" id="{A92FD04F-835F-473D-976E-511F2381BFBA}"/>
              </a:ext>
            </a:extLst>
          </p:cNvPr>
          <p:cNvSpPr/>
          <p:nvPr/>
        </p:nvSpPr>
        <p:spPr>
          <a:xfrm>
            <a:off x="2162175" y="4888583"/>
            <a:ext cx="1028700" cy="576000"/>
          </a:xfrm>
          <a:prstGeom prst="homePlate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3</a:t>
            </a:r>
          </a:p>
        </p:txBody>
      </p:sp>
      <p:sp>
        <p:nvSpPr>
          <p:cNvPr id="23" name="Pijl: punthaak 22">
            <a:extLst>
              <a:ext uri="{FF2B5EF4-FFF2-40B4-BE49-F238E27FC236}">
                <a16:creationId xmlns:a16="http://schemas.microsoft.com/office/drawing/2014/main" id="{D166A1A9-F38F-44BE-969E-CB01C50993D4}"/>
              </a:ext>
            </a:extLst>
          </p:cNvPr>
          <p:cNvSpPr/>
          <p:nvPr/>
        </p:nvSpPr>
        <p:spPr>
          <a:xfrm>
            <a:off x="3038475" y="4888583"/>
            <a:ext cx="8382000" cy="576000"/>
          </a:xfrm>
          <a:prstGeom prst="chevron">
            <a:avLst/>
          </a:prstGeom>
          <a:noFill/>
          <a:ln w="381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7" name="Tijdelijke aanduiding voor tekst 2">
            <a:extLst>
              <a:ext uri="{FF2B5EF4-FFF2-40B4-BE49-F238E27FC236}">
                <a16:creationId xmlns:a16="http://schemas.microsoft.com/office/drawing/2014/main" id="{8BBC9B00-4EE0-4490-9C58-79490B9D5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3003" y="3531552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2">
            <a:extLst>
              <a:ext uri="{FF2B5EF4-FFF2-40B4-BE49-F238E27FC236}">
                <a16:creationId xmlns:a16="http://schemas.microsoft.com/office/drawing/2014/main" id="{521E979D-91E4-4B6F-B53B-00EDD1B2149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333003" y="4235860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ijdelijke aanduiding voor tekst 2">
            <a:extLst>
              <a:ext uri="{FF2B5EF4-FFF2-40B4-BE49-F238E27FC236}">
                <a16:creationId xmlns:a16="http://schemas.microsoft.com/office/drawing/2014/main" id="{9B49DFA4-9B80-4EA3-B3F2-71D70AF5B7B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333003" y="4964819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44582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715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B4E8A1-2EEC-4975-BAEC-4FDCAA9FB204}"/>
              </a:ext>
            </a:extLst>
          </p:cNvPr>
          <p:cNvSpPr/>
          <p:nvPr/>
        </p:nvSpPr>
        <p:spPr>
          <a:xfrm>
            <a:off x="7152000" y="-7626"/>
            <a:ext cx="5040000" cy="6865625"/>
          </a:xfrm>
          <a:prstGeom prst="rect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076158878"/>
      </p:ext>
    </p:extLst>
  </p:cSld>
  <p:clrMapOvr>
    <a:masterClrMapping/>
  </p:clrMapOvr>
  <p:transition spd="slow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1219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6A2DDDEB-8ECD-444E-BC0B-77269F781C5F}"/>
              </a:ext>
            </a:extLst>
          </p:cNvPr>
          <p:cNvSpPr/>
          <p:nvPr/>
        </p:nvSpPr>
        <p:spPr>
          <a:xfrm>
            <a:off x="4724399" y="-622300"/>
            <a:ext cx="7747000" cy="7747000"/>
          </a:xfrm>
          <a:custGeom>
            <a:avLst/>
            <a:gdLst>
              <a:gd name="connsiteX0" fmla="*/ 7708900 w 7747000"/>
              <a:gd name="connsiteY0" fmla="*/ 723900 h 7747000"/>
              <a:gd name="connsiteX1" fmla="*/ 7708900 w 7747000"/>
              <a:gd name="connsiteY1" fmla="*/ 7747000 h 7747000"/>
              <a:gd name="connsiteX2" fmla="*/ 0 w 7747000"/>
              <a:gd name="connsiteY2" fmla="*/ 7747000 h 7747000"/>
              <a:gd name="connsiteX3" fmla="*/ 7747000 w 7747000"/>
              <a:gd name="connsiteY3" fmla="*/ 0 h 7747000"/>
              <a:gd name="connsiteX4" fmla="*/ 7747000 w 7747000"/>
              <a:gd name="connsiteY4" fmla="*/ 1143000 h 774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7000" h="7747000">
                <a:moveTo>
                  <a:pt x="7708900" y="723900"/>
                </a:moveTo>
                <a:lnTo>
                  <a:pt x="7708900" y="7747000"/>
                </a:lnTo>
                <a:lnTo>
                  <a:pt x="0" y="7747000"/>
                </a:lnTo>
                <a:lnTo>
                  <a:pt x="7747000" y="0"/>
                </a:lnTo>
                <a:lnTo>
                  <a:pt x="7747000" y="1143000"/>
                </a:lnTo>
              </a:path>
            </a:pathLst>
          </a:custGeom>
          <a:solidFill>
            <a:srgbClr val="1A80B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20353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C1D4CA26-6F05-4994-BA46-E0DAC85EB45E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4293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575A89EF-3A8B-49A6-9C33-1E4F8BA4047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0AF7347-02D9-4736-BB7E-EC0E086F8DB9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102394067"/>
      </p:ext>
    </p:extLst>
  </p:cSld>
  <p:clrMapOvr>
    <a:masterClrMapping/>
  </p:clrMapOvr>
  <p:transition spd="slow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3EE39723-ACA9-4F75-B73F-491D9F0EBB87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476640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2605C911-2B0A-47F9-8131-5E4DF28ED9A7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25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2A65210F-4C8B-45D7-891B-619FD1F7FBA0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3CC239E-71CD-4766-A6E8-C2A49B214C58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190652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7831EE4-C1F5-4143-9C1E-30F11F03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94" y="365125"/>
            <a:ext cx="11519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8251DE-9F98-4D51-838B-9224758A1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693" y="1825625"/>
            <a:ext cx="11519647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33060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slow">
    <p:blinds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economielokaal.nl/opgave-1-ondernemerskwaliteiten/" TargetMode="Externa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17" Type="http://schemas.openxmlformats.org/officeDocument/2006/relationships/image" Target="../media/image29.sv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9ED84C-CADC-429B-A61D-12820F62C3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Een bedrijf starten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3D286A4-3458-4F55-B0C1-028AF7B5C5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de eerste stappen</a:t>
            </a:r>
          </a:p>
        </p:txBody>
      </p:sp>
    </p:spTree>
    <p:extLst>
      <p:ext uri="{BB962C8B-B14F-4D97-AF65-F5344CB8AC3E}">
        <p14:creationId xmlns:p14="http://schemas.microsoft.com/office/powerpoint/2010/main" val="2559456536"/>
      </p:ext>
    </p:extLst>
  </p:cSld>
  <p:clrMapOvr>
    <a:masterClrMapping/>
  </p:clrMapOvr>
  <p:transition spd="slow"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hthoek 50">
            <a:extLst>
              <a:ext uri="{FF2B5EF4-FFF2-40B4-BE49-F238E27FC236}">
                <a16:creationId xmlns:a16="http://schemas.microsoft.com/office/drawing/2014/main" id="{56CF78C3-EB91-4609-95FB-1257B5F99F60}"/>
              </a:ext>
            </a:extLst>
          </p:cNvPr>
          <p:cNvSpPr/>
          <p:nvPr/>
        </p:nvSpPr>
        <p:spPr>
          <a:xfrm>
            <a:off x="0" y="3331049"/>
            <a:ext cx="12192000" cy="1141939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2" name="Rechthoek 51">
            <a:extLst>
              <a:ext uri="{FF2B5EF4-FFF2-40B4-BE49-F238E27FC236}">
                <a16:creationId xmlns:a16="http://schemas.microsoft.com/office/drawing/2014/main" id="{DE91E739-B38E-4BAC-A516-BDFEB0D4A500}"/>
              </a:ext>
            </a:extLst>
          </p:cNvPr>
          <p:cNvSpPr/>
          <p:nvPr/>
        </p:nvSpPr>
        <p:spPr>
          <a:xfrm>
            <a:off x="0" y="4473460"/>
            <a:ext cx="12192000" cy="1094786"/>
          </a:xfrm>
          <a:prstGeom prst="rect">
            <a:avLst/>
          </a:prstGeom>
          <a:solidFill>
            <a:srgbClr val="25881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3" name="Rechthoek 52">
            <a:extLst>
              <a:ext uri="{FF2B5EF4-FFF2-40B4-BE49-F238E27FC236}">
                <a16:creationId xmlns:a16="http://schemas.microsoft.com/office/drawing/2014/main" id="{C1F5A6CB-B38C-4750-B36B-9C45A77000EE}"/>
              </a:ext>
            </a:extLst>
          </p:cNvPr>
          <p:cNvSpPr/>
          <p:nvPr/>
        </p:nvSpPr>
        <p:spPr>
          <a:xfrm>
            <a:off x="0" y="5567918"/>
            <a:ext cx="12192000" cy="109478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Rechthoek 53">
            <a:extLst>
              <a:ext uri="{FF2B5EF4-FFF2-40B4-BE49-F238E27FC236}">
                <a16:creationId xmlns:a16="http://schemas.microsoft.com/office/drawing/2014/main" id="{64C844BF-C429-4CC2-9819-70CEEF90E0BF}"/>
              </a:ext>
            </a:extLst>
          </p:cNvPr>
          <p:cNvSpPr/>
          <p:nvPr/>
        </p:nvSpPr>
        <p:spPr>
          <a:xfrm>
            <a:off x="0" y="1526413"/>
            <a:ext cx="12192000" cy="71034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C21B2213-6F5C-4DC4-B9F6-8872B2F69A41}"/>
              </a:ext>
            </a:extLst>
          </p:cNvPr>
          <p:cNvSpPr/>
          <p:nvPr/>
        </p:nvSpPr>
        <p:spPr>
          <a:xfrm>
            <a:off x="0" y="2236591"/>
            <a:ext cx="12192000" cy="1094786"/>
          </a:xfrm>
          <a:prstGeom prst="rect">
            <a:avLst/>
          </a:prstGeom>
          <a:solidFill>
            <a:srgbClr val="25881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521B179-5673-4ADF-9E21-FD73FA93D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Rechtsvormen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72A64A4-6AA3-4CB5-B868-1106472302C2}"/>
              </a:ext>
            </a:extLst>
          </p:cNvPr>
          <p:cNvSpPr txBox="1"/>
          <p:nvPr/>
        </p:nvSpPr>
        <p:spPr>
          <a:xfrm>
            <a:off x="1101213" y="1690688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ED4D0F"/>
                </a:solidFill>
              </a:rPr>
              <a:t>Eigendom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D0B9844-44F2-4054-BEBB-9C2A17E9D4A2}"/>
              </a:ext>
            </a:extLst>
          </p:cNvPr>
          <p:cNvSpPr txBox="1"/>
          <p:nvPr/>
        </p:nvSpPr>
        <p:spPr>
          <a:xfrm>
            <a:off x="3809998" y="1690688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ED4D0F"/>
                </a:solidFill>
              </a:rPr>
              <a:t>Aansprakelijkheid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BC8AB08-42FE-4CE0-A25C-F6FA78658126}"/>
              </a:ext>
            </a:extLst>
          </p:cNvPr>
          <p:cNvSpPr txBox="1"/>
          <p:nvPr/>
        </p:nvSpPr>
        <p:spPr>
          <a:xfrm>
            <a:off x="6079583" y="169068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ED4D0F"/>
                </a:solidFill>
              </a:rPr>
              <a:t>Belasting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BA88959-F775-4823-9134-CE54DDF8CEAD}"/>
              </a:ext>
            </a:extLst>
          </p:cNvPr>
          <p:cNvSpPr txBox="1"/>
          <p:nvPr/>
        </p:nvSpPr>
        <p:spPr>
          <a:xfrm>
            <a:off x="7531508" y="1690688"/>
            <a:ext cx="207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ED4D0F"/>
                </a:solidFill>
              </a:rPr>
              <a:t>Voor- en nadelen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9FDC9E1-D41E-4F45-A77F-FC46621D1A63}"/>
              </a:ext>
            </a:extLst>
          </p:cNvPr>
          <p:cNvSpPr txBox="1"/>
          <p:nvPr/>
        </p:nvSpPr>
        <p:spPr>
          <a:xfrm>
            <a:off x="145678" y="2261853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1A80B6"/>
                </a:solidFill>
              </a:rPr>
              <a:t>EZ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2ED9CC77-A616-4B1D-B262-EF63F83ABD24}"/>
              </a:ext>
            </a:extLst>
          </p:cNvPr>
          <p:cNvSpPr txBox="1"/>
          <p:nvPr/>
        </p:nvSpPr>
        <p:spPr>
          <a:xfrm>
            <a:off x="145678" y="3385583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1A80B6"/>
                </a:solidFill>
              </a:rPr>
              <a:t>VOF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99730533-CE21-4B27-9697-618E5CC10905}"/>
              </a:ext>
            </a:extLst>
          </p:cNvPr>
          <p:cNvSpPr txBox="1"/>
          <p:nvPr/>
        </p:nvSpPr>
        <p:spPr>
          <a:xfrm>
            <a:off x="145678" y="4463146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1A80B6"/>
                </a:solidFill>
              </a:rPr>
              <a:t>BV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CD05E245-A37B-42E4-83F2-E58B06CA44E2}"/>
              </a:ext>
            </a:extLst>
          </p:cNvPr>
          <p:cNvSpPr txBox="1"/>
          <p:nvPr/>
        </p:nvSpPr>
        <p:spPr>
          <a:xfrm>
            <a:off x="145678" y="564096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1A80B6"/>
                </a:solidFill>
              </a:rPr>
              <a:t>NV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7F1CF3E7-07A0-42CF-9B88-D33FB3D9D4A4}"/>
              </a:ext>
            </a:extLst>
          </p:cNvPr>
          <p:cNvSpPr txBox="1"/>
          <p:nvPr/>
        </p:nvSpPr>
        <p:spPr>
          <a:xfrm>
            <a:off x="1101213" y="2261853"/>
            <a:ext cx="2167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1 eigenaar</a:t>
            </a:r>
            <a:br>
              <a:rPr lang="nl-NL" sz="1600" dirty="0"/>
            </a:br>
            <a:r>
              <a:rPr lang="nl-NL" sz="1600" dirty="0"/>
              <a:t>(eventueel personeel)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8D16717F-433E-494D-B8D2-5BE5BF07ED79}"/>
              </a:ext>
            </a:extLst>
          </p:cNvPr>
          <p:cNvSpPr txBox="1"/>
          <p:nvPr/>
        </p:nvSpPr>
        <p:spPr>
          <a:xfrm>
            <a:off x="3809998" y="2261853"/>
            <a:ext cx="1641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privé en zakelijk</a:t>
            </a:r>
            <a:br>
              <a:rPr lang="nl-NL" sz="1600" dirty="0"/>
            </a:br>
            <a:r>
              <a:rPr lang="nl-NL" sz="1600" dirty="0"/>
              <a:t>aansprakelijk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931FCBBE-F82E-4CA0-9089-1F1C7D77902D}"/>
              </a:ext>
            </a:extLst>
          </p:cNvPr>
          <p:cNvSpPr txBox="1"/>
          <p:nvPr/>
        </p:nvSpPr>
        <p:spPr>
          <a:xfrm>
            <a:off x="6105633" y="2261853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IB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F2EE37D7-9A83-455C-8ABB-B985E5FC0080}"/>
              </a:ext>
            </a:extLst>
          </p:cNvPr>
          <p:cNvSpPr txBox="1"/>
          <p:nvPr/>
        </p:nvSpPr>
        <p:spPr>
          <a:xfrm>
            <a:off x="1101213" y="3385583"/>
            <a:ext cx="2621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2 of meer personen onder</a:t>
            </a:r>
            <a:br>
              <a:rPr lang="nl-NL" sz="1600" dirty="0"/>
            </a:br>
            <a:r>
              <a:rPr lang="nl-NL" sz="1600" dirty="0"/>
              <a:t>gemeenschappelijke naam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094678EA-E57E-4234-8C1D-245C0F288286}"/>
              </a:ext>
            </a:extLst>
          </p:cNvPr>
          <p:cNvSpPr txBox="1"/>
          <p:nvPr/>
        </p:nvSpPr>
        <p:spPr>
          <a:xfrm>
            <a:off x="3809998" y="3385583"/>
            <a:ext cx="2300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iedere vennoot</a:t>
            </a:r>
            <a:br>
              <a:rPr lang="nl-NL" sz="1600" dirty="0"/>
            </a:br>
            <a:r>
              <a:rPr lang="nl-NL" sz="1600" dirty="0"/>
              <a:t>hoofdelijk aansprakelijk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DDD0AF23-40C4-4E58-A393-AE6B54BD39FD}"/>
              </a:ext>
            </a:extLst>
          </p:cNvPr>
          <p:cNvSpPr txBox="1"/>
          <p:nvPr/>
        </p:nvSpPr>
        <p:spPr>
          <a:xfrm>
            <a:off x="6105633" y="3385583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IB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428A040A-B78A-48A1-8086-EEB0C54BE2F6}"/>
              </a:ext>
            </a:extLst>
          </p:cNvPr>
          <p:cNvSpPr txBox="1"/>
          <p:nvPr/>
        </p:nvSpPr>
        <p:spPr>
          <a:xfrm>
            <a:off x="1101213" y="4463146"/>
            <a:ext cx="2646878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Eigendom: </a:t>
            </a:r>
            <a:br>
              <a:rPr lang="nl-NL" sz="1600" dirty="0"/>
            </a:br>
            <a:r>
              <a:rPr lang="nl-NL" sz="1600" dirty="0"/>
              <a:t>aandeelhouders (op naam)</a:t>
            </a:r>
          </a:p>
          <a:p>
            <a:pPr>
              <a:spcBef>
                <a:spcPts val="600"/>
              </a:spcBef>
            </a:pPr>
            <a:r>
              <a:rPr lang="nl-NL" sz="1600" dirty="0"/>
              <a:t>Leiding: directie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2ECE739D-9666-4CB1-8B44-10B1F5A250C1}"/>
              </a:ext>
            </a:extLst>
          </p:cNvPr>
          <p:cNvSpPr txBox="1"/>
          <p:nvPr/>
        </p:nvSpPr>
        <p:spPr>
          <a:xfrm>
            <a:off x="3809998" y="4463146"/>
            <a:ext cx="2133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BV als rechtspersoon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0311E8C5-51FB-41DA-B5E3-C076B551BBA1}"/>
              </a:ext>
            </a:extLst>
          </p:cNvPr>
          <p:cNvSpPr txBox="1"/>
          <p:nvPr/>
        </p:nvSpPr>
        <p:spPr>
          <a:xfrm>
            <a:off x="6105633" y="4463146"/>
            <a:ext cx="841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err="1"/>
              <a:t>VpB</a:t>
            </a:r>
            <a:br>
              <a:rPr lang="nl-NL" sz="1600" dirty="0"/>
            </a:br>
            <a:r>
              <a:rPr lang="nl-NL" sz="1200" dirty="0"/>
              <a:t>(door BV)</a:t>
            </a:r>
            <a:endParaRPr lang="nl-NL" sz="1600" dirty="0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41D56DF8-BE86-4173-8180-988D20101413}"/>
              </a:ext>
            </a:extLst>
          </p:cNvPr>
          <p:cNvSpPr txBox="1"/>
          <p:nvPr/>
        </p:nvSpPr>
        <p:spPr>
          <a:xfrm>
            <a:off x="1075565" y="5640965"/>
            <a:ext cx="2690160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Eigendom: aandeelhouders</a:t>
            </a:r>
            <a:br>
              <a:rPr lang="nl-NL" sz="1600" dirty="0"/>
            </a:br>
            <a:r>
              <a:rPr lang="nl-NL" sz="1600" dirty="0"/>
              <a:t>(vrij verhandelbaar)</a:t>
            </a:r>
          </a:p>
          <a:p>
            <a:pPr>
              <a:spcBef>
                <a:spcPts val="600"/>
              </a:spcBef>
            </a:pPr>
            <a:r>
              <a:rPr lang="nl-NL" sz="1600" dirty="0"/>
              <a:t>Leiding: directie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BA021E6C-3CE9-4CE2-8D6E-C31774DE44D7}"/>
              </a:ext>
            </a:extLst>
          </p:cNvPr>
          <p:cNvSpPr txBox="1"/>
          <p:nvPr/>
        </p:nvSpPr>
        <p:spPr>
          <a:xfrm>
            <a:off x="3784350" y="5640965"/>
            <a:ext cx="2133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BV als rechtspersoon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55706ADB-9D4F-4431-A940-BF1AAC6EBD3E}"/>
              </a:ext>
            </a:extLst>
          </p:cNvPr>
          <p:cNvSpPr txBox="1"/>
          <p:nvPr/>
        </p:nvSpPr>
        <p:spPr>
          <a:xfrm>
            <a:off x="6079985" y="5640965"/>
            <a:ext cx="849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err="1"/>
              <a:t>VpB</a:t>
            </a:r>
            <a:br>
              <a:rPr lang="nl-NL" sz="1600" dirty="0"/>
            </a:br>
            <a:r>
              <a:rPr lang="nl-NL" sz="1200" dirty="0"/>
              <a:t>(door NV)</a:t>
            </a:r>
            <a:endParaRPr lang="nl-NL" sz="1600" dirty="0"/>
          </a:p>
        </p:txBody>
      </p:sp>
      <p:pic>
        <p:nvPicPr>
          <p:cNvPr id="29" name="Graphic 28" descr="Badge volgen met effen opvulling">
            <a:extLst>
              <a:ext uri="{FF2B5EF4-FFF2-40B4-BE49-F238E27FC236}">
                <a16:creationId xmlns:a16="http://schemas.microsoft.com/office/drawing/2014/main" id="{44B2B3F4-8FC2-4793-8ACF-7614276D2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8454" y="2316468"/>
            <a:ext cx="255963" cy="252000"/>
          </a:xfrm>
          <a:prstGeom prst="rect">
            <a:avLst/>
          </a:prstGeom>
        </p:spPr>
      </p:pic>
      <p:pic>
        <p:nvPicPr>
          <p:cNvPr id="31" name="Graphic 30" descr="Badge: niet meer volgen met effen opvulling">
            <a:extLst>
              <a:ext uri="{FF2B5EF4-FFF2-40B4-BE49-F238E27FC236}">
                <a16:creationId xmlns:a16="http://schemas.microsoft.com/office/drawing/2014/main" id="{91CA7000-2790-4DBC-B25F-A0B6AA90BE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28454" y="2805253"/>
            <a:ext cx="255963" cy="252000"/>
          </a:xfrm>
          <a:prstGeom prst="rect">
            <a:avLst/>
          </a:prstGeom>
        </p:spPr>
      </p:pic>
      <p:sp>
        <p:nvSpPr>
          <p:cNvPr id="32" name="Tekstvak 31">
            <a:extLst>
              <a:ext uri="{FF2B5EF4-FFF2-40B4-BE49-F238E27FC236}">
                <a16:creationId xmlns:a16="http://schemas.microsoft.com/office/drawing/2014/main" id="{2D197C3D-92E2-47F2-90C4-9B1FCB1846C2}"/>
              </a:ext>
            </a:extLst>
          </p:cNvPr>
          <p:cNvSpPr txBox="1"/>
          <p:nvPr/>
        </p:nvSpPr>
        <p:spPr>
          <a:xfrm>
            <a:off x="7897964" y="2261853"/>
            <a:ext cx="2723566" cy="10695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snel / gemakkelijk starten</a:t>
            </a:r>
          </a:p>
          <a:p>
            <a:pPr>
              <a:spcBef>
                <a:spcPts val="300"/>
              </a:spcBef>
            </a:pPr>
            <a:r>
              <a:rPr lang="nl-NL" sz="1400" dirty="0"/>
              <a:t>ondernemer moet ‘alles’ kunnen</a:t>
            </a:r>
          </a:p>
          <a:p>
            <a:pPr>
              <a:spcBef>
                <a:spcPts val="300"/>
              </a:spcBef>
            </a:pPr>
            <a:r>
              <a:rPr lang="nl-NL" sz="1400" dirty="0"/>
              <a:t>privé-aansprakelijkheid</a:t>
            </a:r>
          </a:p>
          <a:p>
            <a:pPr>
              <a:spcBef>
                <a:spcPts val="300"/>
              </a:spcBef>
            </a:pPr>
            <a:r>
              <a:rPr lang="nl-NL" sz="1400" dirty="0"/>
              <a:t>continuïteit onzeker</a:t>
            </a:r>
          </a:p>
        </p:txBody>
      </p:sp>
      <p:pic>
        <p:nvPicPr>
          <p:cNvPr id="33" name="Graphic 32" descr="Badge: niet meer volgen met effen opvulling">
            <a:extLst>
              <a:ext uri="{FF2B5EF4-FFF2-40B4-BE49-F238E27FC236}">
                <a16:creationId xmlns:a16="http://schemas.microsoft.com/office/drawing/2014/main" id="{0206F59B-C50D-4D0C-9DB3-36759F35EF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28454" y="2562135"/>
            <a:ext cx="255963" cy="252000"/>
          </a:xfrm>
          <a:prstGeom prst="rect">
            <a:avLst/>
          </a:prstGeom>
        </p:spPr>
      </p:pic>
      <p:pic>
        <p:nvPicPr>
          <p:cNvPr id="34" name="Graphic 33" descr="Badge: niet meer volgen met effen opvulling">
            <a:extLst>
              <a:ext uri="{FF2B5EF4-FFF2-40B4-BE49-F238E27FC236}">
                <a16:creationId xmlns:a16="http://schemas.microsoft.com/office/drawing/2014/main" id="{93AC3056-980B-4B8E-9967-0D71EF096B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28454" y="3059802"/>
            <a:ext cx="255963" cy="252000"/>
          </a:xfrm>
          <a:prstGeom prst="rect">
            <a:avLst/>
          </a:prstGeom>
        </p:spPr>
      </p:pic>
      <p:pic>
        <p:nvPicPr>
          <p:cNvPr id="35" name="Graphic 34" descr="Badge volgen met effen opvulling">
            <a:extLst>
              <a:ext uri="{FF2B5EF4-FFF2-40B4-BE49-F238E27FC236}">
                <a16:creationId xmlns:a16="http://schemas.microsoft.com/office/drawing/2014/main" id="{A9F895B0-25E0-4E01-A78C-9383408CE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8454" y="3440198"/>
            <a:ext cx="255963" cy="252000"/>
          </a:xfrm>
          <a:prstGeom prst="rect">
            <a:avLst/>
          </a:prstGeom>
        </p:spPr>
      </p:pic>
      <p:sp>
        <p:nvSpPr>
          <p:cNvPr id="37" name="Tekstvak 36">
            <a:extLst>
              <a:ext uri="{FF2B5EF4-FFF2-40B4-BE49-F238E27FC236}">
                <a16:creationId xmlns:a16="http://schemas.microsoft.com/office/drawing/2014/main" id="{8CCF6720-708F-4A25-A090-17DA115F2619}"/>
              </a:ext>
            </a:extLst>
          </p:cNvPr>
          <p:cNvSpPr txBox="1"/>
          <p:nvPr/>
        </p:nvSpPr>
        <p:spPr>
          <a:xfrm>
            <a:off x="7897964" y="3385583"/>
            <a:ext cx="2473754" cy="10695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taakverdeling</a:t>
            </a:r>
          </a:p>
          <a:p>
            <a:pPr>
              <a:spcBef>
                <a:spcPts val="300"/>
              </a:spcBef>
            </a:pPr>
            <a:r>
              <a:rPr lang="nl-NL" sz="1400" dirty="0"/>
              <a:t>betere continuïteit</a:t>
            </a:r>
          </a:p>
          <a:p>
            <a:pPr>
              <a:spcBef>
                <a:spcPts val="300"/>
              </a:spcBef>
            </a:pPr>
            <a:r>
              <a:rPr lang="nl-NL" sz="1400" dirty="0"/>
              <a:t>makkelijker geld lenen</a:t>
            </a:r>
          </a:p>
          <a:p>
            <a:pPr>
              <a:spcBef>
                <a:spcPts val="300"/>
              </a:spcBef>
            </a:pPr>
            <a:r>
              <a:rPr lang="nl-NL" sz="1400" dirty="0"/>
              <a:t>hoofdelijke aansprakelijkheid</a:t>
            </a:r>
          </a:p>
        </p:txBody>
      </p:sp>
      <p:pic>
        <p:nvPicPr>
          <p:cNvPr id="39" name="Graphic 38" descr="Badge: niet meer volgen met effen opvulling">
            <a:extLst>
              <a:ext uri="{FF2B5EF4-FFF2-40B4-BE49-F238E27FC236}">
                <a16:creationId xmlns:a16="http://schemas.microsoft.com/office/drawing/2014/main" id="{66BDBF11-F931-4B3C-9962-9E58285AA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28454" y="4183532"/>
            <a:ext cx="255963" cy="252000"/>
          </a:xfrm>
          <a:prstGeom prst="rect">
            <a:avLst/>
          </a:prstGeom>
        </p:spPr>
      </p:pic>
      <p:pic>
        <p:nvPicPr>
          <p:cNvPr id="40" name="Graphic 39" descr="Badge volgen met effen opvulling">
            <a:extLst>
              <a:ext uri="{FF2B5EF4-FFF2-40B4-BE49-F238E27FC236}">
                <a16:creationId xmlns:a16="http://schemas.microsoft.com/office/drawing/2014/main" id="{EED9A009-F172-4D21-AA0D-8164F9F30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8454" y="3677970"/>
            <a:ext cx="255963" cy="252000"/>
          </a:xfrm>
          <a:prstGeom prst="rect">
            <a:avLst/>
          </a:prstGeom>
        </p:spPr>
      </p:pic>
      <p:pic>
        <p:nvPicPr>
          <p:cNvPr id="41" name="Graphic 40" descr="Badge volgen met effen opvulling">
            <a:extLst>
              <a:ext uri="{FF2B5EF4-FFF2-40B4-BE49-F238E27FC236}">
                <a16:creationId xmlns:a16="http://schemas.microsoft.com/office/drawing/2014/main" id="{54412DFF-69CD-4FE3-A6DA-50CE55999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8454" y="3918994"/>
            <a:ext cx="255963" cy="252000"/>
          </a:xfrm>
          <a:prstGeom prst="rect">
            <a:avLst/>
          </a:prstGeom>
        </p:spPr>
      </p:pic>
      <p:pic>
        <p:nvPicPr>
          <p:cNvPr id="36" name="Graphic 35" descr="Badge volgen met effen opvulling">
            <a:extLst>
              <a:ext uri="{FF2B5EF4-FFF2-40B4-BE49-F238E27FC236}">
                <a16:creationId xmlns:a16="http://schemas.microsoft.com/office/drawing/2014/main" id="{BEF5244D-0407-44D3-A227-8052B78D4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8454" y="4517761"/>
            <a:ext cx="255963" cy="252000"/>
          </a:xfrm>
          <a:prstGeom prst="rect">
            <a:avLst/>
          </a:prstGeom>
        </p:spPr>
      </p:pic>
      <p:sp>
        <p:nvSpPr>
          <p:cNvPr id="38" name="Tekstvak 37">
            <a:extLst>
              <a:ext uri="{FF2B5EF4-FFF2-40B4-BE49-F238E27FC236}">
                <a16:creationId xmlns:a16="http://schemas.microsoft.com/office/drawing/2014/main" id="{39AA5D02-7611-4FA2-96C8-E486FDE7D748}"/>
              </a:ext>
            </a:extLst>
          </p:cNvPr>
          <p:cNvSpPr txBox="1"/>
          <p:nvPr/>
        </p:nvSpPr>
        <p:spPr>
          <a:xfrm>
            <a:off x="7897964" y="4463146"/>
            <a:ext cx="3607078" cy="10695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niet privé-aansprakelijk</a:t>
            </a:r>
          </a:p>
          <a:p>
            <a:pPr>
              <a:spcBef>
                <a:spcPts val="300"/>
              </a:spcBef>
            </a:pPr>
            <a:r>
              <a:rPr lang="nl-NL" sz="1400" dirty="0"/>
              <a:t>hoge mate van continuïteit</a:t>
            </a:r>
          </a:p>
          <a:p>
            <a:pPr>
              <a:spcBef>
                <a:spcPts val="300"/>
              </a:spcBef>
            </a:pPr>
            <a:r>
              <a:rPr lang="nl-NL" sz="1400" dirty="0"/>
              <a:t>makkelijk geld lenen</a:t>
            </a:r>
          </a:p>
          <a:p>
            <a:pPr>
              <a:spcBef>
                <a:spcPts val="300"/>
              </a:spcBef>
            </a:pPr>
            <a:r>
              <a:rPr lang="nl-NL" sz="1400" dirty="0"/>
              <a:t>hogere eisen administratie / publicatieplicht</a:t>
            </a:r>
          </a:p>
        </p:txBody>
      </p:sp>
      <p:pic>
        <p:nvPicPr>
          <p:cNvPr id="42" name="Graphic 41" descr="Badge: niet meer volgen met effen opvulling">
            <a:extLst>
              <a:ext uri="{FF2B5EF4-FFF2-40B4-BE49-F238E27FC236}">
                <a16:creationId xmlns:a16="http://schemas.microsoft.com/office/drawing/2014/main" id="{61A36C8F-CE08-4074-B7ED-7F8C5B9178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28454" y="5261095"/>
            <a:ext cx="255963" cy="252000"/>
          </a:xfrm>
          <a:prstGeom prst="rect">
            <a:avLst/>
          </a:prstGeom>
        </p:spPr>
      </p:pic>
      <p:pic>
        <p:nvPicPr>
          <p:cNvPr id="43" name="Graphic 42" descr="Badge volgen met effen opvulling">
            <a:extLst>
              <a:ext uri="{FF2B5EF4-FFF2-40B4-BE49-F238E27FC236}">
                <a16:creationId xmlns:a16="http://schemas.microsoft.com/office/drawing/2014/main" id="{BB4E6932-BE66-46D1-B3D4-D7782DA51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8454" y="4755533"/>
            <a:ext cx="255963" cy="252000"/>
          </a:xfrm>
          <a:prstGeom prst="rect">
            <a:avLst/>
          </a:prstGeom>
        </p:spPr>
      </p:pic>
      <p:pic>
        <p:nvPicPr>
          <p:cNvPr id="44" name="Graphic 43" descr="Badge volgen met effen opvulling">
            <a:extLst>
              <a:ext uri="{FF2B5EF4-FFF2-40B4-BE49-F238E27FC236}">
                <a16:creationId xmlns:a16="http://schemas.microsoft.com/office/drawing/2014/main" id="{87FE1425-6DCF-480A-A681-D9C9EBA20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8454" y="4996557"/>
            <a:ext cx="255963" cy="252000"/>
          </a:xfrm>
          <a:prstGeom prst="rect">
            <a:avLst/>
          </a:prstGeom>
        </p:spPr>
      </p:pic>
      <p:pic>
        <p:nvPicPr>
          <p:cNvPr id="45" name="Graphic 44" descr="Badge volgen met effen opvulling">
            <a:extLst>
              <a:ext uri="{FF2B5EF4-FFF2-40B4-BE49-F238E27FC236}">
                <a16:creationId xmlns:a16="http://schemas.microsoft.com/office/drawing/2014/main" id="{179CBF45-D0C5-43A3-A526-2D5872D98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36972" y="5689666"/>
            <a:ext cx="255963" cy="252000"/>
          </a:xfrm>
          <a:prstGeom prst="rect">
            <a:avLst/>
          </a:prstGeom>
        </p:spPr>
      </p:pic>
      <p:sp>
        <p:nvSpPr>
          <p:cNvPr id="46" name="Tekstvak 45">
            <a:extLst>
              <a:ext uri="{FF2B5EF4-FFF2-40B4-BE49-F238E27FC236}">
                <a16:creationId xmlns:a16="http://schemas.microsoft.com/office/drawing/2014/main" id="{C26A3317-5FB7-4C99-86AD-8EA934318F1F}"/>
              </a:ext>
            </a:extLst>
          </p:cNvPr>
          <p:cNvSpPr txBox="1"/>
          <p:nvPr/>
        </p:nvSpPr>
        <p:spPr>
          <a:xfrm>
            <a:off x="7906482" y="5635051"/>
            <a:ext cx="4092787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eenvoudig vermogen aantrekken</a:t>
            </a:r>
          </a:p>
          <a:p>
            <a:pPr>
              <a:spcBef>
                <a:spcPts val="300"/>
              </a:spcBef>
            </a:pPr>
            <a:r>
              <a:rPr lang="nl-NL" sz="1400" dirty="0"/>
              <a:t>weinig betrokkenheid eigenaren (in lange termijn)</a:t>
            </a:r>
          </a:p>
          <a:p>
            <a:pPr>
              <a:spcBef>
                <a:spcPts val="300"/>
              </a:spcBef>
            </a:pPr>
            <a:r>
              <a:rPr lang="nl-NL" sz="1400" dirty="0"/>
              <a:t>hoge kosten door ruime publicatieplicht</a:t>
            </a:r>
          </a:p>
        </p:txBody>
      </p:sp>
      <p:pic>
        <p:nvPicPr>
          <p:cNvPr id="47" name="Graphic 46" descr="Badge: niet meer volgen met effen opvulling">
            <a:extLst>
              <a:ext uri="{FF2B5EF4-FFF2-40B4-BE49-F238E27FC236}">
                <a16:creationId xmlns:a16="http://schemas.microsoft.com/office/drawing/2014/main" id="{6147CAEC-D6AC-49AF-B6BA-CD181EAAE6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6972" y="5936605"/>
            <a:ext cx="255963" cy="252000"/>
          </a:xfrm>
          <a:prstGeom prst="rect">
            <a:avLst/>
          </a:prstGeom>
        </p:spPr>
      </p:pic>
      <p:pic>
        <p:nvPicPr>
          <p:cNvPr id="50" name="Graphic 49" descr="Badge: niet meer volgen met effen opvulling">
            <a:extLst>
              <a:ext uri="{FF2B5EF4-FFF2-40B4-BE49-F238E27FC236}">
                <a16:creationId xmlns:a16="http://schemas.microsoft.com/office/drawing/2014/main" id="{494E83C5-417E-4D59-874B-CCDF6134F0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28454" y="6194553"/>
            <a:ext cx="255963" cy="252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3D4DA31-55FB-4129-99F3-B4E2C3C796C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0" b="17571"/>
          <a:stretch/>
        </p:blipFill>
        <p:spPr>
          <a:xfrm>
            <a:off x="9623706" y="0"/>
            <a:ext cx="2071937" cy="152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59661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2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E0DC02B-15E5-4EAA-B06C-F7FFAF73E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6802846" cy="1325563"/>
          </a:xfrm>
        </p:spPr>
        <p:txBody>
          <a:bodyPr/>
          <a:lstStyle/>
          <a:p>
            <a:r>
              <a:rPr lang="nl-NL" dirty="0"/>
              <a:t>Je begint (5)</a:t>
            </a:r>
          </a:p>
        </p:txBody>
      </p:sp>
      <p:grpSp>
        <p:nvGrpSpPr>
          <p:cNvPr id="7" name="Google Shape;2039;p44">
            <a:extLst>
              <a:ext uri="{FF2B5EF4-FFF2-40B4-BE49-F238E27FC236}">
                <a16:creationId xmlns:a16="http://schemas.microsoft.com/office/drawing/2014/main" id="{EB280B8C-9369-4ACF-BD21-52D16D2A901B}"/>
              </a:ext>
            </a:extLst>
          </p:cNvPr>
          <p:cNvGrpSpPr/>
          <p:nvPr/>
        </p:nvGrpSpPr>
        <p:grpSpPr>
          <a:xfrm>
            <a:off x="8173592" y="688663"/>
            <a:ext cx="3018570" cy="836786"/>
            <a:chOff x="3176563" y="1380375"/>
            <a:chExt cx="844388" cy="234075"/>
          </a:xfrm>
        </p:grpSpPr>
        <p:sp>
          <p:nvSpPr>
            <p:cNvPr id="8" name="Google Shape;2040;p44">
              <a:extLst>
                <a:ext uri="{FF2B5EF4-FFF2-40B4-BE49-F238E27FC236}">
                  <a16:creationId xmlns:a16="http://schemas.microsoft.com/office/drawing/2014/main" id="{CA14A232-7835-42BF-86CA-44006E35B92B}"/>
                </a:ext>
              </a:extLst>
            </p:cNvPr>
            <p:cNvSpPr/>
            <p:nvPr/>
          </p:nvSpPr>
          <p:spPr>
            <a:xfrm>
              <a:off x="3289775" y="1394800"/>
              <a:ext cx="731175" cy="158175"/>
            </a:xfrm>
            <a:custGeom>
              <a:avLst/>
              <a:gdLst/>
              <a:ahLst/>
              <a:cxnLst/>
              <a:rect l="l" t="t" r="r" b="b"/>
              <a:pathLst>
                <a:path w="29247" h="6327" extrusionOk="0">
                  <a:moveTo>
                    <a:pt x="1" y="1"/>
                  </a:moveTo>
                  <a:lnTo>
                    <a:pt x="1" y="6326"/>
                  </a:lnTo>
                  <a:lnTo>
                    <a:pt x="26088" y="6326"/>
                  </a:lnTo>
                  <a:cubicBezTo>
                    <a:pt x="27833" y="6326"/>
                    <a:pt x="29247" y="4912"/>
                    <a:pt x="29247" y="3167"/>
                  </a:cubicBezTo>
                  <a:cubicBezTo>
                    <a:pt x="29247" y="1414"/>
                    <a:pt x="27833" y="1"/>
                    <a:pt x="26088" y="1"/>
                  </a:cubicBezTo>
                  <a:close/>
                </a:path>
              </a:pathLst>
            </a:custGeom>
            <a:solidFill>
              <a:srgbClr val="B8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8000">
                <a:buClr>
                  <a:srgbClr val="000000"/>
                </a:buClr>
              </a:pPr>
              <a:r>
                <a:rPr lang="nl-NL"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Eigen kwaliteiten</a:t>
              </a:r>
              <a:endParaRPr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041;p44">
              <a:extLst>
                <a:ext uri="{FF2B5EF4-FFF2-40B4-BE49-F238E27FC236}">
                  <a16:creationId xmlns:a16="http://schemas.microsoft.com/office/drawing/2014/main" id="{BC578DCC-50A3-47B0-A5FD-402AAEA43C3F}"/>
                </a:ext>
              </a:extLst>
            </p:cNvPr>
            <p:cNvSpPr/>
            <p:nvPr/>
          </p:nvSpPr>
          <p:spPr>
            <a:xfrm>
              <a:off x="3849475" y="1413550"/>
              <a:ext cx="152725" cy="120650"/>
            </a:xfrm>
            <a:custGeom>
              <a:avLst/>
              <a:gdLst/>
              <a:ahLst/>
              <a:cxnLst/>
              <a:rect l="l" t="t" r="r" b="b"/>
              <a:pathLst>
                <a:path w="6109" h="4826" extrusionOk="0">
                  <a:moveTo>
                    <a:pt x="2366" y="1"/>
                  </a:moveTo>
                  <a:cubicBezTo>
                    <a:pt x="1053" y="30"/>
                    <a:pt x="0" y="1097"/>
                    <a:pt x="0" y="2410"/>
                  </a:cubicBezTo>
                  <a:cubicBezTo>
                    <a:pt x="0" y="3722"/>
                    <a:pt x="1053" y="4797"/>
                    <a:pt x="2366" y="4826"/>
                  </a:cubicBezTo>
                  <a:lnTo>
                    <a:pt x="3700" y="4826"/>
                  </a:lnTo>
                  <a:cubicBezTo>
                    <a:pt x="5027" y="4819"/>
                    <a:pt x="6102" y="3744"/>
                    <a:pt x="6109" y="2417"/>
                  </a:cubicBezTo>
                  <a:cubicBezTo>
                    <a:pt x="6102" y="1083"/>
                    <a:pt x="5027" y="1"/>
                    <a:pt x="3700" y="1"/>
                  </a:cubicBezTo>
                  <a:close/>
                </a:path>
              </a:pathLst>
            </a:custGeom>
            <a:solidFill>
              <a:srgbClr val="E7A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042;p44">
              <a:extLst>
                <a:ext uri="{FF2B5EF4-FFF2-40B4-BE49-F238E27FC236}">
                  <a16:creationId xmlns:a16="http://schemas.microsoft.com/office/drawing/2014/main" id="{F59D725D-28CC-4E79-9101-B35219A84A25}"/>
                </a:ext>
              </a:extLst>
            </p:cNvPr>
            <p:cNvSpPr/>
            <p:nvPr/>
          </p:nvSpPr>
          <p:spPr>
            <a:xfrm>
              <a:off x="3849475" y="1413550"/>
              <a:ext cx="152725" cy="120650"/>
            </a:xfrm>
            <a:custGeom>
              <a:avLst/>
              <a:gdLst/>
              <a:ahLst/>
              <a:cxnLst/>
              <a:rect l="l" t="t" r="r" b="b"/>
              <a:pathLst>
                <a:path w="6109" h="4826" extrusionOk="0">
                  <a:moveTo>
                    <a:pt x="2366" y="1"/>
                  </a:moveTo>
                  <a:cubicBezTo>
                    <a:pt x="1053" y="30"/>
                    <a:pt x="0" y="1097"/>
                    <a:pt x="0" y="2410"/>
                  </a:cubicBezTo>
                  <a:cubicBezTo>
                    <a:pt x="0" y="3722"/>
                    <a:pt x="1053" y="4797"/>
                    <a:pt x="2366" y="4826"/>
                  </a:cubicBezTo>
                  <a:lnTo>
                    <a:pt x="3700" y="4826"/>
                  </a:lnTo>
                  <a:cubicBezTo>
                    <a:pt x="5027" y="4819"/>
                    <a:pt x="6102" y="3744"/>
                    <a:pt x="6109" y="2417"/>
                  </a:cubicBezTo>
                  <a:cubicBezTo>
                    <a:pt x="6102" y="1083"/>
                    <a:pt x="5027" y="1"/>
                    <a:pt x="370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nl-NL" sz="12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§ 1.1</a:t>
              </a: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043;p44">
              <a:extLst>
                <a:ext uri="{FF2B5EF4-FFF2-40B4-BE49-F238E27FC236}">
                  <a16:creationId xmlns:a16="http://schemas.microsoft.com/office/drawing/2014/main" id="{E64818A9-E7D8-4BEB-B402-B65F88FD0D8C}"/>
                </a:ext>
              </a:extLst>
            </p:cNvPr>
            <p:cNvSpPr/>
            <p:nvPr/>
          </p:nvSpPr>
          <p:spPr>
            <a:xfrm>
              <a:off x="3843325" y="1413550"/>
              <a:ext cx="135450" cy="112375"/>
            </a:xfrm>
            <a:custGeom>
              <a:avLst/>
              <a:gdLst/>
              <a:ahLst/>
              <a:cxnLst/>
              <a:rect l="l" t="t" r="r" b="b"/>
              <a:pathLst>
                <a:path w="5418" h="4495" extrusionOk="0">
                  <a:moveTo>
                    <a:pt x="2612" y="1"/>
                  </a:moveTo>
                  <a:cubicBezTo>
                    <a:pt x="1523" y="1"/>
                    <a:pt x="571" y="729"/>
                    <a:pt x="289" y="1782"/>
                  </a:cubicBezTo>
                  <a:cubicBezTo>
                    <a:pt x="1" y="2835"/>
                    <a:pt x="455" y="3946"/>
                    <a:pt x="1400" y="4494"/>
                  </a:cubicBezTo>
                  <a:cubicBezTo>
                    <a:pt x="809" y="4040"/>
                    <a:pt x="462" y="3333"/>
                    <a:pt x="462" y="2590"/>
                  </a:cubicBezTo>
                  <a:cubicBezTo>
                    <a:pt x="462" y="1263"/>
                    <a:pt x="1544" y="181"/>
                    <a:pt x="2871" y="181"/>
                  </a:cubicBezTo>
                  <a:lnTo>
                    <a:pt x="4206" y="181"/>
                  </a:lnTo>
                  <a:cubicBezTo>
                    <a:pt x="4631" y="181"/>
                    <a:pt x="5049" y="297"/>
                    <a:pt x="5417" y="513"/>
                  </a:cubicBezTo>
                  <a:cubicBezTo>
                    <a:pt x="4999" y="181"/>
                    <a:pt x="4480" y="1"/>
                    <a:pt x="39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2" name="Google Shape;2044;p44">
              <a:extLst>
                <a:ext uri="{FF2B5EF4-FFF2-40B4-BE49-F238E27FC236}">
                  <a16:creationId xmlns:a16="http://schemas.microsoft.com/office/drawing/2014/main" id="{C1DC1713-79A5-4DE5-B65F-32F7A8D57667}"/>
                </a:ext>
              </a:extLst>
            </p:cNvPr>
            <p:cNvGrpSpPr/>
            <p:nvPr/>
          </p:nvGrpSpPr>
          <p:grpSpPr>
            <a:xfrm>
              <a:off x="3176563" y="1380375"/>
              <a:ext cx="196550" cy="234075"/>
              <a:chOff x="3077200" y="1380375"/>
              <a:chExt cx="196550" cy="234075"/>
            </a:xfrm>
          </p:grpSpPr>
          <p:sp>
            <p:nvSpPr>
              <p:cNvPr id="13" name="Google Shape;2045;p44">
                <a:extLst>
                  <a:ext uri="{FF2B5EF4-FFF2-40B4-BE49-F238E27FC236}">
                    <a16:creationId xmlns:a16="http://schemas.microsoft.com/office/drawing/2014/main" id="{D8B7DFD0-2C0D-4796-A935-C5F38265D566}"/>
                  </a:ext>
                </a:extLst>
              </p:cNvPr>
              <p:cNvSpPr/>
              <p:nvPr/>
            </p:nvSpPr>
            <p:spPr>
              <a:xfrm>
                <a:off x="3077200" y="1380375"/>
                <a:ext cx="196550" cy="189000"/>
              </a:xfrm>
              <a:custGeom>
                <a:avLst/>
                <a:gdLst/>
                <a:ahLst/>
                <a:cxnLst/>
                <a:rect l="l" t="t" r="r" b="b"/>
                <a:pathLst>
                  <a:path w="7862" h="7560" extrusionOk="0">
                    <a:moveTo>
                      <a:pt x="4083" y="1"/>
                    </a:moveTo>
                    <a:cubicBezTo>
                      <a:pt x="2554" y="1"/>
                      <a:pt x="1176" y="924"/>
                      <a:pt x="592" y="2338"/>
                    </a:cubicBezTo>
                    <a:cubicBezTo>
                      <a:pt x="0" y="3744"/>
                      <a:pt x="325" y="5374"/>
                      <a:pt x="1407" y="6456"/>
                    </a:cubicBezTo>
                    <a:cubicBezTo>
                      <a:pt x="2129" y="7178"/>
                      <a:pt x="3092" y="7560"/>
                      <a:pt x="4074" y="7560"/>
                    </a:cubicBezTo>
                    <a:cubicBezTo>
                      <a:pt x="4562" y="7560"/>
                      <a:pt x="5055" y="7465"/>
                      <a:pt x="5525" y="7271"/>
                    </a:cubicBezTo>
                    <a:cubicBezTo>
                      <a:pt x="6939" y="6687"/>
                      <a:pt x="7862" y="5309"/>
                      <a:pt x="7862" y="3780"/>
                    </a:cubicBezTo>
                    <a:cubicBezTo>
                      <a:pt x="7855" y="1696"/>
                      <a:pt x="6167" y="8"/>
                      <a:pt x="4083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2046;p44">
                <a:extLst>
                  <a:ext uri="{FF2B5EF4-FFF2-40B4-BE49-F238E27FC236}">
                    <a16:creationId xmlns:a16="http://schemas.microsoft.com/office/drawing/2014/main" id="{A31124E9-FCE5-444C-B2FA-340E18198EF9}"/>
                  </a:ext>
                </a:extLst>
              </p:cNvPr>
              <p:cNvSpPr/>
              <p:nvPr/>
            </p:nvSpPr>
            <p:spPr>
              <a:xfrm>
                <a:off x="3145900" y="1498475"/>
                <a:ext cx="68350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2734" h="2837" extrusionOk="0">
                    <a:moveTo>
                      <a:pt x="1082" y="1"/>
                    </a:moveTo>
                    <a:cubicBezTo>
                      <a:pt x="613" y="1"/>
                      <a:pt x="159" y="686"/>
                      <a:pt x="0" y="2035"/>
                    </a:cubicBezTo>
                    <a:lnTo>
                      <a:pt x="0" y="2590"/>
                    </a:lnTo>
                    <a:cubicBezTo>
                      <a:pt x="429" y="2755"/>
                      <a:pt x="879" y="2836"/>
                      <a:pt x="1330" y="2836"/>
                    </a:cubicBezTo>
                    <a:cubicBezTo>
                      <a:pt x="1806" y="2836"/>
                      <a:pt x="2282" y="2746"/>
                      <a:pt x="2734" y="2569"/>
                    </a:cubicBezTo>
                    <a:lnTo>
                      <a:pt x="2734" y="2006"/>
                    </a:lnTo>
                    <a:cubicBezTo>
                      <a:pt x="2561" y="362"/>
                      <a:pt x="1587" y="1"/>
                      <a:pt x="1082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2047;p44">
                <a:extLst>
                  <a:ext uri="{FF2B5EF4-FFF2-40B4-BE49-F238E27FC236}">
                    <a16:creationId xmlns:a16="http://schemas.microsoft.com/office/drawing/2014/main" id="{288AD3AD-B248-425C-BCC2-FB95BBEEDB25}"/>
                  </a:ext>
                </a:extLst>
              </p:cNvPr>
              <p:cNvSpPr/>
              <p:nvPr/>
            </p:nvSpPr>
            <p:spPr>
              <a:xfrm>
                <a:off x="3089275" y="1392288"/>
                <a:ext cx="179975" cy="163150"/>
              </a:xfrm>
              <a:custGeom>
                <a:avLst/>
                <a:gdLst/>
                <a:ahLst/>
                <a:cxnLst/>
                <a:rect l="l" t="t" r="r" b="b"/>
                <a:pathLst>
                  <a:path w="7199" h="6526" extrusionOk="0">
                    <a:moveTo>
                      <a:pt x="3601" y="0"/>
                    </a:moveTo>
                    <a:cubicBezTo>
                      <a:pt x="3341" y="0"/>
                      <a:pt x="3077" y="31"/>
                      <a:pt x="2813" y="96"/>
                    </a:cubicBezTo>
                    <a:cubicBezTo>
                      <a:pt x="1068" y="529"/>
                      <a:pt x="1" y="2296"/>
                      <a:pt x="433" y="4042"/>
                    </a:cubicBezTo>
                    <a:cubicBezTo>
                      <a:pt x="801" y="5531"/>
                      <a:pt x="2132" y="6525"/>
                      <a:pt x="3594" y="6525"/>
                    </a:cubicBezTo>
                    <a:cubicBezTo>
                      <a:pt x="3853" y="6525"/>
                      <a:pt x="4116" y="6494"/>
                      <a:pt x="4378" y="6429"/>
                    </a:cubicBezTo>
                    <a:cubicBezTo>
                      <a:pt x="6131" y="5996"/>
                      <a:pt x="7199" y="4229"/>
                      <a:pt x="6766" y="2477"/>
                    </a:cubicBezTo>
                    <a:cubicBezTo>
                      <a:pt x="6398" y="994"/>
                      <a:pt x="5067" y="0"/>
                      <a:pt x="3601" y="0"/>
                    </a:cubicBezTo>
                    <a:close/>
                  </a:path>
                </a:pathLst>
              </a:custGeom>
              <a:solidFill>
                <a:srgbClr val="F8FA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2048;p44">
                <a:extLst>
                  <a:ext uri="{FF2B5EF4-FFF2-40B4-BE49-F238E27FC236}">
                    <a16:creationId xmlns:a16="http://schemas.microsoft.com/office/drawing/2014/main" id="{D6C0D3CA-5601-445E-9ADA-29DA368C1360}"/>
                  </a:ext>
                </a:extLst>
              </p:cNvPr>
              <p:cNvSpPr/>
              <p:nvPr/>
            </p:nvSpPr>
            <p:spPr>
              <a:xfrm>
                <a:off x="3099881" y="1407525"/>
                <a:ext cx="146425" cy="206925"/>
              </a:xfrm>
              <a:custGeom>
                <a:avLst/>
                <a:gdLst/>
                <a:ahLst/>
                <a:cxnLst/>
                <a:rect l="l" t="t" r="r" b="b"/>
                <a:pathLst>
                  <a:path w="5857" h="8277" extrusionOk="0">
                    <a:moveTo>
                      <a:pt x="3163" y="0"/>
                    </a:moveTo>
                    <a:cubicBezTo>
                      <a:pt x="2706" y="0"/>
                      <a:pt x="2237" y="119"/>
                      <a:pt x="1796" y="379"/>
                    </a:cubicBezTo>
                    <a:cubicBezTo>
                      <a:pt x="0" y="1439"/>
                      <a:pt x="44" y="4050"/>
                      <a:pt x="1869" y="5053"/>
                    </a:cubicBezTo>
                    <a:cubicBezTo>
                      <a:pt x="2135" y="5204"/>
                      <a:pt x="2308" y="5485"/>
                      <a:pt x="2308" y="5803"/>
                    </a:cubicBezTo>
                    <a:lnTo>
                      <a:pt x="2308" y="6654"/>
                    </a:lnTo>
                    <a:lnTo>
                      <a:pt x="1876" y="6654"/>
                    </a:lnTo>
                    <a:cubicBezTo>
                      <a:pt x="1753" y="6654"/>
                      <a:pt x="1695" y="6798"/>
                      <a:pt x="1782" y="6884"/>
                    </a:cubicBezTo>
                    <a:lnTo>
                      <a:pt x="3109" y="8233"/>
                    </a:lnTo>
                    <a:cubicBezTo>
                      <a:pt x="3134" y="8262"/>
                      <a:pt x="3169" y="8276"/>
                      <a:pt x="3203" y="8276"/>
                    </a:cubicBezTo>
                    <a:cubicBezTo>
                      <a:pt x="3237" y="8276"/>
                      <a:pt x="3271" y="8262"/>
                      <a:pt x="3297" y="8233"/>
                    </a:cubicBezTo>
                    <a:lnTo>
                      <a:pt x="4624" y="6884"/>
                    </a:lnTo>
                    <a:cubicBezTo>
                      <a:pt x="4710" y="6798"/>
                      <a:pt x="4645" y="6654"/>
                      <a:pt x="4530" y="6654"/>
                    </a:cubicBezTo>
                    <a:lnTo>
                      <a:pt x="4097" y="6654"/>
                    </a:lnTo>
                    <a:lnTo>
                      <a:pt x="4097" y="5752"/>
                    </a:lnTo>
                    <a:cubicBezTo>
                      <a:pt x="4097" y="5449"/>
                      <a:pt x="4256" y="5168"/>
                      <a:pt x="4523" y="5016"/>
                    </a:cubicBezTo>
                    <a:cubicBezTo>
                      <a:pt x="5345" y="4533"/>
                      <a:pt x="5857" y="3653"/>
                      <a:pt x="5857" y="2694"/>
                    </a:cubicBezTo>
                    <a:cubicBezTo>
                      <a:pt x="5857" y="1121"/>
                      <a:pt x="4567" y="0"/>
                      <a:pt x="3163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18000" algn="ctr">
                  <a:spcBef>
                    <a:spcPts val="300"/>
                  </a:spcBef>
                  <a:buClr>
                    <a:srgbClr val="000000"/>
                  </a:buClr>
                </a:pPr>
                <a:r>
                  <a:rPr lang="nl-NL" sz="1400" b="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1</a:t>
                </a:r>
                <a:endParaRPr sz="1400" b="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" name="Google Shape;2039;p44">
            <a:extLst>
              <a:ext uri="{FF2B5EF4-FFF2-40B4-BE49-F238E27FC236}">
                <a16:creationId xmlns:a16="http://schemas.microsoft.com/office/drawing/2014/main" id="{23A94180-5CE1-41F4-9E99-2526390AF122}"/>
              </a:ext>
            </a:extLst>
          </p:cNvPr>
          <p:cNvGrpSpPr/>
          <p:nvPr/>
        </p:nvGrpSpPr>
        <p:grpSpPr>
          <a:xfrm>
            <a:off x="8173592" y="1534967"/>
            <a:ext cx="3018570" cy="836786"/>
            <a:chOff x="3176563" y="1380375"/>
            <a:chExt cx="844388" cy="234075"/>
          </a:xfrm>
        </p:grpSpPr>
        <p:sp>
          <p:nvSpPr>
            <p:cNvPr id="18" name="Google Shape;2040;p44">
              <a:extLst>
                <a:ext uri="{FF2B5EF4-FFF2-40B4-BE49-F238E27FC236}">
                  <a16:creationId xmlns:a16="http://schemas.microsoft.com/office/drawing/2014/main" id="{3ED09606-8F54-41E9-8219-D0E0514849F9}"/>
                </a:ext>
              </a:extLst>
            </p:cNvPr>
            <p:cNvSpPr/>
            <p:nvPr/>
          </p:nvSpPr>
          <p:spPr>
            <a:xfrm>
              <a:off x="3289775" y="1394800"/>
              <a:ext cx="731175" cy="158175"/>
            </a:xfrm>
            <a:custGeom>
              <a:avLst/>
              <a:gdLst/>
              <a:ahLst/>
              <a:cxnLst/>
              <a:rect l="l" t="t" r="r" b="b"/>
              <a:pathLst>
                <a:path w="29247" h="6327" extrusionOk="0">
                  <a:moveTo>
                    <a:pt x="1" y="1"/>
                  </a:moveTo>
                  <a:lnTo>
                    <a:pt x="1" y="6326"/>
                  </a:lnTo>
                  <a:lnTo>
                    <a:pt x="26088" y="6326"/>
                  </a:lnTo>
                  <a:cubicBezTo>
                    <a:pt x="27833" y="6326"/>
                    <a:pt x="29247" y="4912"/>
                    <a:pt x="29247" y="3167"/>
                  </a:cubicBezTo>
                  <a:cubicBezTo>
                    <a:pt x="29247" y="1414"/>
                    <a:pt x="27833" y="1"/>
                    <a:pt x="26088" y="1"/>
                  </a:cubicBezTo>
                  <a:close/>
                </a:path>
              </a:pathLst>
            </a:custGeom>
            <a:solidFill>
              <a:srgbClr val="B8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8000">
                <a:buClr>
                  <a:srgbClr val="000000"/>
                </a:buClr>
              </a:pPr>
              <a:r>
                <a:rPr lang="nl-NL"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Marktonderzoek</a:t>
              </a:r>
              <a:endParaRPr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041;p44">
              <a:extLst>
                <a:ext uri="{FF2B5EF4-FFF2-40B4-BE49-F238E27FC236}">
                  <a16:creationId xmlns:a16="http://schemas.microsoft.com/office/drawing/2014/main" id="{7045E435-B041-48D8-A2E5-16B6D5083B83}"/>
                </a:ext>
              </a:extLst>
            </p:cNvPr>
            <p:cNvSpPr/>
            <p:nvPr/>
          </p:nvSpPr>
          <p:spPr>
            <a:xfrm>
              <a:off x="3849475" y="1413550"/>
              <a:ext cx="152725" cy="120650"/>
            </a:xfrm>
            <a:custGeom>
              <a:avLst/>
              <a:gdLst/>
              <a:ahLst/>
              <a:cxnLst/>
              <a:rect l="l" t="t" r="r" b="b"/>
              <a:pathLst>
                <a:path w="6109" h="4826" extrusionOk="0">
                  <a:moveTo>
                    <a:pt x="2366" y="1"/>
                  </a:moveTo>
                  <a:cubicBezTo>
                    <a:pt x="1053" y="30"/>
                    <a:pt x="0" y="1097"/>
                    <a:pt x="0" y="2410"/>
                  </a:cubicBezTo>
                  <a:cubicBezTo>
                    <a:pt x="0" y="3722"/>
                    <a:pt x="1053" y="4797"/>
                    <a:pt x="2366" y="4826"/>
                  </a:cubicBezTo>
                  <a:lnTo>
                    <a:pt x="3700" y="4826"/>
                  </a:lnTo>
                  <a:cubicBezTo>
                    <a:pt x="5027" y="4819"/>
                    <a:pt x="6102" y="3744"/>
                    <a:pt x="6109" y="2417"/>
                  </a:cubicBezTo>
                  <a:cubicBezTo>
                    <a:pt x="6102" y="1083"/>
                    <a:pt x="5027" y="1"/>
                    <a:pt x="3700" y="1"/>
                  </a:cubicBezTo>
                  <a:close/>
                </a:path>
              </a:pathLst>
            </a:custGeom>
            <a:solidFill>
              <a:srgbClr val="E7A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42;p44">
              <a:extLst>
                <a:ext uri="{FF2B5EF4-FFF2-40B4-BE49-F238E27FC236}">
                  <a16:creationId xmlns:a16="http://schemas.microsoft.com/office/drawing/2014/main" id="{69C12BEE-5E76-40B5-B295-25DFD84BEDD8}"/>
                </a:ext>
              </a:extLst>
            </p:cNvPr>
            <p:cNvSpPr/>
            <p:nvPr/>
          </p:nvSpPr>
          <p:spPr>
            <a:xfrm>
              <a:off x="3849475" y="1413550"/>
              <a:ext cx="152725" cy="120650"/>
            </a:xfrm>
            <a:custGeom>
              <a:avLst/>
              <a:gdLst/>
              <a:ahLst/>
              <a:cxnLst/>
              <a:rect l="l" t="t" r="r" b="b"/>
              <a:pathLst>
                <a:path w="6109" h="4826" extrusionOk="0">
                  <a:moveTo>
                    <a:pt x="2366" y="1"/>
                  </a:moveTo>
                  <a:cubicBezTo>
                    <a:pt x="1053" y="30"/>
                    <a:pt x="0" y="1097"/>
                    <a:pt x="0" y="2410"/>
                  </a:cubicBezTo>
                  <a:cubicBezTo>
                    <a:pt x="0" y="3722"/>
                    <a:pt x="1053" y="4797"/>
                    <a:pt x="2366" y="4826"/>
                  </a:cubicBezTo>
                  <a:lnTo>
                    <a:pt x="3700" y="4826"/>
                  </a:lnTo>
                  <a:cubicBezTo>
                    <a:pt x="5027" y="4819"/>
                    <a:pt x="6102" y="3744"/>
                    <a:pt x="6109" y="2417"/>
                  </a:cubicBezTo>
                  <a:cubicBezTo>
                    <a:pt x="6102" y="1083"/>
                    <a:pt x="5027" y="1"/>
                    <a:pt x="370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nl-NL" sz="12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§ 3</a:t>
              </a: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043;p44">
              <a:extLst>
                <a:ext uri="{FF2B5EF4-FFF2-40B4-BE49-F238E27FC236}">
                  <a16:creationId xmlns:a16="http://schemas.microsoft.com/office/drawing/2014/main" id="{D39D0EB4-112D-4406-BAFD-3988D8AD67E6}"/>
                </a:ext>
              </a:extLst>
            </p:cNvPr>
            <p:cNvSpPr/>
            <p:nvPr/>
          </p:nvSpPr>
          <p:spPr>
            <a:xfrm>
              <a:off x="3843325" y="1413550"/>
              <a:ext cx="135450" cy="112375"/>
            </a:xfrm>
            <a:custGeom>
              <a:avLst/>
              <a:gdLst/>
              <a:ahLst/>
              <a:cxnLst/>
              <a:rect l="l" t="t" r="r" b="b"/>
              <a:pathLst>
                <a:path w="5418" h="4495" extrusionOk="0">
                  <a:moveTo>
                    <a:pt x="2612" y="1"/>
                  </a:moveTo>
                  <a:cubicBezTo>
                    <a:pt x="1523" y="1"/>
                    <a:pt x="571" y="729"/>
                    <a:pt x="289" y="1782"/>
                  </a:cubicBezTo>
                  <a:cubicBezTo>
                    <a:pt x="1" y="2835"/>
                    <a:pt x="455" y="3946"/>
                    <a:pt x="1400" y="4494"/>
                  </a:cubicBezTo>
                  <a:cubicBezTo>
                    <a:pt x="809" y="4040"/>
                    <a:pt x="462" y="3333"/>
                    <a:pt x="462" y="2590"/>
                  </a:cubicBezTo>
                  <a:cubicBezTo>
                    <a:pt x="462" y="1263"/>
                    <a:pt x="1544" y="181"/>
                    <a:pt x="2871" y="181"/>
                  </a:cubicBezTo>
                  <a:lnTo>
                    <a:pt x="4206" y="181"/>
                  </a:lnTo>
                  <a:cubicBezTo>
                    <a:pt x="4631" y="181"/>
                    <a:pt x="5049" y="297"/>
                    <a:pt x="5417" y="513"/>
                  </a:cubicBezTo>
                  <a:cubicBezTo>
                    <a:pt x="4999" y="181"/>
                    <a:pt x="4480" y="1"/>
                    <a:pt x="39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" name="Google Shape;2044;p44">
              <a:extLst>
                <a:ext uri="{FF2B5EF4-FFF2-40B4-BE49-F238E27FC236}">
                  <a16:creationId xmlns:a16="http://schemas.microsoft.com/office/drawing/2014/main" id="{40F288F9-318E-4E12-81CB-D5DAD2EE86F8}"/>
                </a:ext>
              </a:extLst>
            </p:cNvPr>
            <p:cNvGrpSpPr/>
            <p:nvPr/>
          </p:nvGrpSpPr>
          <p:grpSpPr>
            <a:xfrm>
              <a:off x="3176563" y="1380375"/>
              <a:ext cx="196550" cy="234075"/>
              <a:chOff x="3077200" y="1380375"/>
              <a:chExt cx="196550" cy="234075"/>
            </a:xfrm>
          </p:grpSpPr>
          <p:sp>
            <p:nvSpPr>
              <p:cNvPr id="23" name="Google Shape;2045;p44">
                <a:extLst>
                  <a:ext uri="{FF2B5EF4-FFF2-40B4-BE49-F238E27FC236}">
                    <a16:creationId xmlns:a16="http://schemas.microsoft.com/office/drawing/2014/main" id="{0A7815E9-255A-4DD0-9230-34D55918FDDE}"/>
                  </a:ext>
                </a:extLst>
              </p:cNvPr>
              <p:cNvSpPr/>
              <p:nvPr/>
            </p:nvSpPr>
            <p:spPr>
              <a:xfrm>
                <a:off x="3077200" y="1380375"/>
                <a:ext cx="196550" cy="189000"/>
              </a:xfrm>
              <a:custGeom>
                <a:avLst/>
                <a:gdLst/>
                <a:ahLst/>
                <a:cxnLst/>
                <a:rect l="l" t="t" r="r" b="b"/>
                <a:pathLst>
                  <a:path w="7862" h="7560" extrusionOk="0">
                    <a:moveTo>
                      <a:pt x="4083" y="1"/>
                    </a:moveTo>
                    <a:cubicBezTo>
                      <a:pt x="2554" y="1"/>
                      <a:pt x="1176" y="924"/>
                      <a:pt x="592" y="2338"/>
                    </a:cubicBezTo>
                    <a:cubicBezTo>
                      <a:pt x="0" y="3744"/>
                      <a:pt x="325" y="5374"/>
                      <a:pt x="1407" y="6456"/>
                    </a:cubicBezTo>
                    <a:cubicBezTo>
                      <a:pt x="2129" y="7178"/>
                      <a:pt x="3092" y="7560"/>
                      <a:pt x="4074" y="7560"/>
                    </a:cubicBezTo>
                    <a:cubicBezTo>
                      <a:pt x="4562" y="7560"/>
                      <a:pt x="5055" y="7465"/>
                      <a:pt x="5525" y="7271"/>
                    </a:cubicBezTo>
                    <a:cubicBezTo>
                      <a:pt x="6939" y="6687"/>
                      <a:pt x="7862" y="5309"/>
                      <a:pt x="7862" y="3780"/>
                    </a:cubicBezTo>
                    <a:cubicBezTo>
                      <a:pt x="7855" y="1696"/>
                      <a:pt x="6167" y="8"/>
                      <a:pt x="4083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046;p44">
                <a:extLst>
                  <a:ext uri="{FF2B5EF4-FFF2-40B4-BE49-F238E27FC236}">
                    <a16:creationId xmlns:a16="http://schemas.microsoft.com/office/drawing/2014/main" id="{965C4B2F-5BF7-4191-9B34-2ECB5535810F}"/>
                  </a:ext>
                </a:extLst>
              </p:cNvPr>
              <p:cNvSpPr/>
              <p:nvPr/>
            </p:nvSpPr>
            <p:spPr>
              <a:xfrm>
                <a:off x="3145900" y="1498475"/>
                <a:ext cx="68350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2734" h="2837" extrusionOk="0">
                    <a:moveTo>
                      <a:pt x="1082" y="1"/>
                    </a:moveTo>
                    <a:cubicBezTo>
                      <a:pt x="613" y="1"/>
                      <a:pt x="159" y="686"/>
                      <a:pt x="0" y="2035"/>
                    </a:cubicBezTo>
                    <a:lnTo>
                      <a:pt x="0" y="2590"/>
                    </a:lnTo>
                    <a:cubicBezTo>
                      <a:pt x="429" y="2755"/>
                      <a:pt x="879" y="2836"/>
                      <a:pt x="1330" y="2836"/>
                    </a:cubicBezTo>
                    <a:cubicBezTo>
                      <a:pt x="1806" y="2836"/>
                      <a:pt x="2282" y="2746"/>
                      <a:pt x="2734" y="2569"/>
                    </a:cubicBezTo>
                    <a:lnTo>
                      <a:pt x="2734" y="2006"/>
                    </a:lnTo>
                    <a:cubicBezTo>
                      <a:pt x="2561" y="362"/>
                      <a:pt x="1587" y="1"/>
                      <a:pt x="1082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047;p44">
                <a:extLst>
                  <a:ext uri="{FF2B5EF4-FFF2-40B4-BE49-F238E27FC236}">
                    <a16:creationId xmlns:a16="http://schemas.microsoft.com/office/drawing/2014/main" id="{22337070-5259-406B-807F-E90E6A89C9EF}"/>
                  </a:ext>
                </a:extLst>
              </p:cNvPr>
              <p:cNvSpPr/>
              <p:nvPr/>
            </p:nvSpPr>
            <p:spPr>
              <a:xfrm>
                <a:off x="3089275" y="1392288"/>
                <a:ext cx="179975" cy="163150"/>
              </a:xfrm>
              <a:custGeom>
                <a:avLst/>
                <a:gdLst/>
                <a:ahLst/>
                <a:cxnLst/>
                <a:rect l="l" t="t" r="r" b="b"/>
                <a:pathLst>
                  <a:path w="7199" h="6526" extrusionOk="0">
                    <a:moveTo>
                      <a:pt x="3601" y="0"/>
                    </a:moveTo>
                    <a:cubicBezTo>
                      <a:pt x="3341" y="0"/>
                      <a:pt x="3077" y="31"/>
                      <a:pt x="2813" y="96"/>
                    </a:cubicBezTo>
                    <a:cubicBezTo>
                      <a:pt x="1068" y="529"/>
                      <a:pt x="1" y="2296"/>
                      <a:pt x="433" y="4042"/>
                    </a:cubicBezTo>
                    <a:cubicBezTo>
                      <a:pt x="801" y="5531"/>
                      <a:pt x="2132" y="6525"/>
                      <a:pt x="3594" y="6525"/>
                    </a:cubicBezTo>
                    <a:cubicBezTo>
                      <a:pt x="3853" y="6525"/>
                      <a:pt x="4116" y="6494"/>
                      <a:pt x="4378" y="6429"/>
                    </a:cubicBezTo>
                    <a:cubicBezTo>
                      <a:pt x="6131" y="5996"/>
                      <a:pt x="7199" y="4229"/>
                      <a:pt x="6766" y="2477"/>
                    </a:cubicBezTo>
                    <a:cubicBezTo>
                      <a:pt x="6398" y="994"/>
                      <a:pt x="5067" y="0"/>
                      <a:pt x="3601" y="0"/>
                    </a:cubicBezTo>
                    <a:close/>
                  </a:path>
                </a:pathLst>
              </a:custGeom>
              <a:solidFill>
                <a:srgbClr val="F8FA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048;p44">
                <a:extLst>
                  <a:ext uri="{FF2B5EF4-FFF2-40B4-BE49-F238E27FC236}">
                    <a16:creationId xmlns:a16="http://schemas.microsoft.com/office/drawing/2014/main" id="{796F32C6-2471-492A-8CCC-92749F24ED79}"/>
                  </a:ext>
                </a:extLst>
              </p:cNvPr>
              <p:cNvSpPr/>
              <p:nvPr/>
            </p:nvSpPr>
            <p:spPr>
              <a:xfrm>
                <a:off x="3099881" y="1407525"/>
                <a:ext cx="146425" cy="206925"/>
              </a:xfrm>
              <a:custGeom>
                <a:avLst/>
                <a:gdLst/>
                <a:ahLst/>
                <a:cxnLst/>
                <a:rect l="l" t="t" r="r" b="b"/>
                <a:pathLst>
                  <a:path w="5857" h="8277" extrusionOk="0">
                    <a:moveTo>
                      <a:pt x="3163" y="0"/>
                    </a:moveTo>
                    <a:cubicBezTo>
                      <a:pt x="2706" y="0"/>
                      <a:pt x="2237" y="119"/>
                      <a:pt x="1796" y="379"/>
                    </a:cubicBezTo>
                    <a:cubicBezTo>
                      <a:pt x="0" y="1439"/>
                      <a:pt x="44" y="4050"/>
                      <a:pt x="1869" y="5053"/>
                    </a:cubicBezTo>
                    <a:cubicBezTo>
                      <a:pt x="2135" y="5204"/>
                      <a:pt x="2308" y="5485"/>
                      <a:pt x="2308" y="5803"/>
                    </a:cubicBezTo>
                    <a:lnTo>
                      <a:pt x="2308" y="6654"/>
                    </a:lnTo>
                    <a:lnTo>
                      <a:pt x="1876" y="6654"/>
                    </a:lnTo>
                    <a:cubicBezTo>
                      <a:pt x="1753" y="6654"/>
                      <a:pt x="1695" y="6798"/>
                      <a:pt x="1782" y="6884"/>
                    </a:cubicBezTo>
                    <a:lnTo>
                      <a:pt x="3109" y="8233"/>
                    </a:lnTo>
                    <a:cubicBezTo>
                      <a:pt x="3134" y="8262"/>
                      <a:pt x="3169" y="8276"/>
                      <a:pt x="3203" y="8276"/>
                    </a:cubicBezTo>
                    <a:cubicBezTo>
                      <a:pt x="3237" y="8276"/>
                      <a:pt x="3271" y="8262"/>
                      <a:pt x="3297" y="8233"/>
                    </a:cubicBezTo>
                    <a:lnTo>
                      <a:pt x="4624" y="6884"/>
                    </a:lnTo>
                    <a:cubicBezTo>
                      <a:pt x="4710" y="6798"/>
                      <a:pt x="4645" y="6654"/>
                      <a:pt x="4530" y="6654"/>
                    </a:cubicBezTo>
                    <a:lnTo>
                      <a:pt x="4097" y="6654"/>
                    </a:lnTo>
                    <a:lnTo>
                      <a:pt x="4097" y="5752"/>
                    </a:lnTo>
                    <a:cubicBezTo>
                      <a:pt x="4097" y="5449"/>
                      <a:pt x="4256" y="5168"/>
                      <a:pt x="4523" y="5016"/>
                    </a:cubicBezTo>
                    <a:cubicBezTo>
                      <a:pt x="5345" y="4533"/>
                      <a:pt x="5857" y="3653"/>
                      <a:pt x="5857" y="2694"/>
                    </a:cubicBezTo>
                    <a:cubicBezTo>
                      <a:pt x="5857" y="1121"/>
                      <a:pt x="4567" y="0"/>
                      <a:pt x="3163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18000" algn="ctr">
                  <a:spcBef>
                    <a:spcPts val="300"/>
                  </a:spcBef>
                  <a:buClr>
                    <a:srgbClr val="000000"/>
                  </a:buClr>
                </a:pPr>
                <a:r>
                  <a:rPr lang="nl-NL" sz="1400" b="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2</a:t>
                </a:r>
                <a:endParaRPr sz="1400" b="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" name="Google Shape;2039;p44">
            <a:extLst>
              <a:ext uri="{FF2B5EF4-FFF2-40B4-BE49-F238E27FC236}">
                <a16:creationId xmlns:a16="http://schemas.microsoft.com/office/drawing/2014/main" id="{5A184445-612A-4B41-936C-AA940F37247E}"/>
              </a:ext>
            </a:extLst>
          </p:cNvPr>
          <p:cNvGrpSpPr/>
          <p:nvPr/>
        </p:nvGrpSpPr>
        <p:grpSpPr>
          <a:xfrm>
            <a:off x="8173592" y="2381271"/>
            <a:ext cx="3018570" cy="836786"/>
            <a:chOff x="3176563" y="1380375"/>
            <a:chExt cx="844388" cy="234075"/>
          </a:xfrm>
        </p:grpSpPr>
        <p:sp>
          <p:nvSpPr>
            <p:cNvPr id="28" name="Google Shape;2040;p44">
              <a:extLst>
                <a:ext uri="{FF2B5EF4-FFF2-40B4-BE49-F238E27FC236}">
                  <a16:creationId xmlns:a16="http://schemas.microsoft.com/office/drawing/2014/main" id="{E847357E-CCAB-4996-B530-0935EEC960C1}"/>
                </a:ext>
              </a:extLst>
            </p:cNvPr>
            <p:cNvSpPr/>
            <p:nvPr/>
          </p:nvSpPr>
          <p:spPr>
            <a:xfrm>
              <a:off x="3289775" y="1394800"/>
              <a:ext cx="731175" cy="158175"/>
            </a:xfrm>
            <a:custGeom>
              <a:avLst/>
              <a:gdLst/>
              <a:ahLst/>
              <a:cxnLst/>
              <a:rect l="l" t="t" r="r" b="b"/>
              <a:pathLst>
                <a:path w="29247" h="6327" extrusionOk="0">
                  <a:moveTo>
                    <a:pt x="1" y="1"/>
                  </a:moveTo>
                  <a:lnTo>
                    <a:pt x="1" y="6326"/>
                  </a:lnTo>
                  <a:lnTo>
                    <a:pt x="26088" y="6326"/>
                  </a:lnTo>
                  <a:cubicBezTo>
                    <a:pt x="27833" y="6326"/>
                    <a:pt x="29247" y="4912"/>
                    <a:pt x="29247" y="3167"/>
                  </a:cubicBezTo>
                  <a:cubicBezTo>
                    <a:pt x="29247" y="1414"/>
                    <a:pt x="27833" y="1"/>
                    <a:pt x="26088" y="1"/>
                  </a:cubicBezTo>
                  <a:close/>
                </a:path>
              </a:pathLst>
            </a:custGeom>
            <a:solidFill>
              <a:srgbClr val="B8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8000">
                <a:buClr>
                  <a:srgbClr val="000000"/>
                </a:buClr>
              </a:pPr>
              <a:r>
                <a:rPr lang="nl-NL"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Financieel plan</a:t>
              </a:r>
              <a:endParaRPr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041;p44">
              <a:extLst>
                <a:ext uri="{FF2B5EF4-FFF2-40B4-BE49-F238E27FC236}">
                  <a16:creationId xmlns:a16="http://schemas.microsoft.com/office/drawing/2014/main" id="{9E10C768-7072-41B4-A04F-9116F25DEEE9}"/>
                </a:ext>
              </a:extLst>
            </p:cNvPr>
            <p:cNvSpPr/>
            <p:nvPr/>
          </p:nvSpPr>
          <p:spPr>
            <a:xfrm>
              <a:off x="3849475" y="1413550"/>
              <a:ext cx="152725" cy="120650"/>
            </a:xfrm>
            <a:custGeom>
              <a:avLst/>
              <a:gdLst/>
              <a:ahLst/>
              <a:cxnLst/>
              <a:rect l="l" t="t" r="r" b="b"/>
              <a:pathLst>
                <a:path w="6109" h="4826" extrusionOk="0">
                  <a:moveTo>
                    <a:pt x="2366" y="1"/>
                  </a:moveTo>
                  <a:cubicBezTo>
                    <a:pt x="1053" y="30"/>
                    <a:pt x="0" y="1097"/>
                    <a:pt x="0" y="2410"/>
                  </a:cubicBezTo>
                  <a:cubicBezTo>
                    <a:pt x="0" y="3722"/>
                    <a:pt x="1053" y="4797"/>
                    <a:pt x="2366" y="4826"/>
                  </a:cubicBezTo>
                  <a:lnTo>
                    <a:pt x="3700" y="4826"/>
                  </a:lnTo>
                  <a:cubicBezTo>
                    <a:pt x="5027" y="4819"/>
                    <a:pt x="6102" y="3744"/>
                    <a:pt x="6109" y="2417"/>
                  </a:cubicBezTo>
                  <a:cubicBezTo>
                    <a:pt x="6102" y="1083"/>
                    <a:pt x="5027" y="1"/>
                    <a:pt x="3700" y="1"/>
                  </a:cubicBezTo>
                  <a:close/>
                </a:path>
              </a:pathLst>
            </a:custGeom>
            <a:solidFill>
              <a:srgbClr val="E7A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042;p44">
              <a:extLst>
                <a:ext uri="{FF2B5EF4-FFF2-40B4-BE49-F238E27FC236}">
                  <a16:creationId xmlns:a16="http://schemas.microsoft.com/office/drawing/2014/main" id="{16914B55-F84F-48B1-AF2B-BA16C9116D3E}"/>
                </a:ext>
              </a:extLst>
            </p:cNvPr>
            <p:cNvSpPr/>
            <p:nvPr/>
          </p:nvSpPr>
          <p:spPr>
            <a:xfrm>
              <a:off x="3849475" y="1413550"/>
              <a:ext cx="152725" cy="120650"/>
            </a:xfrm>
            <a:custGeom>
              <a:avLst/>
              <a:gdLst/>
              <a:ahLst/>
              <a:cxnLst/>
              <a:rect l="l" t="t" r="r" b="b"/>
              <a:pathLst>
                <a:path w="6109" h="4826" extrusionOk="0">
                  <a:moveTo>
                    <a:pt x="2366" y="1"/>
                  </a:moveTo>
                  <a:cubicBezTo>
                    <a:pt x="1053" y="30"/>
                    <a:pt x="0" y="1097"/>
                    <a:pt x="0" y="2410"/>
                  </a:cubicBezTo>
                  <a:cubicBezTo>
                    <a:pt x="0" y="3722"/>
                    <a:pt x="1053" y="4797"/>
                    <a:pt x="2366" y="4826"/>
                  </a:cubicBezTo>
                  <a:lnTo>
                    <a:pt x="3700" y="4826"/>
                  </a:lnTo>
                  <a:cubicBezTo>
                    <a:pt x="5027" y="4819"/>
                    <a:pt x="6102" y="3744"/>
                    <a:pt x="6109" y="2417"/>
                  </a:cubicBezTo>
                  <a:cubicBezTo>
                    <a:pt x="6102" y="1083"/>
                    <a:pt x="5027" y="1"/>
                    <a:pt x="370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nl-NL" sz="12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§ 2.1</a:t>
              </a: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043;p44">
              <a:extLst>
                <a:ext uri="{FF2B5EF4-FFF2-40B4-BE49-F238E27FC236}">
                  <a16:creationId xmlns:a16="http://schemas.microsoft.com/office/drawing/2014/main" id="{2EA21501-3543-4574-A8E9-114B751E1F90}"/>
                </a:ext>
              </a:extLst>
            </p:cNvPr>
            <p:cNvSpPr/>
            <p:nvPr/>
          </p:nvSpPr>
          <p:spPr>
            <a:xfrm>
              <a:off x="3843325" y="1413550"/>
              <a:ext cx="135450" cy="112375"/>
            </a:xfrm>
            <a:custGeom>
              <a:avLst/>
              <a:gdLst/>
              <a:ahLst/>
              <a:cxnLst/>
              <a:rect l="l" t="t" r="r" b="b"/>
              <a:pathLst>
                <a:path w="5418" h="4495" extrusionOk="0">
                  <a:moveTo>
                    <a:pt x="2612" y="1"/>
                  </a:moveTo>
                  <a:cubicBezTo>
                    <a:pt x="1523" y="1"/>
                    <a:pt x="571" y="729"/>
                    <a:pt x="289" y="1782"/>
                  </a:cubicBezTo>
                  <a:cubicBezTo>
                    <a:pt x="1" y="2835"/>
                    <a:pt x="455" y="3946"/>
                    <a:pt x="1400" y="4494"/>
                  </a:cubicBezTo>
                  <a:cubicBezTo>
                    <a:pt x="809" y="4040"/>
                    <a:pt x="462" y="3333"/>
                    <a:pt x="462" y="2590"/>
                  </a:cubicBezTo>
                  <a:cubicBezTo>
                    <a:pt x="462" y="1263"/>
                    <a:pt x="1544" y="181"/>
                    <a:pt x="2871" y="181"/>
                  </a:cubicBezTo>
                  <a:lnTo>
                    <a:pt x="4206" y="181"/>
                  </a:lnTo>
                  <a:cubicBezTo>
                    <a:pt x="4631" y="181"/>
                    <a:pt x="5049" y="297"/>
                    <a:pt x="5417" y="513"/>
                  </a:cubicBezTo>
                  <a:cubicBezTo>
                    <a:pt x="4999" y="181"/>
                    <a:pt x="4480" y="1"/>
                    <a:pt x="39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2" name="Google Shape;2044;p44">
              <a:extLst>
                <a:ext uri="{FF2B5EF4-FFF2-40B4-BE49-F238E27FC236}">
                  <a16:creationId xmlns:a16="http://schemas.microsoft.com/office/drawing/2014/main" id="{215FCF1D-1A4C-4748-87C6-39CD158E5EBC}"/>
                </a:ext>
              </a:extLst>
            </p:cNvPr>
            <p:cNvGrpSpPr/>
            <p:nvPr/>
          </p:nvGrpSpPr>
          <p:grpSpPr>
            <a:xfrm>
              <a:off x="3176563" y="1380375"/>
              <a:ext cx="196550" cy="234075"/>
              <a:chOff x="3077200" y="1380375"/>
              <a:chExt cx="196550" cy="234075"/>
            </a:xfrm>
          </p:grpSpPr>
          <p:sp>
            <p:nvSpPr>
              <p:cNvPr id="33" name="Google Shape;2045;p44">
                <a:extLst>
                  <a:ext uri="{FF2B5EF4-FFF2-40B4-BE49-F238E27FC236}">
                    <a16:creationId xmlns:a16="http://schemas.microsoft.com/office/drawing/2014/main" id="{A7C2222D-1853-4BBD-A65D-35AECC55A888}"/>
                  </a:ext>
                </a:extLst>
              </p:cNvPr>
              <p:cNvSpPr/>
              <p:nvPr/>
            </p:nvSpPr>
            <p:spPr>
              <a:xfrm>
                <a:off x="3077200" y="1380375"/>
                <a:ext cx="196550" cy="189000"/>
              </a:xfrm>
              <a:custGeom>
                <a:avLst/>
                <a:gdLst/>
                <a:ahLst/>
                <a:cxnLst/>
                <a:rect l="l" t="t" r="r" b="b"/>
                <a:pathLst>
                  <a:path w="7862" h="7560" extrusionOk="0">
                    <a:moveTo>
                      <a:pt x="4083" y="1"/>
                    </a:moveTo>
                    <a:cubicBezTo>
                      <a:pt x="2554" y="1"/>
                      <a:pt x="1176" y="924"/>
                      <a:pt x="592" y="2338"/>
                    </a:cubicBezTo>
                    <a:cubicBezTo>
                      <a:pt x="0" y="3744"/>
                      <a:pt x="325" y="5374"/>
                      <a:pt x="1407" y="6456"/>
                    </a:cubicBezTo>
                    <a:cubicBezTo>
                      <a:pt x="2129" y="7178"/>
                      <a:pt x="3092" y="7560"/>
                      <a:pt x="4074" y="7560"/>
                    </a:cubicBezTo>
                    <a:cubicBezTo>
                      <a:pt x="4562" y="7560"/>
                      <a:pt x="5055" y="7465"/>
                      <a:pt x="5525" y="7271"/>
                    </a:cubicBezTo>
                    <a:cubicBezTo>
                      <a:pt x="6939" y="6687"/>
                      <a:pt x="7862" y="5309"/>
                      <a:pt x="7862" y="3780"/>
                    </a:cubicBezTo>
                    <a:cubicBezTo>
                      <a:pt x="7855" y="1696"/>
                      <a:pt x="6167" y="8"/>
                      <a:pt x="4083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2046;p44">
                <a:extLst>
                  <a:ext uri="{FF2B5EF4-FFF2-40B4-BE49-F238E27FC236}">
                    <a16:creationId xmlns:a16="http://schemas.microsoft.com/office/drawing/2014/main" id="{0CC14CE5-39E4-4833-B62A-10C6812EF542}"/>
                  </a:ext>
                </a:extLst>
              </p:cNvPr>
              <p:cNvSpPr/>
              <p:nvPr/>
            </p:nvSpPr>
            <p:spPr>
              <a:xfrm>
                <a:off x="3145900" y="1498475"/>
                <a:ext cx="68350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2734" h="2837" extrusionOk="0">
                    <a:moveTo>
                      <a:pt x="1082" y="1"/>
                    </a:moveTo>
                    <a:cubicBezTo>
                      <a:pt x="613" y="1"/>
                      <a:pt x="159" y="686"/>
                      <a:pt x="0" y="2035"/>
                    </a:cubicBezTo>
                    <a:lnTo>
                      <a:pt x="0" y="2590"/>
                    </a:lnTo>
                    <a:cubicBezTo>
                      <a:pt x="429" y="2755"/>
                      <a:pt x="879" y="2836"/>
                      <a:pt x="1330" y="2836"/>
                    </a:cubicBezTo>
                    <a:cubicBezTo>
                      <a:pt x="1806" y="2836"/>
                      <a:pt x="2282" y="2746"/>
                      <a:pt x="2734" y="2569"/>
                    </a:cubicBezTo>
                    <a:lnTo>
                      <a:pt x="2734" y="2006"/>
                    </a:lnTo>
                    <a:cubicBezTo>
                      <a:pt x="2561" y="362"/>
                      <a:pt x="1587" y="1"/>
                      <a:pt x="1082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2047;p44">
                <a:extLst>
                  <a:ext uri="{FF2B5EF4-FFF2-40B4-BE49-F238E27FC236}">
                    <a16:creationId xmlns:a16="http://schemas.microsoft.com/office/drawing/2014/main" id="{43A91AEB-253D-425B-A6B5-83499C277FEF}"/>
                  </a:ext>
                </a:extLst>
              </p:cNvPr>
              <p:cNvSpPr/>
              <p:nvPr/>
            </p:nvSpPr>
            <p:spPr>
              <a:xfrm>
                <a:off x="3089275" y="1392288"/>
                <a:ext cx="179975" cy="163150"/>
              </a:xfrm>
              <a:custGeom>
                <a:avLst/>
                <a:gdLst/>
                <a:ahLst/>
                <a:cxnLst/>
                <a:rect l="l" t="t" r="r" b="b"/>
                <a:pathLst>
                  <a:path w="7199" h="6526" extrusionOk="0">
                    <a:moveTo>
                      <a:pt x="3601" y="0"/>
                    </a:moveTo>
                    <a:cubicBezTo>
                      <a:pt x="3341" y="0"/>
                      <a:pt x="3077" y="31"/>
                      <a:pt x="2813" y="96"/>
                    </a:cubicBezTo>
                    <a:cubicBezTo>
                      <a:pt x="1068" y="529"/>
                      <a:pt x="1" y="2296"/>
                      <a:pt x="433" y="4042"/>
                    </a:cubicBezTo>
                    <a:cubicBezTo>
                      <a:pt x="801" y="5531"/>
                      <a:pt x="2132" y="6525"/>
                      <a:pt x="3594" y="6525"/>
                    </a:cubicBezTo>
                    <a:cubicBezTo>
                      <a:pt x="3853" y="6525"/>
                      <a:pt x="4116" y="6494"/>
                      <a:pt x="4378" y="6429"/>
                    </a:cubicBezTo>
                    <a:cubicBezTo>
                      <a:pt x="6131" y="5996"/>
                      <a:pt x="7199" y="4229"/>
                      <a:pt x="6766" y="2477"/>
                    </a:cubicBezTo>
                    <a:cubicBezTo>
                      <a:pt x="6398" y="994"/>
                      <a:pt x="5067" y="0"/>
                      <a:pt x="3601" y="0"/>
                    </a:cubicBezTo>
                    <a:close/>
                  </a:path>
                </a:pathLst>
              </a:custGeom>
              <a:solidFill>
                <a:srgbClr val="F8FA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2048;p44">
                <a:extLst>
                  <a:ext uri="{FF2B5EF4-FFF2-40B4-BE49-F238E27FC236}">
                    <a16:creationId xmlns:a16="http://schemas.microsoft.com/office/drawing/2014/main" id="{31CA6FA7-85F7-4E54-8C92-9CFA8015A81F}"/>
                  </a:ext>
                </a:extLst>
              </p:cNvPr>
              <p:cNvSpPr/>
              <p:nvPr/>
            </p:nvSpPr>
            <p:spPr>
              <a:xfrm>
                <a:off x="3099881" y="1407525"/>
                <a:ext cx="146425" cy="206925"/>
              </a:xfrm>
              <a:custGeom>
                <a:avLst/>
                <a:gdLst/>
                <a:ahLst/>
                <a:cxnLst/>
                <a:rect l="l" t="t" r="r" b="b"/>
                <a:pathLst>
                  <a:path w="5857" h="8277" extrusionOk="0">
                    <a:moveTo>
                      <a:pt x="3163" y="0"/>
                    </a:moveTo>
                    <a:cubicBezTo>
                      <a:pt x="2706" y="0"/>
                      <a:pt x="2237" y="119"/>
                      <a:pt x="1796" y="379"/>
                    </a:cubicBezTo>
                    <a:cubicBezTo>
                      <a:pt x="0" y="1439"/>
                      <a:pt x="44" y="4050"/>
                      <a:pt x="1869" y="5053"/>
                    </a:cubicBezTo>
                    <a:cubicBezTo>
                      <a:pt x="2135" y="5204"/>
                      <a:pt x="2308" y="5485"/>
                      <a:pt x="2308" y="5803"/>
                    </a:cubicBezTo>
                    <a:lnTo>
                      <a:pt x="2308" y="6654"/>
                    </a:lnTo>
                    <a:lnTo>
                      <a:pt x="1876" y="6654"/>
                    </a:lnTo>
                    <a:cubicBezTo>
                      <a:pt x="1753" y="6654"/>
                      <a:pt x="1695" y="6798"/>
                      <a:pt x="1782" y="6884"/>
                    </a:cubicBezTo>
                    <a:lnTo>
                      <a:pt x="3109" y="8233"/>
                    </a:lnTo>
                    <a:cubicBezTo>
                      <a:pt x="3134" y="8262"/>
                      <a:pt x="3169" y="8276"/>
                      <a:pt x="3203" y="8276"/>
                    </a:cubicBezTo>
                    <a:cubicBezTo>
                      <a:pt x="3237" y="8276"/>
                      <a:pt x="3271" y="8262"/>
                      <a:pt x="3297" y="8233"/>
                    </a:cubicBezTo>
                    <a:lnTo>
                      <a:pt x="4624" y="6884"/>
                    </a:lnTo>
                    <a:cubicBezTo>
                      <a:pt x="4710" y="6798"/>
                      <a:pt x="4645" y="6654"/>
                      <a:pt x="4530" y="6654"/>
                    </a:cubicBezTo>
                    <a:lnTo>
                      <a:pt x="4097" y="6654"/>
                    </a:lnTo>
                    <a:lnTo>
                      <a:pt x="4097" y="5752"/>
                    </a:lnTo>
                    <a:cubicBezTo>
                      <a:pt x="4097" y="5449"/>
                      <a:pt x="4256" y="5168"/>
                      <a:pt x="4523" y="5016"/>
                    </a:cubicBezTo>
                    <a:cubicBezTo>
                      <a:pt x="5345" y="4533"/>
                      <a:pt x="5857" y="3653"/>
                      <a:pt x="5857" y="2694"/>
                    </a:cubicBezTo>
                    <a:cubicBezTo>
                      <a:pt x="5857" y="1121"/>
                      <a:pt x="4567" y="0"/>
                      <a:pt x="3163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18000" algn="ctr">
                  <a:spcBef>
                    <a:spcPts val="300"/>
                  </a:spcBef>
                  <a:buClr>
                    <a:srgbClr val="000000"/>
                  </a:buClr>
                </a:pPr>
                <a:r>
                  <a:rPr lang="nl-NL" sz="1400" b="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3</a:t>
                </a:r>
                <a:endParaRPr sz="1400" b="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7" name="Google Shape;2039;p44">
            <a:extLst>
              <a:ext uri="{FF2B5EF4-FFF2-40B4-BE49-F238E27FC236}">
                <a16:creationId xmlns:a16="http://schemas.microsoft.com/office/drawing/2014/main" id="{F8E5DE55-EE46-4C3B-B4FC-8BFFF84D870B}"/>
              </a:ext>
            </a:extLst>
          </p:cNvPr>
          <p:cNvGrpSpPr/>
          <p:nvPr/>
        </p:nvGrpSpPr>
        <p:grpSpPr>
          <a:xfrm>
            <a:off x="8173592" y="3227575"/>
            <a:ext cx="3018570" cy="836786"/>
            <a:chOff x="3176563" y="1380375"/>
            <a:chExt cx="844388" cy="234075"/>
          </a:xfrm>
        </p:grpSpPr>
        <p:sp>
          <p:nvSpPr>
            <p:cNvPr id="38" name="Google Shape;2040;p44">
              <a:extLst>
                <a:ext uri="{FF2B5EF4-FFF2-40B4-BE49-F238E27FC236}">
                  <a16:creationId xmlns:a16="http://schemas.microsoft.com/office/drawing/2014/main" id="{09BDEEB3-1B9A-4C11-9EFC-D15776D9349A}"/>
                </a:ext>
              </a:extLst>
            </p:cNvPr>
            <p:cNvSpPr/>
            <p:nvPr/>
          </p:nvSpPr>
          <p:spPr>
            <a:xfrm>
              <a:off x="3289775" y="1394800"/>
              <a:ext cx="731175" cy="158175"/>
            </a:xfrm>
            <a:custGeom>
              <a:avLst/>
              <a:gdLst/>
              <a:ahLst/>
              <a:cxnLst/>
              <a:rect l="l" t="t" r="r" b="b"/>
              <a:pathLst>
                <a:path w="29247" h="6327" extrusionOk="0">
                  <a:moveTo>
                    <a:pt x="1" y="1"/>
                  </a:moveTo>
                  <a:lnTo>
                    <a:pt x="1" y="6326"/>
                  </a:lnTo>
                  <a:lnTo>
                    <a:pt x="26088" y="6326"/>
                  </a:lnTo>
                  <a:cubicBezTo>
                    <a:pt x="27833" y="6326"/>
                    <a:pt x="29247" y="4912"/>
                    <a:pt x="29247" y="3167"/>
                  </a:cubicBezTo>
                  <a:cubicBezTo>
                    <a:pt x="29247" y="1414"/>
                    <a:pt x="27833" y="1"/>
                    <a:pt x="26088" y="1"/>
                  </a:cubicBezTo>
                  <a:close/>
                </a:path>
              </a:pathLst>
            </a:custGeom>
            <a:solidFill>
              <a:srgbClr val="B8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8000">
                <a:buClr>
                  <a:srgbClr val="000000"/>
                </a:buClr>
              </a:pPr>
              <a:r>
                <a:rPr lang="nl-NL"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Rechtsvorm kiezen</a:t>
              </a:r>
              <a:endParaRPr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041;p44">
              <a:extLst>
                <a:ext uri="{FF2B5EF4-FFF2-40B4-BE49-F238E27FC236}">
                  <a16:creationId xmlns:a16="http://schemas.microsoft.com/office/drawing/2014/main" id="{21377F74-B987-47AF-A14F-EBF2B9C1F929}"/>
                </a:ext>
              </a:extLst>
            </p:cNvPr>
            <p:cNvSpPr/>
            <p:nvPr/>
          </p:nvSpPr>
          <p:spPr>
            <a:xfrm>
              <a:off x="3849475" y="1413550"/>
              <a:ext cx="152725" cy="120650"/>
            </a:xfrm>
            <a:custGeom>
              <a:avLst/>
              <a:gdLst/>
              <a:ahLst/>
              <a:cxnLst/>
              <a:rect l="l" t="t" r="r" b="b"/>
              <a:pathLst>
                <a:path w="6109" h="4826" extrusionOk="0">
                  <a:moveTo>
                    <a:pt x="2366" y="1"/>
                  </a:moveTo>
                  <a:cubicBezTo>
                    <a:pt x="1053" y="30"/>
                    <a:pt x="0" y="1097"/>
                    <a:pt x="0" y="2410"/>
                  </a:cubicBezTo>
                  <a:cubicBezTo>
                    <a:pt x="0" y="3722"/>
                    <a:pt x="1053" y="4797"/>
                    <a:pt x="2366" y="4826"/>
                  </a:cubicBezTo>
                  <a:lnTo>
                    <a:pt x="3700" y="4826"/>
                  </a:lnTo>
                  <a:cubicBezTo>
                    <a:pt x="5027" y="4819"/>
                    <a:pt x="6102" y="3744"/>
                    <a:pt x="6109" y="2417"/>
                  </a:cubicBezTo>
                  <a:cubicBezTo>
                    <a:pt x="6102" y="1083"/>
                    <a:pt x="5027" y="1"/>
                    <a:pt x="3700" y="1"/>
                  </a:cubicBezTo>
                  <a:close/>
                </a:path>
              </a:pathLst>
            </a:custGeom>
            <a:solidFill>
              <a:srgbClr val="E7A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042;p44">
              <a:extLst>
                <a:ext uri="{FF2B5EF4-FFF2-40B4-BE49-F238E27FC236}">
                  <a16:creationId xmlns:a16="http://schemas.microsoft.com/office/drawing/2014/main" id="{F9C9DAE1-BEBD-47E6-84D4-66D1AA70C371}"/>
                </a:ext>
              </a:extLst>
            </p:cNvPr>
            <p:cNvSpPr/>
            <p:nvPr/>
          </p:nvSpPr>
          <p:spPr>
            <a:xfrm>
              <a:off x="3849475" y="1413550"/>
              <a:ext cx="152725" cy="120650"/>
            </a:xfrm>
            <a:custGeom>
              <a:avLst/>
              <a:gdLst/>
              <a:ahLst/>
              <a:cxnLst/>
              <a:rect l="l" t="t" r="r" b="b"/>
              <a:pathLst>
                <a:path w="6109" h="4826" extrusionOk="0">
                  <a:moveTo>
                    <a:pt x="2366" y="1"/>
                  </a:moveTo>
                  <a:cubicBezTo>
                    <a:pt x="1053" y="30"/>
                    <a:pt x="0" y="1097"/>
                    <a:pt x="0" y="2410"/>
                  </a:cubicBezTo>
                  <a:cubicBezTo>
                    <a:pt x="0" y="3722"/>
                    <a:pt x="1053" y="4797"/>
                    <a:pt x="2366" y="4826"/>
                  </a:cubicBezTo>
                  <a:lnTo>
                    <a:pt x="3700" y="4826"/>
                  </a:lnTo>
                  <a:cubicBezTo>
                    <a:pt x="5027" y="4819"/>
                    <a:pt x="6102" y="3744"/>
                    <a:pt x="6109" y="2417"/>
                  </a:cubicBezTo>
                  <a:cubicBezTo>
                    <a:pt x="6102" y="1083"/>
                    <a:pt x="5027" y="1"/>
                    <a:pt x="370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nl-NL" sz="12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§ 1.2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043;p44">
              <a:extLst>
                <a:ext uri="{FF2B5EF4-FFF2-40B4-BE49-F238E27FC236}">
                  <a16:creationId xmlns:a16="http://schemas.microsoft.com/office/drawing/2014/main" id="{5A89A82B-DC55-4D8D-992D-AE6CE1E0ADF6}"/>
                </a:ext>
              </a:extLst>
            </p:cNvPr>
            <p:cNvSpPr/>
            <p:nvPr/>
          </p:nvSpPr>
          <p:spPr>
            <a:xfrm>
              <a:off x="3843325" y="1413550"/>
              <a:ext cx="135450" cy="112375"/>
            </a:xfrm>
            <a:custGeom>
              <a:avLst/>
              <a:gdLst/>
              <a:ahLst/>
              <a:cxnLst/>
              <a:rect l="l" t="t" r="r" b="b"/>
              <a:pathLst>
                <a:path w="5418" h="4495" extrusionOk="0">
                  <a:moveTo>
                    <a:pt x="2612" y="1"/>
                  </a:moveTo>
                  <a:cubicBezTo>
                    <a:pt x="1523" y="1"/>
                    <a:pt x="571" y="729"/>
                    <a:pt x="289" y="1782"/>
                  </a:cubicBezTo>
                  <a:cubicBezTo>
                    <a:pt x="1" y="2835"/>
                    <a:pt x="455" y="3946"/>
                    <a:pt x="1400" y="4494"/>
                  </a:cubicBezTo>
                  <a:cubicBezTo>
                    <a:pt x="809" y="4040"/>
                    <a:pt x="462" y="3333"/>
                    <a:pt x="462" y="2590"/>
                  </a:cubicBezTo>
                  <a:cubicBezTo>
                    <a:pt x="462" y="1263"/>
                    <a:pt x="1544" y="181"/>
                    <a:pt x="2871" y="181"/>
                  </a:cubicBezTo>
                  <a:lnTo>
                    <a:pt x="4206" y="181"/>
                  </a:lnTo>
                  <a:cubicBezTo>
                    <a:pt x="4631" y="181"/>
                    <a:pt x="5049" y="297"/>
                    <a:pt x="5417" y="513"/>
                  </a:cubicBezTo>
                  <a:cubicBezTo>
                    <a:pt x="4999" y="181"/>
                    <a:pt x="4480" y="1"/>
                    <a:pt x="39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2" name="Google Shape;2044;p44">
              <a:extLst>
                <a:ext uri="{FF2B5EF4-FFF2-40B4-BE49-F238E27FC236}">
                  <a16:creationId xmlns:a16="http://schemas.microsoft.com/office/drawing/2014/main" id="{A58AB884-F95E-4470-9105-EC5E70F8F871}"/>
                </a:ext>
              </a:extLst>
            </p:cNvPr>
            <p:cNvGrpSpPr/>
            <p:nvPr/>
          </p:nvGrpSpPr>
          <p:grpSpPr>
            <a:xfrm>
              <a:off x="3176563" y="1380375"/>
              <a:ext cx="196550" cy="234075"/>
              <a:chOff x="3077200" y="1380375"/>
              <a:chExt cx="196550" cy="234075"/>
            </a:xfrm>
          </p:grpSpPr>
          <p:sp>
            <p:nvSpPr>
              <p:cNvPr id="43" name="Google Shape;2045;p44">
                <a:extLst>
                  <a:ext uri="{FF2B5EF4-FFF2-40B4-BE49-F238E27FC236}">
                    <a16:creationId xmlns:a16="http://schemas.microsoft.com/office/drawing/2014/main" id="{EF4413F7-398B-4328-B51A-F34215C73152}"/>
                  </a:ext>
                </a:extLst>
              </p:cNvPr>
              <p:cNvSpPr/>
              <p:nvPr/>
            </p:nvSpPr>
            <p:spPr>
              <a:xfrm>
                <a:off x="3077200" y="1380375"/>
                <a:ext cx="196550" cy="189000"/>
              </a:xfrm>
              <a:custGeom>
                <a:avLst/>
                <a:gdLst/>
                <a:ahLst/>
                <a:cxnLst/>
                <a:rect l="l" t="t" r="r" b="b"/>
                <a:pathLst>
                  <a:path w="7862" h="7560" extrusionOk="0">
                    <a:moveTo>
                      <a:pt x="4083" y="1"/>
                    </a:moveTo>
                    <a:cubicBezTo>
                      <a:pt x="2554" y="1"/>
                      <a:pt x="1176" y="924"/>
                      <a:pt x="592" y="2338"/>
                    </a:cubicBezTo>
                    <a:cubicBezTo>
                      <a:pt x="0" y="3744"/>
                      <a:pt x="325" y="5374"/>
                      <a:pt x="1407" y="6456"/>
                    </a:cubicBezTo>
                    <a:cubicBezTo>
                      <a:pt x="2129" y="7178"/>
                      <a:pt x="3092" y="7560"/>
                      <a:pt x="4074" y="7560"/>
                    </a:cubicBezTo>
                    <a:cubicBezTo>
                      <a:pt x="4562" y="7560"/>
                      <a:pt x="5055" y="7465"/>
                      <a:pt x="5525" y="7271"/>
                    </a:cubicBezTo>
                    <a:cubicBezTo>
                      <a:pt x="6939" y="6687"/>
                      <a:pt x="7862" y="5309"/>
                      <a:pt x="7862" y="3780"/>
                    </a:cubicBezTo>
                    <a:cubicBezTo>
                      <a:pt x="7855" y="1696"/>
                      <a:pt x="6167" y="8"/>
                      <a:pt x="4083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2046;p44">
                <a:extLst>
                  <a:ext uri="{FF2B5EF4-FFF2-40B4-BE49-F238E27FC236}">
                    <a16:creationId xmlns:a16="http://schemas.microsoft.com/office/drawing/2014/main" id="{E1D74427-AED7-4B29-B6F9-5A27A5B1A4D0}"/>
                  </a:ext>
                </a:extLst>
              </p:cNvPr>
              <p:cNvSpPr/>
              <p:nvPr/>
            </p:nvSpPr>
            <p:spPr>
              <a:xfrm>
                <a:off x="3145900" y="1498475"/>
                <a:ext cx="68350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2734" h="2837" extrusionOk="0">
                    <a:moveTo>
                      <a:pt x="1082" y="1"/>
                    </a:moveTo>
                    <a:cubicBezTo>
                      <a:pt x="613" y="1"/>
                      <a:pt x="159" y="686"/>
                      <a:pt x="0" y="2035"/>
                    </a:cubicBezTo>
                    <a:lnTo>
                      <a:pt x="0" y="2590"/>
                    </a:lnTo>
                    <a:cubicBezTo>
                      <a:pt x="429" y="2755"/>
                      <a:pt x="879" y="2836"/>
                      <a:pt x="1330" y="2836"/>
                    </a:cubicBezTo>
                    <a:cubicBezTo>
                      <a:pt x="1806" y="2836"/>
                      <a:pt x="2282" y="2746"/>
                      <a:pt x="2734" y="2569"/>
                    </a:cubicBezTo>
                    <a:lnTo>
                      <a:pt x="2734" y="2006"/>
                    </a:lnTo>
                    <a:cubicBezTo>
                      <a:pt x="2561" y="362"/>
                      <a:pt x="1587" y="1"/>
                      <a:pt x="1082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2047;p44">
                <a:extLst>
                  <a:ext uri="{FF2B5EF4-FFF2-40B4-BE49-F238E27FC236}">
                    <a16:creationId xmlns:a16="http://schemas.microsoft.com/office/drawing/2014/main" id="{753DAC81-834B-4AB6-A3B4-A388CDBC147F}"/>
                  </a:ext>
                </a:extLst>
              </p:cNvPr>
              <p:cNvSpPr/>
              <p:nvPr/>
            </p:nvSpPr>
            <p:spPr>
              <a:xfrm>
                <a:off x="3089275" y="1392288"/>
                <a:ext cx="179975" cy="163150"/>
              </a:xfrm>
              <a:custGeom>
                <a:avLst/>
                <a:gdLst/>
                <a:ahLst/>
                <a:cxnLst/>
                <a:rect l="l" t="t" r="r" b="b"/>
                <a:pathLst>
                  <a:path w="7199" h="6526" extrusionOk="0">
                    <a:moveTo>
                      <a:pt x="3601" y="0"/>
                    </a:moveTo>
                    <a:cubicBezTo>
                      <a:pt x="3341" y="0"/>
                      <a:pt x="3077" y="31"/>
                      <a:pt x="2813" y="96"/>
                    </a:cubicBezTo>
                    <a:cubicBezTo>
                      <a:pt x="1068" y="529"/>
                      <a:pt x="1" y="2296"/>
                      <a:pt x="433" y="4042"/>
                    </a:cubicBezTo>
                    <a:cubicBezTo>
                      <a:pt x="801" y="5531"/>
                      <a:pt x="2132" y="6525"/>
                      <a:pt x="3594" y="6525"/>
                    </a:cubicBezTo>
                    <a:cubicBezTo>
                      <a:pt x="3853" y="6525"/>
                      <a:pt x="4116" y="6494"/>
                      <a:pt x="4378" y="6429"/>
                    </a:cubicBezTo>
                    <a:cubicBezTo>
                      <a:pt x="6131" y="5996"/>
                      <a:pt x="7199" y="4229"/>
                      <a:pt x="6766" y="2477"/>
                    </a:cubicBezTo>
                    <a:cubicBezTo>
                      <a:pt x="6398" y="994"/>
                      <a:pt x="5067" y="0"/>
                      <a:pt x="3601" y="0"/>
                    </a:cubicBezTo>
                    <a:close/>
                  </a:path>
                </a:pathLst>
              </a:custGeom>
              <a:solidFill>
                <a:srgbClr val="F8FA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2048;p44">
                <a:extLst>
                  <a:ext uri="{FF2B5EF4-FFF2-40B4-BE49-F238E27FC236}">
                    <a16:creationId xmlns:a16="http://schemas.microsoft.com/office/drawing/2014/main" id="{BD219328-1AB0-4B66-9961-36EB5F58056B}"/>
                  </a:ext>
                </a:extLst>
              </p:cNvPr>
              <p:cNvSpPr/>
              <p:nvPr/>
            </p:nvSpPr>
            <p:spPr>
              <a:xfrm>
                <a:off x="3099881" y="1407525"/>
                <a:ext cx="146425" cy="206925"/>
              </a:xfrm>
              <a:custGeom>
                <a:avLst/>
                <a:gdLst/>
                <a:ahLst/>
                <a:cxnLst/>
                <a:rect l="l" t="t" r="r" b="b"/>
                <a:pathLst>
                  <a:path w="5857" h="8277" extrusionOk="0">
                    <a:moveTo>
                      <a:pt x="3163" y="0"/>
                    </a:moveTo>
                    <a:cubicBezTo>
                      <a:pt x="2706" y="0"/>
                      <a:pt x="2237" y="119"/>
                      <a:pt x="1796" y="379"/>
                    </a:cubicBezTo>
                    <a:cubicBezTo>
                      <a:pt x="0" y="1439"/>
                      <a:pt x="44" y="4050"/>
                      <a:pt x="1869" y="5053"/>
                    </a:cubicBezTo>
                    <a:cubicBezTo>
                      <a:pt x="2135" y="5204"/>
                      <a:pt x="2308" y="5485"/>
                      <a:pt x="2308" y="5803"/>
                    </a:cubicBezTo>
                    <a:lnTo>
                      <a:pt x="2308" y="6654"/>
                    </a:lnTo>
                    <a:lnTo>
                      <a:pt x="1876" y="6654"/>
                    </a:lnTo>
                    <a:cubicBezTo>
                      <a:pt x="1753" y="6654"/>
                      <a:pt x="1695" y="6798"/>
                      <a:pt x="1782" y="6884"/>
                    </a:cubicBezTo>
                    <a:lnTo>
                      <a:pt x="3109" y="8233"/>
                    </a:lnTo>
                    <a:cubicBezTo>
                      <a:pt x="3134" y="8262"/>
                      <a:pt x="3169" y="8276"/>
                      <a:pt x="3203" y="8276"/>
                    </a:cubicBezTo>
                    <a:cubicBezTo>
                      <a:pt x="3237" y="8276"/>
                      <a:pt x="3271" y="8262"/>
                      <a:pt x="3297" y="8233"/>
                    </a:cubicBezTo>
                    <a:lnTo>
                      <a:pt x="4624" y="6884"/>
                    </a:lnTo>
                    <a:cubicBezTo>
                      <a:pt x="4710" y="6798"/>
                      <a:pt x="4645" y="6654"/>
                      <a:pt x="4530" y="6654"/>
                    </a:cubicBezTo>
                    <a:lnTo>
                      <a:pt x="4097" y="6654"/>
                    </a:lnTo>
                    <a:lnTo>
                      <a:pt x="4097" y="5752"/>
                    </a:lnTo>
                    <a:cubicBezTo>
                      <a:pt x="4097" y="5449"/>
                      <a:pt x="4256" y="5168"/>
                      <a:pt x="4523" y="5016"/>
                    </a:cubicBezTo>
                    <a:cubicBezTo>
                      <a:pt x="5345" y="4533"/>
                      <a:pt x="5857" y="3653"/>
                      <a:pt x="5857" y="2694"/>
                    </a:cubicBezTo>
                    <a:cubicBezTo>
                      <a:pt x="5857" y="1121"/>
                      <a:pt x="4567" y="0"/>
                      <a:pt x="3163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18000" algn="ctr">
                  <a:spcBef>
                    <a:spcPts val="300"/>
                  </a:spcBef>
                  <a:buClr>
                    <a:srgbClr val="000000"/>
                  </a:buClr>
                </a:pPr>
                <a:r>
                  <a:rPr lang="nl-NL" sz="1400" b="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4</a:t>
                </a:r>
                <a:endParaRPr sz="1400" b="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" name="Google Shape;2039;p44">
            <a:extLst>
              <a:ext uri="{FF2B5EF4-FFF2-40B4-BE49-F238E27FC236}">
                <a16:creationId xmlns:a16="http://schemas.microsoft.com/office/drawing/2014/main" id="{93EFF136-38B9-4FF4-A2B9-AFD228555CDD}"/>
              </a:ext>
            </a:extLst>
          </p:cNvPr>
          <p:cNvGrpSpPr/>
          <p:nvPr/>
        </p:nvGrpSpPr>
        <p:grpSpPr>
          <a:xfrm>
            <a:off x="8173592" y="4073879"/>
            <a:ext cx="3018570" cy="836786"/>
            <a:chOff x="3176563" y="1380375"/>
            <a:chExt cx="844388" cy="234075"/>
          </a:xfrm>
        </p:grpSpPr>
        <p:sp>
          <p:nvSpPr>
            <p:cNvPr id="48" name="Google Shape;2040;p44">
              <a:extLst>
                <a:ext uri="{FF2B5EF4-FFF2-40B4-BE49-F238E27FC236}">
                  <a16:creationId xmlns:a16="http://schemas.microsoft.com/office/drawing/2014/main" id="{BB3196EE-DEC8-4B0B-BE4F-FE2A67CFF030}"/>
                </a:ext>
              </a:extLst>
            </p:cNvPr>
            <p:cNvSpPr/>
            <p:nvPr/>
          </p:nvSpPr>
          <p:spPr>
            <a:xfrm>
              <a:off x="3289775" y="1394800"/>
              <a:ext cx="731175" cy="158175"/>
            </a:xfrm>
            <a:custGeom>
              <a:avLst/>
              <a:gdLst/>
              <a:ahLst/>
              <a:cxnLst/>
              <a:rect l="l" t="t" r="r" b="b"/>
              <a:pathLst>
                <a:path w="29247" h="6327" extrusionOk="0">
                  <a:moveTo>
                    <a:pt x="1" y="1"/>
                  </a:moveTo>
                  <a:lnTo>
                    <a:pt x="1" y="6326"/>
                  </a:lnTo>
                  <a:lnTo>
                    <a:pt x="26088" y="6326"/>
                  </a:lnTo>
                  <a:cubicBezTo>
                    <a:pt x="27833" y="6326"/>
                    <a:pt x="29247" y="4912"/>
                    <a:pt x="29247" y="3167"/>
                  </a:cubicBezTo>
                  <a:cubicBezTo>
                    <a:pt x="29247" y="1414"/>
                    <a:pt x="27833" y="1"/>
                    <a:pt x="26088" y="1"/>
                  </a:cubicBezTo>
                  <a:close/>
                </a:path>
              </a:pathLst>
            </a:custGeom>
            <a:solidFill>
              <a:srgbClr val="B8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8000">
                <a:buClr>
                  <a:srgbClr val="000000"/>
                </a:buClr>
              </a:pPr>
              <a:r>
                <a:rPr lang="nl-NL"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KvK en </a:t>
              </a:r>
              <a:r>
                <a:rPr lang="nl-NL" sz="1400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BTW-id</a:t>
              </a:r>
              <a:endParaRPr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041;p44">
              <a:extLst>
                <a:ext uri="{FF2B5EF4-FFF2-40B4-BE49-F238E27FC236}">
                  <a16:creationId xmlns:a16="http://schemas.microsoft.com/office/drawing/2014/main" id="{8926E99D-A5FC-438B-A628-0DFE22D4039C}"/>
                </a:ext>
              </a:extLst>
            </p:cNvPr>
            <p:cNvSpPr/>
            <p:nvPr/>
          </p:nvSpPr>
          <p:spPr>
            <a:xfrm>
              <a:off x="3849475" y="1413550"/>
              <a:ext cx="152725" cy="120650"/>
            </a:xfrm>
            <a:custGeom>
              <a:avLst/>
              <a:gdLst/>
              <a:ahLst/>
              <a:cxnLst/>
              <a:rect l="l" t="t" r="r" b="b"/>
              <a:pathLst>
                <a:path w="6109" h="4826" extrusionOk="0">
                  <a:moveTo>
                    <a:pt x="2366" y="1"/>
                  </a:moveTo>
                  <a:cubicBezTo>
                    <a:pt x="1053" y="30"/>
                    <a:pt x="0" y="1097"/>
                    <a:pt x="0" y="2410"/>
                  </a:cubicBezTo>
                  <a:cubicBezTo>
                    <a:pt x="0" y="3722"/>
                    <a:pt x="1053" y="4797"/>
                    <a:pt x="2366" y="4826"/>
                  </a:cubicBezTo>
                  <a:lnTo>
                    <a:pt x="3700" y="4826"/>
                  </a:lnTo>
                  <a:cubicBezTo>
                    <a:pt x="5027" y="4819"/>
                    <a:pt x="6102" y="3744"/>
                    <a:pt x="6109" y="2417"/>
                  </a:cubicBezTo>
                  <a:cubicBezTo>
                    <a:pt x="6102" y="1083"/>
                    <a:pt x="5027" y="1"/>
                    <a:pt x="3700" y="1"/>
                  </a:cubicBezTo>
                  <a:close/>
                </a:path>
              </a:pathLst>
            </a:custGeom>
            <a:solidFill>
              <a:srgbClr val="E7A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042;p44">
              <a:extLst>
                <a:ext uri="{FF2B5EF4-FFF2-40B4-BE49-F238E27FC236}">
                  <a16:creationId xmlns:a16="http://schemas.microsoft.com/office/drawing/2014/main" id="{092A2762-5D00-4674-9BE2-A317890C3146}"/>
                </a:ext>
              </a:extLst>
            </p:cNvPr>
            <p:cNvSpPr/>
            <p:nvPr/>
          </p:nvSpPr>
          <p:spPr>
            <a:xfrm>
              <a:off x="3849475" y="1413550"/>
              <a:ext cx="152725" cy="120650"/>
            </a:xfrm>
            <a:custGeom>
              <a:avLst/>
              <a:gdLst/>
              <a:ahLst/>
              <a:cxnLst/>
              <a:rect l="l" t="t" r="r" b="b"/>
              <a:pathLst>
                <a:path w="6109" h="4826" extrusionOk="0">
                  <a:moveTo>
                    <a:pt x="2366" y="1"/>
                  </a:moveTo>
                  <a:cubicBezTo>
                    <a:pt x="1053" y="30"/>
                    <a:pt x="0" y="1097"/>
                    <a:pt x="0" y="2410"/>
                  </a:cubicBezTo>
                  <a:cubicBezTo>
                    <a:pt x="0" y="3722"/>
                    <a:pt x="1053" y="4797"/>
                    <a:pt x="2366" y="4826"/>
                  </a:cubicBezTo>
                  <a:lnTo>
                    <a:pt x="3700" y="4826"/>
                  </a:lnTo>
                  <a:cubicBezTo>
                    <a:pt x="5027" y="4819"/>
                    <a:pt x="6102" y="3744"/>
                    <a:pt x="6109" y="2417"/>
                  </a:cubicBezTo>
                  <a:cubicBezTo>
                    <a:pt x="6102" y="1083"/>
                    <a:pt x="5027" y="1"/>
                    <a:pt x="370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nl-NL" sz="12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§ 1.1</a:t>
              </a: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043;p44">
              <a:extLst>
                <a:ext uri="{FF2B5EF4-FFF2-40B4-BE49-F238E27FC236}">
                  <a16:creationId xmlns:a16="http://schemas.microsoft.com/office/drawing/2014/main" id="{089C0156-A5CA-459C-952F-48EE46BBFEF7}"/>
                </a:ext>
              </a:extLst>
            </p:cNvPr>
            <p:cNvSpPr/>
            <p:nvPr/>
          </p:nvSpPr>
          <p:spPr>
            <a:xfrm>
              <a:off x="3843325" y="1413550"/>
              <a:ext cx="135450" cy="112375"/>
            </a:xfrm>
            <a:custGeom>
              <a:avLst/>
              <a:gdLst/>
              <a:ahLst/>
              <a:cxnLst/>
              <a:rect l="l" t="t" r="r" b="b"/>
              <a:pathLst>
                <a:path w="5418" h="4495" extrusionOk="0">
                  <a:moveTo>
                    <a:pt x="2612" y="1"/>
                  </a:moveTo>
                  <a:cubicBezTo>
                    <a:pt x="1523" y="1"/>
                    <a:pt x="571" y="729"/>
                    <a:pt x="289" y="1782"/>
                  </a:cubicBezTo>
                  <a:cubicBezTo>
                    <a:pt x="1" y="2835"/>
                    <a:pt x="455" y="3946"/>
                    <a:pt x="1400" y="4494"/>
                  </a:cubicBezTo>
                  <a:cubicBezTo>
                    <a:pt x="809" y="4040"/>
                    <a:pt x="462" y="3333"/>
                    <a:pt x="462" y="2590"/>
                  </a:cubicBezTo>
                  <a:cubicBezTo>
                    <a:pt x="462" y="1263"/>
                    <a:pt x="1544" y="181"/>
                    <a:pt x="2871" y="181"/>
                  </a:cubicBezTo>
                  <a:lnTo>
                    <a:pt x="4206" y="181"/>
                  </a:lnTo>
                  <a:cubicBezTo>
                    <a:pt x="4631" y="181"/>
                    <a:pt x="5049" y="297"/>
                    <a:pt x="5417" y="513"/>
                  </a:cubicBezTo>
                  <a:cubicBezTo>
                    <a:pt x="4999" y="181"/>
                    <a:pt x="4480" y="1"/>
                    <a:pt x="39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2" name="Google Shape;2044;p44">
              <a:extLst>
                <a:ext uri="{FF2B5EF4-FFF2-40B4-BE49-F238E27FC236}">
                  <a16:creationId xmlns:a16="http://schemas.microsoft.com/office/drawing/2014/main" id="{46AB4B25-5A46-42CB-90C7-250A8CB1C7CE}"/>
                </a:ext>
              </a:extLst>
            </p:cNvPr>
            <p:cNvGrpSpPr/>
            <p:nvPr/>
          </p:nvGrpSpPr>
          <p:grpSpPr>
            <a:xfrm>
              <a:off x="3176563" y="1380375"/>
              <a:ext cx="196550" cy="234075"/>
              <a:chOff x="3077200" y="1380375"/>
              <a:chExt cx="196550" cy="234075"/>
            </a:xfrm>
          </p:grpSpPr>
          <p:sp>
            <p:nvSpPr>
              <p:cNvPr id="53" name="Google Shape;2045;p44">
                <a:extLst>
                  <a:ext uri="{FF2B5EF4-FFF2-40B4-BE49-F238E27FC236}">
                    <a16:creationId xmlns:a16="http://schemas.microsoft.com/office/drawing/2014/main" id="{2115B338-9C92-46BE-A8C6-FEB39D323645}"/>
                  </a:ext>
                </a:extLst>
              </p:cNvPr>
              <p:cNvSpPr/>
              <p:nvPr/>
            </p:nvSpPr>
            <p:spPr>
              <a:xfrm>
                <a:off x="3077200" y="1380375"/>
                <a:ext cx="196550" cy="189000"/>
              </a:xfrm>
              <a:custGeom>
                <a:avLst/>
                <a:gdLst/>
                <a:ahLst/>
                <a:cxnLst/>
                <a:rect l="l" t="t" r="r" b="b"/>
                <a:pathLst>
                  <a:path w="7862" h="7560" extrusionOk="0">
                    <a:moveTo>
                      <a:pt x="4083" y="1"/>
                    </a:moveTo>
                    <a:cubicBezTo>
                      <a:pt x="2554" y="1"/>
                      <a:pt x="1176" y="924"/>
                      <a:pt x="592" y="2338"/>
                    </a:cubicBezTo>
                    <a:cubicBezTo>
                      <a:pt x="0" y="3744"/>
                      <a:pt x="325" y="5374"/>
                      <a:pt x="1407" y="6456"/>
                    </a:cubicBezTo>
                    <a:cubicBezTo>
                      <a:pt x="2129" y="7178"/>
                      <a:pt x="3092" y="7560"/>
                      <a:pt x="4074" y="7560"/>
                    </a:cubicBezTo>
                    <a:cubicBezTo>
                      <a:pt x="4562" y="7560"/>
                      <a:pt x="5055" y="7465"/>
                      <a:pt x="5525" y="7271"/>
                    </a:cubicBezTo>
                    <a:cubicBezTo>
                      <a:pt x="6939" y="6687"/>
                      <a:pt x="7862" y="5309"/>
                      <a:pt x="7862" y="3780"/>
                    </a:cubicBezTo>
                    <a:cubicBezTo>
                      <a:pt x="7855" y="1696"/>
                      <a:pt x="6167" y="8"/>
                      <a:pt x="4083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2046;p44">
                <a:extLst>
                  <a:ext uri="{FF2B5EF4-FFF2-40B4-BE49-F238E27FC236}">
                    <a16:creationId xmlns:a16="http://schemas.microsoft.com/office/drawing/2014/main" id="{750A88E6-5A14-4B8F-8C44-CA750C27582A}"/>
                  </a:ext>
                </a:extLst>
              </p:cNvPr>
              <p:cNvSpPr/>
              <p:nvPr/>
            </p:nvSpPr>
            <p:spPr>
              <a:xfrm>
                <a:off x="3145900" y="1498475"/>
                <a:ext cx="68350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2734" h="2837" extrusionOk="0">
                    <a:moveTo>
                      <a:pt x="1082" y="1"/>
                    </a:moveTo>
                    <a:cubicBezTo>
                      <a:pt x="613" y="1"/>
                      <a:pt x="159" y="686"/>
                      <a:pt x="0" y="2035"/>
                    </a:cubicBezTo>
                    <a:lnTo>
                      <a:pt x="0" y="2590"/>
                    </a:lnTo>
                    <a:cubicBezTo>
                      <a:pt x="429" y="2755"/>
                      <a:pt x="879" y="2836"/>
                      <a:pt x="1330" y="2836"/>
                    </a:cubicBezTo>
                    <a:cubicBezTo>
                      <a:pt x="1806" y="2836"/>
                      <a:pt x="2282" y="2746"/>
                      <a:pt x="2734" y="2569"/>
                    </a:cubicBezTo>
                    <a:lnTo>
                      <a:pt x="2734" y="2006"/>
                    </a:lnTo>
                    <a:cubicBezTo>
                      <a:pt x="2561" y="362"/>
                      <a:pt x="1587" y="1"/>
                      <a:pt x="1082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2047;p44">
                <a:extLst>
                  <a:ext uri="{FF2B5EF4-FFF2-40B4-BE49-F238E27FC236}">
                    <a16:creationId xmlns:a16="http://schemas.microsoft.com/office/drawing/2014/main" id="{C565DD49-4758-485E-B514-F0B690ABCCB7}"/>
                  </a:ext>
                </a:extLst>
              </p:cNvPr>
              <p:cNvSpPr/>
              <p:nvPr/>
            </p:nvSpPr>
            <p:spPr>
              <a:xfrm>
                <a:off x="3089275" y="1392288"/>
                <a:ext cx="179975" cy="163150"/>
              </a:xfrm>
              <a:custGeom>
                <a:avLst/>
                <a:gdLst/>
                <a:ahLst/>
                <a:cxnLst/>
                <a:rect l="l" t="t" r="r" b="b"/>
                <a:pathLst>
                  <a:path w="7199" h="6526" extrusionOk="0">
                    <a:moveTo>
                      <a:pt x="3601" y="0"/>
                    </a:moveTo>
                    <a:cubicBezTo>
                      <a:pt x="3341" y="0"/>
                      <a:pt x="3077" y="31"/>
                      <a:pt x="2813" y="96"/>
                    </a:cubicBezTo>
                    <a:cubicBezTo>
                      <a:pt x="1068" y="529"/>
                      <a:pt x="1" y="2296"/>
                      <a:pt x="433" y="4042"/>
                    </a:cubicBezTo>
                    <a:cubicBezTo>
                      <a:pt x="801" y="5531"/>
                      <a:pt x="2132" y="6525"/>
                      <a:pt x="3594" y="6525"/>
                    </a:cubicBezTo>
                    <a:cubicBezTo>
                      <a:pt x="3853" y="6525"/>
                      <a:pt x="4116" y="6494"/>
                      <a:pt x="4378" y="6429"/>
                    </a:cubicBezTo>
                    <a:cubicBezTo>
                      <a:pt x="6131" y="5996"/>
                      <a:pt x="7199" y="4229"/>
                      <a:pt x="6766" y="2477"/>
                    </a:cubicBezTo>
                    <a:cubicBezTo>
                      <a:pt x="6398" y="994"/>
                      <a:pt x="5067" y="0"/>
                      <a:pt x="3601" y="0"/>
                    </a:cubicBezTo>
                    <a:close/>
                  </a:path>
                </a:pathLst>
              </a:custGeom>
              <a:solidFill>
                <a:srgbClr val="F8FA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2048;p44">
                <a:extLst>
                  <a:ext uri="{FF2B5EF4-FFF2-40B4-BE49-F238E27FC236}">
                    <a16:creationId xmlns:a16="http://schemas.microsoft.com/office/drawing/2014/main" id="{43D738AD-7560-4252-ABD3-DF4CCE6EABF9}"/>
                  </a:ext>
                </a:extLst>
              </p:cNvPr>
              <p:cNvSpPr/>
              <p:nvPr/>
            </p:nvSpPr>
            <p:spPr>
              <a:xfrm>
                <a:off x="3099881" y="1407525"/>
                <a:ext cx="146425" cy="206925"/>
              </a:xfrm>
              <a:custGeom>
                <a:avLst/>
                <a:gdLst/>
                <a:ahLst/>
                <a:cxnLst/>
                <a:rect l="l" t="t" r="r" b="b"/>
                <a:pathLst>
                  <a:path w="5857" h="8277" extrusionOk="0">
                    <a:moveTo>
                      <a:pt x="3163" y="0"/>
                    </a:moveTo>
                    <a:cubicBezTo>
                      <a:pt x="2706" y="0"/>
                      <a:pt x="2237" y="119"/>
                      <a:pt x="1796" y="379"/>
                    </a:cubicBezTo>
                    <a:cubicBezTo>
                      <a:pt x="0" y="1439"/>
                      <a:pt x="44" y="4050"/>
                      <a:pt x="1869" y="5053"/>
                    </a:cubicBezTo>
                    <a:cubicBezTo>
                      <a:pt x="2135" y="5204"/>
                      <a:pt x="2308" y="5485"/>
                      <a:pt x="2308" y="5803"/>
                    </a:cubicBezTo>
                    <a:lnTo>
                      <a:pt x="2308" y="6654"/>
                    </a:lnTo>
                    <a:lnTo>
                      <a:pt x="1876" y="6654"/>
                    </a:lnTo>
                    <a:cubicBezTo>
                      <a:pt x="1753" y="6654"/>
                      <a:pt x="1695" y="6798"/>
                      <a:pt x="1782" y="6884"/>
                    </a:cubicBezTo>
                    <a:lnTo>
                      <a:pt x="3109" y="8233"/>
                    </a:lnTo>
                    <a:cubicBezTo>
                      <a:pt x="3134" y="8262"/>
                      <a:pt x="3169" y="8276"/>
                      <a:pt x="3203" y="8276"/>
                    </a:cubicBezTo>
                    <a:cubicBezTo>
                      <a:pt x="3237" y="8276"/>
                      <a:pt x="3271" y="8262"/>
                      <a:pt x="3297" y="8233"/>
                    </a:cubicBezTo>
                    <a:lnTo>
                      <a:pt x="4624" y="6884"/>
                    </a:lnTo>
                    <a:cubicBezTo>
                      <a:pt x="4710" y="6798"/>
                      <a:pt x="4645" y="6654"/>
                      <a:pt x="4530" y="6654"/>
                    </a:cubicBezTo>
                    <a:lnTo>
                      <a:pt x="4097" y="6654"/>
                    </a:lnTo>
                    <a:lnTo>
                      <a:pt x="4097" y="5752"/>
                    </a:lnTo>
                    <a:cubicBezTo>
                      <a:pt x="4097" y="5449"/>
                      <a:pt x="4256" y="5168"/>
                      <a:pt x="4523" y="5016"/>
                    </a:cubicBezTo>
                    <a:cubicBezTo>
                      <a:pt x="5345" y="4533"/>
                      <a:pt x="5857" y="3653"/>
                      <a:pt x="5857" y="2694"/>
                    </a:cubicBezTo>
                    <a:cubicBezTo>
                      <a:pt x="5857" y="1121"/>
                      <a:pt x="4567" y="0"/>
                      <a:pt x="3163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18000" algn="ctr">
                  <a:spcBef>
                    <a:spcPts val="300"/>
                  </a:spcBef>
                  <a:buClr>
                    <a:srgbClr val="000000"/>
                  </a:buClr>
                </a:pPr>
                <a:r>
                  <a:rPr lang="nl-NL" sz="1400" b="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5</a:t>
                </a:r>
                <a:endParaRPr sz="1400" b="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" name="Afbeelding 2">
            <a:extLst>
              <a:ext uri="{FF2B5EF4-FFF2-40B4-BE49-F238E27FC236}">
                <a16:creationId xmlns:a16="http://schemas.microsoft.com/office/drawing/2014/main" id="{D87FAF6C-2192-421C-8D4A-467F78C79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534" y="1542341"/>
            <a:ext cx="2286198" cy="152413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4682847-F20A-4083-90C5-B49121011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98" y="3023806"/>
            <a:ext cx="10572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F9CA266-9633-4269-B306-F654EE060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194" y="3023806"/>
            <a:ext cx="10572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069508A-7D73-4118-BF84-B2D690267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290" y="3023806"/>
            <a:ext cx="10572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6C0B09C-7596-444B-8BAE-4B004A020C63}"/>
              </a:ext>
            </a:extLst>
          </p:cNvPr>
          <p:cNvSpPr txBox="1"/>
          <p:nvPr/>
        </p:nvSpPr>
        <p:spPr>
          <a:xfrm>
            <a:off x="576261" y="4170937"/>
            <a:ext cx="1903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inschrijven</a:t>
            </a:r>
          </a:p>
          <a:p>
            <a:r>
              <a:rPr lang="nl-NL" b="1" dirty="0">
                <a:solidFill>
                  <a:schemeClr val="bg1"/>
                </a:solidFill>
              </a:rPr>
              <a:t>handelsregister</a:t>
            </a:r>
          </a:p>
        </p:txBody>
      </p:sp>
      <p:sp>
        <p:nvSpPr>
          <p:cNvPr id="60" name="Tekstvak 59">
            <a:extLst>
              <a:ext uri="{FF2B5EF4-FFF2-40B4-BE49-F238E27FC236}">
                <a16:creationId xmlns:a16="http://schemas.microsoft.com/office/drawing/2014/main" id="{11886900-32B0-416E-B52E-B35C1E60E68C}"/>
              </a:ext>
            </a:extLst>
          </p:cNvPr>
          <p:cNvSpPr txBox="1"/>
          <p:nvPr/>
        </p:nvSpPr>
        <p:spPr>
          <a:xfrm>
            <a:off x="2807827" y="4174492"/>
            <a:ext cx="13003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informatie</a:t>
            </a:r>
            <a:br>
              <a:rPr lang="nl-NL" b="1" dirty="0">
                <a:solidFill>
                  <a:schemeClr val="bg1"/>
                </a:solidFill>
              </a:rPr>
            </a:br>
            <a:r>
              <a:rPr lang="nl-NL" b="1" dirty="0">
                <a:solidFill>
                  <a:schemeClr val="bg1"/>
                </a:solidFill>
              </a:rPr>
              <a:t>&amp;</a:t>
            </a:r>
            <a:br>
              <a:rPr lang="nl-NL" b="1" dirty="0">
                <a:solidFill>
                  <a:schemeClr val="bg1"/>
                </a:solidFill>
              </a:rPr>
            </a:br>
            <a:r>
              <a:rPr lang="nl-NL" b="1" dirty="0">
                <a:solidFill>
                  <a:schemeClr val="bg1"/>
                </a:solidFill>
              </a:rPr>
              <a:t>advies</a:t>
            </a:r>
          </a:p>
        </p:txBody>
      </p:sp>
      <p:sp>
        <p:nvSpPr>
          <p:cNvPr id="61" name="Tekstvak 60">
            <a:extLst>
              <a:ext uri="{FF2B5EF4-FFF2-40B4-BE49-F238E27FC236}">
                <a16:creationId xmlns:a16="http://schemas.microsoft.com/office/drawing/2014/main" id="{F0B4728E-D274-4926-9B1E-664CA7B6EC26}"/>
              </a:ext>
            </a:extLst>
          </p:cNvPr>
          <p:cNvSpPr txBox="1"/>
          <p:nvPr/>
        </p:nvSpPr>
        <p:spPr>
          <a:xfrm>
            <a:off x="5138022" y="4170937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netwerken</a:t>
            </a:r>
          </a:p>
        </p:txBody>
      </p:sp>
      <p:cxnSp>
        <p:nvCxnSpPr>
          <p:cNvPr id="58" name="Rechte verbindingslijn met pijl 57">
            <a:extLst>
              <a:ext uri="{FF2B5EF4-FFF2-40B4-BE49-F238E27FC236}">
                <a16:creationId xmlns:a16="http://schemas.microsoft.com/office/drawing/2014/main" id="{F51ACDFA-78BF-42CD-AEB7-7F14910C2C42}"/>
              </a:ext>
            </a:extLst>
          </p:cNvPr>
          <p:cNvCxnSpPr/>
          <p:nvPr/>
        </p:nvCxnSpPr>
        <p:spPr>
          <a:xfrm>
            <a:off x="1057038" y="4817268"/>
            <a:ext cx="0" cy="56613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kstvak 63">
            <a:extLst>
              <a:ext uri="{FF2B5EF4-FFF2-40B4-BE49-F238E27FC236}">
                <a16:creationId xmlns:a16="http://schemas.microsoft.com/office/drawing/2014/main" id="{613EE59C-DDBE-4EB7-A4E4-62C453553597}"/>
              </a:ext>
            </a:extLst>
          </p:cNvPr>
          <p:cNvSpPr txBox="1"/>
          <p:nvPr/>
        </p:nvSpPr>
        <p:spPr>
          <a:xfrm>
            <a:off x="576260" y="5383399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inschrijven</a:t>
            </a:r>
          </a:p>
          <a:p>
            <a:r>
              <a:rPr lang="nl-NL" b="1" dirty="0">
                <a:solidFill>
                  <a:schemeClr val="bg1"/>
                </a:solidFill>
              </a:rPr>
              <a:t>belastingdienst</a:t>
            </a:r>
          </a:p>
        </p:txBody>
      </p:sp>
      <p:grpSp>
        <p:nvGrpSpPr>
          <p:cNvPr id="65" name="Google Shape;2039;p44">
            <a:extLst>
              <a:ext uri="{FF2B5EF4-FFF2-40B4-BE49-F238E27FC236}">
                <a16:creationId xmlns:a16="http://schemas.microsoft.com/office/drawing/2014/main" id="{4F07D18E-0DBE-4B36-8FE7-4242D11D5944}"/>
              </a:ext>
            </a:extLst>
          </p:cNvPr>
          <p:cNvGrpSpPr/>
          <p:nvPr/>
        </p:nvGrpSpPr>
        <p:grpSpPr>
          <a:xfrm>
            <a:off x="8173592" y="4920183"/>
            <a:ext cx="3018570" cy="836786"/>
            <a:chOff x="3176563" y="1380375"/>
            <a:chExt cx="844388" cy="234075"/>
          </a:xfrm>
        </p:grpSpPr>
        <p:sp>
          <p:nvSpPr>
            <p:cNvPr id="66" name="Google Shape;2040;p44">
              <a:extLst>
                <a:ext uri="{FF2B5EF4-FFF2-40B4-BE49-F238E27FC236}">
                  <a16:creationId xmlns:a16="http://schemas.microsoft.com/office/drawing/2014/main" id="{F875DC27-E1EC-4E20-839D-22AC98B1E6BB}"/>
                </a:ext>
              </a:extLst>
            </p:cNvPr>
            <p:cNvSpPr/>
            <p:nvPr/>
          </p:nvSpPr>
          <p:spPr>
            <a:xfrm>
              <a:off x="3289775" y="1394800"/>
              <a:ext cx="731175" cy="158175"/>
            </a:xfrm>
            <a:custGeom>
              <a:avLst/>
              <a:gdLst/>
              <a:ahLst/>
              <a:cxnLst/>
              <a:rect l="l" t="t" r="r" b="b"/>
              <a:pathLst>
                <a:path w="29247" h="6327" extrusionOk="0">
                  <a:moveTo>
                    <a:pt x="1" y="1"/>
                  </a:moveTo>
                  <a:lnTo>
                    <a:pt x="1" y="6326"/>
                  </a:lnTo>
                  <a:lnTo>
                    <a:pt x="26088" y="6326"/>
                  </a:lnTo>
                  <a:cubicBezTo>
                    <a:pt x="27833" y="6326"/>
                    <a:pt x="29247" y="4912"/>
                    <a:pt x="29247" y="3167"/>
                  </a:cubicBezTo>
                  <a:cubicBezTo>
                    <a:pt x="29247" y="1414"/>
                    <a:pt x="27833" y="1"/>
                    <a:pt x="26088" y="1"/>
                  </a:cubicBezTo>
                  <a:close/>
                </a:path>
              </a:pathLst>
            </a:custGeom>
            <a:solidFill>
              <a:srgbClr val="B8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8000">
                <a:buClr>
                  <a:srgbClr val="000000"/>
                </a:buClr>
              </a:pPr>
              <a:r>
                <a:rPr lang="nl-NL"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Boekhouding enz.</a:t>
              </a:r>
              <a:endParaRPr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2041;p44">
              <a:extLst>
                <a:ext uri="{FF2B5EF4-FFF2-40B4-BE49-F238E27FC236}">
                  <a16:creationId xmlns:a16="http://schemas.microsoft.com/office/drawing/2014/main" id="{474144F9-D8FE-4F51-A136-24DF3ED3723B}"/>
                </a:ext>
              </a:extLst>
            </p:cNvPr>
            <p:cNvSpPr/>
            <p:nvPr/>
          </p:nvSpPr>
          <p:spPr>
            <a:xfrm>
              <a:off x="3849475" y="1413550"/>
              <a:ext cx="152725" cy="120650"/>
            </a:xfrm>
            <a:custGeom>
              <a:avLst/>
              <a:gdLst/>
              <a:ahLst/>
              <a:cxnLst/>
              <a:rect l="l" t="t" r="r" b="b"/>
              <a:pathLst>
                <a:path w="6109" h="4826" extrusionOk="0">
                  <a:moveTo>
                    <a:pt x="2366" y="1"/>
                  </a:moveTo>
                  <a:cubicBezTo>
                    <a:pt x="1053" y="30"/>
                    <a:pt x="0" y="1097"/>
                    <a:pt x="0" y="2410"/>
                  </a:cubicBezTo>
                  <a:cubicBezTo>
                    <a:pt x="0" y="3722"/>
                    <a:pt x="1053" y="4797"/>
                    <a:pt x="2366" y="4826"/>
                  </a:cubicBezTo>
                  <a:lnTo>
                    <a:pt x="3700" y="4826"/>
                  </a:lnTo>
                  <a:cubicBezTo>
                    <a:pt x="5027" y="4819"/>
                    <a:pt x="6102" y="3744"/>
                    <a:pt x="6109" y="2417"/>
                  </a:cubicBezTo>
                  <a:cubicBezTo>
                    <a:pt x="6102" y="1083"/>
                    <a:pt x="5027" y="1"/>
                    <a:pt x="3700" y="1"/>
                  </a:cubicBezTo>
                  <a:close/>
                </a:path>
              </a:pathLst>
            </a:custGeom>
            <a:solidFill>
              <a:srgbClr val="E7A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2042;p44">
              <a:extLst>
                <a:ext uri="{FF2B5EF4-FFF2-40B4-BE49-F238E27FC236}">
                  <a16:creationId xmlns:a16="http://schemas.microsoft.com/office/drawing/2014/main" id="{8F3E72B4-DF97-42C3-B907-D0B20CB1363E}"/>
                </a:ext>
              </a:extLst>
            </p:cNvPr>
            <p:cNvSpPr/>
            <p:nvPr/>
          </p:nvSpPr>
          <p:spPr>
            <a:xfrm>
              <a:off x="3849475" y="1413550"/>
              <a:ext cx="152725" cy="120650"/>
            </a:xfrm>
            <a:custGeom>
              <a:avLst/>
              <a:gdLst/>
              <a:ahLst/>
              <a:cxnLst/>
              <a:rect l="l" t="t" r="r" b="b"/>
              <a:pathLst>
                <a:path w="6109" h="4826" extrusionOk="0">
                  <a:moveTo>
                    <a:pt x="2366" y="1"/>
                  </a:moveTo>
                  <a:cubicBezTo>
                    <a:pt x="1053" y="30"/>
                    <a:pt x="0" y="1097"/>
                    <a:pt x="0" y="2410"/>
                  </a:cubicBezTo>
                  <a:cubicBezTo>
                    <a:pt x="0" y="3722"/>
                    <a:pt x="1053" y="4797"/>
                    <a:pt x="2366" y="4826"/>
                  </a:cubicBezTo>
                  <a:lnTo>
                    <a:pt x="3700" y="4826"/>
                  </a:lnTo>
                  <a:cubicBezTo>
                    <a:pt x="5027" y="4819"/>
                    <a:pt x="6102" y="3744"/>
                    <a:pt x="6109" y="2417"/>
                  </a:cubicBezTo>
                  <a:cubicBezTo>
                    <a:pt x="6102" y="1083"/>
                    <a:pt x="5027" y="1"/>
                    <a:pt x="370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nl-NL" sz="12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§ 2</a:t>
              </a: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2043;p44">
              <a:extLst>
                <a:ext uri="{FF2B5EF4-FFF2-40B4-BE49-F238E27FC236}">
                  <a16:creationId xmlns:a16="http://schemas.microsoft.com/office/drawing/2014/main" id="{2B78B169-AB02-43FE-9FD2-75E0887F986C}"/>
                </a:ext>
              </a:extLst>
            </p:cNvPr>
            <p:cNvSpPr/>
            <p:nvPr/>
          </p:nvSpPr>
          <p:spPr>
            <a:xfrm>
              <a:off x="3843325" y="1413550"/>
              <a:ext cx="135450" cy="112375"/>
            </a:xfrm>
            <a:custGeom>
              <a:avLst/>
              <a:gdLst/>
              <a:ahLst/>
              <a:cxnLst/>
              <a:rect l="l" t="t" r="r" b="b"/>
              <a:pathLst>
                <a:path w="5418" h="4495" extrusionOk="0">
                  <a:moveTo>
                    <a:pt x="2612" y="1"/>
                  </a:moveTo>
                  <a:cubicBezTo>
                    <a:pt x="1523" y="1"/>
                    <a:pt x="571" y="729"/>
                    <a:pt x="289" y="1782"/>
                  </a:cubicBezTo>
                  <a:cubicBezTo>
                    <a:pt x="1" y="2835"/>
                    <a:pt x="455" y="3946"/>
                    <a:pt x="1400" y="4494"/>
                  </a:cubicBezTo>
                  <a:cubicBezTo>
                    <a:pt x="809" y="4040"/>
                    <a:pt x="462" y="3333"/>
                    <a:pt x="462" y="2590"/>
                  </a:cubicBezTo>
                  <a:cubicBezTo>
                    <a:pt x="462" y="1263"/>
                    <a:pt x="1544" y="181"/>
                    <a:pt x="2871" y="181"/>
                  </a:cubicBezTo>
                  <a:lnTo>
                    <a:pt x="4206" y="181"/>
                  </a:lnTo>
                  <a:cubicBezTo>
                    <a:pt x="4631" y="181"/>
                    <a:pt x="5049" y="297"/>
                    <a:pt x="5417" y="513"/>
                  </a:cubicBezTo>
                  <a:cubicBezTo>
                    <a:pt x="4999" y="181"/>
                    <a:pt x="4480" y="1"/>
                    <a:pt x="39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0" name="Google Shape;2044;p44">
              <a:extLst>
                <a:ext uri="{FF2B5EF4-FFF2-40B4-BE49-F238E27FC236}">
                  <a16:creationId xmlns:a16="http://schemas.microsoft.com/office/drawing/2014/main" id="{7FFC6656-4A23-4F3C-B438-261D439E7181}"/>
                </a:ext>
              </a:extLst>
            </p:cNvPr>
            <p:cNvGrpSpPr/>
            <p:nvPr/>
          </p:nvGrpSpPr>
          <p:grpSpPr>
            <a:xfrm>
              <a:off x="3176563" y="1380375"/>
              <a:ext cx="196550" cy="234075"/>
              <a:chOff x="3077200" y="1380375"/>
              <a:chExt cx="196550" cy="234075"/>
            </a:xfrm>
          </p:grpSpPr>
          <p:sp>
            <p:nvSpPr>
              <p:cNvPr id="71" name="Google Shape;2045;p44">
                <a:extLst>
                  <a:ext uri="{FF2B5EF4-FFF2-40B4-BE49-F238E27FC236}">
                    <a16:creationId xmlns:a16="http://schemas.microsoft.com/office/drawing/2014/main" id="{BFECD57D-62CE-4E91-9B48-E271F5AE5FD8}"/>
                  </a:ext>
                </a:extLst>
              </p:cNvPr>
              <p:cNvSpPr/>
              <p:nvPr/>
            </p:nvSpPr>
            <p:spPr>
              <a:xfrm>
                <a:off x="3077200" y="1380375"/>
                <a:ext cx="196550" cy="189000"/>
              </a:xfrm>
              <a:custGeom>
                <a:avLst/>
                <a:gdLst/>
                <a:ahLst/>
                <a:cxnLst/>
                <a:rect l="l" t="t" r="r" b="b"/>
                <a:pathLst>
                  <a:path w="7862" h="7560" extrusionOk="0">
                    <a:moveTo>
                      <a:pt x="4083" y="1"/>
                    </a:moveTo>
                    <a:cubicBezTo>
                      <a:pt x="2554" y="1"/>
                      <a:pt x="1176" y="924"/>
                      <a:pt x="592" y="2338"/>
                    </a:cubicBezTo>
                    <a:cubicBezTo>
                      <a:pt x="0" y="3744"/>
                      <a:pt x="325" y="5374"/>
                      <a:pt x="1407" y="6456"/>
                    </a:cubicBezTo>
                    <a:cubicBezTo>
                      <a:pt x="2129" y="7178"/>
                      <a:pt x="3092" y="7560"/>
                      <a:pt x="4074" y="7560"/>
                    </a:cubicBezTo>
                    <a:cubicBezTo>
                      <a:pt x="4562" y="7560"/>
                      <a:pt x="5055" y="7465"/>
                      <a:pt x="5525" y="7271"/>
                    </a:cubicBezTo>
                    <a:cubicBezTo>
                      <a:pt x="6939" y="6687"/>
                      <a:pt x="7862" y="5309"/>
                      <a:pt x="7862" y="3780"/>
                    </a:cubicBezTo>
                    <a:cubicBezTo>
                      <a:pt x="7855" y="1696"/>
                      <a:pt x="6167" y="8"/>
                      <a:pt x="4083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2046;p44">
                <a:extLst>
                  <a:ext uri="{FF2B5EF4-FFF2-40B4-BE49-F238E27FC236}">
                    <a16:creationId xmlns:a16="http://schemas.microsoft.com/office/drawing/2014/main" id="{C0B3527C-E009-4C90-BB35-61391D9E4F02}"/>
                  </a:ext>
                </a:extLst>
              </p:cNvPr>
              <p:cNvSpPr/>
              <p:nvPr/>
            </p:nvSpPr>
            <p:spPr>
              <a:xfrm>
                <a:off x="3145900" y="1498475"/>
                <a:ext cx="68350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2734" h="2837" extrusionOk="0">
                    <a:moveTo>
                      <a:pt x="1082" y="1"/>
                    </a:moveTo>
                    <a:cubicBezTo>
                      <a:pt x="613" y="1"/>
                      <a:pt x="159" y="686"/>
                      <a:pt x="0" y="2035"/>
                    </a:cubicBezTo>
                    <a:lnTo>
                      <a:pt x="0" y="2590"/>
                    </a:lnTo>
                    <a:cubicBezTo>
                      <a:pt x="429" y="2755"/>
                      <a:pt x="879" y="2836"/>
                      <a:pt x="1330" y="2836"/>
                    </a:cubicBezTo>
                    <a:cubicBezTo>
                      <a:pt x="1806" y="2836"/>
                      <a:pt x="2282" y="2746"/>
                      <a:pt x="2734" y="2569"/>
                    </a:cubicBezTo>
                    <a:lnTo>
                      <a:pt x="2734" y="2006"/>
                    </a:lnTo>
                    <a:cubicBezTo>
                      <a:pt x="2561" y="362"/>
                      <a:pt x="1587" y="1"/>
                      <a:pt x="1082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2047;p44">
                <a:extLst>
                  <a:ext uri="{FF2B5EF4-FFF2-40B4-BE49-F238E27FC236}">
                    <a16:creationId xmlns:a16="http://schemas.microsoft.com/office/drawing/2014/main" id="{057EEBBF-3291-4925-A1AC-910CCF75E241}"/>
                  </a:ext>
                </a:extLst>
              </p:cNvPr>
              <p:cNvSpPr/>
              <p:nvPr/>
            </p:nvSpPr>
            <p:spPr>
              <a:xfrm>
                <a:off x="3089275" y="1392288"/>
                <a:ext cx="179975" cy="163150"/>
              </a:xfrm>
              <a:custGeom>
                <a:avLst/>
                <a:gdLst/>
                <a:ahLst/>
                <a:cxnLst/>
                <a:rect l="l" t="t" r="r" b="b"/>
                <a:pathLst>
                  <a:path w="7199" h="6526" extrusionOk="0">
                    <a:moveTo>
                      <a:pt x="3601" y="0"/>
                    </a:moveTo>
                    <a:cubicBezTo>
                      <a:pt x="3341" y="0"/>
                      <a:pt x="3077" y="31"/>
                      <a:pt x="2813" y="96"/>
                    </a:cubicBezTo>
                    <a:cubicBezTo>
                      <a:pt x="1068" y="529"/>
                      <a:pt x="1" y="2296"/>
                      <a:pt x="433" y="4042"/>
                    </a:cubicBezTo>
                    <a:cubicBezTo>
                      <a:pt x="801" y="5531"/>
                      <a:pt x="2132" y="6525"/>
                      <a:pt x="3594" y="6525"/>
                    </a:cubicBezTo>
                    <a:cubicBezTo>
                      <a:pt x="3853" y="6525"/>
                      <a:pt x="4116" y="6494"/>
                      <a:pt x="4378" y="6429"/>
                    </a:cubicBezTo>
                    <a:cubicBezTo>
                      <a:pt x="6131" y="5996"/>
                      <a:pt x="7199" y="4229"/>
                      <a:pt x="6766" y="2477"/>
                    </a:cubicBezTo>
                    <a:cubicBezTo>
                      <a:pt x="6398" y="994"/>
                      <a:pt x="5067" y="0"/>
                      <a:pt x="3601" y="0"/>
                    </a:cubicBezTo>
                    <a:close/>
                  </a:path>
                </a:pathLst>
              </a:custGeom>
              <a:solidFill>
                <a:srgbClr val="F8FA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2048;p44">
                <a:extLst>
                  <a:ext uri="{FF2B5EF4-FFF2-40B4-BE49-F238E27FC236}">
                    <a16:creationId xmlns:a16="http://schemas.microsoft.com/office/drawing/2014/main" id="{005E8C49-3E3A-4343-8826-D2509BC0C36B}"/>
                  </a:ext>
                </a:extLst>
              </p:cNvPr>
              <p:cNvSpPr/>
              <p:nvPr/>
            </p:nvSpPr>
            <p:spPr>
              <a:xfrm>
                <a:off x="3099881" y="1407525"/>
                <a:ext cx="146425" cy="206925"/>
              </a:xfrm>
              <a:custGeom>
                <a:avLst/>
                <a:gdLst/>
                <a:ahLst/>
                <a:cxnLst/>
                <a:rect l="l" t="t" r="r" b="b"/>
                <a:pathLst>
                  <a:path w="5857" h="8277" extrusionOk="0">
                    <a:moveTo>
                      <a:pt x="3163" y="0"/>
                    </a:moveTo>
                    <a:cubicBezTo>
                      <a:pt x="2706" y="0"/>
                      <a:pt x="2237" y="119"/>
                      <a:pt x="1796" y="379"/>
                    </a:cubicBezTo>
                    <a:cubicBezTo>
                      <a:pt x="0" y="1439"/>
                      <a:pt x="44" y="4050"/>
                      <a:pt x="1869" y="5053"/>
                    </a:cubicBezTo>
                    <a:cubicBezTo>
                      <a:pt x="2135" y="5204"/>
                      <a:pt x="2308" y="5485"/>
                      <a:pt x="2308" y="5803"/>
                    </a:cubicBezTo>
                    <a:lnTo>
                      <a:pt x="2308" y="6654"/>
                    </a:lnTo>
                    <a:lnTo>
                      <a:pt x="1876" y="6654"/>
                    </a:lnTo>
                    <a:cubicBezTo>
                      <a:pt x="1753" y="6654"/>
                      <a:pt x="1695" y="6798"/>
                      <a:pt x="1782" y="6884"/>
                    </a:cubicBezTo>
                    <a:lnTo>
                      <a:pt x="3109" y="8233"/>
                    </a:lnTo>
                    <a:cubicBezTo>
                      <a:pt x="3134" y="8262"/>
                      <a:pt x="3169" y="8276"/>
                      <a:pt x="3203" y="8276"/>
                    </a:cubicBezTo>
                    <a:cubicBezTo>
                      <a:pt x="3237" y="8276"/>
                      <a:pt x="3271" y="8262"/>
                      <a:pt x="3297" y="8233"/>
                    </a:cubicBezTo>
                    <a:lnTo>
                      <a:pt x="4624" y="6884"/>
                    </a:lnTo>
                    <a:cubicBezTo>
                      <a:pt x="4710" y="6798"/>
                      <a:pt x="4645" y="6654"/>
                      <a:pt x="4530" y="6654"/>
                    </a:cubicBezTo>
                    <a:lnTo>
                      <a:pt x="4097" y="6654"/>
                    </a:lnTo>
                    <a:lnTo>
                      <a:pt x="4097" y="5752"/>
                    </a:lnTo>
                    <a:cubicBezTo>
                      <a:pt x="4097" y="5449"/>
                      <a:pt x="4256" y="5168"/>
                      <a:pt x="4523" y="5016"/>
                    </a:cubicBezTo>
                    <a:cubicBezTo>
                      <a:pt x="5345" y="4533"/>
                      <a:pt x="5857" y="3653"/>
                      <a:pt x="5857" y="2694"/>
                    </a:cubicBezTo>
                    <a:cubicBezTo>
                      <a:pt x="5857" y="1121"/>
                      <a:pt x="4567" y="0"/>
                      <a:pt x="3163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18000" algn="ctr">
                  <a:spcBef>
                    <a:spcPts val="300"/>
                  </a:spcBef>
                  <a:buClr>
                    <a:srgbClr val="000000"/>
                  </a:buClr>
                </a:pPr>
                <a:r>
                  <a:rPr lang="nl-NL" sz="1400" b="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6</a:t>
                </a:r>
                <a:endParaRPr sz="1400" b="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5" name="Google Shape;2039;p44">
            <a:extLst>
              <a:ext uri="{FF2B5EF4-FFF2-40B4-BE49-F238E27FC236}">
                <a16:creationId xmlns:a16="http://schemas.microsoft.com/office/drawing/2014/main" id="{E5D7A7DA-2251-49FC-BC67-0628BD651E18}"/>
              </a:ext>
            </a:extLst>
          </p:cNvPr>
          <p:cNvGrpSpPr/>
          <p:nvPr/>
        </p:nvGrpSpPr>
        <p:grpSpPr>
          <a:xfrm>
            <a:off x="8173592" y="5766486"/>
            <a:ext cx="3018570" cy="836786"/>
            <a:chOff x="3176563" y="1380375"/>
            <a:chExt cx="844388" cy="234075"/>
          </a:xfrm>
        </p:grpSpPr>
        <p:sp>
          <p:nvSpPr>
            <p:cNvPr id="76" name="Google Shape;2040;p44">
              <a:extLst>
                <a:ext uri="{FF2B5EF4-FFF2-40B4-BE49-F238E27FC236}">
                  <a16:creationId xmlns:a16="http://schemas.microsoft.com/office/drawing/2014/main" id="{6B5BCC8B-8617-4FC5-AB06-4AE9C75EE4FC}"/>
                </a:ext>
              </a:extLst>
            </p:cNvPr>
            <p:cNvSpPr/>
            <p:nvPr/>
          </p:nvSpPr>
          <p:spPr>
            <a:xfrm>
              <a:off x="3289775" y="1394800"/>
              <a:ext cx="731175" cy="158175"/>
            </a:xfrm>
            <a:custGeom>
              <a:avLst/>
              <a:gdLst/>
              <a:ahLst/>
              <a:cxnLst/>
              <a:rect l="l" t="t" r="r" b="b"/>
              <a:pathLst>
                <a:path w="29247" h="6327" extrusionOk="0">
                  <a:moveTo>
                    <a:pt x="1" y="1"/>
                  </a:moveTo>
                  <a:lnTo>
                    <a:pt x="1" y="6326"/>
                  </a:lnTo>
                  <a:lnTo>
                    <a:pt x="26088" y="6326"/>
                  </a:lnTo>
                  <a:cubicBezTo>
                    <a:pt x="27833" y="6326"/>
                    <a:pt x="29247" y="4912"/>
                    <a:pt x="29247" y="3167"/>
                  </a:cubicBezTo>
                  <a:cubicBezTo>
                    <a:pt x="29247" y="1414"/>
                    <a:pt x="27833" y="1"/>
                    <a:pt x="26088" y="1"/>
                  </a:cubicBezTo>
                  <a:close/>
                </a:path>
              </a:pathLst>
            </a:custGeom>
            <a:solidFill>
              <a:srgbClr val="B8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nl-NL" sz="1400" b="1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GO !</a:t>
              </a:r>
              <a:endParaRPr sz="1400" b="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2041;p44">
              <a:extLst>
                <a:ext uri="{FF2B5EF4-FFF2-40B4-BE49-F238E27FC236}">
                  <a16:creationId xmlns:a16="http://schemas.microsoft.com/office/drawing/2014/main" id="{CF7B8BA7-9B77-4C3E-B72B-10168C7CF04C}"/>
                </a:ext>
              </a:extLst>
            </p:cNvPr>
            <p:cNvSpPr/>
            <p:nvPr/>
          </p:nvSpPr>
          <p:spPr>
            <a:xfrm>
              <a:off x="3849475" y="1413550"/>
              <a:ext cx="152725" cy="120650"/>
            </a:xfrm>
            <a:custGeom>
              <a:avLst/>
              <a:gdLst/>
              <a:ahLst/>
              <a:cxnLst/>
              <a:rect l="l" t="t" r="r" b="b"/>
              <a:pathLst>
                <a:path w="6109" h="4826" extrusionOk="0">
                  <a:moveTo>
                    <a:pt x="2366" y="1"/>
                  </a:moveTo>
                  <a:cubicBezTo>
                    <a:pt x="1053" y="30"/>
                    <a:pt x="0" y="1097"/>
                    <a:pt x="0" y="2410"/>
                  </a:cubicBezTo>
                  <a:cubicBezTo>
                    <a:pt x="0" y="3722"/>
                    <a:pt x="1053" y="4797"/>
                    <a:pt x="2366" y="4826"/>
                  </a:cubicBezTo>
                  <a:lnTo>
                    <a:pt x="3700" y="4826"/>
                  </a:lnTo>
                  <a:cubicBezTo>
                    <a:pt x="5027" y="4819"/>
                    <a:pt x="6102" y="3744"/>
                    <a:pt x="6109" y="2417"/>
                  </a:cubicBezTo>
                  <a:cubicBezTo>
                    <a:pt x="6102" y="1083"/>
                    <a:pt x="5027" y="1"/>
                    <a:pt x="3700" y="1"/>
                  </a:cubicBezTo>
                  <a:close/>
                </a:path>
              </a:pathLst>
            </a:custGeom>
            <a:solidFill>
              <a:srgbClr val="E7A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2042;p44">
              <a:extLst>
                <a:ext uri="{FF2B5EF4-FFF2-40B4-BE49-F238E27FC236}">
                  <a16:creationId xmlns:a16="http://schemas.microsoft.com/office/drawing/2014/main" id="{041616AD-F644-4766-A6D2-AC5448752893}"/>
                </a:ext>
              </a:extLst>
            </p:cNvPr>
            <p:cNvSpPr/>
            <p:nvPr/>
          </p:nvSpPr>
          <p:spPr>
            <a:xfrm>
              <a:off x="3849475" y="1413550"/>
              <a:ext cx="152725" cy="120650"/>
            </a:xfrm>
            <a:custGeom>
              <a:avLst/>
              <a:gdLst/>
              <a:ahLst/>
              <a:cxnLst/>
              <a:rect l="l" t="t" r="r" b="b"/>
              <a:pathLst>
                <a:path w="6109" h="4826" extrusionOk="0">
                  <a:moveTo>
                    <a:pt x="2366" y="1"/>
                  </a:moveTo>
                  <a:cubicBezTo>
                    <a:pt x="1053" y="30"/>
                    <a:pt x="0" y="1097"/>
                    <a:pt x="0" y="2410"/>
                  </a:cubicBezTo>
                  <a:cubicBezTo>
                    <a:pt x="0" y="3722"/>
                    <a:pt x="1053" y="4797"/>
                    <a:pt x="2366" y="4826"/>
                  </a:cubicBezTo>
                  <a:lnTo>
                    <a:pt x="3700" y="4826"/>
                  </a:lnTo>
                  <a:cubicBezTo>
                    <a:pt x="5027" y="4819"/>
                    <a:pt x="6102" y="3744"/>
                    <a:pt x="6109" y="2417"/>
                  </a:cubicBezTo>
                  <a:cubicBezTo>
                    <a:pt x="6102" y="1083"/>
                    <a:pt x="5027" y="1"/>
                    <a:pt x="370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2043;p44">
              <a:extLst>
                <a:ext uri="{FF2B5EF4-FFF2-40B4-BE49-F238E27FC236}">
                  <a16:creationId xmlns:a16="http://schemas.microsoft.com/office/drawing/2014/main" id="{DDF3453E-7942-421F-ACFE-BCDC2E2E3166}"/>
                </a:ext>
              </a:extLst>
            </p:cNvPr>
            <p:cNvSpPr/>
            <p:nvPr/>
          </p:nvSpPr>
          <p:spPr>
            <a:xfrm>
              <a:off x="3843325" y="1413550"/>
              <a:ext cx="135450" cy="112375"/>
            </a:xfrm>
            <a:custGeom>
              <a:avLst/>
              <a:gdLst/>
              <a:ahLst/>
              <a:cxnLst/>
              <a:rect l="l" t="t" r="r" b="b"/>
              <a:pathLst>
                <a:path w="5418" h="4495" extrusionOk="0">
                  <a:moveTo>
                    <a:pt x="2612" y="1"/>
                  </a:moveTo>
                  <a:cubicBezTo>
                    <a:pt x="1523" y="1"/>
                    <a:pt x="571" y="729"/>
                    <a:pt x="289" y="1782"/>
                  </a:cubicBezTo>
                  <a:cubicBezTo>
                    <a:pt x="1" y="2835"/>
                    <a:pt x="455" y="3946"/>
                    <a:pt x="1400" y="4494"/>
                  </a:cubicBezTo>
                  <a:cubicBezTo>
                    <a:pt x="809" y="4040"/>
                    <a:pt x="462" y="3333"/>
                    <a:pt x="462" y="2590"/>
                  </a:cubicBezTo>
                  <a:cubicBezTo>
                    <a:pt x="462" y="1263"/>
                    <a:pt x="1544" y="181"/>
                    <a:pt x="2871" y="181"/>
                  </a:cubicBezTo>
                  <a:lnTo>
                    <a:pt x="4206" y="181"/>
                  </a:lnTo>
                  <a:cubicBezTo>
                    <a:pt x="4631" y="181"/>
                    <a:pt x="5049" y="297"/>
                    <a:pt x="5417" y="513"/>
                  </a:cubicBezTo>
                  <a:cubicBezTo>
                    <a:pt x="4999" y="181"/>
                    <a:pt x="4480" y="1"/>
                    <a:pt x="39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0" name="Google Shape;2044;p44">
              <a:extLst>
                <a:ext uri="{FF2B5EF4-FFF2-40B4-BE49-F238E27FC236}">
                  <a16:creationId xmlns:a16="http://schemas.microsoft.com/office/drawing/2014/main" id="{4C037F47-8804-4FBD-9F4F-FBFC5692EDFA}"/>
                </a:ext>
              </a:extLst>
            </p:cNvPr>
            <p:cNvGrpSpPr/>
            <p:nvPr/>
          </p:nvGrpSpPr>
          <p:grpSpPr>
            <a:xfrm>
              <a:off x="3176563" y="1380375"/>
              <a:ext cx="196550" cy="234075"/>
              <a:chOff x="3077200" y="1380375"/>
              <a:chExt cx="196550" cy="234075"/>
            </a:xfrm>
          </p:grpSpPr>
          <p:sp>
            <p:nvSpPr>
              <p:cNvPr id="81" name="Google Shape;2045;p44">
                <a:extLst>
                  <a:ext uri="{FF2B5EF4-FFF2-40B4-BE49-F238E27FC236}">
                    <a16:creationId xmlns:a16="http://schemas.microsoft.com/office/drawing/2014/main" id="{98E77626-4BF5-449D-9D26-4BDC72132899}"/>
                  </a:ext>
                </a:extLst>
              </p:cNvPr>
              <p:cNvSpPr/>
              <p:nvPr/>
            </p:nvSpPr>
            <p:spPr>
              <a:xfrm>
                <a:off x="3077200" y="1380375"/>
                <a:ext cx="196550" cy="189000"/>
              </a:xfrm>
              <a:custGeom>
                <a:avLst/>
                <a:gdLst/>
                <a:ahLst/>
                <a:cxnLst/>
                <a:rect l="l" t="t" r="r" b="b"/>
                <a:pathLst>
                  <a:path w="7862" h="7560" extrusionOk="0">
                    <a:moveTo>
                      <a:pt x="4083" y="1"/>
                    </a:moveTo>
                    <a:cubicBezTo>
                      <a:pt x="2554" y="1"/>
                      <a:pt x="1176" y="924"/>
                      <a:pt x="592" y="2338"/>
                    </a:cubicBezTo>
                    <a:cubicBezTo>
                      <a:pt x="0" y="3744"/>
                      <a:pt x="325" y="5374"/>
                      <a:pt x="1407" y="6456"/>
                    </a:cubicBezTo>
                    <a:cubicBezTo>
                      <a:pt x="2129" y="7178"/>
                      <a:pt x="3092" y="7560"/>
                      <a:pt x="4074" y="7560"/>
                    </a:cubicBezTo>
                    <a:cubicBezTo>
                      <a:pt x="4562" y="7560"/>
                      <a:pt x="5055" y="7465"/>
                      <a:pt x="5525" y="7271"/>
                    </a:cubicBezTo>
                    <a:cubicBezTo>
                      <a:pt x="6939" y="6687"/>
                      <a:pt x="7862" y="5309"/>
                      <a:pt x="7862" y="3780"/>
                    </a:cubicBezTo>
                    <a:cubicBezTo>
                      <a:pt x="7855" y="1696"/>
                      <a:pt x="6167" y="8"/>
                      <a:pt x="4083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2046;p44">
                <a:extLst>
                  <a:ext uri="{FF2B5EF4-FFF2-40B4-BE49-F238E27FC236}">
                    <a16:creationId xmlns:a16="http://schemas.microsoft.com/office/drawing/2014/main" id="{028E2257-F738-46B1-A112-FDB1530DBA77}"/>
                  </a:ext>
                </a:extLst>
              </p:cNvPr>
              <p:cNvSpPr/>
              <p:nvPr/>
            </p:nvSpPr>
            <p:spPr>
              <a:xfrm>
                <a:off x="3145900" y="1498475"/>
                <a:ext cx="68350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2734" h="2837" extrusionOk="0">
                    <a:moveTo>
                      <a:pt x="1082" y="1"/>
                    </a:moveTo>
                    <a:cubicBezTo>
                      <a:pt x="613" y="1"/>
                      <a:pt x="159" y="686"/>
                      <a:pt x="0" y="2035"/>
                    </a:cubicBezTo>
                    <a:lnTo>
                      <a:pt x="0" y="2590"/>
                    </a:lnTo>
                    <a:cubicBezTo>
                      <a:pt x="429" y="2755"/>
                      <a:pt x="879" y="2836"/>
                      <a:pt x="1330" y="2836"/>
                    </a:cubicBezTo>
                    <a:cubicBezTo>
                      <a:pt x="1806" y="2836"/>
                      <a:pt x="2282" y="2746"/>
                      <a:pt x="2734" y="2569"/>
                    </a:cubicBezTo>
                    <a:lnTo>
                      <a:pt x="2734" y="2006"/>
                    </a:lnTo>
                    <a:cubicBezTo>
                      <a:pt x="2561" y="362"/>
                      <a:pt x="1587" y="1"/>
                      <a:pt x="1082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2047;p44">
                <a:extLst>
                  <a:ext uri="{FF2B5EF4-FFF2-40B4-BE49-F238E27FC236}">
                    <a16:creationId xmlns:a16="http://schemas.microsoft.com/office/drawing/2014/main" id="{D89FE40E-D343-4207-8403-EE770872FB2A}"/>
                  </a:ext>
                </a:extLst>
              </p:cNvPr>
              <p:cNvSpPr/>
              <p:nvPr/>
            </p:nvSpPr>
            <p:spPr>
              <a:xfrm>
                <a:off x="3089275" y="1392288"/>
                <a:ext cx="179975" cy="163150"/>
              </a:xfrm>
              <a:custGeom>
                <a:avLst/>
                <a:gdLst/>
                <a:ahLst/>
                <a:cxnLst/>
                <a:rect l="l" t="t" r="r" b="b"/>
                <a:pathLst>
                  <a:path w="7199" h="6526" extrusionOk="0">
                    <a:moveTo>
                      <a:pt x="3601" y="0"/>
                    </a:moveTo>
                    <a:cubicBezTo>
                      <a:pt x="3341" y="0"/>
                      <a:pt x="3077" y="31"/>
                      <a:pt x="2813" y="96"/>
                    </a:cubicBezTo>
                    <a:cubicBezTo>
                      <a:pt x="1068" y="529"/>
                      <a:pt x="1" y="2296"/>
                      <a:pt x="433" y="4042"/>
                    </a:cubicBezTo>
                    <a:cubicBezTo>
                      <a:pt x="801" y="5531"/>
                      <a:pt x="2132" y="6525"/>
                      <a:pt x="3594" y="6525"/>
                    </a:cubicBezTo>
                    <a:cubicBezTo>
                      <a:pt x="3853" y="6525"/>
                      <a:pt x="4116" y="6494"/>
                      <a:pt x="4378" y="6429"/>
                    </a:cubicBezTo>
                    <a:cubicBezTo>
                      <a:pt x="6131" y="5996"/>
                      <a:pt x="7199" y="4229"/>
                      <a:pt x="6766" y="2477"/>
                    </a:cubicBezTo>
                    <a:cubicBezTo>
                      <a:pt x="6398" y="994"/>
                      <a:pt x="5067" y="0"/>
                      <a:pt x="3601" y="0"/>
                    </a:cubicBezTo>
                    <a:close/>
                  </a:path>
                </a:pathLst>
              </a:custGeom>
              <a:solidFill>
                <a:srgbClr val="F8FA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2048;p44">
                <a:extLst>
                  <a:ext uri="{FF2B5EF4-FFF2-40B4-BE49-F238E27FC236}">
                    <a16:creationId xmlns:a16="http://schemas.microsoft.com/office/drawing/2014/main" id="{9668C3BF-9243-4BB2-A59D-D89F89883FD5}"/>
                  </a:ext>
                </a:extLst>
              </p:cNvPr>
              <p:cNvSpPr/>
              <p:nvPr/>
            </p:nvSpPr>
            <p:spPr>
              <a:xfrm>
                <a:off x="3099881" y="1407525"/>
                <a:ext cx="146425" cy="206925"/>
              </a:xfrm>
              <a:custGeom>
                <a:avLst/>
                <a:gdLst/>
                <a:ahLst/>
                <a:cxnLst/>
                <a:rect l="l" t="t" r="r" b="b"/>
                <a:pathLst>
                  <a:path w="5857" h="8277" extrusionOk="0">
                    <a:moveTo>
                      <a:pt x="3163" y="0"/>
                    </a:moveTo>
                    <a:cubicBezTo>
                      <a:pt x="2706" y="0"/>
                      <a:pt x="2237" y="119"/>
                      <a:pt x="1796" y="379"/>
                    </a:cubicBezTo>
                    <a:cubicBezTo>
                      <a:pt x="0" y="1439"/>
                      <a:pt x="44" y="4050"/>
                      <a:pt x="1869" y="5053"/>
                    </a:cubicBezTo>
                    <a:cubicBezTo>
                      <a:pt x="2135" y="5204"/>
                      <a:pt x="2308" y="5485"/>
                      <a:pt x="2308" y="5803"/>
                    </a:cubicBezTo>
                    <a:lnTo>
                      <a:pt x="2308" y="6654"/>
                    </a:lnTo>
                    <a:lnTo>
                      <a:pt x="1876" y="6654"/>
                    </a:lnTo>
                    <a:cubicBezTo>
                      <a:pt x="1753" y="6654"/>
                      <a:pt x="1695" y="6798"/>
                      <a:pt x="1782" y="6884"/>
                    </a:cubicBezTo>
                    <a:lnTo>
                      <a:pt x="3109" y="8233"/>
                    </a:lnTo>
                    <a:cubicBezTo>
                      <a:pt x="3134" y="8262"/>
                      <a:pt x="3169" y="8276"/>
                      <a:pt x="3203" y="8276"/>
                    </a:cubicBezTo>
                    <a:cubicBezTo>
                      <a:pt x="3237" y="8276"/>
                      <a:pt x="3271" y="8262"/>
                      <a:pt x="3297" y="8233"/>
                    </a:cubicBezTo>
                    <a:lnTo>
                      <a:pt x="4624" y="6884"/>
                    </a:lnTo>
                    <a:cubicBezTo>
                      <a:pt x="4710" y="6798"/>
                      <a:pt x="4645" y="6654"/>
                      <a:pt x="4530" y="6654"/>
                    </a:cubicBezTo>
                    <a:lnTo>
                      <a:pt x="4097" y="6654"/>
                    </a:lnTo>
                    <a:lnTo>
                      <a:pt x="4097" y="5752"/>
                    </a:lnTo>
                    <a:cubicBezTo>
                      <a:pt x="4097" y="5449"/>
                      <a:pt x="4256" y="5168"/>
                      <a:pt x="4523" y="5016"/>
                    </a:cubicBezTo>
                    <a:cubicBezTo>
                      <a:pt x="5345" y="4533"/>
                      <a:pt x="5857" y="3653"/>
                      <a:pt x="5857" y="2694"/>
                    </a:cubicBezTo>
                    <a:cubicBezTo>
                      <a:pt x="5857" y="1121"/>
                      <a:pt x="4567" y="0"/>
                      <a:pt x="3163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18000" algn="ctr">
                  <a:spcBef>
                    <a:spcPts val="300"/>
                  </a:spcBef>
                  <a:buClr>
                    <a:srgbClr val="000000"/>
                  </a:buClr>
                </a:pPr>
                <a:r>
                  <a:rPr lang="nl-NL" sz="1400" b="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7</a:t>
                </a:r>
                <a:endParaRPr sz="1400" b="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49991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0" grpId="0"/>
      <p:bldP spid="61" grpId="0"/>
      <p:bldP spid="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978761"/>
      </p:ext>
    </p:extLst>
  </p:cSld>
  <p:clrMapOvr>
    <a:masterClrMapping/>
  </p:clrMapOvr>
  <p:transition spd="slow"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381C099-7BDD-4D3F-896E-217C65905D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Voordat je start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D65AC76-E892-40E7-BAA5-A1DD0D17E7B5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nl-NL" dirty="0"/>
              <a:t>Een rechtsvorm kiezen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73C1218-597E-41FC-B280-0D9442DFA76E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nl-NL" dirty="0"/>
              <a:t>Financiering vinden</a:t>
            </a:r>
          </a:p>
        </p:txBody>
      </p:sp>
    </p:spTree>
    <p:extLst>
      <p:ext uri="{BB962C8B-B14F-4D97-AF65-F5344CB8AC3E}">
        <p14:creationId xmlns:p14="http://schemas.microsoft.com/office/powerpoint/2010/main" val="3754520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B03CCC2-7926-4882-95BB-407A4504E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Waarom?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B2C23894-2AED-4449-8673-674547F4C6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1215" b="16315"/>
          <a:stretch/>
        </p:blipFill>
        <p:spPr>
          <a:xfrm>
            <a:off x="9100456" y="4410174"/>
            <a:ext cx="2453913" cy="201195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5DAFA2A3-3274-4411-BCE3-C0BFD90219DF}"/>
              </a:ext>
            </a:extLst>
          </p:cNvPr>
          <p:cNvSpPr txBox="1"/>
          <p:nvPr/>
        </p:nvSpPr>
        <p:spPr>
          <a:xfrm rot="20756926">
            <a:off x="1286802" y="2673531"/>
            <a:ext cx="2404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</a:rPr>
              <a:t>Eigen baas zijn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8B7F768-43CE-4BB5-B9EC-4090AB4DBB08}"/>
              </a:ext>
            </a:extLst>
          </p:cNvPr>
          <p:cNvSpPr txBox="1"/>
          <p:nvPr/>
        </p:nvSpPr>
        <p:spPr>
          <a:xfrm>
            <a:off x="2234324" y="4741227"/>
            <a:ext cx="1927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</a:rPr>
              <a:t>Rijk worden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4061C70-EE15-440D-AEED-32164981E66B}"/>
              </a:ext>
            </a:extLst>
          </p:cNvPr>
          <p:cNvSpPr txBox="1"/>
          <p:nvPr/>
        </p:nvSpPr>
        <p:spPr>
          <a:xfrm rot="704068">
            <a:off x="4036422" y="3639027"/>
            <a:ext cx="2462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</a:rPr>
              <a:t>Succes ervaren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9EFAE9F-26AB-4F1A-844C-5A9194B200F2}"/>
              </a:ext>
            </a:extLst>
          </p:cNvPr>
          <p:cNvSpPr txBox="1"/>
          <p:nvPr/>
        </p:nvSpPr>
        <p:spPr>
          <a:xfrm>
            <a:off x="4259048" y="1778486"/>
            <a:ext cx="2850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</a:rPr>
              <a:t>Status / erkenning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0CE2CBA3-CDBA-43F6-9A00-746D0B87D06A}"/>
              </a:ext>
            </a:extLst>
          </p:cNvPr>
          <p:cNvSpPr txBox="1"/>
          <p:nvPr/>
        </p:nvSpPr>
        <p:spPr>
          <a:xfrm rot="21042669">
            <a:off x="208271" y="4164856"/>
            <a:ext cx="2335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</a:rPr>
              <a:t>Iets opbouwen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87DDF020-8A90-4D58-B5A6-AFBC00333B70}"/>
              </a:ext>
            </a:extLst>
          </p:cNvPr>
          <p:cNvSpPr txBox="1"/>
          <p:nvPr/>
        </p:nvSpPr>
        <p:spPr>
          <a:xfrm rot="20918284">
            <a:off x="2668057" y="5411181"/>
            <a:ext cx="5878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</a:rPr>
              <a:t>Anderen helpen / De wereld verbeteren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7840DE8D-3E0F-4376-9CF4-C2DAFDA912B7}"/>
              </a:ext>
            </a:extLst>
          </p:cNvPr>
          <p:cNvSpPr txBox="1"/>
          <p:nvPr/>
        </p:nvSpPr>
        <p:spPr>
          <a:xfrm rot="628354">
            <a:off x="7632746" y="2617052"/>
            <a:ext cx="2935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</a:rPr>
              <a:t>Uitdaging aangaan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B5D7A49-DACC-416B-8401-CCB54AF0FE72}"/>
              </a:ext>
            </a:extLst>
          </p:cNvPr>
          <p:cNvSpPr txBox="1"/>
          <p:nvPr/>
        </p:nvSpPr>
        <p:spPr>
          <a:xfrm rot="309000">
            <a:off x="7452540" y="3748529"/>
            <a:ext cx="1294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</a:rPr>
              <a:t>Vrijheid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820CAA42-0F62-403F-AF8B-7C299A9F86BC}"/>
              </a:ext>
            </a:extLst>
          </p:cNvPr>
          <p:cNvGrpSpPr/>
          <p:nvPr/>
        </p:nvGrpSpPr>
        <p:grpSpPr>
          <a:xfrm>
            <a:off x="10530130" y="3674656"/>
            <a:ext cx="1069249" cy="743450"/>
            <a:chOff x="10530130" y="3674656"/>
            <a:chExt cx="1069249" cy="743450"/>
          </a:xfrm>
        </p:grpSpPr>
        <p:pic>
          <p:nvPicPr>
            <p:cNvPr id="17" name="Graphic 16" descr="Vraagteken met effen opvulling">
              <a:extLst>
                <a:ext uri="{FF2B5EF4-FFF2-40B4-BE49-F238E27FC236}">
                  <a16:creationId xmlns:a16="http://schemas.microsoft.com/office/drawing/2014/main" id="{DC871A07-04D8-46F5-BC7D-4EF40A881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77352" y="3844155"/>
              <a:ext cx="439288" cy="439288"/>
            </a:xfrm>
            <a:prstGeom prst="rect">
              <a:avLst/>
            </a:prstGeom>
          </p:spPr>
        </p:pic>
        <p:pic>
          <p:nvPicPr>
            <p:cNvPr id="19" name="Graphic 18" descr="Gedachte silhouet">
              <a:extLst>
                <a:ext uri="{FF2B5EF4-FFF2-40B4-BE49-F238E27FC236}">
                  <a16:creationId xmlns:a16="http://schemas.microsoft.com/office/drawing/2014/main" id="{678DFEC0-71D0-4968-9050-0387AAF33E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21161" b="45183"/>
            <a:stretch/>
          </p:blipFill>
          <p:spPr>
            <a:xfrm>
              <a:off x="10530130" y="3674656"/>
              <a:ext cx="1069249" cy="743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485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Afbeelding 79" descr="Afbeelding met fotolijstje&#10;&#10;Automatisch gegenereerde beschrijving">
            <a:extLst>
              <a:ext uri="{FF2B5EF4-FFF2-40B4-BE49-F238E27FC236}">
                <a16:creationId xmlns:a16="http://schemas.microsoft.com/office/drawing/2014/main" id="{924B1AD5-EA46-4D9D-B24E-5B537FF052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5" t="10041" r="28153" b="9761"/>
          <a:stretch/>
        </p:blipFill>
        <p:spPr>
          <a:xfrm>
            <a:off x="9198866" y="2287828"/>
            <a:ext cx="1457220" cy="3379294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EE0DC02B-15E5-4EAA-B06C-F7FFAF73E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6802846" cy="1325563"/>
          </a:xfrm>
        </p:spPr>
        <p:txBody>
          <a:bodyPr/>
          <a:lstStyle/>
          <a:p>
            <a:r>
              <a:rPr lang="nl-NL" dirty="0"/>
              <a:t>Voordat je begint (1)</a:t>
            </a:r>
          </a:p>
        </p:txBody>
      </p:sp>
      <p:grpSp>
        <p:nvGrpSpPr>
          <p:cNvPr id="7" name="Google Shape;2039;p44">
            <a:extLst>
              <a:ext uri="{FF2B5EF4-FFF2-40B4-BE49-F238E27FC236}">
                <a16:creationId xmlns:a16="http://schemas.microsoft.com/office/drawing/2014/main" id="{EB280B8C-9369-4ACF-BD21-52D16D2A901B}"/>
              </a:ext>
            </a:extLst>
          </p:cNvPr>
          <p:cNvGrpSpPr/>
          <p:nvPr/>
        </p:nvGrpSpPr>
        <p:grpSpPr>
          <a:xfrm>
            <a:off x="8173592" y="688663"/>
            <a:ext cx="3018570" cy="836786"/>
            <a:chOff x="3176563" y="1380375"/>
            <a:chExt cx="844388" cy="234075"/>
          </a:xfrm>
        </p:grpSpPr>
        <p:sp>
          <p:nvSpPr>
            <p:cNvPr id="8" name="Google Shape;2040;p44">
              <a:extLst>
                <a:ext uri="{FF2B5EF4-FFF2-40B4-BE49-F238E27FC236}">
                  <a16:creationId xmlns:a16="http://schemas.microsoft.com/office/drawing/2014/main" id="{CA14A232-7835-42BF-86CA-44006E35B92B}"/>
                </a:ext>
              </a:extLst>
            </p:cNvPr>
            <p:cNvSpPr/>
            <p:nvPr/>
          </p:nvSpPr>
          <p:spPr>
            <a:xfrm>
              <a:off x="3289775" y="1394800"/>
              <a:ext cx="731175" cy="158175"/>
            </a:xfrm>
            <a:custGeom>
              <a:avLst/>
              <a:gdLst/>
              <a:ahLst/>
              <a:cxnLst/>
              <a:rect l="l" t="t" r="r" b="b"/>
              <a:pathLst>
                <a:path w="29247" h="6327" extrusionOk="0">
                  <a:moveTo>
                    <a:pt x="1" y="1"/>
                  </a:moveTo>
                  <a:lnTo>
                    <a:pt x="1" y="6326"/>
                  </a:lnTo>
                  <a:lnTo>
                    <a:pt x="26088" y="6326"/>
                  </a:lnTo>
                  <a:cubicBezTo>
                    <a:pt x="27833" y="6326"/>
                    <a:pt x="29247" y="4912"/>
                    <a:pt x="29247" y="3167"/>
                  </a:cubicBezTo>
                  <a:cubicBezTo>
                    <a:pt x="29247" y="1414"/>
                    <a:pt x="27833" y="1"/>
                    <a:pt x="26088" y="1"/>
                  </a:cubicBezTo>
                  <a:close/>
                </a:path>
              </a:pathLst>
            </a:custGeom>
            <a:solidFill>
              <a:srgbClr val="B8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8000">
                <a:buClr>
                  <a:srgbClr val="000000"/>
                </a:buClr>
              </a:pPr>
              <a:r>
                <a:rPr lang="nl-NL"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Eigen kwaliteiten</a:t>
              </a:r>
              <a:endParaRPr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041;p44">
              <a:extLst>
                <a:ext uri="{FF2B5EF4-FFF2-40B4-BE49-F238E27FC236}">
                  <a16:creationId xmlns:a16="http://schemas.microsoft.com/office/drawing/2014/main" id="{BC578DCC-50A3-47B0-A5FD-402AAEA43C3F}"/>
                </a:ext>
              </a:extLst>
            </p:cNvPr>
            <p:cNvSpPr/>
            <p:nvPr/>
          </p:nvSpPr>
          <p:spPr>
            <a:xfrm>
              <a:off x="3849475" y="1413550"/>
              <a:ext cx="152725" cy="120650"/>
            </a:xfrm>
            <a:custGeom>
              <a:avLst/>
              <a:gdLst/>
              <a:ahLst/>
              <a:cxnLst/>
              <a:rect l="l" t="t" r="r" b="b"/>
              <a:pathLst>
                <a:path w="6109" h="4826" extrusionOk="0">
                  <a:moveTo>
                    <a:pt x="2366" y="1"/>
                  </a:moveTo>
                  <a:cubicBezTo>
                    <a:pt x="1053" y="30"/>
                    <a:pt x="0" y="1097"/>
                    <a:pt x="0" y="2410"/>
                  </a:cubicBezTo>
                  <a:cubicBezTo>
                    <a:pt x="0" y="3722"/>
                    <a:pt x="1053" y="4797"/>
                    <a:pt x="2366" y="4826"/>
                  </a:cubicBezTo>
                  <a:lnTo>
                    <a:pt x="3700" y="4826"/>
                  </a:lnTo>
                  <a:cubicBezTo>
                    <a:pt x="5027" y="4819"/>
                    <a:pt x="6102" y="3744"/>
                    <a:pt x="6109" y="2417"/>
                  </a:cubicBezTo>
                  <a:cubicBezTo>
                    <a:pt x="6102" y="1083"/>
                    <a:pt x="5027" y="1"/>
                    <a:pt x="3700" y="1"/>
                  </a:cubicBezTo>
                  <a:close/>
                </a:path>
              </a:pathLst>
            </a:custGeom>
            <a:solidFill>
              <a:srgbClr val="E7A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042;p44">
              <a:extLst>
                <a:ext uri="{FF2B5EF4-FFF2-40B4-BE49-F238E27FC236}">
                  <a16:creationId xmlns:a16="http://schemas.microsoft.com/office/drawing/2014/main" id="{F59D725D-28CC-4E79-9101-B35219A84A25}"/>
                </a:ext>
              </a:extLst>
            </p:cNvPr>
            <p:cNvSpPr/>
            <p:nvPr/>
          </p:nvSpPr>
          <p:spPr>
            <a:xfrm>
              <a:off x="3849475" y="1413550"/>
              <a:ext cx="152725" cy="120650"/>
            </a:xfrm>
            <a:custGeom>
              <a:avLst/>
              <a:gdLst/>
              <a:ahLst/>
              <a:cxnLst/>
              <a:rect l="l" t="t" r="r" b="b"/>
              <a:pathLst>
                <a:path w="6109" h="4826" extrusionOk="0">
                  <a:moveTo>
                    <a:pt x="2366" y="1"/>
                  </a:moveTo>
                  <a:cubicBezTo>
                    <a:pt x="1053" y="30"/>
                    <a:pt x="0" y="1097"/>
                    <a:pt x="0" y="2410"/>
                  </a:cubicBezTo>
                  <a:cubicBezTo>
                    <a:pt x="0" y="3722"/>
                    <a:pt x="1053" y="4797"/>
                    <a:pt x="2366" y="4826"/>
                  </a:cubicBezTo>
                  <a:lnTo>
                    <a:pt x="3700" y="4826"/>
                  </a:lnTo>
                  <a:cubicBezTo>
                    <a:pt x="5027" y="4819"/>
                    <a:pt x="6102" y="3744"/>
                    <a:pt x="6109" y="2417"/>
                  </a:cubicBezTo>
                  <a:cubicBezTo>
                    <a:pt x="6102" y="1083"/>
                    <a:pt x="5027" y="1"/>
                    <a:pt x="370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nl-NL" sz="12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§ 1.1</a:t>
              </a: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043;p44">
              <a:extLst>
                <a:ext uri="{FF2B5EF4-FFF2-40B4-BE49-F238E27FC236}">
                  <a16:creationId xmlns:a16="http://schemas.microsoft.com/office/drawing/2014/main" id="{E64818A9-E7D8-4BEB-B402-B65F88FD0D8C}"/>
                </a:ext>
              </a:extLst>
            </p:cNvPr>
            <p:cNvSpPr/>
            <p:nvPr/>
          </p:nvSpPr>
          <p:spPr>
            <a:xfrm>
              <a:off x="3843325" y="1413550"/>
              <a:ext cx="135450" cy="112375"/>
            </a:xfrm>
            <a:custGeom>
              <a:avLst/>
              <a:gdLst/>
              <a:ahLst/>
              <a:cxnLst/>
              <a:rect l="l" t="t" r="r" b="b"/>
              <a:pathLst>
                <a:path w="5418" h="4495" extrusionOk="0">
                  <a:moveTo>
                    <a:pt x="2612" y="1"/>
                  </a:moveTo>
                  <a:cubicBezTo>
                    <a:pt x="1523" y="1"/>
                    <a:pt x="571" y="729"/>
                    <a:pt x="289" y="1782"/>
                  </a:cubicBezTo>
                  <a:cubicBezTo>
                    <a:pt x="1" y="2835"/>
                    <a:pt x="455" y="3946"/>
                    <a:pt x="1400" y="4494"/>
                  </a:cubicBezTo>
                  <a:cubicBezTo>
                    <a:pt x="809" y="4040"/>
                    <a:pt x="462" y="3333"/>
                    <a:pt x="462" y="2590"/>
                  </a:cubicBezTo>
                  <a:cubicBezTo>
                    <a:pt x="462" y="1263"/>
                    <a:pt x="1544" y="181"/>
                    <a:pt x="2871" y="181"/>
                  </a:cubicBezTo>
                  <a:lnTo>
                    <a:pt x="4206" y="181"/>
                  </a:lnTo>
                  <a:cubicBezTo>
                    <a:pt x="4631" y="181"/>
                    <a:pt x="5049" y="297"/>
                    <a:pt x="5417" y="513"/>
                  </a:cubicBezTo>
                  <a:cubicBezTo>
                    <a:pt x="4999" y="181"/>
                    <a:pt x="4480" y="1"/>
                    <a:pt x="39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2" name="Google Shape;2044;p44">
              <a:extLst>
                <a:ext uri="{FF2B5EF4-FFF2-40B4-BE49-F238E27FC236}">
                  <a16:creationId xmlns:a16="http://schemas.microsoft.com/office/drawing/2014/main" id="{C1DC1713-79A5-4DE5-B65F-32F7A8D57667}"/>
                </a:ext>
              </a:extLst>
            </p:cNvPr>
            <p:cNvGrpSpPr/>
            <p:nvPr/>
          </p:nvGrpSpPr>
          <p:grpSpPr>
            <a:xfrm>
              <a:off x="3176563" y="1380375"/>
              <a:ext cx="196550" cy="234075"/>
              <a:chOff x="3077200" y="1380375"/>
              <a:chExt cx="196550" cy="234075"/>
            </a:xfrm>
          </p:grpSpPr>
          <p:sp>
            <p:nvSpPr>
              <p:cNvPr id="13" name="Google Shape;2045;p44">
                <a:extLst>
                  <a:ext uri="{FF2B5EF4-FFF2-40B4-BE49-F238E27FC236}">
                    <a16:creationId xmlns:a16="http://schemas.microsoft.com/office/drawing/2014/main" id="{D8B7DFD0-2C0D-4796-A935-C5F38265D566}"/>
                  </a:ext>
                </a:extLst>
              </p:cNvPr>
              <p:cNvSpPr/>
              <p:nvPr/>
            </p:nvSpPr>
            <p:spPr>
              <a:xfrm>
                <a:off x="3077200" y="1380375"/>
                <a:ext cx="196550" cy="189000"/>
              </a:xfrm>
              <a:custGeom>
                <a:avLst/>
                <a:gdLst/>
                <a:ahLst/>
                <a:cxnLst/>
                <a:rect l="l" t="t" r="r" b="b"/>
                <a:pathLst>
                  <a:path w="7862" h="7560" extrusionOk="0">
                    <a:moveTo>
                      <a:pt x="4083" y="1"/>
                    </a:moveTo>
                    <a:cubicBezTo>
                      <a:pt x="2554" y="1"/>
                      <a:pt x="1176" y="924"/>
                      <a:pt x="592" y="2338"/>
                    </a:cubicBezTo>
                    <a:cubicBezTo>
                      <a:pt x="0" y="3744"/>
                      <a:pt x="325" y="5374"/>
                      <a:pt x="1407" y="6456"/>
                    </a:cubicBezTo>
                    <a:cubicBezTo>
                      <a:pt x="2129" y="7178"/>
                      <a:pt x="3092" y="7560"/>
                      <a:pt x="4074" y="7560"/>
                    </a:cubicBezTo>
                    <a:cubicBezTo>
                      <a:pt x="4562" y="7560"/>
                      <a:pt x="5055" y="7465"/>
                      <a:pt x="5525" y="7271"/>
                    </a:cubicBezTo>
                    <a:cubicBezTo>
                      <a:pt x="6939" y="6687"/>
                      <a:pt x="7862" y="5309"/>
                      <a:pt x="7862" y="3780"/>
                    </a:cubicBezTo>
                    <a:cubicBezTo>
                      <a:pt x="7855" y="1696"/>
                      <a:pt x="6167" y="8"/>
                      <a:pt x="4083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2046;p44">
                <a:extLst>
                  <a:ext uri="{FF2B5EF4-FFF2-40B4-BE49-F238E27FC236}">
                    <a16:creationId xmlns:a16="http://schemas.microsoft.com/office/drawing/2014/main" id="{A31124E9-FCE5-444C-B2FA-340E18198EF9}"/>
                  </a:ext>
                </a:extLst>
              </p:cNvPr>
              <p:cNvSpPr/>
              <p:nvPr/>
            </p:nvSpPr>
            <p:spPr>
              <a:xfrm>
                <a:off x="3145900" y="1498475"/>
                <a:ext cx="68350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2734" h="2837" extrusionOk="0">
                    <a:moveTo>
                      <a:pt x="1082" y="1"/>
                    </a:moveTo>
                    <a:cubicBezTo>
                      <a:pt x="613" y="1"/>
                      <a:pt x="159" y="686"/>
                      <a:pt x="0" y="2035"/>
                    </a:cubicBezTo>
                    <a:lnTo>
                      <a:pt x="0" y="2590"/>
                    </a:lnTo>
                    <a:cubicBezTo>
                      <a:pt x="429" y="2755"/>
                      <a:pt x="879" y="2836"/>
                      <a:pt x="1330" y="2836"/>
                    </a:cubicBezTo>
                    <a:cubicBezTo>
                      <a:pt x="1806" y="2836"/>
                      <a:pt x="2282" y="2746"/>
                      <a:pt x="2734" y="2569"/>
                    </a:cubicBezTo>
                    <a:lnTo>
                      <a:pt x="2734" y="2006"/>
                    </a:lnTo>
                    <a:cubicBezTo>
                      <a:pt x="2561" y="362"/>
                      <a:pt x="1587" y="1"/>
                      <a:pt x="1082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2047;p44">
                <a:extLst>
                  <a:ext uri="{FF2B5EF4-FFF2-40B4-BE49-F238E27FC236}">
                    <a16:creationId xmlns:a16="http://schemas.microsoft.com/office/drawing/2014/main" id="{288AD3AD-B248-425C-BCC2-FB95BBEEDB25}"/>
                  </a:ext>
                </a:extLst>
              </p:cNvPr>
              <p:cNvSpPr/>
              <p:nvPr/>
            </p:nvSpPr>
            <p:spPr>
              <a:xfrm>
                <a:off x="3089275" y="1392288"/>
                <a:ext cx="179975" cy="163150"/>
              </a:xfrm>
              <a:custGeom>
                <a:avLst/>
                <a:gdLst/>
                <a:ahLst/>
                <a:cxnLst/>
                <a:rect l="l" t="t" r="r" b="b"/>
                <a:pathLst>
                  <a:path w="7199" h="6526" extrusionOk="0">
                    <a:moveTo>
                      <a:pt x="3601" y="0"/>
                    </a:moveTo>
                    <a:cubicBezTo>
                      <a:pt x="3341" y="0"/>
                      <a:pt x="3077" y="31"/>
                      <a:pt x="2813" y="96"/>
                    </a:cubicBezTo>
                    <a:cubicBezTo>
                      <a:pt x="1068" y="529"/>
                      <a:pt x="1" y="2296"/>
                      <a:pt x="433" y="4042"/>
                    </a:cubicBezTo>
                    <a:cubicBezTo>
                      <a:pt x="801" y="5531"/>
                      <a:pt x="2132" y="6525"/>
                      <a:pt x="3594" y="6525"/>
                    </a:cubicBezTo>
                    <a:cubicBezTo>
                      <a:pt x="3853" y="6525"/>
                      <a:pt x="4116" y="6494"/>
                      <a:pt x="4378" y="6429"/>
                    </a:cubicBezTo>
                    <a:cubicBezTo>
                      <a:pt x="6131" y="5996"/>
                      <a:pt x="7199" y="4229"/>
                      <a:pt x="6766" y="2477"/>
                    </a:cubicBezTo>
                    <a:cubicBezTo>
                      <a:pt x="6398" y="994"/>
                      <a:pt x="5067" y="0"/>
                      <a:pt x="3601" y="0"/>
                    </a:cubicBezTo>
                    <a:close/>
                  </a:path>
                </a:pathLst>
              </a:custGeom>
              <a:solidFill>
                <a:srgbClr val="F8FA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2048;p44">
                <a:extLst>
                  <a:ext uri="{FF2B5EF4-FFF2-40B4-BE49-F238E27FC236}">
                    <a16:creationId xmlns:a16="http://schemas.microsoft.com/office/drawing/2014/main" id="{D6C0D3CA-5601-445E-9ADA-29DA368C1360}"/>
                  </a:ext>
                </a:extLst>
              </p:cNvPr>
              <p:cNvSpPr/>
              <p:nvPr/>
            </p:nvSpPr>
            <p:spPr>
              <a:xfrm>
                <a:off x="3099881" y="1407525"/>
                <a:ext cx="146425" cy="206925"/>
              </a:xfrm>
              <a:custGeom>
                <a:avLst/>
                <a:gdLst/>
                <a:ahLst/>
                <a:cxnLst/>
                <a:rect l="l" t="t" r="r" b="b"/>
                <a:pathLst>
                  <a:path w="5857" h="8277" extrusionOk="0">
                    <a:moveTo>
                      <a:pt x="3163" y="0"/>
                    </a:moveTo>
                    <a:cubicBezTo>
                      <a:pt x="2706" y="0"/>
                      <a:pt x="2237" y="119"/>
                      <a:pt x="1796" y="379"/>
                    </a:cubicBezTo>
                    <a:cubicBezTo>
                      <a:pt x="0" y="1439"/>
                      <a:pt x="44" y="4050"/>
                      <a:pt x="1869" y="5053"/>
                    </a:cubicBezTo>
                    <a:cubicBezTo>
                      <a:pt x="2135" y="5204"/>
                      <a:pt x="2308" y="5485"/>
                      <a:pt x="2308" y="5803"/>
                    </a:cubicBezTo>
                    <a:lnTo>
                      <a:pt x="2308" y="6654"/>
                    </a:lnTo>
                    <a:lnTo>
                      <a:pt x="1876" y="6654"/>
                    </a:lnTo>
                    <a:cubicBezTo>
                      <a:pt x="1753" y="6654"/>
                      <a:pt x="1695" y="6798"/>
                      <a:pt x="1782" y="6884"/>
                    </a:cubicBezTo>
                    <a:lnTo>
                      <a:pt x="3109" y="8233"/>
                    </a:lnTo>
                    <a:cubicBezTo>
                      <a:pt x="3134" y="8262"/>
                      <a:pt x="3169" y="8276"/>
                      <a:pt x="3203" y="8276"/>
                    </a:cubicBezTo>
                    <a:cubicBezTo>
                      <a:pt x="3237" y="8276"/>
                      <a:pt x="3271" y="8262"/>
                      <a:pt x="3297" y="8233"/>
                    </a:cubicBezTo>
                    <a:lnTo>
                      <a:pt x="4624" y="6884"/>
                    </a:lnTo>
                    <a:cubicBezTo>
                      <a:pt x="4710" y="6798"/>
                      <a:pt x="4645" y="6654"/>
                      <a:pt x="4530" y="6654"/>
                    </a:cubicBezTo>
                    <a:lnTo>
                      <a:pt x="4097" y="6654"/>
                    </a:lnTo>
                    <a:lnTo>
                      <a:pt x="4097" y="5752"/>
                    </a:lnTo>
                    <a:cubicBezTo>
                      <a:pt x="4097" y="5449"/>
                      <a:pt x="4256" y="5168"/>
                      <a:pt x="4523" y="5016"/>
                    </a:cubicBezTo>
                    <a:cubicBezTo>
                      <a:pt x="5345" y="4533"/>
                      <a:pt x="5857" y="3653"/>
                      <a:pt x="5857" y="2694"/>
                    </a:cubicBezTo>
                    <a:cubicBezTo>
                      <a:pt x="5857" y="1121"/>
                      <a:pt x="4567" y="0"/>
                      <a:pt x="3163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18000" algn="ctr">
                  <a:spcBef>
                    <a:spcPts val="300"/>
                  </a:spcBef>
                  <a:buClr>
                    <a:srgbClr val="000000"/>
                  </a:buClr>
                </a:pPr>
                <a:r>
                  <a:rPr lang="nl-NL" sz="1400" b="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1</a:t>
                </a:r>
                <a:endParaRPr sz="1400" b="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1" name="Tekstvak 80">
            <a:extLst>
              <a:ext uri="{FF2B5EF4-FFF2-40B4-BE49-F238E27FC236}">
                <a16:creationId xmlns:a16="http://schemas.microsoft.com/office/drawing/2014/main" id="{6244DFA0-2FC3-43C5-88DC-538A81CFC9F7}"/>
              </a:ext>
            </a:extLst>
          </p:cNvPr>
          <p:cNvSpPr txBox="1"/>
          <p:nvPr/>
        </p:nvSpPr>
        <p:spPr>
          <a:xfrm rot="21361204">
            <a:off x="327983" y="1723800"/>
            <a:ext cx="2579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bg1">
                    <a:lumMod val="75000"/>
                  </a:schemeClr>
                </a:solidFill>
              </a:rPr>
              <a:t>Stressbestendig</a:t>
            </a:r>
          </a:p>
        </p:txBody>
      </p:sp>
      <p:sp>
        <p:nvSpPr>
          <p:cNvPr id="82" name="Tekstvak 81">
            <a:extLst>
              <a:ext uri="{FF2B5EF4-FFF2-40B4-BE49-F238E27FC236}">
                <a16:creationId xmlns:a16="http://schemas.microsoft.com/office/drawing/2014/main" id="{F07A100E-8A2E-443F-B8C1-12628025C8F4}"/>
              </a:ext>
            </a:extLst>
          </p:cNvPr>
          <p:cNvSpPr txBox="1"/>
          <p:nvPr/>
        </p:nvSpPr>
        <p:spPr>
          <a:xfrm rot="704068">
            <a:off x="157889" y="5544590"/>
            <a:ext cx="3297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bg1">
                    <a:lumMod val="75000"/>
                  </a:schemeClr>
                </a:solidFill>
              </a:rPr>
              <a:t>Omgaan met mensen</a:t>
            </a:r>
          </a:p>
        </p:txBody>
      </p:sp>
      <p:sp>
        <p:nvSpPr>
          <p:cNvPr id="83" name="Tekstvak 82">
            <a:extLst>
              <a:ext uri="{FF2B5EF4-FFF2-40B4-BE49-F238E27FC236}">
                <a16:creationId xmlns:a16="http://schemas.microsoft.com/office/drawing/2014/main" id="{CFAA0A6F-E072-4AA1-8995-BB8C7D27F38A}"/>
              </a:ext>
            </a:extLst>
          </p:cNvPr>
          <p:cNvSpPr txBox="1"/>
          <p:nvPr/>
        </p:nvSpPr>
        <p:spPr>
          <a:xfrm>
            <a:off x="1783939" y="2745555"/>
            <a:ext cx="2390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bg1">
                    <a:lumMod val="75000"/>
                  </a:schemeClr>
                </a:solidFill>
              </a:rPr>
              <a:t>Zelfvertrouwen</a:t>
            </a:r>
          </a:p>
        </p:txBody>
      </p:sp>
      <p:sp>
        <p:nvSpPr>
          <p:cNvPr id="84" name="Tekstvak 83">
            <a:extLst>
              <a:ext uri="{FF2B5EF4-FFF2-40B4-BE49-F238E27FC236}">
                <a16:creationId xmlns:a16="http://schemas.microsoft.com/office/drawing/2014/main" id="{B1A07872-EE0C-4C48-9083-4F3074FD6C2A}"/>
              </a:ext>
            </a:extLst>
          </p:cNvPr>
          <p:cNvSpPr txBox="1"/>
          <p:nvPr/>
        </p:nvSpPr>
        <p:spPr>
          <a:xfrm rot="1842147">
            <a:off x="3838940" y="2375421"/>
            <a:ext cx="3536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bg1">
                    <a:lumMod val="75000"/>
                  </a:schemeClr>
                </a:solidFill>
              </a:rPr>
              <a:t>Doorzettingsvermogen</a:t>
            </a:r>
          </a:p>
        </p:txBody>
      </p:sp>
      <p:sp>
        <p:nvSpPr>
          <p:cNvPr id="85" name="Tekstvak 84">
            <a:extLst>
              <a:ext uri="{FF2B5EF4-FFF2-40B4-BE49-F238E27FC236}">
                <a16:creationId xmlns:a16="http://schemas.microsoft.com/office/drawing/2014/main" id="{A2932506-C3A9-49D2-9171-E7ED9B967A15}"/>
              </a:ext>
            </a:extLst>
          </p:cNvPr>
          <p:cNvSpPr txBox="1"/>
          <p:nvPr/>
        </p:nvSpPr>
        <p:spPr>
          <a:xfrm rot="309000">
            <a:off x="3703703" y="5529375"/>
            <a:ext cx="3296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bg1">
                    <a:lumMod val="75000"/>
                  </a:schemeClr>
                </a:solidFill>
              </a:rPr>
              <a:t>Risico durven nemen</a:t>
            </a:r>
          </a:p>
        </p:txBody>
      </p:sp>
      <p:sp>
        <p:nvSpPr>
          <p:cNvPr id="86" name="Tekstvak 85">
            <a:extLst>
              <a:ext uri="{FF2B5EF4-FFF2-40B4-BE49-F238E27FC236}">
                <a16:creationId xmlns:a16="http://schemas.microsoft.com/office/drawing/2014/main" id="{41493206-D493-43F4-8647-E3B3A795739E}"/>
              </a:ext>
            </a:extLst>
          </p:cNvPr>
          <p:cNvSpPr txBox="1"/>
          <p:nvPr/>
        </p:nvSpPr>
        <p:spPr>
          <a:xfrm rot="20518483">
            <a:off x="950703" y="4071794"/>
            <a:ext cx="1776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bg1">
                    <a:lumMod val="75000"/>
                  </a:schemeClr>
                </a:solidFill>
              </a:rPr>
              <a:t>Creativiteit</a:t>
            </a:r>
          </a:p>
        </p:txBody>
      </p:sp>
      <p:sp>
        <p:nvSpPr>
          <p:cNvPr id="87" name="Tekstvak 86">
            <a:extLst>
              <a:ext uri="{FF2B5EF4-FFF2-40B4-BE49-F238E27FC236}">
                <a16:creationId xmlns:a16="http://schemas.microsoft.com/office/drawing/2014/main" id="{71E16819-D679-47BA-95C0-480B5BE9C455}"/>
              </a:ext>
            </a:extLst>
          </p:cNvPr>
          <p:cNvSpPr txBox="1"/>
          <p:nvPr/>
        </p:nvSpPr>
        <p:spPr>
          <a:xfrm rot="21054993">
            <a:off x="3111003" y="4100931"/>
            <a:ext cx="3005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bg1">
                    <a:lumMod val="75000"/>
                  </a:schemeClr>
                </a:solidFill>
              </a:rPr>
              <a:t>Overtuigingskracht</a:t>
            </a:r>
          </a:p>
        </p:txBody>
      </p:sp>
      <p:pic>
        <p:nvPicPr>
          <p:cNvPr id="89" name="Afbeelding 88" descr="Zakenman die juicht met twee handen">
            <a:extLst>
              <a:ext uri="{FF2B5EF4-FFF2-40B4-BE49-F238E27FC236}">
                <a16:creationId xmlns:a16="http://schemas.microsoft.com/office/drawing/2014/main" id="{1D05E89C-056C-4A9D-A2D3-2B68F9445F4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487" y="2790520"/>
            <a:ext cx="1066031" cy="2152051"/>
          </a:xfrm>
          <a:prstGeom prst="rect">
            <a:avLst/>
          </a:prstGeom>
        </p:spPr>
      </p:pic>
      <p:pic>
        <p:nvPicPr>
          <p:cNvPr id="78" name="Tijdelijke aanduiding voor inhoud 77" descr="Zakenman met handen op zijn rug, van achteren">
            <a:extLst>
              <a:ext uri="{FF2B5EF4-FFF2-40B4-BE49-F238E27FC236}">
                <a16:creationId xmlns:a16="http://schemas.microsoft.com/office/drawing/2014/main" id="{C62D5026-3B31-47FC-93A2-7F87209610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857" y="2671448"/>
            <a:ext cx="990981" cy="3379293"/>
          </a:xfrm>
        </p:spPr>
      </p:pic>
    </p:spTree>
    <p:extLst>
      <p:ext uri="{BB962C8B-B14F-4D97-AF65-F5344CB8AC3E}">
        <p14:creationId xmlns:p14="http://schemas.microsoft.com/office/powerpoint/2010/main" val="403794898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3" grpId="0"/>
      <p:bldP spid="84" grpId="0"/>
      <p:bldP spid="85" grpId="0"/>
      <p:bldP spid="86" grpId="0"/>
      <p:bldP spid="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327AC75F-3B21-4251-9A28-3DC64A4E7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Ga naar:</a:t>
            </a:r>
            <a:br>
              <a:rPr lang="nl-NL" dirty="0"/>
            </a:br>
            <a:r>
              <a:rPr lang="nl-NL" dirty="0">
                <a:hlinkClick r:id="rId2"/>
              </a:rPr>
              <a:t>www.economielokaal.nl/opgave-1-ondernemerskwaliteiten/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En doe je eigen ondernemersscan.</a:t>
            </a:r>
          </a:p>
        </p:txBody>
      </p:sp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35F6201E-1DE0-4A2A-AF69-A796990B5A81}"/>
              </a:ext>
            </a:extLst>
          </p:cNvPr>
          <p:cNvSpPr txBox="1">
            <a:spLocks/>
          </p:cNvSpPr>
          <p:nvPr/>
        </p:nvSpPr>
        <p:spPr>
          <a:xfrm>
            <a:off x="4158406" y="6090416"/>
            <a:ext cx="3875188" cy="510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b="1" dirty="0">
                <a:solidFill>
                  <a:srgbClr val="002A6A"/>
                </a:solidFill>
              </a:rPr>
              <a:t>uitslag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600753E-43A0-4291-8DAC-189C547D4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900" y="2309563"/>
            <a:ext cx="5664200" cy="37808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383877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E0DC02B-15E5-4EAA-B06C-F7FFAF73E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6802846" cy="1325563"/>
          </a:xfrm>
        </p:spPr>
        <p:txBody>
          <a:bodyPr/>
          <a:lstStyle/>
          <a:p>
            <a:r>
              <a:rPr lang="nl-NL" dirty="0"/>
              <a:t>Voordat je begint (2)</a:t>
            </a:r>
          </a:p>
        </p:txBody>
      </p:sp>
      <p:grpSp>
        <p:nvGrpSpPr>
          <p:cNvPr id="7" name="Google Shape;2039;p44">
            <a:extLst>
              <a:ext uri="{FF2B5EF4-FFF2-40B4-BE49-F238E27FC236}">
                <a16:creationId xmlns:a16="http://schemas.microsoft.com/office/drawing/2014/main" id="{EB280B8C-9369-4ACF-BD21-52D16D2A901B}"/>
              </a:ext>
            </a:extLst>
          </p:cNvPr>
          <p:cNvGrpSpPr/>
          <p:nvPr/>
        </p:nvGrpSpPr>
        <p:grpSpPr>
          <a:xfrm>
            <a:off x="8173592" y="688663"/>
            <a:ext cx="3018570" cy="836786"/>
            <a:chOff x="3176563" y="1380375"/>
            <a:chExt cx="844388" cy="234075"/>
          </a:xfrm>
        </p:grpSpPr>
        <p:sp>
          <p:nvSpPr>
            <p:cNvPr id="8" name="Google Shape;2040;p44">
              <a:extLst>
                <a:ext uri="{FF2B5EF4-FFF2-40B4-BE49-F238E27FC236}">
                  <a16:creationId xmlns:a16="http://schemas.microsoft.com/office/drawing/2014/main" id="{CA14A232-7835-42BF-86CA-44006E35B92B}"/>
                </a:ext>
              </a:extLst>
            </p:cNvPr>
            <p:cNvSpPr/>
            <p:nvPr/>
          </p:nvSpPr>
          <p:spPr>
            <a:xfrm>
              <a:off x="3289775" y="1394800"/>
              <a:ext cx="731175" cy="158175"/>
            </a:xfrm>
            <a:custGeom>
              <a:avLst/>
              <a:gdLst/>
              <a:ahLst/>
              <a:cxnLst/>
              <a:rect l="l" t="t" r="r" b="b"/>
              <a:pathLst>
                <a:path w="29247" h="6327" extrusionOk="0">
                  <a:moveTo>
                    <a:pt x="1" y="1"/>
                  </a:moveTo>
                  <a:lnTo>
                    <a:pt x="1" y="6326"/>
                  </a:lnTo>
                  <a:lnTo>
                    <a:pt x="26088" y="6326"/>
                  </a:lnTo>
                  <a:cubicBezTo>
                    <a:pt x="27833" y="6326"/>
                    <a:pt x="29247" y="4912"/>
                    <a:pt x="29247" y="3167"/>
                  </a:cubicBezTo>
                  <a:cubicBezTo>
                    <a:pt x="29247" y="1414"/>
                    <a:pt x="27833" y="1"/>
                    <a:pt x="26088" y="1"/>
                  </a:cubicBezTo>
                  <a:close/>
                </a:path>
              </a:pathLst>
            </a:custGeom>
            <a:solidFill>
              <a:srgbClr val="B8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8000">
                <a:buClr>
                  <a:srgbClr val="000000"/>
                </a:buClr>
              </a:pPr>
              <a:r>
                <a:rPr lang="nl-NL"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Eigen kwaliteiten</a:t>
              </a:r>
              <a:endParaRPr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041;p44">
              <a:extLst>
                <a:ext uri="{FF2B5EF4-FFF2-40B4-BE49-F238E27FC236}">
                  <a16:creationId xmlns:a16="http://schemas.microsoft.com/office/drawing/2014/main" id="{BC578DCC-50A3-47B0-A5FD-402AAEA43C3F}"/>
                </a:ext>
              </a:extLst>
            </p:cNvPr>
            <p:cNvSpPr/>
            <p:nvPr/>
          </p:nvSpPr>
          <p:spPr>
            <a:xfrm>
              <a:off x="3849475" y="1413550"/>
              <a:ext cx="152725" cy="120650"/>
            </a:xfrm>
            <a:custGeom>
              <a:avLst/>
              <a:gdLst/>
              <a:ahLst/>
              <a:cxnLst/>
              <a:rect l="l" t="t" r="r" b="b"/>
              <a:pathLst>
                <a:path w="6109" h="4826" extrusionOk="0">
                  <a:moveTo>
                    <a:pt x="2366" y="1"/>
                  </a:moveTo>
                  <a:cubicBezTo>
                    <a:pt x="1053" y="30"/>
                    <a:pt x="0" y="1097"/>
                    <a:pt x="0" y="2410"/>
                  </a:cubicBezTo>
                  <a:cubicBezTo>
                    <a:pt x="0" y="3722"/>
                    <a:pt x="1053" y="4797"/>
                    <a:pt x="2366" y="4826"/>
                  </a:cubicBezTo>
                  <a:lnTo>
                    <a:pt x="3700" y="4826"/>
                  </a:lnTo>
                  <a:cubicBezTo>
                    <a:pt x="5027" y="4819"/>
                    <a:pt x="6102" y="3744"/>
                    <a:pt x="6109" y="2417"/>
                  </a:cubicBezTo>
                  <a:cubicBezTo>
                    <a:pt x="6102" y="1083"/>
                    <a:pt x="5027" y="1"/>
                    <a:pt x="3700" y="1"/>
                  </a:cubicBezTo>
                  <a:close/>
                </a:path>
              </a:pathLst>
            </a:custGeom>
            <a:solidFill>
              <a:srgbClr val="E7A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042;p44">
              <a:extLst>
                <a:ext uri="{FF2B5EF4-FFF2-40B4-BE49-F238E27FC236}">
                  <a16:creationId xmlns:a16="http://schemas.microsoft.com/office/drawing/2014/main" id="{F59D725D-28CC-4E79-9101-B35219A84A25}"/>
                </a:ext>
              </a:extLst>
            </p:cNvPr>
            <p:cNvSpPr/>
            <p:nvPr/>
          </p:nvSpPr>
          <p:spPr>
            <a:xfrm>
              <a:off x="3849475" y="1413550"/>
              <a:ext cx="152725" cy="120650"/>
            </a:xfrm>
            <a:custGeom>
              <a:avLst/>
              <a:gdLst/>
              <a:ahLst/>
              <a:cxnLst/>
              <a:rect l="l" t="t" r="r" b="b"/>
              <a:pathLst>
                <a:path w="6109" h="4826" extrusionOk="0">
                  <a:moveTo>
                    <a:pt x="2366" y="1"/>
                  </a:moveTo>
                  <a:cubicBezTo>
                    <a:pt x="1053" y="30"/>
                    <a:pt x="0" y="1097"/>
                    <a:pt x="0" y="2410"/>
                  </a:cubicBezTo>
                  <a:cubicBezTo>
                    <a:pt x="0" y="3722"/>
                    <a:pt x="1053" y="4797"/>
                    <a:pt x="2366" y="4826"/>
                  </a:cubicBezTo>
                  <a:lnTo>
                    <a:pt x="3700" y="4826"/>
                  </a:lnTo>
                  <a:cubicBezTo>
                    <a:pt x="5027" y="4819"/>
                    <a:pt x="6102" y="3744"/>
                    <a:pt x="6109" y="2417"/>
                  </a:cubicBezTo>
                  <a:cubicBezTo>
                    <a:pt x="6102" y="1083"/>
                    <a:pt x="5027" y="1"/>
                    <a:pt x="370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nl-NL" sz="12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§ 1.1</a:t>
              </a: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043;p44">
              <a:extLst>
                <a:ext uri="{FF2B5EF4-FFF2-40B4-BE49-F238E27FC236}">
                  <a16:creationId xmlns:a16="http://schemas.microsoft.com/office/drawing/2014/main" id="{E64818A9-E7D8-4BEB-B402-B65F88FD0D8C}"/>
                </a:ext>
              </a:extLst>
            </p:cNvPr>
            <p:cNvSpPr/>
            <p:nvPr/>
          </p:nvSpPr>
          <p:spPr>
            <a:xfrm>
              <a:off x="3843325" y="1413550"/>
              <a:ext cx="135450" cy="112375"/>
            </a:xfrm>
            <a:custGeom>
              <a:avLst/>
              <a:gdLst/>
              <a:ahLst/>
              <a:cxnLst/>
              <a:rect l="l" t="t" r="r" b="b"/>
              <a:pathLst>
                <a:path w="5418" h="4495" extrusionOk="0">
                  <a:moveTo>
                    <a:pt x="2612" y="1"/>
                  </a:moveTo>
                  <a:cubicBezTo>
                    <a:pt x="1523" y="1"/>
                    <a:pt x="571" y="729"/>
                    <a:pt x="289" y="1782"/>
                  </a:cubicBezTo>
                  <a:cubicBezTo>
                    <a:pt x="1" y="2835"/>
                    <a:pt x="455" y="3946"/>
                    <a:pt x="1400" y="4494"/>
                  </a:cubicBezTo>
                  <a:cubicBezTo>
                    <a:pt x="809" y="4040"/>
                    <a:pt x="462" y="3333"/>
                    <a:pt x="462" y="2590"/>
                  </a:cubicBezTo>
                  <a:cubicBezTo>
                    <a:pt x="462" y="1263"/>
                    <a:pt x="1544" y="181"/>
                    <a:pt x="2871" y="181"/>
                  </a:cubicBezTo>
                  <a:lnTo>
                    <a:pt x="4206" y="181"/>
                  </a:lnTo>
                  <a:cubicBezTo>
                    <a:pt x="4631" y="181"/>
                    <a:pt x="5049" y="297"/>
                    <a:pt x="5417" y="513"/>
                  </a:cubicBezTo>
                  <a:cubicBezTo>
                    <a:pt x="4999" y="181"/>
                    <a:pt x="4480" y="1"/>
                    <a:pt x="39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2" name="Google Shape;2044;p44">
              <a:extLst>
                <a:ext uri="{FF2B5EF4-FFF2-40B4-BE49-F238E27FC236}">
                  <a16:creationId xmlns:a16="http://schemas.microsoft.com/office/drawing/2014/main" id="{C1DC1713-79A5-4DE5-B65F-32F7A8D57667}"/>
                </a:ext>
              </a:extLst>
            </p:cNvPr>
            <p:cNvGrpSpPr/>
            <p:nvPr/>
          </p:nvGrpSpPr>
          <p:grpSpPr>
            <a:xfrm>
              <a:off x="3176563" y="1380375"/>
              <a:ext cx="196550" cy="234075"/>
              <a:chOff x="3077200" y="1380375"/>
              <a:chExt cx="196550" cy="234075"/>
            </a:xfrm>
          </p:grpSpPr>
          <p:sp>
            <p:nvSpPr>
              <p:cNvPr id="13" name="Google Shape;2045;p44">
                <a:extLst>
                  <a:ext uri="{FF2B5EF4-FFF2-40B4-BE49-F238E27FC236}">
                    <a16:creationId xmlns:a16="http://schemas.microsoft.com/office/drawing/2014/main" id="{D8B7DFD0-2C0D-4796-A935-C5F38265D566}"/>
                  </a:ext>
                </a:extLst>
              </p:cNvPr>
              <p:cNvSpPr/>
              <p:nvPr/>
            </p:nvSpPr>
            <p:spPr>
              <a:xfrm>
                <a:off x="3077200" y="1380375"/>
                <a:ext cx="196550" cy="189000"/>
              </a:xfrm>
              <a:custGeom>
                <a:avLst/>
                <a:gdLst/>
                <a:ahLst/>
                <a:cxnLst/>
                <a:rect l="l" t="t" r="r" b="b"/>
                <a:pathLst>
                  <a:path w="7862" h="7560" extrusionOk="0">
                    <a:moveTo>
                      <a:pt x="4083" y="1"/>
                    </a:moveTo>
                    <a:cubicBezTo>
                      <a:pt x="2554" y="1"/>
                      <a:pt x="1176" y="924"/>
                      <a:pt x="592" y="2338"/>
                    </a:cubicBezTo>
                    <a:cubicBezTo>
                      <a:pt x="0" y="3744"/>
                      <a:pt x="325" y="5374"/>
                      <a:pt x="1407" y="6456"/>
                    </a:cubicBezTo>
                    <a:cubicBezTo>
                      <a:pt x="2129" y="7178"/>
                      <a:pt x="3092" y="7560"/>
                      <a:pt x="4074" y="7560"/>
                    </a:cubicBezTo>
                    <a:cubicBezTo>
                      <a:pt x="4562" y="7560"/>
                      <a:pt x="5055" y="7465"/>
                      <a:pt x="5525" y="7271"/>
                    </a:cubicBezTo>
                    <a:cubicBezTo>
                      <a:pt x="6939" y="6687"/>
                      <a:pt x="7862" y="5309"/>
                      <a:pt x="7862" y="3780"/>
                    </a:cubicBezTo>
                    <a:cubicBezTo>
                      <a:pt x="7855" y="1696"/>
                      <a:pt x="6167" y="8"/>
                      <a:pt x="4083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2046;p44">
                <a:extLst>
                  <a:ext uri="{FF2B5EF4-FFF2-40B4-BE49-F238E27FC236}">
                    <a16:creationId xmlns:a16="http://schemas.microsoft.com/office/drawing/2014/main" id="{A31124E9-FCE5-444C-B2FA-340E18198EF9}"/>
                  </a:ext>
                </a:extLst>
              </p:cNvPr>
              <p:cNvSpPr/>
              <p:nvPr/>
            </p:nvSpPr>
            <p:spPr>
              <a:xfrm>
                <a:off x="3145900" y="1498475"/>
                <a:ext cx="68350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2734" h="2837" extrusionOk="0">
                    <a:moveTo>
                      <a:pt x="1082" y="1"/>
                    </a:moveTo>
                    <a:cubicBezTo>
                      <a:pt x="613" y="1"/>
                      <a:pt x="159" y="686"/>
                      <a:pt x="0" y="2035"/>
                    </a:cubicBezTo>
                    <a:lnTo>
                      <a:pt x="0" y="2590"/>
                    </a:lnTo>
                    <a:cubicBezTo>
                      <a:pt x="429" y="2755"/>
                      <a:pt x="879" y="2836"/>
                      <a:pt x="1330" y="2836"/>
                    </a:cubicBezTo>
                    <a:cubicBezTo>
                      <a:pt x="1806" y="2836"/>
                      <a:pt x="2282" y="2746"/>
                      <a:pt x="2734" y="2569"/>
                    </a:cubicBezTo>
                    <a:lnTo>
                      <a:pt x="2734" y="2006"/>
                    </a:lnTo>
                    <a:cubicBezTo>
                      <a:pt x="2561" y="362"/>
                      <a:pt x="1587" y="1"/>
                      <a:pt x="1082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2047;p44">
                <a:extLst>
                  <a:ext uri="{FF2B5EF4-FFF2-40B4-BE49-F238E27FC236}">
                    <a16:creationId xmlns:a16="http://schemas.microsoft.com/office/drawing/2014/main" id="{288AD3AD-B248-425C-BCC2-FB95BBEEDB25}"/>
                  </a:ext>
                </a:extLst>
              </p:cNvPr>
              <p:cNvSpPr/>
              <p:nvPr/>
            </p:nvSpPr>
            <p:spPr>
              <a:xfrm>
                <a:off x="3089275" y="1392288"/>
                <a:ext cx="179975" cy="163150"/>
              </a:xfrm>
              <a:custGeom>
                <a:avLst/>
                <a:gdLst/>
                <a:ahLst/>
                <a:cxnLst/>
                <a:rect l="l" t="t" r="r" b="b"/>
                <a:pathLst>
                  <a:path w="7199" h="6526" extrusionOk="0">
                    <a:moveTo>
                      <a:pt x="3601" y="0"/>
                    </a:moveTo>
                    <a:cubicBezTo>
                      <a:pt x="3341" y="0"/>
                      <a:pt x="3077" y="31"/>
                      <a:pt x="2813" y="96"/>
                    </a:cubicBezTo>
                    <a:cubicBezTo>
                      <a:pt x="1068" y="529"/>
                      <a:pt x="1" y="2296"/>
                      <a:pt x="433" y="4042"/>
                    </a:cubicBezTo>
                    <a:cubicBezTo>
                      <a:pt x="801" y="5531"/>
                      <a:pt x="2132" y="6525"/>
                      <a:pt x="3594" y="6525"/>
                    </a:cubicBezTo>
                    <a:cubicBezTo>
                      <a:pt x="3853" y="6525"/>
                      <a:pt x="4116" y="6494"/>
                      <a:pt x="4378" y="6429"/>
                    </a:cubicBezTo>
                    <a:cubicBezTo>
                      <a:pt x="6131" y="5996"/>
                      <a:pt x="7199" y="4229"/>
                      <a:pt x="6766" y="2477"/>
                    </a:cubicBezTo>
                    <a:cubicBezTo>
                      <a:pt x="6398" y="994"/>
                      <a:pt x="5067" y="0"/>
                      <a:pt x="3601" y="0"/>
                    </a:cubicBezTo>
                    <a:close/>
                  </a:path>
                </a:pathLst>
              </a:custGeom>
              <a:solidFill>
                <a:srgbClr val="F8FA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2048;p44">
                <a:extLst>
                  <a:ext uri="{FF2B5EF4-FFF2-40B4-BE49-F238E27FC236}">
                    <a16:creationId xmlns:a16="http://schemas.microsoft.com/office/drawing/2014/main" id="{D6C0D3CA-5601-445E-9ADA-29DA368C1360}"/>
                  </a:ext>
                </a:extLst>
              </p:cNvPr>
              <p:cNvSpPr/>
              <p:nvPr/>
            </p:nvSpPr>
            <p:spPr>
              <a:xfrm>
                <a:off x="3099881" y="1407525"/>
                <a:ext cx="146425" cy="206925"/>
              </a:xfrm>
              <a:custGeom>
                <a:avLst/>
                <a:gdLst/>
                <a:ahLst/>
                <a:cxnLst/>
                <a:rect l="l" t="t" r="r" b="b"/>
                <a:pathLst>
                  <a:path w="5857" h="8277" extrusionOk="0">
                    <a:moveTo>
                      <a:pt x="3163" y="0"/>
                    </a:moveTo>
                    <a:cubicBezTo>
                      <a:pt x="2706" y="0"/>
                      <a:pt x="2237" y="119"/>
                      <a:pt x="1796" y="379"/>
                    </a:cubicBezTo>
                    <a:cubicBezTo>
                      <a:pt x="0" y="1439"/>
                      <a:pt x="44" y="4050"/>
                      <a:pt x="1869" y="5053"/>
                    </a:cubicBezTo>
                    <a:cubicBezTo>
                      <a:pt x="2135" y="5204"/>
                      <a:pt x="2308" y="5485"/>
                      <a:pt x="2308" y="5803"/>
                    </a:cubicBezTo>
                    <a:lnTo>
                      <a:pt x="2308" y="6654"/>
                    </a:lnTo>
                    <a:lnTo>
                      <a:pt x="1876" y="6654"/>
                    </a:lnTo>
                    <a:cubicBezTo>
                      <a:pt x="1753" y="6654"/>
                      <a:pt x="1695" y="6798"/>
                      <a:pt x="1782" y="6884"/>
                    </a:cubicBezTo>
                    <a:lnTo>
                      <a:pt x="3109" y="8233"/>
                    </a:lnTo>
                    <a:cubicBezTo>
                      <a:pt x="3134" y="8262"/>
                      <a:pt x="3169" y="8276"/>
                      <a:pt x="3203" y="8276"/>
                    </a:cubicBezTo>
                    <a:cubicBezTo>
                      <a:pt x="3237" y="8276"/>
                      <a:pt x="3271" y="8262"/>
                      <a:pt x="3297" y="8233"/>
                    </a:cubicBezTo>
                    <a:lnTo>
                      <a:pt x="4624" y="6884"/>
                    </a:lnTo>
                    <a:cubicBezTo>
                      <a:pt x="4710" y="6798"/>
                      <a:pt x="4645" y="6654"/>
                      <a:pt x="4530" y="6654"/>
                    </a:cubicBezTo>
                    <a:lnTo>
                      <a:pt x="4097" y="6654"/>
                    </a:lnTo>
                    <a:lnTo>
                      <a:pt x="4097" y="5752"/>
                    </a:lnTo>
                    <a:cubicBezTo>
                      <a:pt x="4097" y="5449"/>
                      <a:pt x="4256" y="5168"/>
                      <a:pt x="4523" y="5016"/>
                    </a:cubicBezTo>
                    <a:cubicBezTo>
                      <a:pt x="5345" y="4533"/>
                      <a:pt x="5857" y="3653"/>
                      <a:pt x="5857" y="2694"/>
                    </a:cubicBezTo>
                    <a:cubicBezTo>
                      <a:pt x="5857" y="1121"/>
                      <a:pt x="4567" y="0"/>
                      <a:pt x="3163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18000" algn="ctr">
                  <a:spcBef>
                    <a:spcPts val="300"/>
                  </a:spcBef>
                  <a:buClr>
                    <a:srgbClr val="000000"/>
                  </a:buClr>
                </a:pPr>
                <a:r>
                  <a:rPr lang="nl-NL" sz="1400" b="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1</a:t>
                </a:r>
                <a:endParaRPr sz="1400" b="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" name="Google Shape;2039;p44">
            <a:extLst>
              <a:ext uri="{FF2B5EF4-FFF2-40B4-BE49-F238E27FC236}">
                <a16:creationId xmlns:a16="http://schemas.microsoft.com/office/drawing/2014/main" id="{23A94180-5CE1-41F4-9E99-2526390AF122}"/>
              </a:ext>
            </a:extLst>
          </p:cNvPr>
          <p:cNvGrpSpPr/>
          <p:nvPr/>
        </p:nvGrpSpPr>
        <p:grpSpPr>
          <a:xfrm>
            <a:off x="8173592" y="1534967"/>
            <a:ext cx="3018570" cy="836786"/>
            <a:chOff x="3176563" y="1380375"/>
            <a:chExt cx="844388" cy="234075"/>
          </a:xfrm>
        </p:grpSpPr>
        <p:sp>
          <p:nvSpPr>
            <p:cNvPr id="18" name="Google Shape;2040;p44">
              <a:extLst>
                <a:ext uri="{FF2B5EF4-FFF2-40B4-BE49-F238E27FC236}">
                  <a16:creationId xmlns:a16="http://schemas.microsoft.com/office/drawing/2014/main" id="{3ED09606-8F54-41E9-8219-D0E0514849F9}"/>
                </a:ext>
              </a:extLst>
            </p:cNvPr>
            <p:cNvSpPr/>
            <p:nvPr/>
          </p:nvSpPr>
          <p:spPr>
            <a:xfrm>
              <a:off x="3289775" y="1394800"/>
              <a:ext cx="731175" cy="158175"/>
            </a:xfrm>
            <a:custGeom>
              <a:avLst/>
              <a:gdLst/>
              <a:ahLst/>
              <a:cxnLst/>
              <a:rect l="l" t="t" r="r" b="b"/>
              <a:pathLst>
                <a:path w="29247" h="6327" extrusionOk="0">
                  <a:moveTo>
                    <a:pt x="1" y="1"/>
                  </a:moveTo>
                  <a:lnTo>
                    <a:pt x="1" y="6326"/>
                  </a:lnTo>
                  <a:lnTo>
                    <a:pt x="26088" y="6326"/>
                  </a:lnTo>
                  <a:cubicBezTo>
                    <a:pt x="27833" y="6326"/>
                    <a:pt x="29247" y="4912"/>
                    <a:pt x="29247" y="3167"/>
                  </a:cubicBezTo>
                  <a:cubicBezTo>
                    <a:pt x="29247" y="1414"/>
                    <a:pt x="27833" y="1"/>
                    <a:pt x="26088" y="1"/>
                  </a:cubicBezTo>
                  <a:close/>
                </a:path>
              </a:pathLst>
            </a:custGeom>
            <a:solidFill>
              <a:srgbClr val="B8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8000">
                <a:buClr>
                  <a:srgbClr val="000000"/>
                </a:buClr>
              </a:pPr>
              <a:r>
                <a:rPr lang="nl-NL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Marktonderzoek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041;p44">
              <a:extLst>
                <a:ext uri="{FF2B5EF4-FFF2-40B4-BE49-F238E27FC236}">
                  <a16:creationId xmlns:a16="http://schemas.microsoft.com/office/drawing/2014/main" id="{7045E435-B041-48D8-A2E5-16B6D5083B83}"/>
                </a:ext>
              </a:extLst>
            </p:cNvPr>
            <p:cNvSpPr/>
            <p:nvPr/>
          </p:nvSpPr>
          <p:spPr>
            <a:xfrm>
              <a:off x="3849475" y="1413550"/>
              <a:ext cx="152725" cy="120650"/>
            </a:xfrm>
            <a:custGeom>
              <a:avLst/>
              <a:gdLst/>
              <a:ahLst/>
              <a:cxnLst/>
              <a:rect l="l" t="t" r="r" b="b"/>
              <a:pathLst>
                <a:path w="6109" h="4826" extrusionOk="0">
                  <a:moveTo>
                    <a:pt x="2366" y="1"/>
                  </a:moveTo>
                  <a:cubicBezTo>
                    <a:pt x="1053" y="30"/>
                    <a:pt x="0" y="1097"/>
                    <a:pt x="0" y="2410"/>
                  </a:cubicBezTo>
                  <a:cubicBezTo>
                    <a:pt x="0" y="3722"/>
                    <a:pt x="1053" y="4797"/>
                    <a:pt x="2366" y="4826"/>
                  </a:cubicBezTo>
                  <a:lnTo>
                    <a:pt x="3700" y="4826"/>
                  </a:lnTo>
                  <a:cubicBezTo>
                    <a:pt x="5027" y="4819"/>
                    <a:pt x="6102" y="3744"/>
                    <a:pt x="6109" y="2417"/>
                  </a:cubicBezTo>
                  <a:cubicBezTo>
                    <a:pt x="6102" y="1083"/>
                    <a:pt x="5027" y="1"/>
                    <a:pt x="3700" y="1"/>
                  </a:cubicBezTo>
                  <a:close/>
                </a:path>
              </a:pathLst>
            </a:custGeom>
            <a:solidFill>
              <a:srgbClr val="E7A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42;p44">
              <a:extLst>
                <a:ext uri="{FF2B5EF4-FFF2-40B4-BE49-F238E27FC236}">
                  <a16:creationId xmlns:a16="http://schemas.microsoft.com/office/drawing/2014/main" id="{69C12BEE-5E76-40B5-B295-25DFD84BEDD8}"/>
                </a:ext>
              </a:extLst>
            </p:cNvPr>
            <p:cNvSpPr/>
            <p:nvPr/>
          </p:nvSpPr>
          <p:spPr>
            <a:xfrm>
              <a:off x="3849475" y="1413550"/>
              <a:ext cx="152725" cy="120650"/>
            </a:xfrm>
            <a:custGeom>
              <a:avLst/>
              <a:gdLst/>
              <a:ahLst/>
              <a:cxnLst/>
              <a:rect l="l" t="t" r="r" b="b"/>
              <a:pathLst>
                <a:path w="6109" h="4826" extrusionOk="0">
                  <a:moveTo>
                    <a:pt x="2366" y="1"/>
                  </a:moveTo>
                  <a:cubicBezTo>
                    <a:pt x="1053" y="30"/>
                    <a:pt x="0" y="1097"/>
                    <a:pt x="0" y="2410"/>
                  </a:cubicBezTo>
                  <a:cubicBezTo>
                    <a:pt x="0" y="3722"/>
                    <a:pt x="1053" y="4797"/>
                    <a:pt x="2366" y="4826"/>
                  </a:cubicBezTo>
                  <a:lnTo>
                    <a:pt x="3700" y="4826"/>
                  </a:lnTo>
                  <a:cubicBezTo>
                    <a:pt x="5027" y="4819"/>
                    <a:pt x="6102" y="3744"/>
                    <a:pt x="6109" y="2417"/>
                  </a:cubicBezTo>
                  <a:cubicBezTo>
                    <a:pt x="6102" y="1083"/>
                    <a:pt x="5027" y="1"/>
                    <a:pt x="370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nl-NL" sz="12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§ 3</a:t>
              </a: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043;p44">
              <a:extLst>
                <a:ext uri="{FF2B5EF4-FFF2-40B4-BE49-F238E27FC236}">
                  <a16:creationId xmlns:a16="http://schemas.microsoft.com/office/drawing/2014/main" id="{D39D0EB4-112D-4406-BAFD-3988D8AD67E6}"/>
                </a:ext>
              </a:extLst>
            </p:cNvPr>
            <p:cNvSpPr/>
            <p:nvPr/>
          </p:nvSpPr>
          <p:spPr>
            <a:xfrm>
              <a:off x="3843325" y="1413550"/>
              <a:ext cx="135450" cy="112375"/>
            </a:xfrm>
            <a:custGeom>
              <a:avLst/>
              <a:gdLst/>
              <a:ahLst/>
              <a:cxnLst/>
              <a:rect l="l" t="t" r="r" b="b"/>
              <a:pathLst>
                <a:path w="5418" h="4495" extrusionOk="0">
                  <a:moveTo>
                    <a:pt x="2612" y="1"/>
                  </a:moveTo>
                  <a:cubicBezTo>
                    <a:pt x="1523" y="1"/>
                    <a:pt x="571" y="729"/>
                    <a:pt x="289" y="1782"/>
                  </a:cubicBezTo>
                  <a:cubicBezTo>
                    <a:pt x="1" y="2835"/>
                    <a:pt x="455" y="3946"/>
                    <a:pt x="1400" y="4494"/>
                  </a:cubicBezTo>
                  <a:cubicBezTo>
                    <a:pt x="809" y="4040"/>
                    <a:pt x="462" y="3333"/>
                    <a:pt x="462" y="2590"/>
                  </a:cubicBezTo>
                  <a:cubicBezTo>
                    <a:pt x="462" y="1263"/>
                    <a:pt x="1544" y="181"/>
                    <a:pt x="2871" y="181"/>
                  </a:cubicBezTo>
                  <a:lnTo>
                    <a:pt x="4206" y="181"/>
                  </a:lnTo>
                  <a:cubicBezTo>
                    <a:pt x="4631" y="181"/>
                    <a:pt x="5049" y="297"/>
                    <a:pt x="5417" y="513"/>
                  </a:cubicBezTo>
                  <a:cubicBezTo>
                    <a:pt x="4999" y="181"/>
                    <a:pt x="4480" y="1"/>
                    <a:pt x="39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" name="Google Shape;2044;p44">
              <a:extLst>
                <a:ext uri="{FF2B5EF4-FFF2-40B4-BE49-F238E27FC236}">
                  <a16:creationId xmlns:a16="http://schemas.microsoft.com/office/drawing/2014/main" id="{40F288F9-318E-4E12-81CB-D5DAD2EE86F8}"/>
                </a:ext>
              </a:extLst>
            </p:cNvPr>
            <p:cNvGrpSpPr/>
            <p:nvPr/>
          </p:nvGrpSpPr>
          <p:grpSpPr>
            <a:xfrm>
              <a:off x="3176563" y="1380375"/>
              <a:ext cx="196550" cy="234075"/>
              <a:chOff x="3077200" y="1380375"/>
              <a:chExt cx="196550" cy="234075"/>
            </a:xfrm>
          </p:grpSpPr>
          <p:sp>
            <p:nvSpPr>
              <p:cNvPr id="23" name="Google Shape;2045;p44">
                <a:extLst>
                  <a:ext uri="{FF2B5EF4-FFF2-40B4-BE49-F238E27FC236}">
                    <a16:creationId xmlns:a16="http://schemas.microsoft.com/office/drawing/2014/main" id="{0A7815E9-255A-4DD0-9230-34D55918FDDE}"/>
                  </a:ext>
                </a:extLst>
              </p:cNvPr>
              <p:cNvSpPr/>
              <p:nvPr/>
            </p:nvSpPr>
            <p:spPr>
              <a:xfrm>
                <a:off x="3077200" y="1380375"/>
                <a:ext cx="196550" cy="189000"/>
              </a:xfrm>
              <a:custGeom>
                <a:avLst/>
                <a:gdLst/>
                <a:ahLst/>
                <a:cxnLst/>
                <a:rect l="l" t="t" r="r" b="b"/>
                <a:pathLst>
                  <a:path w="7862" h="7560" extrusionOk="0">
                    <a:moveTo>
                      <a:pt x="4083" y="1"/>
                    </a:moveTo>
                    <a:cubicBezTo>
                      <a:pt x="2554" y="1"/>
                      <a:pt x="1176" y="924"/>
                      <a:pt x="592" y="2338"/>
                    </a:cubicBezTo>
                    <a:cubicBezTo>
                      <a:pt x="0" y="3744"/>
                      <a:pt x="325" y="5374"/>
                      <a:pt x="1407" y="6456"/>
                    </a:cubicBezTo>
                    <a:cubicBezTo>
                      <a:pt x="2129" y="7178"/>
                      <a:pt x="3092" y="7560"/>
                      <a:pt x="4074" y="7560"/>
                    </a:cubicBezTo>
                    <a:cubicBezTo>
                      <a:pt x="4562" y="7560"/>
                      <a:pt x="5055" y="7465"/>
                      <a:pt x="5525" y="7271"/>
                    </a:cubicBezTo>
                    <a:cubicBezTo>
                      <a:pt x="6939" y="6687"/>
                      <a:pt x="7862" y="5309"/>
                      <a:pt x="7862" y="3780"/>
                    </a:cubicBezTo>
                    <a:cubicBezTo>
                      <a:pt x="7855" y="1696"/>
                      <a:pt x="6167" y="8"/>
                      <a:pt x="4083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046;p44">
                <a:extLst>
                  <a:ext uri="{FF2B5EF4-FFF2-40B4-BE49-F238E27FC236}">
                    <a16:creationId xmlns:a16="http://schemas.microsoft.com/office/drawing/2014/main" id="{965C4B2F-5BF7-4191-9B34-2ECB5535810F}"/>
                  </a:ext>
                </a:extLst>
              </p:cNvPr>
              <p:cNvSpPr/>
              <p:nvPr/>
            </p:nvSpPr>
            <p:spPr>
              <a:xfrm>
                <a:off x="3145900" y="1498475"/>
                <a:ext cx="68350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2734" h="2837" extrusionOk="0">
                    <a:moveTo>
                      <a:pt x="1082" y="1"/>
                    </a:moveTo>
                    <a:cubicBezTo>
                      <a:pt x="613" y="1"/>
                      <a:pt x="159" y="686"/>
                      <a:pt x="0" y="2035"/>
                    </a:cubicBezTo>
                    <a:lnTo>
                      <a:pt x="0" y="2590"/>
                    </a:lnTo>
                    <a:cubicBezTo>
                      <a:pt x="429" y="2755"/>
                      <a:pt x="879" y="2836"/>
                      <a:pt x="1330" y="2836"/>
                    </a:cubicBezTo>
                    <a:cubicBezTo>
                      <a:pt x="1806" y="2836"/>
                      <a:pt x="2282" y="2746"/>
                      <a:pt x="2734" y="2569"/>
                    </a:cubicBezTo>
                    <a:lnTo>
                      <a:pt x="2734" y="2006"/>
                    </a:lnTo>
                    <a:cubicBezTo>
                      <a:pt x="2561" y="362"/>
                      <a:pt x="1587" y="1"/>
                      <a:pt x="1082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047;p44">
                <a:extLst>
                  <a:ext uri="{FF2B5EF4-FFF2-40B4-BE49-F238E27FC236}">
                    <a16:creationId xmlns:a16="http://schemas.microsoft.com/office/drawing/2014/main" id="{22337070-5259-406B-807F-E90E6A89C9EF}"/>
                  </a:ext>
                </a:extLst>
              </p:cNvPr>
              <p:cNvSpPr/>
              <p:nvPr/>
            </p:nvSpPr>
            <p:spPr>
              <a:xfrm>
                <a:off x="3089275" y="1392288"/>
                <a:ext cx="179975" cy="163150"/>
              </a:xfrm>
              <a:custGeom>
                <a:avLst/>
                <a:gdLst/>
                <a:ahLst/>
                <a:cxnLst/>
                <a:rect l="l" t="t" r="r" b="b"/>
                <a:pathLst>
                  <a:path w="7199" h="6526" extrusionOk="0">
                    <a:moveTo>
                      <a:pt x="3601" y="0"/>
                    </a:moveTo>
                    <a:cubicBezTo>
                      <a:pt x="3341" y="0"/>
                      <a:pt x="3077" y="31"/>
                      <a:pt x="2813" y="96"/>
                    </a:cubicBezTo>
                    <a:cubicBezTo>
                      <a:pt x="1068" y="529"/>
                      <a:pt x="1" y="2296"/>
                      <a:pt x="433" y="4042"/>
                    </a:cubicBezTo>
                    <a:cubicBezTo>
                      <a:pt x="801" y="5531"/>
                      <a:pt x="2132" y="6525"/>
                      <a:pt x="3594" y="6525"/>
                    </a:cubicBezTo>
                    <a:cubicBezTo>
                      <a:pt x="3853" y="6525"/>
                      <a:pt x="4116" y="6494"/>
                      <a:pt x="4378" y="6429"/>
                    </a:cubicBezTo>
                    <a:cubicBezTo>
                      <a:pt x="6131" y="5996"/>
                      <a:pt x="7199" y="4229"/>
                      <a:pt x="6766" y="2477"/>
                    </a:cubicBezTo>
                    <a:cubicBezTo>
                      <a:pt x="6398" y="994"/>
                      <a:pt x="5067" y="0"/>
                      <a:pt x="3601" y="0"/>
                    </a:cubicBezTo>
                    <a:close/>
                  </a:path>
                </a:pathLst>
              </a:custGeom>
              <a:solidFill>
                <a:srgbClr val="F8FA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048;p44">
                <a:extLst>
                  <a:ext uri="{FF2B5EF4-FFF2-40B4-BE49-F238E27FC236}">
                    <a16:creationId xmlns:a16="http://schemas.microsoft.com/office/drawing/2014/main" id="{796F32C6-2471-492A-8CCC-92749F24ED79}"/>
                  </a:ext>
                </a:extLst>
              </p:cNvPr>
              <p:cNvSpPr/>
              <p:nvPr/>
            </p:nvSpPr>
            <p:spPr>
              <a:xfrm>
                <a:off x="3099881" y="1407525"/>
                <a:ext cx="146425" cy="206925"/>
              </a:xfrm>
              <a:custGeom>
                <a:avLst/>
                <a:gdLst/>
                <a:ahLst/>
                <a:cxnLst/>
                <a:rect l="l" t="t" r="r" b="b"/>
                <a:pathLst>
                  <a:path w="5857" h="8277" extrusionOk="0">
                    <a:moveTo>
                      <a:pt x="3163" y="0"/>
                    </a:moveTo>
                    <a:cubicBezTo>
                      <a:pt x="2706" y="0"/>
                      <a:pt x="2237" y="119"/>
                      <a:pt x="1796" y="379"/>
                    </a:cubicBezTo>
                    <a:cubicBezTo>
                      <a:pt x="0" y="1439"/>
                      <a:pt x="44" y="4050"/>
                      <a:pt x="1869" y="5053"/>
                    </a:cubicBezTo>
                    <a:cubicBezTo>
                      <a:pt x="2135" y="5204"/>
                      <a:pt x="2308" y="5485"/>
                      <a:pt x="2308" y="5803"/>
                    </a:cubicBezTo>
                    <a:lnTo>
                      <a:pt x="2308" y="6654"/>
                    </a:lnTo>
                    <a:lnTo>
                      <a:pt x="1876" y="6654"/>
                    </a:lnTo>
                    <a:cubicBezTo>
                      <a:pt x="1753" y="6654"/>
                      <a:pt x="1695" y="6798"/>
                      <a:pt x="1782" y="6884"/>
                    </a:cubicBezTo>
                    <a:lnTo>
                      <a:pt x="3109" y="8233"/>
                    </a:lnTo>
                    <a:cubicBezTo>
                      <a:pt x="3134" y="8262"/>
                      <a:pt x="3169" y="8276"/>
                      <a:pt x="3203" y="8276"/>
                    </a:cubicBezTo>
                    <a:cubicBezTo>
                      <a:pt x="3237" y="8276"/>
                      <a:pt x="3271" y="8262"/>
                      <a:pt x="3297" y="8233"/>
                    </a:cubicBezTo>
                    <a:lnTo>
                      <a:pt x="4624" y="6884"/>
                    </a:lnTo>
                    <a:cubicBezTo>
                      <a:pt x="4710" y="6798"/>
                      <a:pt x="4645" y="6654"/>
                      <a:pt x="4530" y="6654"/>
                    </a:cubicBezTo>
                    <a:lnTo>
                      <a:pt x="4097" y="6654"/>
                    </a:lnTo>
                    <a:lnTo>
                      <a:pt x="4097" y="5752"/>
                    </a:lnTo>
                    <a:cubicBezTo>
                      <a:pt x="4097" y="5449"/>
                      <a:pt x="4256" y="5168"/>
                      <a:pt x="4523" y="5016"/>
                    </a:cubicBezTo>
                    <a:cubicBezTo>
                      <a:pt x="5345" y="4533"/>
                      <a:pt x="5857" y="3653"/>
                      <a:pt x="5857" y="2694"/>
                    </a:cubicBezTo>
                    <a:cubicBezTo>
                      <a:pt x="5857" y="1121"/>
                      <a:pt x="4567" y="0"/>
                      <a:pt x="3163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18000" algn="ctr">
                  <a:spcBef>
                    <a:spcPts val="300"/>
                  </a:spcBef>
                  <a:buClr>
                    <a:srgbClr val="000000"/>
                  </a:buClr>
                </a:pPr>
                <a:r>
                  <a:rPr lang="nl-NL" sz="1400" b="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2</a:t>
                </a:r>
                <a:endParaRPr sz="1400" b="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8" name="Tekstvak 87">
            <a:extLst>
              <a:ext uri="{FF2B5EF4-FFF2-40B4-BE49-F238E27FC236}">
                <a16:creationId xmlns:a16="http://schemas.microsoft.com/office/drawing/2014/main" id="{B29CA3E2-7273-45FA-944B-330947812310}"/>
              </a:ext>
            </a:extLst>
          </p:cNvPr>
          <p:cNvSpPr txBox="1"/>
          <p:nvPr/>
        </p:nvSpPr>
        <p:spPr>
          <a:xfrm>
            <a:off x="669582" y="1774479"/>
            <a:ext cx="4269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l-NL"/>
            </a:defPPr>
            <a:lvl1pPr>
              <a:defRPr sz="24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 dirty="0"/>
              <a:t>Klantonderzoek (doelgroep)</a:t>
            </a:r>
          </a:p>
        </p:txBody>
      </p:sp>
      <p:pic>
        <p:nvPicPr>
          <p:cNvPr id="90" name="Afbeelding 89">
            <a:extLst>
              <a:ext uri="{FF2B5EF4-FFF2-40B4-BE49-F238E27FC236}">
                <a16:creationId xmlns:a16="http://schemas.microsoft.com/office/drawing/2014/main" id="{D091AA3C-7A19-4AD4-80B1-E2BE634F6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15663"/>
            <a:ext cx="7157324" cy="2042337"/>
          </a:xfrm>
          <a:prstGeom prst="rect">
            <a:avLst/>
          </a:prstGeom>
        </p:spPr>
      </p:pic>
      <p:sp>
        <p:nvSpPr>
          <p:cNvPr id="91" name="Tekstvak 90">
            <a:extLst>
              <a:ext uri="{FF2B5EF4-FFF2-40B4-BE49-F238E27FC236}">
                <a16:creationId xmlns:a16="http://schemas.microsoft.com/office/drawing/2014/main" id="{21DD4D51-5FF8-449E-B778-953A576A19FF}"/>
              </a:ext>
            </a:extLst>
          </p:cNvPr>
          <p:cNvSpPr txBox="1"/>
          <p:nvPr/>
        </p:nvSpPr>
        <p:spPr>
          <a:xfrm>
            <a:off x="2599591" y="2258844"/>
            <a:ext cx="2837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l-NL"/>
            </a:defPPr>
            <a:lvl1pPr>
              <a:defRPr sz="24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 dirty="0"/>
              <a:t>Branchegegevens</a:t>
            </a:r>
          </a:p>
        </p:txBody>
      </p:sp>
      <p:sp>
        <p:nvSpPr>
          <p:cNvPr id="92" name="Tekstvak 91">
            <a:extLst>
              <a:ext uri="{FF2B5EF4-FFF2-40B4-BE49-F238E27FC236}">
                <a16:creationId xmlns:a16="http://schemas.microsoft.com/office/drawing/2014/main" id="{56BEFFF1-0B86-4B65-B0E3-E219B14C4469}"/>
              </a:ext>
            </a:extLst>
          </p:cNvPr>
          <p:cNvSpPr txBox="1"/>
          <p:nvPr/>
        </p:nvSpPr>
        <p:spPr>
          <a:xfrm>
            <a:off x="1150611" y="2743209"/>
            <a:ext cx="2100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l-NL"/>
            </a:defPPr>
            <a:lvl1pPr>
              <a:defRPr sz="24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 dirty="0"/>
              <a:t>Concurrentie</a:t>
            </a:r>
          </a:p>
        </p:txBody>
      </p:sp>
      <p:sp>
        <p:nvSpPr>
          <p:cNvPr id="93" name="Tekstvak 92">
            <a:extLst>
              <a:ext uri="{FF2B5EF4-FFF2-40B4-BE49-F238E27FC236}">
                <a16:creationId xmlns:a16="http://schemas.microsoft.com/office/drawing/2014/main" id="{89991E95-A25A-4C82-9260-D9B62ACEA10C}"/>
              </a:ext>
            </a:extLst>
          </p:cNvPr>
          <p:cNvSpPr txBox="1"/>
          <p:nvPr/>
        </p:nvSpPr>
        <p:spPr>
          <a:xfrm>
            <a:off x="146650" y="3227575"/>
            <a:ext cx="6614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l-NL"/>
            </a:defPPr>
            <a:lvl1pPr>
              <a:defRPr sz="24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 dirty="0"/>
              <a:t>SWOT (sterke-zwakte-kansen-bedreigingen)</a:t>
            </a:r>
          </a:p>
        </p:txBody>
      </p:sp>
      <p:sp>
        <p:nvSpPr>
          <p:cNvPr id="94" name="Tekstvak 93">
            <a:extLst>
              <a:ext uri="{FF2B5EF4-FFF2-40B4-BE49-F238E27FC236}">
                <a16:creationId xmlns:a16="http://schemas.microsoft.com/office/drawing/2014/main" id="{50C2012A-EB08-495F-A1EA-31507F0B70DB}"/>
              </a:ext>
            </a:extLst>
          </p:cNvPr>
          <p:cNvSpPr txBox="1"/>
          <p:nvPr/>
        </p:nvSpPr>
        <p:spPr>
          <a:xfrm>
            <a:off x="481550" y="4301801"/>
            <a:ext cx="6149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l-NL"/>
            </a:defPPr>
            <a:lvl1pPr>
              <a:defRPr sz="24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 dirty="0">
                <a:solidFill>
                  <a:schemeClr val="tx1"/>
                </a:solidFill>
              </a:rPr>
              <a:t>eigen onderzoek &amp; beschikbare bronnen</a:t>
            </a:r>
          </a:p>
        </p:txBody>
      </p:sp>
    </p:spTree>
    <p:extLst>
      <p:ext uri="{BB962C8B-B14F-4D97-AF65-F5344CB8AC3E}">
        <p14:creationId xmlns:p14="http://schemas.microsoft.com/office/powerpoint/2010/main" val="219045163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91" grpId="0"/>
      <p:bldP spid="92" grpId="0"/>
      <p:bldP spid="93" grpId="0"/>
      <p:bldP spid="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E0DC02B-15E5-4EAA-B06C-F7FFAF73E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6802846" cy="1325563"/>
          </a:xfrm>
        </p:spPr>
        <p:txBody>
          <a:bodyPr/>
          <a:lstStyle/>
          <a:p>
            <a:r>
              <a:rPr lang="nl-NL" dirty="0"/>
              <a:t>Voordat je begint (3)</a:t>
            </a:r>
          </a:p>
        </p:txBody>
      </p:sp>
      <p:grpSp>
        <p:nvGrpSpPr>
          <p:cNvPr id="7" name="Google Shape;2039;p44">
            <a:extLst>
              <a:ext uri="{FF2B5EF4-FFF2-40B4-BE49-F238E27FC236}">
                <a16:creationId xmlns:a16="http://schemas.microsoft.com/office/drawing/2014/main" id="{EB280B8C-9369-4ACF-BD21-52D16D2A901B}"/>
              </a:ext>
            </a:extLst>
          </p:cNvPr>
          <p:cNvGrpSpPr/>
          <p:nvPr/>
        </p:nvGrpSpPr>
        <p:grpSpPr>
          <a:xfrm>
            <a:off x="8173592" y="688663"/>
            <a:ext cx="3018570" cy="836786"/>
            <a:chOff x="3176563" y="1380375"/>
            <a:chExt cx="844388" cy="234075"/>
          </a:xfrm>
        </p:grpSpPr>
        <p:sp>
          <p:nvSpPr>
            <p:cNvPr id="8" name="Google Shape;2040;p44">
              <a:extLst>
                <a:ext uri="{FF2B5EF4-FFF2-40B4-BE49-F238E27FC236}">
                  <a16:creationId xmlns:a16="http://schemas.microsoft.com/office/drawing/2014/main" id="{CA14A232-7835-42BF-86CA-44006E35B92B}"/>
                </a:ext>
              </a:extLst>
            </p:cNvPr>
            <p:cNvSpPr/>
            <p:nvPr/>
          </p:nvSpPr>
          <p:spPr>
            <a:xfrm>
              <a:off x="3289775" y="1394800"/>
              <a:ext cx="731175" cy="158175"/>
            </a:xfrm>
            <a:custGeom>
              <a:avLst/>
              <a:gdLst/>
              <a:ahLst/>
              <a:cxnLst/>
              <a:rect l="l" t="t" r="r" b="b"/>
              <a:pathLst>
                <a:path w="29247" h="6327" extrusionOk="0">
                  <a:moveTo>
                    <a:pt x="1" y="1"/>
                  </a:moveTo>
                  <a:lnTo>
                    <a:pt x="1" y="6326"/>
                  </a:lnTo>
                  <a:lnTo>
                    <a:pt x="26088" y="6326"/>
                  </a:lnTo>
                  <a:cubicBezTo>
                    <a:pt x="27833" y="6326"/>
                    <a:pt x="29247" y="4912"/>
                    <a:pt x="29247" y="3167"/>
                  </a:cubicBezTo>
                  <a:cubicBezTo>
                    <a:pt x="29247" y="1414"/>
                    <a:pt x="27833" y="1"/>
                    <a:pt x="26088" y="1"/>
                  </a:cubicBezTo>
                  <a:close/>
                </a:path>
              </a:pathLst>
            </a:custGeom>
            <a:solidFill>
              <a:srgbClr val="B8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8000">
                <a:buClr>
                  <a:srgbClr val="000000"/>
                </a:buClr>
              </a:pPr>
              <a:r>
                <a:rPr lang="nl-NL"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Eigen kwaliteiten</a:t>
              </a:r>
              <a:endParaRPr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041;p44">
              <a:extLst>
                <a:ext uri="{FF2B5EF4-FFF2-40B4-BE49-F238E27FC236}">
                  <a16:creationId xmlns:a16="http://schemas.microsoft.com/office/drawing/2014/main" id="{BC578DCC-50A3-47B0-A5FD-402AAEA43C3F}"/>
                </a:ext>
              </a:extLst>
            </p:cNvPr>
            <p:cNvSpPr/>
            <p:nvPr/>
          </p:nvSpPr>
          <p:spPr>
            <a:xfrm>
              <a:off x="3849475" y="1413550"/>
              <a:ext cx="152725" cy="120650"/>
            </a:xfrm>
            <a:custGeom>
              <a:avLst/>
              <a:gdLst/>
              <a:ahLst/>
              <a:cxnLst/>
              <a:rect l="l" t="t" r="r" b="b"/>
              <a:pathLst>
                <a:path w="6109" h="4826" extrusionOk="0">
                  <a:moveTo>
                    <a:pt x="2366" y="1"/>
                  </a:moveTo>
                  <a:cubicBezTo>
                    <a:pt x="1053" y="30"/>
                    <a:pt x="0" y="1097"/>
                    <a:pt x="0" y="2410"/>
                  </a:cubicBezTo>
                  <a:cubicBezTo>
                    <a:pt x="0" y="3722"/>
                    <a:pt x="1053" y="4797"/>
                    <a:pt x="2366" y="4826"/>
                  </a:cubicBezTo>
                  <a:lnTo>
                    <a:pt x="3700" y="4826"/>
                  </a:lnTo>
                  <a:cubicBezTo>
                    <a:pt x="5027" y="4819"/>
                    <a:pt x="6102" y="3744"/>
                    <a:pt x="6109" y="2417"/>
                  </a:cubicBezTo>
                  <a:cubicBezTo>
                    <a:pt x="6102" y="1083"/>
                    <a:pt x="5027" y="1"/>
                    <a:pt x="3700" y="1"/>
                  </a:cubicBezTo>
                  <a:close/>
                </a:path>
              </a:pathLst>
            </a:custGeom>
            <a:solidFill>
              <a:srgbClr val="E7A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042;p44">
              <a:extLst>
                <a:ext uri="{FF2B5EF4-FFF2-40B4-BE49-F238E27FC236}">
                  <a16:creationId xmlns:a16="http://schemas.microsoft.com/office/drawing/2014/main" id="{F59D725D-28CC-4E79-9101-B35219A84A25}"/>
                </a:ext>
              </a:extLst>
            </p:cNvPr>
            <p:cNvSpPr/>
            <p:nvPr/>
          </p:nvSpPr>
          <p:spPr>
            <a:xfrm>
              <a:off x="3849475" y="1413550"/>
              <a:ext cx="152725" cy="120650"/>
            </a:xfrm>
            <a:custGeom>
              <a:avLst/>
              <a:gdLst/>
              <a:ahLst/>
              <a:cxnLst/>
              <a:rect l="l" t="t" r="r" b="b"/>
              <a:pathLst>
                <a:path w="6109" h="4826" extrusionOk="0">
                  <a:moveTo>
                    <a:pt x="2366" y="1"/>
                  </a:moveTo>
                  <a:cubicBezTo>
                    <a:pt x="1053" y="30"/>
                    <a:pt x="0" y="1097"/>
                    <a:pt x="0" y="2410"/>
                  </a:cubicBezTo>
                  <a:cubicBezTo>
                    <a:pt x="0" y="3722"/>
                    <a:pt x="1053" y="4797"/>
                    <a:pt x="2366" y="4826"/>
                  </a:cubicBezTo>
                  <a:lnTo>
                    <a:pt x="3700" y="4826"/>
                  </a:lnTo>
                  <a:cubicBezTo>
                    <a:pt x="5027" y="4819"/>
                    <a:pt x="6102" y="3744"/>
                    <a:pt x="6109" y="2417"/>
                  </a:cubicBezTo>
                  <a:cubicBezTo>
                    <a:pt x="6102" y="1083"/>
                    <a:pt x="5027" y="1"/>
                    <a:pt x="370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nl-NL" sz="12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§ 1.1</a:t>
              </a: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043;p44">
              <a:extLst>
                <a:ext uri="{FF2B5EF4-FFF2-40B4-BE49-F238E27FC236}">
                  <a16:creationId xmlns:a16="http://schemas.microsoft.com/office/drawing/2014/main" id="{E64818A9-E7D8-4BEB-B402-B65F88FD0D8C}"/>
                </a:ext>
              </a:extLst>
            </p:cNvPr>
            <p:cNvSpPr/>
            <p:nvPr/>
          </p:nvSpPr>
          <p:spPr>
            <a:xfrm>
              <a:off x="3843325" y="1413550"/>
              <a:ext cx="135450" cy="112375"/>
            </a:xfrm>
            <a:custGeom>
              <a:avLst/>
              <a:gdLst/>
              <a:ahLst/>
              <a:cxnLst/>
              <a:rect l="l" t="t" r="r" b="b"/>
              <a:pathLst>
                <a:path w="5418" h="4495" extrusionOk="0">
                  <a:moveTo>
                    <a:pt x="2612" y="1"/>
                  </a:moveTo>
                  <a:cubicBezTo>
                    <a:pt x="1523" y="1"/>
                    <a:pt x="571" y="729"/>
                    <a:pt x="289" y="1782"/>
                  </a:cubicBezTo>
                  <a:cubicBezTo>
                    <a:pt x="1" y="2835"/>
                    <a:pt x="455" y="3946"/>
                    <a:pt x="1400" y="4494"/>
                  </a:cubicBezTo>
                  <a:cubicBezTo>
                    <a:pt x="809" y="4040"/>
                    <a:pt x="462" y="3333"/>
                    <a:pt x="462" y="2590"/>
                  </a:cubicBezTo>
                  <a:cubicBezTo>
                    <a:pt x="462" y="1263"/>
                    <a:pt x="1544" y="181"/>
                    <a:pt x="2871" y="181"/>
                  </a:cubicBezTo>
                  <a:lnTo>
                    <a:pt x="4206" y="181"/>
                  </a:lnTo>
                  <a:cubicBezTo>
                    <a:pt x="4631" y="181"/>
                    <a:pt x="5049" y="297"/>
                    <a:pt x="5417" y="513"/>
                  </a:cubicBezTo>
                  <a:cubicBezTo>
                    <a:pt x="4999" y="181"/>
                    <a:pt x="4480" y="1"/>
                    <a:pt x="39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2" name="Google Shape;2044;p44">
              <a:extLst>
                <a:ext uri="{FF2B5EF4-FFF2-40B4-BE49-F238E27FC236}">
                  <a16:creationId xmlns:a16="http://schemas.microsoft.com/office/drawing/2014/main" id="{C1DC1713-79A5-4DE5-B65F-32F7A8D57667}"/>
                </a:ext>
              </a:extLst>
            </p:cNvPr>
            <p:cNvGrpSpPr/>
            <p:nvPr/>
          </p:nvGrpSpPr>
          <p:grpSpPr>
            <a:xfrm>
              <a:off x="3176563" y="1380375"/>
              <a:ext cx="196550" cy="234075"/>
              <a:chOff x="3077200" y="1380375"/>
              <a:chExt cx="196550" cy="234075"/>
            </a:xfrm>
          </p:grpSpPr>
          <p:sp>
            <p:nvSpPr>
              <p:cNvPr id="13" name="Google Shape;2045;p44">
                <a:extLst>
                  <a:ext uri="{FF2B5EF4-FFF2-40B4-BE49-F238E27FC236}">
                    <a16:creationId xmlns:a16="http://schemas.microsoft.com/office/drawing/2014/main" id="{D8B7DFD0-2C0D-4796-A935-C5F38265D566}"/>
                  </a:ext>
                </a:extLst>
              </p:cNvPr>
              <p:cNvSpPr/>
              <p:nvPr/>
            </p:nvSpPr>
            <p:spPr>
              <a:xfrm>
                <a:off x="3077200" y="1380375"/>
                <a:ext cx="196550" cy="189000"/>
              </a:xfrm>
              <a:custGeom>
                <a:avLst/>
                <a:gdLst/>
                <a:ahLst/>
                <a:cxnLst/>
                <a:rect l="l" t="t" r="r" b="b"/>
                <a:pathLst>
                  <a:path w="7862" h="7560" extrusionOk="0">
                    <a:moveTo>
                      <a:pt x="4083" y="1"/>
                    </a:moveTo>
                    <a:cubicBezTo>
                      <a:pt x="2554" y="1"/>
                      <a:pt x="1176" y="924"/>
                      <a:pt x="592" y="2338"/>
                    </a:cubicBezTo>
                    <a:cubicBezTo>
                      <a:pt x="0" y="3744"/>
                      <a:pt x="325" y="5374"/>
                      <a:pt x="1407" y="6456"/>
                    </a:cubicBezTo>
                    <a:cubicBezTo>
                      <a:pt x="2129" y="7178"/>
                      <a:pt x="3092" y="7560"/>
                      <a:pt x="4074" y="7560"/>
                    </a:cubicBezTo>
                    <a:cubicBezTo>
                      <a:pt x="4562" y="7560"/>
                      <a:pt x="5055" y="7465"/>
                      <a:pt x="5525" y="7271"/>
                    </a:cubicBezTo>
                    <a:cubicBezTo>
                      <a:pt x="6939" y="6687"/>
                      <a:pt x="7862" y="5309"/>
                      <a:pt x="7862" y="3780"/>
                    </a:cubicBezTo>
                    <a:cubicBezTo>
                      <a:pt x="7855" y="1696"/>
                      <a:pt x="6167" y="8"/>
                      <a:pt x="4083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2046;p44">
                <a:extLst>
                  <a:ext uri="{FF2B5EF4-FFF2-40B4-BE49-F238E27FC236}">
                    <a16:creationId xmlns:a16="http://schemas.microsoft.com/office/drawing/2014/main" id="{A31124E9-FCE5-444C-B2FA-340E18198EF9}"/>
                  </a:ext>
                </a:extLst>
              </p:cNvPr>
              <p:cNvSpPr/>
              <p:nvPr/>
            </p:nvSpPr>
            <p:spPr>
              <a:xfrm>
                <a:off x="3145900" y="1498475"/>
                <a:ext cx="68350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2734" h="2837" extrusionOk="0">
                    <a:moveTo>
                      <a:pt x="1082" y="1"/>
                    </a:moveTo>
                    <a:cubicBezTo>
                      <a:pt x="613" y="1"/>
                      <a:pt x="159" y="686"/>
                      <a:pt x="0" y="2035"/>
                    </a:cubicBezTo>
                    <a:lnTo>
                      <a:pt x="0" y="2590"/>
                    </a:lnTo>
                    <a:cubicBezTo>
                      <a:pt x="429" y="2755"/>
                      <a:pt x="879" y="2836"/>
                      <a:pt x="1330" y="2836"/>
                    </a:cubicBezTo>
                    <a:cubicBezTo>
                      <a:pt x="1806" y="2836"/>
                      <a:pt x="2282" y="2746"/>
                      <a:pt x="2734" y="2569"/>
                    </a:cubicBezTo>
                    <a:lnTo>
                      <a:pt x="2734" y="2006"/>
                    </a:lnTo>
                    <a:cubicBezTo>
                      <a:pt x="2561" y="362"/>
                      <a:pt x="1587" y="1"/>
                      <a:pt x="1082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2047;p44">
                <a:extLst>
                  <a:ext uri="{FF2B5EF4-FFF2-40B4-BE49-F238E27FC236}">
                    <a16:creationId xmlns:a16="http://schemas.microsoft.com/office/drawing/2014/main" id="{288AD3AD-B248-425C-BCC2-FB95BBEEDB25}"/>
                  </a:ext>
                </a:extLst>
              </p:cNvPr>
              <p:cNvSpPr/>
              <p:nvPr/>
            </p:nvSpPr>
            <p:spPr>
              <a:xfrm>
                <a:off x="3089275" y="1392288"/>
                <a:ext cx="179975" cy="163150"/>
              </a:xfrm>
              <a:custGeom>
                <a:avLst/>
                <a:gdLst/>
                <a:ahLst/>
                <a:cxnLst/>
                <a:rect l="l" t="t" r="r" b="b"/>
                <a:pathLst>
                  <a:path w="7199" h="6526" extrusionOk="0">
                    <a:moveTo>
                      <a:pt x="3601" y="0"/>
                    </a:moveTo>
                    <a:cubicBezTo>
                      <a:pt x="3341" y="0"/>
                      <a:pt x="3077" y="31"/>
                      <a:pt x="2813" y="96"/>
                    </a:cubicBezTo>
                    <a:cubicBezTo>
                      <a:pt x="1068" y="529"/>
                      <a:pt x="1" y="2296"/>
                      <a:pt x="433" y="4042"/>
                    </a:cubicBezTo>
                    <a:cubicBezTo>
                      <a:pt x="801" y="5531"/>
                      <a:pt x="2132" y="6525"/>
                      <a:pt x="3594" y="6525"/>
                    </a:cubicBezTo>
                    <a:cubicBezTo>
                      <a:pt x="3853" y="6525"/>
                      <a:pt x="4116" y="6494"/>
                      <a:pt x="4378" y="6429"/>
                    </a:cubicBezTo>
                    <a:cubicBezTo>
                      <a:pt x="6131" y="5996"/>
                      <a:pt x="7199" y="4229"/>
                      <a:pt x="6766" y="2477"/>
                    </a:cubicBezTo>
                    <a:cubicBezTo>
                      <a:pt x="6398" y="994"/>
                      <a:pt x="5067" y="0"/>
                      <a:pt x="3601" y="0"/>
                    </a:cubicBezTo>
                    <a:close/>
                  </a:path>
                </a:pathLst>
              </a:custGeom>
              <a:solidFill>
                <a:srgbClr val="F8FA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2048;p44">
                <a:extLst>
                  <a:ext uri="{FF2B5EF4-FFF2-40B4-BE49-F238E27FC236}">
                    <a16:creationId xmlns:a16="http://schemas.microsoft.com/office/drawing/2014/main" id="{D6C0D3CA-5601-445E-9ADA-29DA368C1360}"/>
                  </a:ext>
                </a:extLst>
              </p:cNvPr>
              <p:cNvSpPr/>
              <p:nvPr/>
            </p:nvSpPr>
            <p:spPr>
              <a:xfrm>
                <a:off x="3099881" y="1407525"/>
                <a:ext cx="146425" cy="206925"/>
              </a:xfrm>
              <a:custGeom>
                <a:avLst/>
                <a:gdLst/>
                <a:ahLst/>
                <a:cxnLst/>
                <a:rect l="l" t="t" r="r" b="b"/>
                <a:pathLst>
                  <a:path w="5857" h="8277" extrusionOk="0">
                    <a:moveTo>
                      <a:pt x="3163" y="0"/>
                    </a:moveTo>
                    <a:cubicBezTo>
                      <a:pt x="2706" y="0"/>
                      <a:pt x="2237" y="119"/>
                      <a:pt x="1796" y="379"/>
                    </a:cubicBezTo>
                    <a:cubicBezTo>
                      <a:pt x="0" y="1439"/>
                      <a:pt x="44" y="4050"/>
                      <a:pt x="1869" y="5053"/>
                    </a:cubicBezTo>
                    <a:cubicBezTo>
                      <a:pt x="2135" y="5204"/>
                      <a:pt x="2308" y="5485"/>
                      <a:pt x="2308" y="5803"/>
                    </a:cubicBezTo>
                    <a:lnTo>
                      <a:pt x="2308" y="6654"/>
                    </a:lnTo>
                    <a:lnTo>
                      <a:pt x="1876" y="6654"/>
                    </a:lnTo>
                    <a:cubicBezTo>
                      <a:pt x="1753" y="6654"/>
                      <a:pt x="1695" y="6798"/>
                      <a:pt x="1782" y="6884"/>
                    </a:cubicBezTo>
                    <a:lnTo>
                      <a:pt x="3109" y="8233"/>
                    </a:lnTo>
                    <a:cubicBezTo>
                      <a:pt x="3134" y="8262"/>
                      <a:pt x="3169" y="8276"/>
                      <a:pt x="3203" y="8276"/>
                    </a:cubicBezTo>
                    <a:cubicBezTo>
                      <a:pt x="3237" y="8276"/>
                      <a:pt x="3271" y="8262"/>
                      <a:pt x="3297" y="8233"/>
                    </a:cubicBezTo>
                    <a:lnTo>
                      <a:pt x="4624" y="6884"/>
                    </a:lnTo>
                    <a:cubicBezTo>
                      <a:pt x="4710" y="6798"/>
                      <a:pt x="4645" y="6654"/>
                      <a:pt x="4530" y="6654"/>
                    </a:cubicBezTo>
                    <a:lnTo>
                      <a:pt x="4097" y="6654"/>
                    </a:lnTo>
                    <a:lnTo>
                      <a:pt x="4097" y="5752"/>
                    </a:lnTo>
                    <a:cubicBezTo>
                      <a:pt x="4097" y="5449"/>
                      <a:pt x="4256" y="5168"/>
                      <a:pt x="4523" y="5016"/>
                    </a:cubicBezTo>
                    <a:cubicBezTo>
                      <a:pt x="5345" y="4533"/>
                      <a:pt x="5857" y="3653"/>
                      <a:pt x="5857" y="2694"/>
                    </a:cubicBezTo>
                    <a:cubicBezTo>
                      <a:pt x="5857" y="1121"/>
                      <a:pt x="4567" y="0"/>
                      <a:pt x="3163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18000" algn="ctr">
                  <a:spcBef>
                    <a:spcPts val="300"/>
                  </a:spcBef>
                  <a:buClr>
                    <a:srgbClr val="000000"/>
                  </a:buClr>
                </a:pPr>
                <a:r>
                  <a:rPr lang="nl-NL" sz="1400" b="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1</a:t>
                </a:r>
                <a:endParaRPr sz="1400" b="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" name="Google Shape;2039;p44">
            <a:extLst>
              <a:ext uri="{FF2B5EF4-FFF2-40B4-BE49-F238E27FC236}">
                <a16:creationId xmlns:a16="http://schemas.microsoft.com/office/drawing/2014/main" id="{23A94180-5CE1-41F4-9E99-2526390AF122}"/>
              </a:ext>
            </a:extLst>
          </p:cNvPr>
          <p:cNvGrpSpPr/>
          <p:nvPr/>
        </p:nvGrpSpPr>
        <p:grpSpPr>
          <a:xfrm>
            <a:off x="8173592" y="1534967"/>
            <a:ext cx="3018570" cy="836786"/>
            <a:chOff x="3176563" y="1380375"/>
            <a:chExt cx="844388" cy="234075"/>
          </a:xfrm>
        </p:grpSpPr>
        <p:sp>
          <p:nvSpPr>
            <p:cNvPr id="18" name="Google Shape;2040;p44">
              <a:extLst>
                <a:ext uri="{FF2B5EF4-FFF2-40B4-BE49-F238E27FC236}">
                  <a16:creationId xmlns:a16="http://schemas.microsoft.com/office/drawing/2014/main" id="{3ED09606-8F54-41E9-8219-D0E0514849F9}"/>
                </a:ext>
              </a:extLst>
            </p:cNvPr>
            <p:cNvSpPr/>
            <p:nvPr/>
          </p:nvSpPr>
          <p:spPr>
            <a:xfrm>
              <a:off x="3289775" y="1394800"/>
              <a:ext cx="731175" cy="158175"/>
            </a:xfrm>
            <a:custGeom>
              <a:avLst/>
              <a:gdLst/>
              <a:ahLst/>
              <a:cxnLst/>
              <a:rect l="l" t="t" r="r" b="b"/>
              <a:pathLst>
                <a:path w="29247" h="6327" extrusionOk="0">
                  <a:moveTo>
                    <a:pt x="1" y="1"/>
                  </a:moveTo>
                  <a:lnTo>
                    <a:pt x="1" y="6326"/>
                  </a:lnTo>
                  <a:lnTo>
                    <a:pt x="26088" y="6326"/>
                  </a:lnTo>
                  <a:cubicBezTo>
                    <a:pt x="27833" y="6326"/>
                    <a:pt x="29247" y="4912"/>
                    <a:pt x="29247" y="3167"/>
                  </a:cubicBezTo>
                  <a:cubicBezTo>
                    <a:pt x="29247" y="1414"/>
                    <a:pt x="27833" y="1"/>
                    <a:pt x="26088" y="1"/>
                  </a:cubicBezTo>
                  <a:close/>
                </a:path>
              </a:pathLst>
            </a:custGeom>
            <a:solidFill>
              <a:srgbClr val="B8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8000">
                <a:buClr>
                  <a:srgbClr val="000000"/>
                </a:buClr>
              </a:pPr>
              <a:r>
                <a:rPr lang="nl-NL"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Marktonderzoek</a:t>
              </a:r>
              <a:endParaRPr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041;p44">
              <a:extLst>
                <a:ext uri="{FF2B5EF4-FFF2-40B4-BE49-F238E27FC236}">
                  <a16:creationId xmlns:a16="http://schemas.microsoft.com/office/drawing/2014/main" id="{7045E435-B041-48D8-A2E5-16B6D5083B83}"/>
                </a:ext>
              </a:extLst>
            </p:cNvPr>
            <p:cNvSpPr/>
            <p:nvPr/>
          </p:nvSpPr>
          <p:spPr>
            <a:xfrm>
              <a:off x="3849475" y="1413550"/>
              <a:ext cx="152725" cy="120650"/>
            </a:xfrm>
            <a:custGeom>
              <a:avLst/>
              <a:gdLst/>
              <a:ahLst/>
              <a:cxnLst/>
              <a:rect l="l" t="t" r="r" b="b"/>
              <a:pathLst>
                <a:path w="6109" h="4826" extrusionOk="0">
                  <a:moveTo>
                    <a:pt x="2366" y="1"/>
                  </a:moveTo>
                  <a:cubicBezTo>
                    <a:pt x="1053" y="30"/>
                    <a:pt x="0" y="1097"/>
                    <a:pt x="0" y="2410"/>
                  </a:cubicBezTo>
                  <a:cubicBezTo>
                    <a:pt x="0" y="3722"/>
                    <a:pt x="1053" y="4797"/>
                    <a:pt x="2366" y="4826"/>
                  </a:cubicBezTo>
                  <a:lnTo>
                    <a:pt x="3700" y="4826"/>
                  </a:lnTo>
                  <a:cubicBezTo>
                    <a:pt x="5027" y="4819"/>
                    <a:pt x="6102" y="3744"/>
                    <a:pt x="6109" y="2417"/>
                  </a:cubicBezTo>
                  <a:cubicBezTo>
                    <a:pt x="6102" y="1083"/>
                    <a:pt x="5027" y="1"/>
                    <a:pt x="3700" y="1"/>
                  </a:cubicBezTo>
                  <a:close/>
                </a:path>
              </a:pathLst>
            </a:custGeom>
            <a:solidFill>
              <a:srgbClr val="E7A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42;p44">
              <a:extLst>
                <a:ext uri="{FF2B5EF4-FFF2-40B4-BE49-F238E27FC236}">
                  <a16:creationId xmlns:a16="http://schemas.microsoft.com/office/drawing/2014/main" id="{69C12BEE-5E76-40B5-B295-25DFD84BEDD8}"/>
                </a:ext>
              </a:extLst>
            </p:cNvPr>
            <p:cNvSpPr/>
            <p:nvPr/>
          </p:nvSpPr>
          <p:spPr>
            <a:xfrm>
              <a:off x="3849475" y="1413550"/>
              <a:ext cx="152725" cy="120650"/>
            </a:xfrm>
            <a:custGeom>
              <a:avLst/>
              <a:gdLst/>
              <a:ahLst/>
              <a:cxnLst/>
              <a:rect l="l" t="t" r="r" b="b"/>
              <a:pathLst>
                <a:path w="6109" h="4826" extrusionOk="0">
                  <a:moveTo>
                    <a:pt x="2366" y="1"/>
                  </a:moveTo>
                  <a:cubicBezTo>
                    <a:pt x="1053" y="30"/>
                    <a:pt x="0" y="1097"/>
                    <a:pt x="0" y="2410"/>
                  </a:cubicBezTo>
                  <a:cubicBezTo>
                    <a:pt x="0" y="3722"/>
                    <a:pt x="1053" y="4797"/>
                    <a:pt x="2366" y="4826"/>
                  </a:cubicBezTo>
                  <a:lnTo>
                    <a:pt x="3700" y="4826"/>
                  </a:lnTo>
                  <a:cubicBezTo>
                    <a:pt x="5027" y="4819"/>
                    <a:pt x="6102" y="3744"/>
                    <a:pt x="6109" y="2417"/>
                  </a:cubicBezTo>
                  <a:cubicBezTo>
                    <a:pt x="6102" y="1083"/>
                    <a:pt x="5027" y="1"/>
                    <a:pt x="370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nl-NL" sz="12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§ 3</a:t>
              </a: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043;p44">
              <a:extLst>
                <a:ext uri="{FF2B5EF4-FFF2-40B4-BE49-F238E27FC236}">
                  <a16:creationId xmlns:a16="http://schemas.microsoft.com/office/drawing/2014/main" id="{D39D0EB4-112D-4406-BAFD-3988D8AD67E6}"/>
                </a:ext>
              </a:extLst>
            </p:cNvPr>
            <p:cNvSpPr/>
            <p:nvPr/>
          </p:nvSpPr>
          <p:spPr>
            <a:xfrm>
              <a:off x="3843325" y="1413550"/>
              <a:ext cx="135450" cy="112375"/>
            </a:xfrm>
            <a:custGeom>
              <a:avLst/>
              <a:gdLst/>
              <a:ahLst/>
              <a:cxnLst/>
              <a:rect l="l" t="t" r="r" b="b"/>
              <a:pathLst>
                <a:path w="5418" h="4495" extrusionOk="0">
                  <a:moveTo>
                    <a:pt x="2612" y="1"/>
                  </a:moveTo>
                  <a:cubicBezTo>
                    <a:pt x="1523" y="1"/>
                    <a:pt x="571" y="729"/>
                    <a:pt x="289" y="1782"/>
                  </a:cubicBezTo>
                  <a:cubicBezTo>
                    <a:pt x="1" y="2835"/>
                    <a:pt x="455" y="3946"/>
                    <a:pt x="1400" y="4494"/>
                  </a:cubicBezTo>
                  <a:cubicBezTo>
                    <a:pt x="809" y="4040"/>
                    <a:pt x="462" y="3333"/>
                    <a:pt x="462" y="2590"/>
                  </a:cubicBezTo>
                  <a:cubicBezTo>
                    <a:pt x="462" y="1263"/>
                    <a:pt x="1544" y="181"/>
                    <a:pt x="2871" y="181"/>
                  </a:cubicBezTo>
                  <a:lnTo>
                    <a:pt x="4206" y="181"/>
                  </a:lnTo>
                  <a:cubicBezTo>
                    <a:pt x="4631" y="181"/>
                    <a:pt x="5049" y="297"/>
                    <a:pt x="5417" y="513"/>
                  </a:cubicBezTo>
                  <a:cubicBezTo>
                    <a:pt x="4999" y="181"/>
                    <a:pt x="4480" y="1"/>
                    <a:pt x="39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" name="Google Shape;2044;p44">
              <a:extLst>
                <a:ext uri="{FF2B5EF4-FFF2-40B4-BE49-F238E27FC236}">
                  <a16:creationId xmlns:a16="http://schemas.microsoft.com/office/drawing/2014/main" id="{40F288F9-318E-4E12-81CB-D5DAD2EE86F8}"/>
                </a:ext>
              </a:extLst>
            </p:cNvPr>
            <p:cNvGrpSpPr/>
            <p:nvPr/>
          </p:nvGrpSpPr>
          <p:grpSpPr>
            <a:xfrm>
              <a:off x="3176563" y="1380375"/>
              <a:ext cx="196550" cy="234075"/>
              <a:chOff x="3077200" y="1380375"/>
              <a:chExt cx="196550" cy="234075"/>
            </a:xfrm>
          </p:grpSpPr>
          <p:sp>
            <p:nvSpPr>
              <p:cNvPr id="23" name="Google Shape;2045;p44">
                <a:extLst>
                  <a:ext uri="{FF2B5EF4-FFF2-40B4-BE49-F238E27FC236}">
                    <a16:creationId xmlns:a16="http://schemas.microsoft.com/office/drawing/2014/main" id="{0A7815E9-255A-4DD0-9230-34D55918FDDE}"/>
                  </a:ext>
                </a:extLst>
              </p:cNvPr>
              <p:cNvSpPr/>
              <p:nvPr/>
            </p:nvSpPr>
            <p:spPr>
              <a:xfrm>
                <a:off x="3077200" y="1380375"/>
                <a:ext cx="196550" cy="189000"/>
              </a:xfrm>
              <a:custGeom>
                <a:avLst/>
                <a:gdLst/>
                <a:ahLst/>
                <a:cxnLst/>
                <a:rect l="l" t="t" r="r" b="b"/>
                <a:pathLst>
                  <a:path w="7862" h="7560" extrusionOk="0">
                    <a:moveTo>
                      <a:pt x="4083" y="1"/>
                    </a:moveTo>
                    <a:cubicBezTo>
                      <a:pt x="2554" y="1"/>
                      <a:pt x="1176" y="924"/>
                      <a:pt x="592" y="2338"/>
                    </a:cubicBezTo>
                    <a:cubicBezTo>
                      <a:pt x="0" y="3744"/>
                      <a:pt x="325" y="5374"/>
                      <a:pt x="1407" y="6456"/>
                    </a:cubicBezTo>
                    <a:cubicBezTo>
                      <a:pt x="2129" y="7178"/>
                      <a:pt x="3092" y="7560"/>
                      <a:pt x="4074" y="7560"/>
                    </a:cubicBezTo>
                    <a:cubicBezTo>
                      <a:pt x="4562" y="7560"/>
                      <a:pt x="5055" y="7465"/>
                      <a:pt x="5525" y="7271"/>
                    </a:cubicBezTo>
                    <a:cubicBezTo>
                      <a:pt x="6939" y="6687"/>
                      <a:pt x="7862" y="5309"/>
                      <a:pt x="7862" y="3780"/>
                    </a:cubicBezTo>
                    <a:cubicBezTo>
                      <a:pt x="7855" y="1696"/>
                      <a:pt x="6167" y="8"/>
                      <a:pt x="4083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046;p44">
                <a:extLst>
                  <a:ext uri="{FF2B5EF4-FFF2-40B4-BE49-F238E27FC236}">
                    <a16:creationId xmlns:a16="http://schemas.microsoft.com/office/drawing/2014/main" id="{965C4B2F-5BF7-4191-9B34-2ECB5535810F}"/>
                  </a:ext>
                </a:extLst>
              </p:cNvPr>
              <p:cNvSpPr/>
              <p:nvPr/>
            </p:nvSpPr>
            <p:spPr>
              <a:xfrm>
                <a:off x="3145900" y="1498475"/>
                <a:ext cx="68350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2734" h="2837" extrusionOk="0">
                    <a:moveTo>
                      <a:pt x="1082" y="1"/>
                    </a:moveTo>
                    <a:cubicBezTo>
                      <a:pt x="613" y="1"/>
                      <a:pt x="159" y="686"/>
                      <a:pt x="0" y="2035"/>
                    </a:cubicBezTo>
                    <a:lnTo>
                      <a:pt x="0" y="2590"/>
                    </a:lnTo>
                    <a:cubicBezTo>
                      <a:pt x="429" y="2755"/>
                      <a:pt x="879" y="2836"/>
                      <a:pt x="1330" y="2836"/>
                    </a:cubicBezTo>
                    <a:cubicBezTo>
                      <a:pt x="1806" y="2836"/>
                      <a:pt x="2282" y="2746"/>
                      <a:pt x="2734" y="2569"/>
                    </a:cubicBezTo>
                    <a:lnTo>
                      <a:pt x="2734" y="2006"/>
                    </a:lnTo>
                    <a:cubicBezTo>
                      <a:pt x="2561" y="362"/>
                      <a:pt x="1587" y="1"/>
                      <a:pt x="1082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047;p44">
                <a:extLst>
                  <a:ext uri="{FF2B5EF4-FFF2-40B4-BE49-F238E27FC236}">
                    <a16:creationId xmlns:a16="http://schemas.microsoft.com/office/drawing/2014/main" id="{22337070-5259-406B-807F-E90E6A89C9EF}"/>
                  </a:ext>
                </a:extLst>
              </p:cNvPr>
              <p:cNvSpPr/>
              <p:nvPr/>
            </p:nvSpPr>
            <p:spPr>
              <a:xfrm>
                <a:off x="3089275" y="1392288"/>
                <a:ext cx="179975" cy="163150"/>
              </a:xfrm>
              <a:custGeom>
                <a:avLst/>
                <a:gdLst/>
                <a:ahLst/>
                <a:cxnLst/>
                <a:rect l="l" t="t" r="r" b="b"/>
                <a:pathLst>
                  <a:path w="7199" h="6526" extrusionOk="0">
                    <a:moveTo>
                      <a:pt x="3601" y="0"/>
                    </a:moveTo>
                    <a:cubicBezTo>
                      <a:pt x="3341" y="0"/>
                      <a:pt x="3077" y="31"/>
                      <a:pt x="2813" y="96"/>
                    </a:cubicBezTo>
                    <a:cubicBezTo>
                      <a:pt x="1068" y="529"/>
                      <a:pt x="1" y="2296"/>
                      <a:pt x="433" y="4042"/>
                    </a:cubicBezTo>
                    <a:cubicBezTo>
                      <a:pt x="801" y="5531"/>
                      <a:pt x="2132" y="6525"/>
                      <a:pt x="3594" y="6525"/>
                    </a:cubicBezTo>
                    <a:cubicBezTo>
                      <a:pt x="3853" y="6525"/>
                      <a:pt x="4116" y="6494"/>
                      <a:pt x="4378" y="6429"/>
                    </a:cubicBezTo>
                    <a:cubicBezTo>
                      <a:pt x="6131" y="5996"/>
                      <a:pt x="7199" y="4229"/>
                      <a:pt x="6766" y="2477"/>
                    </a:cubicBezTo>
                    <a:cubicBezTo>
                      <a:pt x="6398" y="994"/>
                      <a:pt x="5067" y="0"/>
                      <a:pt x="3601" y="0"/>
                    </a:cubicBezTo>
                    <a:close/>
                  </a:path>
                </a:pathLst>
              </a:custGeom>
              <a:solidFill>
                <a:srgbClr val="F8FA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048;p44">
                <a:extLst>
                  <a:ext uri="{FF2B5EF4-FFF2-40B4-BE49-F238E27FC236}">
                    <a16:creationId xmlns:a16="http://schemas.microsoft.com/office/drawing/2014/main" id="{796F32C6-2471-492A-8CCC-92749F24ED79}"/>
                  </a:ext>
                </a:extLst>
              </p:cNvPr>
              <p:cNvSpPr/>
              <p:nvPr/>
            </p:nvSpPr>
            <p:spPr>
              <a:xfrm>
                <a:off x="3099881" y="1407525"/>
                <a:ext cx="146425" cy="206925"/>
              </a:xfrm>
              <a:custGeom>
                <a:avLst/>
                <a:gdLst/>
                <a:ahLst/>
                <a:cxnLst/>
                <a:rect l="l" t="t" r="r" b="b"/>
                <a:pathLst>
                  <a:path w="5857" h="8277" extrusionOk="0">
                    <a:moveTo>
                      <a:pt x="3163" y="0"/>
                    </a:moveTo>
                    <a:cubicBezTo>
                      <a:pt x="2706" y="0"/>
                      <a:pt x="2237" y="119"/>
                      <a:pt x="1796" y="379"/>
                    </a:cubicBezTo>
                    <a:cubicBezTo>
                      <a:pt x="0" y="1439"/>
                      <a:pt x="44" y="4050"/>
                      <a:pt x="1869" y="5053"/>
                    </a:cubicBezTo>
                    <a:cubicBezTo>
                      <a:pt x="2135" y="5204"/>
                      <a:pt x="2308" y="5485"/>
                      <a:pt x="2308" y="5803"/>
                    </a:cubicBezTo>
                    <a:lnTo>
                      <a:pt x="2308" y="6654"/>
                    </a:lnTo>
                    <a:lnTo>
                      <a:pt x="1876" y="6654"/>
                    </a:lnTo>
                    <a:cubicBezTo>
                      <a:pt x="1753" y="6654"/>
                      <a:pt x="1695" y="6798"/>
                      <a:pt x="1782" y="6884"/>
                    </a:cubicBezTo>
                    <a:lnTo>
                      <a:pt x="3109" y="8233"/>
                    </a:lnTo>
                    <a:cubicBezTo>
                      <a:pt x="3134" y="8262"/>
                      <a:pt x="3169" y="8276"/>
                      <a:pt x="3203" y="8276"/>
                    </a:cubicBezTo>
                    <a:cubicBezTo>
                      <a:pt x="3237" y="8276"/>
                      <a:pt x="3271" y="8262"/>
                      <a:pt x="3297" y="8233"/>
                    </a:cubicBezTo>
                    <a:lnTo>
                      <a:pt x="4624" y="6884"/>
                    </a:lnTo>
                    <a:cubicBezTo>
                      <a:pt x="4710" y="6798"/>
                      <a:pt x="4645" y="6654"/>
                      <a:pt x="4530" y="6654"/>
                    </a:cubicBezTo>
                    <a:lnTo>
                      <a:pt x="4097" y="6654"/>
                    </a:lnTo>
                    <a:lnTo>
                      <a:pt x="4097" y="5752"/>
                    </a:lnTo>
                    <a:cubicBezTo>
                      <a:pt x="4097" y="5449"/>
                      <a:pt x="4256" y="5168"/>
                      <a:pt x="4523" y="5016"/>
                    </a:cubicBezTo>
                    <a:cubicBezTo>
                      <a:pt x="5345" y="4533"/>
                      <a:pt x="5857" y="3653"/>
                      <a:pt x="5857" y="2694"/>
                    </a:cubicBezTo>
                    <a:cubicBezTo>
                      <a:pt x="5857" y="1121"/>
                      <a:pt x="4567" y="0"/>
                      <a:pt x="3163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18000" algn="ctr">
                  <a:spcBef>
                    <a:spcPts val="300"/>
                  </a:spcBef>
                  <a:buClr>
                    <a:srgbClr val="000000"/>
                  </a:buClr>
                </a:pPr>
                <a:r>
                  <a:rPr lang="nl-NL" sz="1400" b="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2</a:t>
                </a:r>
                <a:endParaRPr sz="1400" b="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" name="Google Shape;2039;p44">
            <a:extLst>
              <a:ext uri="{FF2B5EF4-FFF2-40B4-BE49-F238E27FC236}">
                <a16:creationId xmlns:a16="http://schemas.microsoft.com/office/drawing/2014/main" id="{5A184445-612A-4B41-936C-AA940F37247E}"/>
              </a:ext>
            </a:extLst>
          </p:cNvPr>
          <p:cNvGrpSpPr/>
          <p:nvPr/>
        </p:nvGrpSpPr>
        <p:grpSpPr>
          <a:xfrm>
            <a:off x="8173592" y="2381271"/>
            <a:ext cx="3018570" cy="836786"/>
            <a:chOff x="3176563" y="1380375"/>
            <a:chExt cx="844388" cy="234075"/>
          </a:xfrm>
        </p:grpSpPr>
        <p:sp>
          <p:nvSpPr>
            <p:cNvPr id="28" name="Google Shape;2040;p44">
              <a:extLst>
                <a:ext uri="{FF2B5EF4-FFF2-40B4-BE49-F238E27FC236}">
                  <a16:creationId xmlns:a16="http://schemas.microsoft.com/office/drawing/2014/main" id="{E847357E-CCAB-4996-B530-0935EEC960C1}"/>
                </a:ext>
              </a:extLst>
            </p:cNvPr>
            <p:cNvSpPr/>
            <p:nvPr/>
          </p:nvSpPr>
          <p:spPr>
            <a:xfrm>
              <a:off x="3289775" y="1394800"/>
              <a:ext cx="731175" cy="158175"/>
            </a:xfrm>
            <a:custGeom>
              <a:avLst/>
              <a:gdLst/>
              <a:ahLst/>
              <a:cxnLst/>
              <a:rect l="l" t="t" r="r" b="b"/>
              <a:pathLst>
                <a:path w="29247" h="6327" extrusionOk="0">
                  <a:moveTo>
                    <a:pt x="1" y="1"/>
                  </a:moveTo>
                  <a:lnTo>
                    <a:pt x="1" y="6326"/>
                  </a:lnTo>
                  <a:lnTo>
                    <a:pt x="26088" y="6326"/>
                  </a:lnTo>
                  <a:cubicBezTo>
                    <a:pt x="27833" y="6326"/>
                    <a:pt x="29247" y="4912"/>
                    <a:pt x="29247" y="3167"/>
                  </a:cubicBezTo>
                  <a:cubicBezTo>
                    <a:pt x="29247" y="1414"/>
                    <a:pt x="27833" y="1"/>
                    <a:pt x="26088" y="1"/>
                  </a:cubicBezTo>
                  <a:close/>
                </a:path>
              </a:pathLst>
            </a:custGeom>
            <a:solidFill>
              <a:srgbClr val="B8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8000">
                <a:buClr>
                  <a:srgbClr val="000000"/>
                </a:buClr>
              </a:pPr>
              <a:r>
                <a:rPr lang="nl-NL"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Financieel plan</a:t>
              </a:r>
              <a:endParaRPr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041;p44">
              <a:extLst>
                <a:ext uri="{FF2B5EF4-FFF2-40B4-BE49-F238E27FC236}">
                  <a16:creationId xmlns:a16="http://schemas.microsoft.com/office/drawing/2014/main" id="{9E10C768-7072-41B4-A04F-9116F25DEEE9}"/>
                </a:ext>
              </a:extLst>
            </p:cNvPr>
            <p:cNvSpPr/>
            <p:nvPr/>
          </p:nvSpPr>
          <p:spPr>
            <a:xfrm>
              <a:off x="3849475" y="1413550"/>
              <a:ext cx="152725" cy="120650"/>
            </a:xfrm>
            <a:custGeom>
              <a:avLst/>
              <a:gdLst/>
              <a:ahLst/>
              <a:cxnLst/>
              <a:rect l="l" t="t" r="r" b="b"/>
              <a:pathLst>
                <a:path w="6109" h="4826" extrusionOk="0">
                  <a:moveTo>
                    <a:pt x="2366" y="1"/>
                  </a:moveTo>
                  <a:cubicBezTo>
                    <a:pt x="1053" y="30"/>
                    <a:pt x="0" y="1097"/>
                    <a:pt x="0" y="2410"/>
                  </a:cubicBezTo>
                  <a:cubicBezTo>
                    <a:pt x="0" y="3722"/>
                    <a:pt x="1053" y="4797"/>
                    <a:pt x="2366" y="4826"/>
                  </a:cubicBezTo>
                  <a:lnTo>
                    <a:pt x="3700" y="4826"/>
                  </a:lnTo>
                  <a:cubicBezTo>
                    <a:pt x="5027" y="4819"/>
                    <a:pt x="6102" y="3744"/>
                    <a:pt x="6109" y="2417"/>
                  </a:cubicBezTo>
                  <a:cubicBezTo>
                    <a:pt x="6102" y="1083"/>
                    <a:pt x="5027" y="1"/>
                    <a:pt x="3700" y="1"/>
                  </a:cubicBezTo>
                  <a:close/>
                </a:path>
              </a:pathLst>
            </a:custGeom>
            <a:solidFill>
              <a:srgbClr val="E7A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042;p44">
              <a:extLst>
                <a:ext uri="{FF2B5EF4-FFF2-40B4-BE49-F238E27FC236}">
                  <a16:creationId xmlns:a16="http://schemas.microsoft.com/office/drawing/2014/main" id="{16914B55-F84F-48B1-AF2B-BA16C9116D3E}"/>
                </a:ext>
              </a:extLst>
            </p:cNvPr>
            <p:cNvSpPr/>
            <p:nvPr/>
          </p:nvSpPr>
          <p:spPr>
            <a:xfrm>
              <a:off x="3849475" y="1413550"/>
              <a:ext cx="152725" cy="120650"/>
            </a:xfrm>
            <a:custGeom>
              <a:avLst/>
              <a:gdLst/>
              <a:ahLst/>
              <a:cxnLst/>
              <a:rect l="l" t="t" r="r" b="b"/>
              <a:pathLst>
                <a:path w="6109" h="4826" extrusionOk="0">
                  <a:moveTo>
                    <a:pt x="2366" y="1"/>
                  </a:moveTo>
                  <a:cubicBezTo>
                    <a:pt x="1053" y="30"/>
                    <a:pt x="0" y="1097"/>
                    <a:pt x="0" y="2410"/>
                  </a:cubicBezTo>
                  <a:cubicBezTo>
                    <a:pt x="0" y="3722"/>
                    <a:pt x="1053" y="4797"/>
                    <a:pt x="2366" y="4826"/>
                  </a:cubicBezTo>
                  <a:lnTo>
                    <a:pt x="3700" y="4826"/>
                  </a:lnTo>
                  <a:cubicBezTo>
                    <a:pt x="5027" y="4819"/>
                    <a:pt x="6102" y="3744"/>
                    <a:pt x="6109" y="2417"/>
                  </a:cubicBezTo>
                  <a:cubicBezTo>
                    <a:pt x="6102" y="1083"/>
                    <a:pt x="5027" y="1"/>
                    <a:pt x="370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nl-NL" sz="12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§ 2.1</a:t>
              </a: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043;p44">
              <a:extLst>
                <a:ext uri="{FF2B5EF4-FFF2-40B4-BE49-F238E27FC236}">
                  <a16:creationId xmlns:a16="http://schemas.microsoft.com/office/drawing/2014/main" id="{2EA21501-3543-4574-A8E9-114B751E1F90}"/>
                </a:ext>
              </a:extLst>
            </p:cNvPr>
            <p:cNvSpPr/>
            <p:nvPr/>
          </p:nvSpPr>
          <p:spPr>
            <a:xfrm>
              <a:off x="3843325" y="1413550"/>
              <a:ext cx="135450" cy="112375"/>
            </a:xfrm>
            <a:custGeom>
              <a:avLst/>
              <a:gdLst/>
              <a:ahLst/>
              <a:cxnLst/>
              <a:rect l="l" t="t" r="r" b="b"/>
              <a:pathLst>
                <a:path w="5418" h="4495" extrusionOk="0">
                  <a:moveTo>
                    <a:pt x="2612" y="1"/>
                  </a:moveTo>
                  <a:cubicBezTo>
                    <a:pt x="1523" y="1"/>
                    <a:pt x="571" y="729"/>
                    <a:pt x="289" y="1782"/>
                  </a:cubicBezTo>
                  <a:cubicBezTo>
                    <a:pt x="1" y="2835"/>
                    <a:pt x="455" y="3946"/>
                    <a:pt x="1400" y="4494"/>
                  </a:cubicBezTo>
                  <a:cubicBezTo>
                    <a:pt x="809" y="4040"/>
                    <a:pt x="462" y="3333"/>
                    <a:pt x="462" y="2590"/>
                  </a:cubicBezTo>
                  <a:cubicBezTo>
                    <a:pt x="462" y="1263"/>
                    <a:pt x="1544" y="181"/>
                    <a:pt x="2871" y="181"/>
                  </a:cubicBezTo>
                  <a:lnTo>
                    <a:pt x="4206" y="181"/>
                  </a:lnTo>
                  <a:cubicBezTo>
                    <a:pt x="4631" y="181"/>
                    <a:pt x="5049" y="297"/>
                    <a:pt x="5417" y="513"/>
                  </a:cubicBezTo>
                  <a:cubicBezTo>
                    <a:pt x="4999" y="181"/>
                    <a:pt x="4480" y="1"/>
                    <a:pt x="39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2" name="Google Shape;2044;p44">
              <a:extLst>
                <a:ext uri="{FF2B5EF4-FFF2-40B4-BE49-F238E27FC236}">
                  <a16:creationId xmlns:a16="http://schemas.microsoft.com/office/drawing/2014/main" id="{215FCF1D-1A4C-4748-87C6-39CD158E5EBC}"/>
                </a:ext>
              </a:extLst>
            </p:cNvPr>
            <p:cNvGrpSpPr/>
            <p:nvPr/>
          </p:nvGrpSpPr>
          <p:grpSpPr>
            <a:xfrm>
              <a:off x="3176563" y="1380375"/>
              <a:ext cx="196550" cy="234075"/>
              <a:chOff x="3077200" y="1380375"/>
              <a:chExt cx="196550" cy="234075"/>
            </a:xfrm>
          </p:grpSpPr>
          <p:sp>
            <p:nvSpPr>
              <p:cNvPr id="33" name="Google Shape;2045;p44">
                <a:extLst>
                  <a:ext uri="{FF2B5EF4-FFF2-40B4-BE49-F238E27FC236}">
                    <a16:creationId xmlns:a16="http://schemas.microsoft.com/office/drawing/2014/main" id="{A7C2222D-1853-4BBD-A65D-35AECC55A888}"/>
                  </a:ext>
                </a:extLst>
              </p:cNvPr>
              <p:cNvSpPr/>
              <p:nvPr/>
            </p:nvSpPr>
            <p:spPr>
              <a:xfrm>
                <a:off x="3077200" y="1380375"/>
                <a:ext cx="196550" cy="189000"/>
              </a:xfrm>
              <a:custGeom>
                <a:avLst/>
                <a:gdLst/>
                <a:ahLst/>
                <a:cxnLst/>
                <a:rect l="l" t="t" r="r" b="b"/>
                <a:pathLst>
                  <a:path w="7862" h="7560" extrusionOk="0">
                    <a:moveTo>
                      <a:pt x="4083" y="1"/>
                    </a:moveTo>
                    <a:cubicBezTo>
                      <a:pt x="2554" y="1"/>
                      <a:pt x="1176" y="924"/>
                      <a:pt x="592" y="2338"/>
                    </a:cubicBezTo>
                    <a:cubicBezTo>
                      <a:pt x="0" y="3744"/>
                      <a:pt x="325" y="5374"/>
                      <a:pt x="1407" y="6456"/>
                    </a:cubicBezTo>
                    <a:cubicBezTo>
                      <a:pt x="2129" y="7178"/>
                      <a:pt x="3092" y="7560"/>
                      <a:pt x="4074" y="7560"/>
                    </a:cubicBezTo>
                    <a:cubicBezTo>
                      <a:pt x="4562" y="7560"/>
                      <a:pt x="5055" y="7465"/>
                      <a:pt x="5525" y="7271"/>
                    </a:cubicBezTo>
                    <a:cubicBezTo>
                      <a:pt x="6939" y="6687"/>
                      <a:pt x="7862" y="5309"/>
                      <a:pt x="7862" y="3780"/>
                    </a:cubicBezTo>
                    <a:cubicBezTo>
                      <a:pt x="7855" y="1696"/>
                      <a:pt x="6167" y="8"/>
                      <a:pt x="4083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2046;p44">
                <a:extLst>
                  <a:ext uri="{FF2B5EF4-FFF2-40B4-BE49-F238E27FC236}">
                    <a16:creationId xmlns:a16="http://schemas.microsoft.com/office/drawing/2014/main" id="{0CC14CE5-39E4-4833-B62A-10C6812EF542}"/>
                  </a:ext>
                </a:extLst>
              </p:cNvPr>
              <p:cNvSpPr/>
              <p:nvPr/>
            </p:nvSpPr>
            <p:spPr>
              <a:xfrm>
                <a:off x="3145900" y="1498475"/>
                <a:ext cx="68350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2734" h="2837" extrusionOk="0">
                    <a:moveTo>
                      <a:pt x="1082" y="1"/>
                    </a:moveTo>
                    <a:cubicBezTo>
                      <a:pt x="613" y="1"/>
                      <a:pt x="159" y="686"/>
                      <a:pt x="0" y="2035"/>
                    </a:cubicBezTo>
                    <a:lnTo>
                      <a:pt x="0" y="2590"/>
                    </a:lnTo>
                    <a:cubicBezTo>
                      <a:pt x="429" y="2755"/>
                      <a:pt x="879" y="2836"/>
                      <a:pt x="1330" y="2836"/>
                    </a:cubicBezTo>
                    <a:cubicBezTo>
                      <a:pt x="1806" y="2836"/>
                      <a:pt x="2282" y="2746"/>
                      <a:pt x="2734" y="2569"/>
                    </a:cubicBezTo>
                    <a:lnTo>
                      <a:pt x="2734" y="2006"/>
                    </a:lnTo>
                    <a:cubicBezTo>
                      <a:pt x="2561" y="362"/>
                      <a:pt x="1587" y="1"/>
                      <a:pt x="1082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2047;p44">
                <a:extLst>
                  <a:ext uri="{FF2B5EF4-FFF2-40B4-BE49-F238E27FC236}">
                    <a16:creationId xmlns:a16="http://schemas.microsoft.com/office/drawing/2014/main" id="{43A91AEB-253D-425B-A6B5-83499C277FEF}"/>
                  </a:ext>
                </a:extLst>
              </p:cNvPr>
              <p:cNvSpPr/>
              <p:nvPr/>
            </p:nvSpPr>
            <p:spPr>
              <a:xfrm>
                <a:off x="3089275" y="1392288"/>
                <a:ext cx="179975" cy="163150"/>
              </a:xfrm>
              <a:custGeom>
                <a:avLst/>
                <a:gdLst/>
                <a:ahLst/>
                <a:cxnLst/>
                <a:rect l="l" t="t" r="r" b="b"/>
                <a:pathLst>
                  <a:path w="7199" h="6526" extrusionOk="0">
                    <a:moveTo>
                      <a:pt x="3601" y="0"/>
                    </a:moveTo>
                    <a:cubicBezTo>
                      <a:pt x="3341" y="0"/>
                      <a:pt x="3077" y="31"/>
                      <a:pt x="2813" y="96"/>
                    </a:cubicBezTo>
                    <a:cubicBezTo>
                      <a:pt x="1068" y="529"/>
                      <a:pt x="1" y="2296"/>
                      <a:pt x="433" y="4042"/>
                    </a:cubicBezTo>
                    <a:cubicBezTo>
                      <a:pt x="801" y="5531"/>
                      <a:pt x="2132" y="6525"/>
                      <a:pt x="3594" y="6525"/>
                    </a:cubicBezTo>
                    <a:cubicBezTo>
                      <a:pt x="3853" y="6525"/>
                      <a:pt x="4116" y="6494"/>
                      <a:pt x="4378" y="6429"/>
                    </a:cubicBezTo>
                    <a:cubicBezTo>
                      <a:pt x="6131" y="5996"/>
                      <a:pt x="7199" y="4229"/>
                      <a:pt x="6766" y="2477"/>
                    </a:cubicBezTo>
                    <a:cubicBezTo>
                      <a:pt x="6398" y="994"/>
                      <a:pt x="5067" y="0"/>
                      <a:pt x="3601" y="0"/>
                    </a:cubicBezTo>
                    <a:close/>
                  </a:path>
                </a:pathLst>
              </a:custGeom>
              <a:solidFill>
                <a:srgbClr val="F8FA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2048;p44">
                <a:extLst>
                  <a:ext uri="{FF2B5EF4-FFF2-40B4-BE49-F238E27FC236}">
                    <a16:creationId xmlns:a16="http://schemas.microsoft.com/office/drawing/2014/main" id="{31CA6FA7-85F7-4E54-8C92-9CFA8015A81F}"/>
                  </a:ext>
                </a:extLst>
              </p:cNvPr>
              <p:cNvSpPr/>
              <p:nvPr/>
            </p:nvSpPr>
            <p:spPr>
              <a:xfrm>
                <a:off x="3099881" y="1407525"/>
                <a:ext cx="146425" cy="206925"/>
              </a:xfrm>
              <a:custGeom>
                <a:avLst/>
                <a:gdLst/>
                <a:ahLst/>
                <a:cxnLst/>
                <a:rect l="l" t="t" r="r" b="b"/>
                <a:pathLst>
                  <a:path w="5857" h="8277" extrusionOk="0">
                    <a:moveTo>
                      <a:pt x="3163" y="0"/>
                    </a:moveTo>
                    <a:cubicBezTo>
                      <a:pt x="2706" y="0"/>
                      <a:pt x="2237" y="119"/>
                      <a:pt x="1796" y="379"/>
                    </a:cubicBezTo>
                    <a:cubicBezTo>
                      <a:pt x="0" y="1439"/>
                      <a:pt x="44" y="4050"/>
                      <a:pt x="1869" y="5053"/>
                    </a:cubicBezTo>
                    <a:cubicBezTo>
                      <a:pt x="2135" y="5204"/>
                      <a:pt x="2308" y="5485"/>
                      <a:pt x="2308" y="5803"/>
                    </a:cubicBezTo>
                    <a:lnTo>
                      <a:pt x="2308" y="6654"/>
                    </a:lnTo>
                    <a:lnTo>
                      <a:pt x="1876" y="6654"/>
                    </a:lnTo>
                    <a:cubicBezTo>
                      <a:pt x="1753" y="6654"/>
                      <a:pt x="1695" y="6798"/>
                      <a:pt x="1782" y="6884"/>
                    </a:cubicBezTo>
                    <a:lnTo>
                      <a:pt x="3109" y="8233"/>
                    </a:lnTo>
                    <a:cubicBezTo>
                      <a:pt x="3134" y="8262"/>
                      <a:pt x="3169" y="8276"/>
                      <a:pt x="3203" y="8276"/>
                    </a:cubicBezTo>
                    <a:cubicBezTo>
                      <a:pt x="3237" y="8276"/>
                      <a:pt x="3271" y="8262"/>
                      <a:pt x="3297" y="8233"/>
                    </a:cubicBezTo>
                    <a:lnTo>
                      <a:pt x="4624" y="6884"/>
                    </a:lnTo>
                    <a:cubicBezTo>
                      <a:pt x="4710" y="6798"/>
                      <a:pt x="4645" y="6654"/>
                      <a:pt x="4530" y="6654"/>
                    </a:cubicBezTo>
                    <a:lnTo>
                      <a:pt x="4097" y="6654"/>
                    </a:lnTo>
                    <a:lnTo>
                      <a:pt x="4097" y="5752"/>
                    </a:lnTo>
                    <a:cubicBezTo>
                      <a:pt x="4097" y="5449"/>
                      <a:pt x="4256" y="5168"/>
                      <a:pt x="4523" y="5016"/>
                    </a:cubicBezTo>
                    <a:cubicBezTo>
                      <a:pt x="5345" y="4533"/>
                      <a:pt x="5857" y="3653"/>
                      <a:pt x="5857" y="2694"/>
                    </a:cubicBezTo>
                    <a:cubicBezTo>
                      <a:pt x="5857" y="1121"/>
                      <a:pt x="4567" y="0"/>
                      <a:pt x="3163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18000" algn="ctr">
                  <a:spcBef>
                    <a:spcPts val="300"/>
                  </a:spcBef>
                  <a:buClr>
                    <a:srgbClr val="000000"/>
                  </a:buClr>
                </a:pPr>
                <a:r>
                  <a:rPr lang="nl-NL" sz="1400" b="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3</a:t>
                </a:r>
                <a:endParaRPr sz="1400" b="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9" name="Tekstvak 78">
            <a:extLst>
              <a:ext uri="{FF2B5EF4-FFF2-40B4-BE49-F238E27FC236}">
                <a16:creationId xmlns:a16="http://schemas.microsoft.com/office/drawing/2014/main" id="{6FF6ADD6-2030-4985-99AD-81943E631540}"/>
              </a:ext>
            </a:extLst>
          </p:cNvPr>
          <p:cNvSpPr txBox="1"/>
          <p:nvPr/>
        </p:nvSpPr>
        <p:spPr>
          <a:xfrm>
            <a:off x="233305" y="1999508"/>
            <a:ext cx="2818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l-NL"/>
            </a:defPPr>
            <a:lvl1pPr>
              <a:defRPr sz="24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 dirty="0">
                <a:solidFill>
                  <a:schemeClr val="bg1"/>
                </a:solidFill>
              </a:rPr>
              <a:t>Wat heb ik nodig?</a:t>
            </a:r>
          </a:p>
        </p:txBody>
      </p:sp>
      <p:pic>
        <p:nvPicPr>
          <p:cNvPr id="3" name="Graphic 2" descr="Doos met effen opvulling">
            <a:extLst>
              <a:ext uri="{FF2B5EF4-FFF2-40B4-BE49-F238E27FC236}">
                <a16:creationId xmlns:a16="http://schemas.microsoft.com/office/drawing/2014/main" id="{17B50163-7B61-4524-8355-041EED182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658" y="4064361"/>
            <a:ext cx="739728" cy="739728"/>
          </a:xfrm>
          <a:prstGeom prst="rect">
            <a:avLst/>
          </a:prstGeom>
        </p:spPr>
      </p:pic>
      <p:pic>
        <p:nvPicPr>
          <p:cNvPr id="78" name="Graphic 77" descr="Munten met effen opvulling">
            <a:extLst>
              <a:ext uri="{FF2B5EF4-FFF2-40B4-BE49-F238E27FC236}">
                <a16:creationId xmlns:a16="http://schemas.microsoft.com/office/drawing/2014/main" id="{7C5A4ABB-F6A0-4C1D-B6B8-2503E807AE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48467" y="5184347"/>
            <a:ext cx="705713" cy="705713"/>
          </a:xfrm>
          <a:prstGeom prst="rect">
            <a:avLst/>
          </a:prstGeom>
        </p:spPr>
      </p:pic>
      <p:pic>
        <p:nvPicPr>
          <p:cNvPr id="81" name="Graphic 80" descr="Kiosk met effen opvulling">
            <a:extLst>
              <a:ext uri="{FF2B5EF4-FFF2-40B4-BE49-F238E27FC236}">
                <a16:creationId xmlns:a16="http://schemas.microsoft.com/office/drawing/2014/main" id="{276AF513-2C3C-40BC-9623-EC72D9D4CC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0000" y="2828132"/>
            <a:ext cx="914400" cy="914400"/>
          </a:xfrm>
          <a:prstGeom prst="rect">
            <a:avLst/>
          </a:prstGeom>
        </p:spPr>
      </p:pic>
      <p:pic>
        <p:nvPicPr>
          <p:cNvPr id="83" name="Graphic 82" descr="Kassa met effen opvulling">
            <a:extLst>
              <a:ext uri="{FF2B5EF4-FFF2-40B4-BE49-F238E27FC236}">
                <a16:creationId xmlns:a16="http://schemas.microsoft.com/office/drawing/2014/main" id="{B24874AC-58C6-4D6E-83A9-8874C45DF9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96562" y="2789864"/>
            <a:ext cx="675649" cy="675649"/>
          </a:xfrm>
          <a:prstGeom prst="rect">
            <a:avLst/>
          </a:prstGeom>
        </p:spPr>
      </p:pic>
      <p:pic>
        <p:nvPicPr>
          <p:cNvPr id="95" name="Graphic 94" descr="Doos met effen opvulling">
            <a:extLst>
              <a:ext uri="{FF2B5EF4-FFF2-40B4-BE49-F238E27FC236}">
                <a16:creationId xmlns:a16="http://schemas.microsoft.com/office/drawing/2014/main" id="{5CFE5110-37C9-45E5-AD95-33F743293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78603" y="4261336"/>
            <a:ext cx="739728" cy="739728"/>
          </a:xfrm>
          <a:prstGeom prst="rect">
            <a:avLst/>
          </a:prstGeom>
        </p:spPr>
      </p:pic>
      <p:pic>
        <p:nvPicPr>
          <p:cNvPr id="96" name="Graphic 95" descr="Doos met effen opvulling">
            <a:extLst>
              <a:ext uri="{FF2B5EF4-FFF2-40B4-BE49-F238E27FC236}">
                <a16:creationId xmlns:a16="http://schemas.microsoft.com/office/drawing/2014/main" id="{B447BBB0-E023-4B14-9364-013E4EA8B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9685" y="4184840"/>
            <a:ext cx="739728" cy="739728"/>
          </a:xfrm>
          <a:prstGeom prst="rect">
            <a:avLst/>
          </a:prstGeom>
        </p:spPr>
      </p:pic>
      <p:cxnSp>
        <p:nvCxnSpPr>
          <p:cNvPr id="85" name="Rechte verbindingslijn 84">
            <a:extLst>
              <a:ext uri="{FF2B5EF4-FFF2-40B4-BE49-F238E27FC236}">
                <a16:creationId xmlns:a16="http://schemas.microsoft.com/office/drawing/2014/main" id="{AB98C44B-47BB-488D-8A21-758CACD28E91}"/>
              </a:ext>
            </a:extLst>
          </p:cNvPr>
          <p:cNvCxnSpPr/>
          <p:nvPr/>
        </p:nvCxnSpPr>
        <p:spPr>
          <a:xfrm>
            <a:off x="3519945" y="1869173"/>
            <a:ext cx="0" cy="451433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kstvak 96">
            <a:extLst>
              <a:ext uri="{FF2B5EF4-FFF2-40B4-BE49-F238E27FC236}">
                <a16:creationId xmlns:a16="http://schemas.microsoft.com/office/drawing/2014/main" id="{3CDD2EE1-BB41-471E-83C7-9FE5412B1CA7}"/>
              </a:ext>
            </a:extLst>
          </p:cNvPr>
          <p:cNvSpPr txBox="1"/>
          <p:nvPr/>
        </p:nvSpPr>
        <p:spPr>
          <a:xfrm>
            <a:off x="4096522" y="1814841"/>
            <a:ext cx="25266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l-NL"/>
            </a:defPPr>
            <a:lvl1pPr>
              <a:defRPr sz="24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algn="ctr"/>
            <a:r>
              <a:rPr lang="nl-NL" dirty="0">
                <a:solidFill>
                  <a:schemeClr val="bg1"/>
                </a:solidFill>
              </a:rPr>
              <a:t>Hoe kom ik aan 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genoeg geld?</a:t>
            </a:r>
          </a:p>
        </p:txBody>
      </p:sp>
      <p:sp>
        <p:nvSpPr>
          <p:cNvPr id="86" name="Tekstvak 85">
            <a:extLst>
              <a:ext uri="{FF2B5EF4-FFF2-40B4-BE49-F238E27FC236}">
                <a16:creationId xmlns:a16="http://schemas.microsoft.com/office/drawing/2014/main" id="{F10FC509-A1EC-4CE0-95FD-DDF11DBB287A}"/>
              </a:ext>
            </a:extLst>
          </p:cNvPr>
          <p:cNvSpPr txBox="1"/>
          <p:nvPr/>
        </p:nvSpPr>
        <p:spPr>
          <a:xfrm>
            <a:off x="383245" y="3588643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1A80B6"/>
                </a:solidFill>
              </a:rPr>
              <a:t>gebouw</a:t>
            </a:r>
          </a:p>
        </p:txBody>
      </p:sp>
      <p:sp>
        <p:nvSpPr>
          <p:cNvPr id="98" name="Tekstvak 97">
            <a:extLst>
              <a:ext uri="{FF2B5EF4-FFF2-40B4-BE49-F238E27FC236}">
                <a16:creationId xmlns:a16="http://schemas.microsoft.com/office/drawing/2014/main" id="{A4CF6FA5-9F36-432F-944A-C1DA3586075C}"/>
              </a:ext>
            </a:extLst>
          </p:cNvPr>
          <p:cNvSpPr txBox="1"/>
          <p:nvPr/>
        </p:nvSpPr>
        <p:spPr>
          <a:xfrm>
            <a:off x="2077291" y="3795922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1A80B6"/>
                </a:solidFill>
              </a:rPr>
              <a:t>inventaris</a:t>
            </a:r>
          </a:p>
        </p:txBody>
      </p:sp>
      <p:pic>
        <p:nvPicPr>
          <p:cNvPr id="100" name="Graphic 99" descr="Bureaustoel met effen opvulling">
            <a:extLst>
              <a:ext uri="{FF2B5EF4-FFF2-40B4-BE49-F238E27FC236}">
                <a16:creationId xmlns:a16="http://schemas.microsoft.com/office/drawing/2014/main" id="{89A1BE6E-E7BD-4899-BBB6-FD1DAC2AB9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198007" y="3372489"/>
            <a:ext cx="535990" cy="535990"/>
          </a:xfrm>
          <a:prstGeom prst="rect">
            <a:avLst/>
          </a:prstGeom>
        </p:spPr>
      </p:pic>
      <p:pic>
        <p:nvPicPr>
          <p:cNvPr id="101" name="Graphic 100" descr="Bureaustoel met effen opvulling">
            <a:extLst>
              <a:ext uri="{FF2B5EF4-FFF2-40B4-BE49-F238E27FC236}">
                <a16:creationId xmlns:a16="http://schemas.microsoft.com/office/drawing/2014/main" id="{128327BD-8591-4DD9-9BEF-EE7877E9CA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66099" y="3210239"/>
            <a:ext cx="535990" cy="535990"/>
          </a:xfrm>
          <a:prstGeom prst="rect">
            <a:avLst/>
          </a:prstGeom>
        </p:spPr>
      </p:pic>
      <p:sp>
        <p:nvSpPr>
          <p:cNvPr id="102" name="Tekstvak 101">
            <a:extLst>
              <a:ext uri="{FF2B5EF4-FFF2-40B4-BE49-F238E27FC236}">
                <a16:creationId xmlns:a16="http://schemas.microsoft.com/office/drawing/2014/main" id="{E1A5CFA2-DD15-453C-A875-8FEBC76F6A42}"/>
              </a:ext>
            </a:extLst>
          </p:cNvPr>
          <p:cNvSpPr txBox="1"/>
          <p:nvPr/>
        </p:nvSpPr>
        <p:spPr>
          <a:xfrm>
            <a:off x="927896" y="4847175"/>
            <a:ext cx="989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1A80B6"/>
                </a:solidFill>
              </a:rPr>
              <a:t>voorraden</a:t>
            </a:r>
          </a:p>
        </p:txBody>
      </p:sp>
      <p:sp>
        <p:nvSpPr>
          <p:cNvPr id="103" name="Tekstvak 102">
            <a:extLst>
              <a:ext uri="{FF2B5EF4-FFF2-40B4-BE49-F238E27FC236}">
                <a16:creationId xmlns:a16="http://schemas.microsoft.com/office/drawing/2014/main" id="{C04BE7DB-32DB-4F5C-807E-B7C44E8872E2}"/>
              </a:ext>
            </a:extLst>
          </p:cNvPr>
          <p:cNvSpPr txBox="1"/>
          <p:nvPr/>
        </p:nvSpPr>
        <p:spPr>
          <a:xfrm>
            <a:off x="1739007" y="5796887"/>
            <a:ext cx="1180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1A80B6"/>
                </a:solidFill>
              </a:rPr>
              <a:t>werkkapitaal</a:t>
            </a:r>
          </a:p>
        </p:txBody>
      </p:sp>
      <p:pic>
        <p:nvPicPr>
          <p:cNvPr id="105" name="Graphic 104" descr="Spaarvarken met effen opvulling">
            <a:extLst>
              <a:ext uri="{FF2B5EF4-FFF2-40B4-BE49-F238E27FC236}">
                <a16:creationId xmlns:a16="http://schemas.microsoft.com/office/drawing/2014/main" id="{D08167EF-A5B0-41DC-B514-868B1D98DE3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308281" y="2821942"/>
            <a:ext cx="914400" cy="914400"/>
          </a:xfrm>
          <a:prstGeom prst="rect">
            <a:avLst/>
          </a:prstGeom>
        </p:spPr>
      </p:pic>
      <p:pic>
        <p:nvPicPr>
          <p:cNvPr id="107" name="Graphic 106" descr="Bank met effen opvulling">
            <a:extLst>
              <a:ext uri="{FF2B5EF4-FFF2-40B4-BE49-F238E27FC236}">
                <a16:creationId xmlns:a16="http://schemas.microsoft.com/office/drawing/2014/main" id="{0568363C-9C38-4D83-B278-370FEB781C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186081" y="3607161"/>
            <a:ext cx="914400" cy="914400"/>
          </a:xfrm>
          <a:prstGeom prst="rect">
            <a:avLst/>
          </a:prstGeom>
        </p:spPr>
      </p:pic>
      <p:pic>
        <p:nvPicPr>
          <p:cNvPr id="111" name="Graphic 110" descr="Handdruk met effen opvulling">
            <a:extLst>
              <a:ext uri="{FF2B5EF4-FFF2-40B4-BE49-F238E27FC236}">
                <a16:creationId xmlns:a16="http://schemas.microsoft.com/office/drawing/2014/main" id="{2CC06492-99A3-44FC-9BE3-ADEB73B6502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100481" y="4971998"/>
            <a:ext cx="710423" cy="710423"/>
          </a:xfrm>
          <a:prstGeom prst="rect">
            <a:avLst/>
          </a:prstGeom>
        </p:spPr>
      </p:pic>
      <p:sp>
        <p:nvSpPr>
          <p:cNvPr id="112" name="Tekstvak 111">
            <a:extLst>
              <a:ext uri="{FF2B5EF4-FFF2-40B4-BE49-F238E27FC236}">
                <a16:creationId xmlns:a16="http://schemas.microsoft.com/office/drawing/2014/main" id="{66AD920B-05F8-4E4F-99A9-94CA721D7E7F}"/>
              </a:ext>
            </a:extLst>
          </p:cNvPr>
          <p:cNvSpPr txBox="1"/>
          <p:nvPr/>
        </p:nvSpPr>
        <p:spPr>
          <a:xfrm>
            <a:off x="5278218" y="3569126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C5E0B4"/>
                </a:solidFill>
              </a:rPr>
              <a:t>eigen geld</a:t>
            </a:r>
          </a:p>
        </p:txBody>
      </p:sp>
      <p:sp>
        <p:nvSpPr>
          <p:cNvPr id="113" name="Tekstvak 112">
            <a:extLst>
              <a:ext uri="{FF2B5EF4-FFF2-40B4-BE49-F238E27FC236}">
                <a16:creationId xmlns:a16="http://schemas.microsoft.com/office/drawing/2014/main" id="{AFF6279D-9342-431E-BB2D-182982F2E820}"/>
              </a:ext>
            </a:extLst>
          </p:cNvPr>
          <p:cNvSpPr txBox="1"/>
          <p:nvPr/>
        </p:nvSpPr>
        <p:spPr>
          <a:xfrm>
            <a:off x="4056579" y="4451356"/>
            <a:ext cx="1168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C5E0B4"/>
                </a:solidFill>
              </a:rPr>
              <a:t>(bank)lening</a:t>
            </a:r>
          </a:p>
        </p:txBody>
      </p:sp>
      <p:sp>
        <p:nvSpPr>
          <p:cNvPr id="114" name="Tekstvak 113">
            <a:extLst>
              <a:ext uri="{FF2B5EF4-FFF2-40B4-BE49-F238E27FC236}">
                <a16:creationId xmlns:a16="http://schemas.microsoft.com/office/drawing/2014/main" id="{60E3F59C-8BFE-43F8-9901-BA2BF39EE397}"/>
              </a:ext>
            </a:extLst>
          </p:cNvPr>
          <p:cNvSpPr txBox="1"/>
          <p:nvPr/>
        </p:nvSpPr>
        <p:spPr>
          <a:xfrm>
            <a:off x="4823345" y="5504103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C5E0B4"/>
                </a:solidFill>
              </a:rPr>
              <a:t>partner zoeken</a:t>
            </a:r>
          </a:p>
        </p:txBody>
      </p:sp>
    </p:spTree>
    <p:extLst>
      <p:ext uri="{BB962C8B-B14F-4D97-AF65-F5344CB8AC3E}">
        <p14:creationId xmlns:p14="http://schemas.microsoft.com/office/powerpoint/2010/main" val="203939800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97" grpId="0"/>
      <p:bldP spid="86" grpId="0"/>
      <p:bldP spid="98" grpId="0"/>
      <p:bldP spid="102" grpId="0"/>
      <p:bldP spid="103" grpId="0"/>
      <p:bldP spid="112" grpId="0"/>
      <p:bldP spid="113" grpId="0"/>
      <p:bldP spid="1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554473A-6992-4BDA-95CA-DEE114EFB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Financiering vinden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C58320BE-F7D7-4625-A98F-7EAEB291A8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Eigen geld inbrengen in de zaak</a:t>
            </a:r>
          </a:p>
          <a:p>
            <a:pPr lvl="1"/>
            <a:r>
              <a:rPr lang="nl-NL" dirty="0"/>
              <a:t>zorgt ook voor vertrouwen andere geldschieters</a:t>
            </a:r>
          </a:p>
          <a:p>
            <a:endParaRPr lang="nl-NL" dirty="0"/>
          </a:p>
          <a:p>
            <a:r>
              <a:rPr lang="nl-NL" dirty="0"/>
              <a:t>Geld zoeken elders</a:t>
            </a: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904F287E-6CED-4A0C-BF72-0CC1A3D89236}"/>
              </a:ext>
            </a:extLst>
          </p:cNvPr>
          <p:cNvSpPr/>
          <p:nvPr/>
        </p:nvSpPr>
        <p:spPr>
          <a:xfrm>
            <a:off x="7486100" y="2760460"/>
            <a:ext cx="2576946" cy="2576946"/>
          </a:xfrm>
          <a:prstGeom prst="ellipse">
            <a:avLst/>
          </a:prstGeom>
          <a:solidFill>
            <a:srgbClr val="B2D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0DB01C6E-C4ED-4D3F-809E-474D4A3B510E}"/>
              </a:ext>
            </a:extLst>
          </p:cNvPr>
          <p:cNvSpPr/>
          <p:nvPr/>
        </p:nvSpPr>
        <p:spPr>
          <a:xfrm rot="15873331">
            <a:off x="7453623" y="2802934"/>
            <a:ext cx="2194512" cy="2158408"/>
          </a:xfrm>
          <a:custGeom>
            <a:avLst/>
            <a:gdLst>
              <a:gd name="connsiteX0" fmla="*/ 906039 w 2194512"/>
              <a:gd name="connsiteY0" fmla="*/ 0 h 2158408"/>
              <a:gd name="connsiteX1" fmla="*/ 2194512 w 2194512"/>
              <a:gd name="connsiteY1" fmla="*/ 1288473 h 2158408"/>
              <a:gd name="connsiteX2" fmla="*/ 1900288 w 2194512"/>
              <a:gd name="connsiteY2" fmla="*/ 2108062 h 2158408"/>
              <a:gd name="connsiteX3" fmla="*/ 1854530 w 2194512"/>
              <a:gd name="connsiteY3" fmla="*/ 2158408 h 2158408"/>
              <a:gd name="connsiteX4" fmla="*/ 0 w 2194512"/>
              <a:gd name="connsiteY4" fmla="*/ 372796 h 2158408"/>
              <a:gd name="connsiteX5" fmla="*/ 86451 w 2194512"/>
              <a:gd name="connsiteY5" fmla="*/ 294225 h 2158408"/>
              <a:gd name="connsiteX6" fmla="*/ 906039 w 2194512"/>
              <a:gd name="connsiteY6" fmla="*/ 0 h 215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4512" h="2158408">
                <a:moveTo>
                  <a:pt x="906039" y="0"/>
                </a:moveTo>
                <a:cubicBezTo>
                  <a:pt x="1617643" y="0"/>
                  <a:pt x="2194512" y="576869"/>
                  <a:pt x="2194512" y="1288473"/>
                </a:cubicBezTo>
                <a:cubicBezTo>
                  <a:pt x="2194512" y="1599800"/>
                  <a:pt x="2084096" y="1885338"/>
                  <a:pt x="1900288" y="2108062"/>
                </a:cubicBezTo>
                <a:lnTo>
                  <a:pt x="1854530" y="2158408"/>
                </a:lnTo>
                <a:lnTo>
                  <a:pt x="0" y="372796"/>
                </a:lnTo>
                <a:lnTo>
                  <a:pt x="86451" y="294225"/>
                </a:lnTo>
                <a:cubicBezTo>
                  <a:pt x="309175" y="110416"/>
                  <a:pt x="594713" y="0"/>
                  <a:pt x="906039" y="0"/>
                </a:cubicBezTo>
                <a:close/>
              </a:path>
            </a:pathLst>
          </a:custGeom>
          <a:solidFill>
            <a:srgbClr val="8DC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7C2CF533-0F82-4C80-9A56-FB1BC3A09822}"/>
              </a:ext>
            </a:extLst>
          </p:cNvPr>
          <p:cNvSpPr/>
          <p:nvPr/>
        </p:nvSpPr>
        <p:spPr>
          <a:xfrm rot="8742904">
            <a:off x="7652654" y="3497381"/>
            <a:ext cx="1387447" cy="1970883"/>
          </a:xfrm>
          <a:custGeom>
            <a:avLst/>
            <a:gdLst>
              <a:gd name="connsiteX0" fmla="*/ 1047465 w 1387447"/>
              <a:gd name="connsiteY0" fmla="*/ 1970883 h 1970883"/>
              <a:gd name="connsiteX1" fmla="*/ 0 w 1387447"/>
              <a:gd name="connsiteY1" fmla="*/ 962345 h 1970883"/>
              <a:gd name="connsiteX2" fmla="*/ 765832 w 1387447"/>
              <a:gd name="connsiteY2" fmla="*/ 0 h 1970883"/>
              <a:gd name="connsiteX3" fmla="*/ 819371 w 1387447"/>
              <a:gd name="connsiteY3" fmla="*/ 32526 h 1970883"/>
              <a:gd name="connsiteX4" fmla="*/ 1387447 w 1387447"/>
              <a:gd name="connsiteY4" fmla="*/ 1100948 h 1970883"/>
              <a:gd name="connsiteX5" fmla="*/ 1093223 w 1387447"/>
              <a:gd name="connsiteY5" fmla="*/ 1920537 h 197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7447" h="1970883">
                <a:moveTo>
                  <a:pt x="1047465" y="1970883"/>
                </a:moveTo>
                <a:lnTo>
                  <a:pt x="0" y="962345"/>
                </a:lnTo>
                <a:lnTo>
                  <a:pt x="765832" y="0"/>
                </a:lnTo>
                <a:lnTo>
                  <a:pt x="819371" y="32526"/>
                </a:lnTo>
                <a:cubicBezTo>
                  <a:pt x="1162108" y="264074"/>
                  <a:pt x="1387447" y="656196"/>
                  <a:pt x="1387447" y="1100948"/>
                </a:cubicBezTo>
                <a:cubicBezTo>
                  <a:pt x="1387447" y="1412275"/>
                  <a:pt x="1277031" y="1697813"/>
                  <a:pt x="1093223" y="1920537"/>
                </a:cubicBezTo>
                <a:close/>
              </a:path>
            </a:pathLst>
          </a:custGeom>
          <a:solidFill>
            <a:srgbClr val="0067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B4242960-6055-478E-A0A3-0120C45DD74B}"/>
              </a:ext>
            </a:extLst>
          </p:cNvPr>
          <p:cNvSpPr/>
          <p:nvPr/>
        </p:nvSpPr>
        <p:spPr>
          <a:xfrm>
            <a:off x="7862862" y="3143572"/>
            <a:ext cx="1823423" cy="1823423"/>
          </a:xfrm>
          <a:prstGeom prst="ellipse">
            <a:avLst/>
          </a:prstGeom>
          <a:solidFill>
            <a:srgbClr val="E3E9ED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ABB7FADD-1BFE-4142-AD9E-DE4C94789F7E}"/>
              </a:ext>
            </a:extLst>
          </p:cNvPr>
          <p:cNvSpPr/>
          <p:nvPr/>
        </p:nvSpPr>
        <p:spPr>
          <a:xfrm>
            <a:off x="8137644" y="3418354"/>
            <a:ext cx="1273859" cy="12738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02A1A950-EEA9-4FA4-AE3C-5CACED129610}"/>
              </a:ext>
            </a:extLst>
          </p:cNvPr>
          <p:cNvSpPr/>
          <p:nvPr/>
        </p:nvSpPr>
        <p:spPr>
          <a:xfrm>
            <a:off x="8083186" y="3363896"/>
            <a:ext cx="1382775" cy="13827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B70B68B3-2ED8-477B-BAC3-A6C43EE1832B}"/>
              </a:ext>
            </a:extLst>
          </p:cNvPr>
          <p:cNvGrpSpPr/>
          <p:nvPr/>
        </p:nvGrpSpPr>
        <p:grpSpPr>
          <a:xfrm>
            <a:off x="9558517" y="4588960"/>
            <a:ext cx="675337" cy="675337"/>
            <a:chOff x="8024001" y="442263"/>
            <a:chExt cx="900000" cy="900000"/>
          </a:xfrm>
        </p:grpSpPr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AA00EEE5-D4BD-4FD5-A075-B6BB2299D00E}"/>
                </a:ext>
              </a:extLst>
            </p:cNvPr>
            <p:cNvSpPr/>
            <p:nvPr/>
          </p:nvSpPr>
          <p:spPr>
            <a:xfrm>
              <a:off x="8024001" y="442263"/>
              <a:ext cx="900000" cy="900000"/>
            </a:xfrm>
            <a:prstGeom prst="ellipse">
              <a:avLst/>
            </a:prstGeom>
            <a:solidFill>
              <a:srgbClr val="8FCB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15C0A67F-40B1-4CA4-B5E5-2CB35168A7E7}"/>
                </a:ext>
              </a:extLst>
            </p:cNvPr>
            <p:cNvSpPr/>
            <p:nvPr/>
          </p:nvSpPr>
          <p:spPr>
            <a:xfrm>
              <a:off x="8078001" y="496263"/>
              <a:ext cx="792000" cy="7920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8" name="Groep 17">
            <a:extLst>
              <a:ext uri="{FF2B5EF4-FFF2-40B4-BE49-F238E27FC236}">
                <a16:creationId xmlns:a16="http://schemas.microsoft.com/office/drawing/2014/main" id="{3F20DFC8-A340-4E41-A778-01AD9B4687E2}"/>
              </a:ext>
            </a:extLst>
          </p:cNvPr>
          <p:cNvGrpSpPr/>
          <p:nvPr/>
        </p:nvGrpSpPr>
        <p:grpSpPr>
          <a:xfrm>
            <a:off x="7855839" y="2520058"/>
            <a:ext cx="676800" cy="676800"/>
            <a:chOff x="7887578" y="1409501"/>
            <a:chExt cx="900000" cy="900000"/>
          </a:xfrm>
        </p:grpSpPr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4C17F7A9-69AC-4D1A-94E5-7881FD76E7AE}"/>
                </a:ext>
              </a:extLst>
            </p:cNvPr>
            <p:cNvSpPr/>
            <p:nvPr/>
          </p:nvSpPr>
          <p:spPr>
            <a:xfrm>
              <a:off x="7887578" y="1409501"/>
              <a:ext cx="900000" cy="900000"/>
            </a:xfrm>
            <a:prstGeom prst="ellipse">
              <a:avLst/>
            </a:prstGeom>
            <a:solidFill>
              <a:srgbClr val="007B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A5920670-6495-453E-9504-7D1A9EFBAD35}"/>
                </a:ext>
              </a:extLst>
            </p:cNvPr>
            <p:cNvSpPr/>
            <p:nvPr/>
          </p:nvSpPr>
          <p:spPr>
            <a:xfrm>
              <a:off x="7941578" y="1463501"/>
              <a:ext cx="792000" cy="7920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1" name="Groep 20">
            <a:extLst>
              <a:ext uri="{FF2B5EF4-FFF2-40B4-BE49-F238E27FC236}">
                <a16:creationId xmlns:a16="http://schemas.microsoft.com/office/drawing/2014/main" id="{890314BF-74F8-42D2-98AA-E0C3FEB99CFE}"/>
              </a:ext>
            </a:extLst>
          </p:cNvPr>
          <p:cNvGrpSpPr/>
          <p:nvPr/>
        </p:nvGrpSpPr>
        <p:grpSpPr>
          <a:xfrm>
            <a:off x="9817996" y="3626267"/>
            <a:ext cx="676800" cy="676800"/>
            <a:chOff x="8210962" y="2430014"/>
            <a:chExt cx="900000" cy="900000"/>
          </a:xfrm>
        </p:grpSpPr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8B0E38DC-6AED-4131-90B8-8C5D5CC39529}"/>
                </a:ext>
              </a:extLst>
            </p:cNvPr>
            <p:cNvSpPr/>
            <p:nvPr/>
          </p:nvSpPr>
          <p:spPr>
            <a:xfrm>
              <a:off x="8210962" y="2430014"/>
              <a:ext cx="900000" cy="900000"/>
            </a:xfrm>
            <a:prstGeom prst="ellipse">
              <a:avLst/>
            </a:prstGeom>
            <a:solidFill>
              <a:srgbClr val="0068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A9C94D76-3F34-496B-B718-227FB64B4F03}"/>
                </a:ext>
              </a:extLst>
            </p:cNvPr>
            <p:cNvSpPr/>
            <p:nvPr/>
          </p:nvSpPr>
          <p:spPr>
            <a:xfrm>
              <a:off x="8264962" y="2484014"/>
              <a:ext cx="792000" cy="7920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4" name="Tekstvak 23">
            <a:extLst>
              <a:ext uri="{FF2B5EF4-FFF2-40B4-BE49-F238E27FC236}">
                <a16:creationId xmlns:a16="http://schemas.microsoft.com/office/drawing/2014/main" id="{08054286-C55B-4D35-88E2-14A6D2FD500E}"/>
              </a:ext>
            </a:extLst>
          </p:cNvPr>
          <p:cNvSpPr txBox="1"/>
          <p:nvPr/>
        </p:nvSpPr>
        <p:spPr>
          <a:xfrm>
            <a:off x="10431937" y="3794460"/>
            <a:ext cx="643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>
                <a:solidFill>
                  <a:srgbClr val="00679B"/>
                </a:solidFill>
                <a:latin typeface="Franklin Gothic Demi Cond" panose="020B0706030402020204" pitchFamily="34" charset="0"/>
              </a:rPr>
              <a:t>Lease</a:t>
            </a:r>
            <a:endParaRPr lang="nl-NL" sz="2800">
              <a:solidFill>
                <a:srgbClr val="00679B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AD754B73-B48F-4B0F-AA06-C88FF96DE873}"/>
              </a:ext>
            </a:extLst>
          </p:cNvPr>
          <p:cNvSpPr txBox="1"/>
          <p:nvPr/>
        </p:nvSpPr>
        <p:spPr>
          <a:xfrm>
            <a:off x="7584498" y="2228449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>
                <a:solidFill>
                  <a:srgbClr val="00679B"/>
                </a:solidFill>
                <a:latin typeface="Franklin Gothic Demi Cond" panose="020B0706030402020204" pitchFamily="34" charset="0"/>
              </a:rPr>
              <a:t>Banklening</a:t>
            </a:r>
            <a:endParaRPr lang="nl-NL" sz="2800">
              <a:solidFill>
                <a:srgbClr val="00679B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B58CA999-178A-4DDA-BFFB-6A7B70FE6A81}"/>
              </a:ext>
            </a:extLst>
          </p:cNvPr>
          <p:cNvSpPr txBox="1"/>
          <p:nvPr/>
        </p:nvSpPr>
        <p:spPr>
          <a:xfrm>
            <a:off x="6270910" y="3617055"/>
            <a:ext cx="856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00679B"/>
                </a:solidFill>
                <a:latin typeface="Franklin Gothic Demi Cond" panose="020B0706030402020204" pitchFamily="34" charset="0"/>
              </a:rPr>
              <a:t>Partners</a:t>
            </a:r>
            <a:endParaRPr lang="nl-NL" sz="2800" dirty="0">
              <a:solidFill>
                <a:srgbClr val="00679B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27" name="Graphic 26" descr="Persoon met een idee">
            <a:extLst>
              <a:ext uri="{FF2B5EF4-FFF2-40B4-BE49-F238E27FC236}">
                <a16:creationId xmlns:a16="http://schemas.microsoft.com/office/drawing/2014/main" id="{1BA40316-5666-46CA-91C1-0C99C756A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55580" y="3589640"/>
            <a:ext cx="914400" cy="914400"/>
          </a:xfrm>
          <a:prstGeom prst="rect">
            <a:avLst/>
          </a:prstGeom>
        </p:spPr>
      </p:pic>
      <p:grpSp>
        <p:nvGrpSpPr>
          <p:cNvPr id="28" name="Groep 27">
            <a:extLst>
              <a:ext uri="{FF2B5EF4-FFF2-40B4-BE49-F238E27FC236}">
                <a16:creationId xmlns:a16="http://schemas.microsoft.com/office/drawing/2014/main" id="{B5FFCEEB-EA90-4ABB-B099-651EB181AD3C}"/>
              </a:ext>
            </a:extLst>
          </p:cNvPr>
          <p:cNvGrpSpPr/>
          <p:nvPr/>
        </p:nvGrpSpPr>
        <p:grpSpPr>
          <a:xfrm>
            <a:off x="7344746" y="4605109"/>
            <a:ext cx="676800" cy="676800"/>
            <a:chOff x="8210962" y="2430014"/>
            <a:chExt cx="900000" cy="900000"/>
          </a:xfrm>
        </p:grpSpPr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16413F4A-0283-4E54-82F3-37B03B169018}"/>
                </a:ext>
              </a:extLst>
            </p:cNvPr>
            <p:cNvSpPr/>
            <p:nvPr/>
          </p:nvSpPr>
          <p:spPr>
            <a:xfrm>
              <a:off x="8210962" y="2430014"/>
              <a:ext cx="900000" cy="900000"/>
            </a:xfrm>
            <a:prstGeom prst="ellipse">
              <a:avLst/>
            </a:prstGeom>
            <a:solidFill>
              <a:srgbClr val="5F9E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51C7AEAD-29DC-4E1C-AE57-D74CEA2E7F34}"/>
                </a:ext>
              </a:extLst>
            </p:cNvPr>
            <p:cNvSpPr/>
            <p:nvPr/>
          </p:nvSpPr>
          <p:spPr>
            <a:xfrm>
              <a:off x="8264962" y="2484014"/>
              <a:ext cx="792000" cy="7920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1" name="Groep 30">
            <a:extLst>
              <a:ext uri="{FF2B5EF4-FFF2-40B4-BE49-F238E27FC236}">
                <a16:creationId xmlns:a16="http://schemas.microsoft.com/office/drawing/2014/main" id="{A2122FF8-A062-47FE-A657-CCAF7B5C73EA}"/>
              </a:ext>
            </a:extLst>
          </p:cNvPr>
          <p:cNvGrpSpPr/>
          <p:nvPr/>
        </p:nvGrpSpPr>
        <p:grpSpPr>
          <a:xfrm>
            <a:off x="7089852" y="3455063"/>
            <a:ext cx="676800" cy="676800"/>
            <a:chOff x="8210962" y="2430014"/>
            <a:chExt cx="900000" cy="900000"/>
          </a:xfrm>
        </p:grpSpPr>
        <p:sp>
          <p:nvSpPr>
            <p:cNvPr id="32" name="Ovaal 31">
              <a:extLst>
                <a:ext uri="{FF2B5EF4-FFF2-40B4-BE49-F238E27FC236}">
                  <a16:creationId xmlns:a16="http://schemas.microsoft.com/office/drawing/2014/main" id="{028DC04F-7A9A-42C5-BEE8-A94445AAB199}"/>
                </a:ext>
              </a:extLst>
            </p:cNvPr>
            <p:cNvSpPr/>
            <p:nvPr/>
          </p:nvSpPr>
          <p:spPr>
            <a:xfrm>
              <a:off x="8210962" y="2430014"/>
              <a:ext cx="900000" cy="900000"/>
            </a:xfrm>
            <a:prstGeom prst="ellipse">
              <a:avLst/>
            </a:prstGeom>
            <a:solidFill>
              <a:srgbClr val="B1D7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Ovaal 32">
              <a:extLst>
                <a:ext uri="{FF2B5EF4-FFF2-40B4-BE49-F238E27FC236}">
                  <a16:creationId xmlns:a16="http://schemas.microsoft.com/office/drawing/2014/main" id="{7DCC8A3C-2F11-4778-AF60-A407607BAB73}"/>
                </a:ext>
              </a:extLst>
            </p:cNvPr>
            <p:cNvSpPr/>
            <p:nvPr/>
          </p:nvSpPr>
          <p:spPr>
            <a:xfrm>
              <a:off x="8264962" y="2484014"/>
              <a:ext cx="792000" cy="7920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4" name="Groep 33">
            <a:extLst>
              <a:ext uri="{FF2B5EF4-FFF2-40B4-BE49-F238E27FC236}">
                <a16:creationId xmlns:a16="http://schemas.microsoft.com/office/drawing/2014/main" id="{3662C230-6C9E-43EB-BDE3-DA9A7BD47E7C}"/>
              </a:ext>
            </a:extLst>
          </p:cNvPr>
          <p:cNvGrpSpPr/>
          <p:nvPr/>
        </p:nvGrpSpPr>
        <p:grpSpPr>
          <a:xfrm>
            <a:off x="9303133" y="2666792"/>
            <a:ext cx="676800" cy="676800"/>
            <a:chOff x="8210962" y="2430014"/>
            <a:chExt cx="900000" cy="900000"/>
          </a:xfrm>
        </p:grpSpPr>
        <p:sp>
          <p:nvSpPr>
            <p:cNvPr id="35" name="Ovaal 34">
              <a:extLst>
                <a:ext uri="{FF2B5EF4-FFF2-40B4-BE49-F238E27FC236}">
                  <a16:creationId xmlns:a16="http://schemas.microsoft.com/office/drawing/2014/main" id="{D145172D-2BAD-45E6-9F7A-BA7D448387AC}"/>
                </a:ext>
              </a:extLst>
            </p:cNvPr>
            <p:cNvSpPr/>
            <p:nvPr/>
          </p:nvSpPr>
          <p:spPr>
            <a:xfrm>
              <a:off x="8210962" y="2430014"/>
              <a:ext cx="900000" cy="900000"/>
            </a:xfrm>
            <a:prstGeom prst="ellipse">
              <a:avLst/>
            </a:prstGeom>
            <a:solidFill>
              <a:srgbClr val="C6DE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Ovaal 35">
              <a:extLst>
                <a:ext uri="{FF2B5EF4-FFF2-40B4-BE49-F238E27FC236}">
                  <a16:creationId xmlns:a16="http://schemas.microsoft.com/office/drawing/2014/main" id="{8ACF28D0-476A-4EDC-A1E5-DBB09D50FD1A}"/>
                </a:ext>
              </a:extLst>
            </p:cNvPr>
            <p:cNvSpPr/>
            <p:nvPr/>
          </p:nvSpPr>
          <p:spPr>
            <a:xfrm>
              <a:off x="8264962" y="2484014"/>
              <a:ext cx="792000" cy="7920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7" name="Groep 36">
            <a:extLst>
              <a:ext uri="{FF2B5EF4-FFF2-40B4-BE49-F238E27FC236}">
                <a16:creationId xmlns:a16="http://schemas.microsoft.com/office/drawing/2014/main" id="{15A7BE42-0C99-45DB-AE0E-E5995FFB5161}"/>
              </a:ext>
            </a:extLst>
          </p:cNvPr>
          <p:cNvGrpSpPr/>
          <p:nvPr/>
        </p:nvGrpSpPr>
        <p:grpSpPr>
          <a:xfrm>
            <a:off x="8492031" y="5131299"/>
            <a:ext cx="676800" cy="676800"/>
            <a:chOff x="8210962" y="2430014"/>
            <a:chExt cx="900000" cy="900000"/>
          </a:xfrm>
        </p:grpSpPr>
        <p:sp>
          <p:nvSpPr>
            <p:cNvPr id="38" name="Ovaal 37">
              <a:extLst>
                <a:ext uri="{FF2B5EF4-FFF2-40B4-BE49-F238E27FC236}">
                  <a16:creationId xmlns:a16="http://schemas.microsoft.com/office/drawing/2014/main" id="{A8BBA605-D03E-4E0D-AB2A-51A672D2286B}"/>
                </a:ext>
              </a:extLst>
            </p:cNvPr>
            <p:cNvSpPr/>
            <p:nvPr/>
          </p:nvSpPr>
          <p:spPr>
            <a:xfrm>
              <a:off x="8210962" y="2430014"/>
              <a:ext cx="900000" cy="900000"/>
            </a:xfrm>
            <a:prstGeom prst="ellipse">
              <a:avLst/>
            </a:prstGeom>
            <a:solidFill>
              <a:srgbClr val="B2D6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Ovaal 38">
              <a:extLst>
                <a:ext uri="{FF2B5EF4-FFF2-40B4-BE49-F238E27FC236}">
                  <a16:creationId xmlns:a16="http://schemas.microsoft.com/office/drawing/2014/main" id="{980728AF-1538-4E92-BF07-A77498F9C937}"/>
                </a:ext>
              </a:extLst>
            </p:cNvPr>
            <p:cNvSpPr/>
            <p:nvPr/>
          </p:nvSpPr>
          <p:spPr>
            <a:xfrm>
              <a:off x="8264962" y="2484014"/>
              <a:ext cx="792000" cy="7920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40" name="Graphic 39" descr="Euro">
            <a:extLst>
              <a:ext uri="{FF2B5EF4-FFF2-40B4-BE49-F238E27FC236}">
                <a16:creationId xmlns:a16="http://schemas.microsoft.com/office/drawing/2014/main" id="{175B87D5-A56A-4F2D-AFAE-954DF4C5A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74672" y="2857025"/>
            <a:ext cx="310940" cy="310940"/>
          </a:xfrm>
          <a:prstGeom prst="rect">
            <a:avLst/>
          </a:prstGeom>
        </p:spPr>
      </p:pic>
      <p:pic>
        <p:nvPicPr>
          <p:cNvPr id="41" name="Graphic 40" descr="Euro">
            <a:extLst>
              <a:ext uri="{FF2B5EF4-FFF2-40B4-BE49-F238E27FC236}">
                <a16:creationId xmlns:a16="http://schemas.microsoft.com/office/drawing/2014/main" id="{443314FF-0693-4EBC-98DC-9AFCD21071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92980" y="3807311"/>
            <a:ext cx="310940" cy="310940"/>
          </a:xfrm>
          <a:prstGeom prst="rect">
            <a:avLst/>
          </a:prstGeom>
        </p:spPr>
      </p:pic>
      <p:pic>
        <p:nvPicPr>
          <p:cNvPr id="42" name="Graphic 41" descr="Euro">
            <a:extLst>
              <a:ext uri="{FF2B5EF4-FFF2-40B4-BE49-F238E27FC236}">
                <a16:creationId xmlns:a16="http://schemas.microsoft.com/office/drawing/2014/main" id="{027D4FF6-B5FF-43F0-A2C4-A84C360177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26743" y="4777627"/>
            <a:ext cx="310940" cy="310940"/>
          </a:xfrm>
          <a:prstGeom prst="rect">
            <a:avLst/>
          </a:prstGeom>
        </p:spPr>
      </p:pic>
      <p:pic>
        <p:nvPicPr>
          <p:cNvPr id="43" name="Graphic 42" descr="Euro">
            <a:extLst>
              <a:ext uri="{FF2B5EF4-FFF2-40B4-BE49-F238E27FC236}">
                <a16:creationId xmlns:a16="http://schemas.microsoft.com/office/drawing/2014/main" id="{528016B0-E749-4DD0-96AF-629DECF8AC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21841" y="2689359"/>
            <a:ext cx="310940" cy="310940"/>
          </a:xfrm>
          <a:prstGeom prst="rect">
            <a:avLst/>
          </a:prstGeom>
        </p:spPr>
      </p:pic>
      <p:pic>
        <p:nvPicPr>
          <p:cNvPr id="44" name="Graphic 43" descr="Euro">
            <a:extLst>
              <a:ext uri="{FF2B5EF4-FFF2-40B4-BE49-F238E27FC236}">
                <a16:creationId xmlns:a16="http://schemas.microsoft.com/office/drawing/2014/main" id="{B711820B-50B6-45D4-B641-1270B69550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57843" y="3635210"/>
            <a:ext cx="310940" cy="310940"/>
          </a:xfrm>
          <a:prstGeom prst="rect">
            <a:avLst/>
          </a:prstGeom>
        </p:spPr>
      </p:pic>
      <p:pic>
        <p:nvPicPr>
          <p:cNvPr id="45" name="Graphic 44" descr="Euro">
            <a:extLst>
              <a:ext uri="{FF2B5EF4-FFF2-40B4-BE49-F238E27FC236}">
                <a16:creationId xmlns:a16="http://schemas.microsoft.com/office/drawing/2014/main" id="{52AF69D5-9B26-4323-9225-0BBF1A16A6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08883" y="4785638"/>
            <a:ext cx="310940" cy="310940"/>
          </a:xfrm>
          <a:prstGeom prst="rect">
            <a:avLst/>
          </a:prstGeom>
        </p:spPr>
      </p:pic>
      <p:pic>
        <p:nvPicPr>
          <p:cNvPr id="46" name="Graphic 45" descr="Euro">
            <a:extLst>
              <a:ext uri="{FF2B5EF4-FFF2-40B4-BE49-F238E27FC236}">
                <a16:creationId xmlns:a16="http://schemas.microsoft.com/office/drawing/2014/main" id="{02CF1BEB-0E41-48E1-9E2E-F4D5ED2ADA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57310" y="5309002"/>
            <a:ext cx="310940" cy="310940"/>
          </a:xfrm>
          <a:prstGeom prst="rect">
            <a:avLst/>
          </a:prstGeom>
        </p:spPr>
      </p:pic>
      <p:sp>
        <p:nvSpPr>
          <p:cNvPr id="47" name="Tekstvak 46">
            <a:extLst>
              <a:ext uri="{FF2B5EF4-FFF2-40B4-BE49-F238E27FC236}">
                <a16:creationId xmlns:a16="http://schemas.microsoft.com/office/drawing/2014/main" id="{A47D6611-63C7-467E-95A9-62C6FAC1CEEE}"/>
              </a:ext>
            </a:extLst>
          </p:cNvPr>
          <p:cNvSpPr txBox="1"/>
          <p:nvPr/>
        </p:nvSpPr>
        <p:spPr>
          <a:xfrm>
            <a:off x="10063327" y="5054500"/>
            <a:ext cx="1248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>
                <a:solidFill>
                  <a:srgbClr val="00679B"/>
                </a:solidFill>
                <a:latin typeface="Franklin Gothic Demi Cond" panose="020B0706030402020204" pitchFamily="34" charset="0"/>
              </a:rPr>
              <a:t>Investeerders</a:t>
            </a:r>
            <a:endParaRPr lang="nl-NL" sz="2800">
              <a:solidFill>
                <a:srgbClr val="00679B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6114F67D-F5FD-4822-906C-25F869A138D5}"/>
              </a:ext>
            </a:extLst>
          </p:cNvPr>
          <p:cNvSpPr txBox="1"/>
          <p:nvPr/>
        </p:nvSpPr>
        <p:spPr>
          <a:xfrm>
            <a:off x="8200215" y="5735309"/>
            <a:ext cx="12670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err="1">
                <a:solidFill>
                  <a:srgbClr val="00679B"/>
                </a:solidFill>
                <a:latin typeface="Franklin Gothic Demi Cond" panose="020B0706030402020204" pitchFamily="34" charset="0"/>
              </a:rPr>
              <a:t>Crowdfunding</a:t>
            </a:r>
            <a:endParaRPr lang="nl-NL" sz="2800">
              <a:solidFill>
                <a:srgbClr val="00679B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B0F5876B-A42B-4B25-BA19-8963C67ED470}"/>
              </a:ext>
            </a:extLst>
          </p:cNvPr>
          <p:cNvSpPr txBox="1"/>
          <p:nvPr/>
        </p:nvSpPr>
        <p:spPr>
          <a:xfrm>
            <a:off x="6687975" y="5069556"/>
            <a:ext cx="859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>
                <a:solidFill>
                  <a:srgbClr val="00679B"/>
                </a:solidFill>
                <a:latin typeface="Franklin Gothic Demi Cond" panose="020B0706030402020204" pitchFamily="34" charset="0"/>
              </a:rPr>
              <a:t>Subsidie</a:t>
            </a:r>
            <a:endParaRPr lang="nl-NL" sz="2800">
              <a:solidFill>
                <a:srgbClr val="00679B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91AEBCD2-4276-4EE0-9792-CC2E57E8D002}"/>
              </a:ext>
            </a:extLst>
          </p:cNvPr>
          <p:cNvSpPr txBox="1"/>
          <p:nvPr/>
        </p:nvSpPr>
        <p:spPr>
          <a:xfrm>
            <a:off x="9882213" y="2611144"/>
            <a:ext cx="1025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>
                <a:solidFill>
                  <a:srgbClr val="00679B"/>
                </a:solidFill>
                <a:latin typeface="Franklin Gothic Demi Cond" panose="020B0706030402020204" pitchFamily="34" charset="0"/>
              </a:rPr>
              <a:t>Beursgang</a:t>
            </a:r>
            <a:endParaRPr lang="nl-NL" sz="2800">
              <a:solidFill>
                <a:srgbClr val="00679B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51" name="Graphic 50" descr="Munten silhouet">
            <a:extLst>
              <a:ext uri="{FF2B5EF4-FFF2-40B4-BE49-F238E27FC236}">
                <a16:creationId xmlns:a16="http://schemas.microsoft.com/office/drawing/2014/main" id="{CA928FC6-C792-4E36-9284-1AFB7158DF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73893" y="4126490"/>
            <a:ext cx="338555" cy="338555"/>
          </a:xfrm>
          <a:prstGeom prst="rect">
            <a:avLst/>
          </a:prstGeom>
        </p:spPr>
      </p:pic>
      <p:pic>
        <p:nvPicPr>
          <p:cNvPr id="52" name="Afbeelding 51">
            <a:extLst>
              <a:ext uri="{FF2B5EF4-FFF2-40B4-BE49-F238E27FC236}">
                <a16:creationId xmlns:a16="http://schemas.microsoft.com/office/drawing/2014/main" id="{F6BC34EA-1305-4098-AE3F-19D81C1A530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768" t="5324" r="10980" b="24585"/>
          <a:stretch/>
        </p:blipFill>
        <p:spPr>
          <a:xfrm>
            <a:off x="1548398" y="4178453"/>
            <a:ext cx="2821211" cy="178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4161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4" grpId="0"/>
      <p:bldP spid="25" grpId="0"/>
      <p:bldP spid="26" grpId="0"/>
      <p:bldP spid="47" grpId="0"/>
      <p:bldP spid="48" grpId="0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Ovaal 103">
            <a:extLst>
              <a:ext uri="{FF2B5EF4-FFF2-40B4-BE49-F238E27FC236}">
                <a16:creationId xmlns:a16="http://schemas.microsoft.com/office/drawing/2014/main" id="{C344C077-F6AF-4931-96FE-D6D5ACB47188}"/>
              </a:ext>
            </a:extLst>
          </p:cNvPr>
          <p:cNvSpPr/>
          <p:nvPr/>
        </p:nvSpPr>
        <p:spPr>
          <a:xfrm>
            <a:off x="246992" y="1957158"/>
            <a:ext cx="1790738" cy="179073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E0DC02B-15E5-4EAA-B06C-F7FFAF73E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6802846" cy="1325563"/>
          </a:xfrm>
        </p:spPr>
        <p:txBody>
          <a:bodyPr/>
          <a:lstStyle/>
          <a:p>
            <a:r>
              <a:rPr lang="nl-NL" dirty="0"/>
              <a:t>Voordat je begint (4)</a:t>
            </a:r>
          </a:p>
        </p:txBody>
      </p:sp>
      <p:grpSp>
        <p:nvGrpSpPr>
          <p:cNvPr id="7" name="Google Shape;2039;p44">
            <a:extLst>
              <a:ext uri="{FF2B5EF4-FFF2-40B4-BE49-F238E27FC236}">
                <a16:creationId xmlns:a16="http://schemas.microsoft.com/office/drawing/2014/main" id="{EB280B8C-9369-4ACF-BD21-52D16D2A901B}"/>
              </a:ext>
            </a:extLst>
          </p:cNvPr>
          <p:cNvGrpSpPr/>
          <p:nvPr/>
        </p:nvGrpSpPr>
        <p:grpSpPr>
          <a:xfrm>
            <a:off x="8173592" y="688663"/>
            <a:ext cx="3018570" cy="836786"/>
            <a:chOff x="3176563" y="1380375"/>
            <a:chExt cx="844388" cy="234075"/>
          </a:xfrm>
        </p:grpSpPr>
        <p:sp>
          <p:nvSpPr>
            <p:cNvPr id="8" name="Google Shape;2040;p44">
              <a:extLst>
                <a:ext uri="{FF2B5EF4-FFF2-40B4-BE49-F238E27FC236}">
                  <a16:creationId xmlns:a16="http://schemas.microsoft.com/office/drawing/2014/main" id="{CA14A232-7835-42BF-86CA-44006E35B92B}"/>
                </a:ext>
              </a:extLst>
            </p:cNvPr>
            <p:cNvSpPr/>
            <p:nvPr/>
          </p:nvSpPr>
          <p:spPr>
            <a:xfrm>
              <a:off x="3289775" y="1394800"/>
              <a:ext cx="731175" cy="158175"/>
            </a:xfrm>
            <a:custGeom>
              <a:avLst/>
              <a:gdLst/>
              <a:ahLst/>
              <a:cxnLst/>
              <a:rect l="l" t="t" r="r" b="b"/>
              <a:pathLst>
                <a:path w="29247" h="6327" extrusionOk="0">
                  <a:moveTo>
                    <a:pt x="1" y="1"/>
                  </a:moveTo>
                  <a:lnTo>
                    <a:pt x="1" y="6326"/>
                  </a:lnTo>
                  <a:lnTo>
                    <a:pt x="26088" y="6326"/>
                  </a:lnTo>
                  <a:cubicBezTo>
                    <a:pt x="27833" y="6326"/>
                    <a:pt x="29247" y="4912"/>
                    <a:pt x="29247" y="3167"/>
                  </a:cubicBezTo>
                  <a:cubicBezTo>
                    <a:pt x="29247" y="1414"/>
                    <a:pt x="27833" y="1"/>
                    <a:pt x="26088" y="1"/>
                  </a:cubicBezTo>
                  <a:close/>
                </a:path>
              </a:pathLst>
            </a:custGeom>
            <a:solidFill>
              <a:srgbClr val="B8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8000">
                <a:buClr>
                  <a:srgbClr val="000000"/>
                </a:buClr>
              </a:pPr>
              <a:r>
                <a:rPr lang="nl-NL"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Eigen kwaliteiten</a:t>
              </a:r>
              <a:endParaRPr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041;p44">
              <a:extLst>
                <a:ext uri="{FF2B5EF4-FFF2-40B4-BE49-F238E27FC236}">
                  <a16:creationId xmlns:a16="http://schemas.microsoft.com/office/drawing/2014/main" id="{BC578DCC-50A3-47B0-A5FD-402AAEA43C3F}"/>
                </a:ext>
              </a:extLst>
            </p:cNvPr>
            <p:cNvSpPr/>
            <p:nvPr/>
          </p:nvSpPr>
          <p:spPr>
            <a:xfrm>
              <a:off x="3849475" y="1413550"/>
              <a:ext cx="152725" cy="120650"/>
            </a:xfrm>
            <a:custGeom>
              <a:avLst/>
              <a:gdLst/>
              <a:ahLst/>
              <a:cxnLst/>
              <a:rect l="l" t="t" r="r" b="b"/>
              <a:pathLst>
                <a:path w="6109" h="4826" extrusionOk="0">
                  <a:moveTo>
                    <a:pt x="2366" y="1"/>
                  </a:moveTo>
                  <a:cubicBezTo>
                    <a:pt x="1053" y="30"/>
                    <a:pt x="0" y="1097"/>
                    <a:pt x="0" y="2410"/>
                  </a:cubicBezTo>
                  <a:cubicBezTo>
                    <a:pt x="0" y="3722"/>
                    <a:pt x="1053" y="4797"/>
                    <a:pt x="2366" y="4826"/>
                  </a:cubicBezTo>
                  <a:lnTo>
                    <a:pt x="3700" y="4826"/>
                  </a:lnTo>
                  <a:cubicBezTo>
                    <a:pt x="5027" y="4819"/>
                    <a:pt x="6102" y="3744"/>
                    <a:pt x="6109" y="2417"/>
                  </a:cubicBezTo>
                  <a:cubicBezTo>
                    <a:pt x="6102" y="1083"/>
                    <a:pt x="5027" y="1"/>
                    <a:pt x="3700" y="1"/>
                  </a:cubicBezTo>
                  <a:close/>
                </a:path>
              </a:pathLst>
            </a:custGeom>
            <a:solidFill>
              <a:srgbClr val="E7A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042;p44">
              <a:extLst>
                <a:ext uri="{FF2B5EF4-FFF2-40B4-BE49-F238E27FC236}">
                  <a16:creationId xmlns:a16="http://schemas.microsoft.com/office/drawing/2014/main" id="{F59D725D-28CC-4E79-9101-B35219A84A25}"/>
                </a:ext>
              </a:extLst>
            </p:cNvPr>
            <p:cNvSpPr/>
            <p:nvPr/>
          </p:nvSpPr>
          <p:spPr>
            <a:xfrm>
              <a:off x="3849475" y="1413550"/>
              <a:ext cx="152725" cy="120650"/>
            </a:xfrm>
            <a:custGeom>
              <a:avLst/>
              <a:gdLst/>
              <a:ahLst/>
              <a:cxnLst/>
              <a:rect l="l" t="t" r="r" b="b"/>
              <a:pathLst>
                <a:path w="6109" h="4826" extrusionOk="0">
                  <a:moveTo>
                    <a:pt x="2366" y="1"/>
                  </a:moveTo>
                  <a:cubicBezTo>
                    <a:pt x="1053" y="30"/>
                    <a:pt x="0" y="1097"/>
                    <a:pt x="0" y="2410"/>
                  </a:cubicBezTo>
                  <a:cubicBezTo>
                    <a:pt x="0" y="3722"/>
                    <a:pt x="1053" y="4797"/>
                    <a:pt x="2366" y="4826"/>
                  </a:cubicBezTo>
                  <a:lnTo>
                    <a:pt x="3700" y="4826"/>
                  </a:lnTo>
                  <a:cubicBezTo>
                    <a:pt x="5027" y="4819"/>
                    <a:pt x="6102" y="3744"/>
                    <a:pt x="6109" y="2417"/>
                  </a:cubicBezTo>
                  <a:cubicBezTo>
                    <a:pt x="6102" y="1083"/>
                    <a:pt x="5027" y="1"/>
                    <a:pt x="370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nl-NL" sz="12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§ 1.1</a:t>
              </a: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043;p44">
              <a:extLst>
                <a:ext uri="{FF2B5EF4-FFF2-40B4-BE49-F238E27FC236}">
                  <a16:creationId xmlns:a16="http://schemas.microsoft.com/office/drawing/2014/main" id="{E64818A9-E7D8-4BEB-B402-B65F88FD0D8C}"/>
                </a:ext>
              </a:extLst>
            </p:cNvPr>
            <p:cNvSpPr/>
            <p:nvPr/>
          </p:nvSpPr>
          <p:spPr>
            <a:xfrm>
              <a:off x="3843325" y="1413550"/>
              <a:ext cx="135450" cy="112375"/>
            </a:xfrm>
            <a:custGeom>
              <a:avLst/>
              <a:gdLst/>
              <a:ahLst/>
              <a:cxnLst/>
              <a:rect l="l" t="t" r="r" b="b"/>
              <a:pathLst>
                <a:path w="5418" h="4495" extrusionOk="0">
                  <a:moveTo>
                    <a:pt x="2612" y="1"/>
                  </a:moveTo>
                  <a:cubicBezTo>
                    <a:pt x="1523" y="1"/>
                    <a:pt x="571" y="729"/>
                    <a:pt x="289" y="1782"/>
                  </a:cubicBezTo>
                  <a:cubicBezTo>
                    <a:pt x="1" y="2835"/>
                    <a:pt x="455" y="3946"/>
                    <a:pt x="1400" y="4494"/>
                  </a:cubicBezTo>
                  <a:cubicBezTo>
                    <a:pt x="809" y="4040"/>
                    <a:pt x="462" y="3333"/>
                    <a:pt x="462" y="2590"/>
                  </a:cubicBezTo>
                  <a:cubicBezTo>
                    <a:pt x="462" y="1263"/>
                    <a:pt x="1544" y="181"/>
                    <a:pt x="2871" y="181"/>
                  </a:cubicBezTo>
                  <a:lnTo>
                    <a:pt x="4206" y="181"/>
                  </a:lnTo>
                  <a:cubicBezTo>
                    <a:pt x="4631" y="181"/>
                    <a:pt x="5049" y="297"/>
                    <a:pt x="5417" y="513"/>
                  </a:cubicBezTo>
                  <a:cubicBezTo>
                    <a:pt x="4999" y="181"/>
                    <a:pt x="4480" y="1"/>
                    <a:pt x="39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2" name="Google Shape;2044;p44">
              <a:extLst>
                <a:ext uri="{FF2B5EF4-FFF2-40B4-BE49-F238E27FC236}">
                  <a16:creationId xmlns:a16="http://schemas.microsoft.com/office/drawing/2014/main" id="{C1DC1713-79A5-4DE5-B65F-32F7A8D57667}"/>
                </a:ext>
              </a:extLst>
            </p:cNvPr>
            <p:cNvGrpSpPr/>
            <p:nvPr/>
          </p:nvGrpSpPr>
          <p:grpSpPr>
            <a:xfrm>
              <a:off x="3176563" y="1380375"/>
              <a:ext cx="196550" cy="234075"/>
              <a:chOff x="3077200" y="1380375"/>
              <a:chExt cx="196550" cy="234075"/>
            </a:xfrm>
          </p:grpSpPr>
          <p:sp>
            <p:nvSpPr>
              <p:cNvPr id="13" name="Google Shape;2045;p44">
                <a:extLst>
                  <a:ext uri="{FF2B5EF4-FFF2-40B4-BE49-F238E27FC236}">
                    <a16:creationId xmlns:a16="http://schemas.microsoft.com/office/drawing/2014/main" id="{D8B7DFD0-2C0D-4796-A935-C5F38265D566}"/>
                  </a:ext>
                </a:extLst>
              </p:cNvPr>
              <p:cNvSpPr/>
              <p:nvPr/>
            </p:nvSpPr>
            <p:spPr>
              <a:xfrm>
                <a:off x="3077200" y="1380375"/>
                <a:ext cx="196550" cy="189000"/>
              </a:xfrm>
              <a:custGeom>
                <a:avLst/>
                <a:gdLst/>
                <a:ahLst/>
                <a:cxnLst/>
                <a:rect l="l" t="t" r="r" b="b"/>
                <a:pathLst>
                  <a:path w="7862" h="7560" extrusionOk="0">
                    <a:moveTo>
                      <a:pt x="4083" y="1"/>
                    </a:moveTo>
                    <a:cubicBezTo>
                      <a:pt x="2554" y="1"/>
                      <a:pt x="1176" y="924"/>
                      <a:pt x="592" y="2338"/>
                    </a:cubicBezTo>
                    <a:cubicBezTo>
                      <a:pt x="0" y="3744"/>
                      <a:pt x="325" y="5374"/>
                      <a:pt x="1407" y="6456"/>
                    </a:cubicBezTo>
                    <a:cubicBezTo>
                      <a:pt x="2129" y="7178"/>
                      <a:pt x="3092" y="7560"/>
                      <a:pt x="4074" y="7560"/>
                    </a:cubicBezTo>
                    <a:cubicBezTo>
                      <a:pt x="4562" y="7560"/>
                      <a:pt x="5055" y="7465"/>
                      <a:pt x="5525" y="7271"/>
                    </a:cubicBezTo>
                    <a:cubicBezTo>
                      <a:pt x="6939" y="6687"/>
                      <a:pt x="7862" y="5309"/>
                      <a:pt x="7862" y="3780"/>
                    </a:cubicBezTo>
                    <a:cubicBezTo>
                      <a:pt x="7855" y="1696"/>
                      <a:pt x="6167" y="8"/>
                      <a:pt x="4083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2046;p44">
                <a:extLst>
                  <a:ext uri="{FF2B5EF4-FFF2-40B4-BE49-F238E27FC236}">
                    <a16:creationId xmlns:a16="http://schemas.microsoft.com/office/drawing/2014/main" id="{A31124E9-FCE5-444C-B2FA-340E18198EF9}"/>
                  </a:ext>
                </a:extLst>
              </p:cNvPr>
              <p:cNvSpPr/>
              <p:nvPr/>
            </p:nvSpPr>
            <p:spPr>
              <a:xfrm>
                <a:off x="3145900" y="1498475"/>
                <a:ext cx="68350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2734" h="2837" extrusionOk="0">
                    <a:moveTo>
                      <a:pt x="1082" y="1"/>
                    </a:moveTo>
                    <a:cubicBezTo>
                      <a:pt x="613" y="1"/>
                      <a:pt x="159" y="686"/>
                      <a:pt x="0" y="2035"/>
                    </a:cubicBezTo>
                    <a:lnTo>
                      <a:pt x="0" y="2590"/>
                    </a:lnTo>
                    <a:cubicBezTo>
                      <a:pt x="429" y="2755"/>
                      <a:pt x="879" y="2836"/>
                      <a:pt x="1330" y="2836"/>
                    </a:cubicBezTo>
                    <a:cubicBezTo>
                      <a:pt x="1806" y="2836"/>
                      <a:pt x="2282" y="2746"/>
                      <a:pt x="2734" y="2569"/>
                    </a:cubicBezTo>
                    <a:lnTo>
                      <a:pt x="2734" y="2006"/>
                    </a:lnTo>
                    <a:cubicBezTo>
                      <a:pt x="2561" y="362"/>
                      <a:pt x="1587" y="1"/>
                      <a:pt x="1082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2047;p44">
                <a:extLst>
                  <a:ext uri="{FF2B5EF4-FFF2-40B4-BE49-F238E27FC236}">
                    <a16:creationId xmlns:a16="http://schemas.microsoft.com/office/drawing/2014/main" id="{288AD3AD-B248-425C-BCC2-FB95BBEEDB25}"/>
                  </a:ext>
                </a:extLst>
              </p:cNvPr>
              <p:cNvSpPr/>
              <p:nvPr/>
            </p:nvSpPr>
            <p:spPr>
              <a:xfrm>
                <a:off x="3089275" y="1392288"/>
                <a:ext cx="179975" cy="163150"/>
              </a:xfrm>
              <a:custGeom>
                <a:avLst/>
                <a:gdLst/>
                <a:ahLst/>
                <a:cxnLst/>
                <a:rect l="l" t="t" r="r" b="b"/>
                <a:pathLst>
                  <a:path w="7199" h="6526" extrusionOk="0">
                    <a:moveTo>
                      <a:pt x="3601" y="0"/>
                    </a:moveTo>
                    <a:cubicBezTo>
                      <a:pt x="3341" y="0"/>
                      <a:pt x="3077" y="31"/>
                      <a:pt x="2813" y="96"/>
                    </a:cubicBezTo>
                    <a:cubicBezTo>
                      <a:pt x="1068" y="529"/>
                      <a:pt x="1" y="2296"/>
                      <a:pt x="433" y="4042"/>
                    </a:cubicBezTo>
                    <a:cubicBezTo>
                      <a:pt x="801" y="5531"/>
                      <a:pt x="2132" y="6525"/>
                      <a:pt x="3594" y="6525"/>
                    </a:cubicBezTo>
                    <a:cubicBezTo>
                      <a:pt x="3853" y="6525"/>
                      <a:pt x="4116" y="6494"/>
                      <a:pt x="4378" y="6429"/>
                    </a:cubicBezTo>
                    <a:cubicBezTo>
                      <a:pt x="6131" y="5996"/>
                      <a:pt x="7199" y="4229"/>
                      <a:pt x="6766" y="2477"/>
                    </a:cubicBezTo>
                    <a:cubicBezTo>
                      <a:pt x="6398" y="994"/>
                      <a:pt x="5067" y="0"/>
                      <a:pt x="3601" y="0"/>
                    </a:cubicBezTo>
                    <a:close/>
                  </a:path>
                </a:pathLst>
              </a:custGeom>
              <a:solidFill>
                <a:srgbClr val="F8FA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2048;p44">
                <a:extLst>
                  <a:ext uri="{FF2B5EF4-FFF2-40B4-BE49-F238E27FC236}">
                    <a16:creationId xmlns:a16="http://schemas.microsoft.com/office/drawing/2014/main" id="{D6C0D3CA-5601-445E-9ADA-29DA368C1360}"/>
                  </a:ext>
                </a:extLst>
              </p:cNvPr>
              <p:cNvSpPr/>
              <p:nvPr/>
            </p:nvSpPr>
            <p:spPr>
              <a:xfrm>
                <a:off x="3099881" y="1407525"/>
                <a:ext cx="146425" cy="206925"/>
              </a:xfrm>
              <a:custGeom>
                <a:avLst/>
                <a:gdLst/>
                <a:ahLst/>
                <a:cxnLst/>
                <a:rect l="l" t="t" r="r" b="b"/>
                <a:pathLst>
                  <a:path w="5857" h="8277" extrusionOk="0">
                    <a:moveTo>
                      <a:pt x="3163" y="0"/>
                    </a:moveTo>
                    <a:cubicBezTo>
                      <a:pt x="2706" y="0"/>
                      <a:pt x="2237" y="119"/>
                      <a:pt x="1796" y="379"/>
                    </a:cubicBezTo>
                    <a:cubicBezTo>
                      <a:pt x="0" y="1439"/>
                      <a:pt x="44" y="4050"/>
                      <a:pt x="1869" y="5053"/>
                    </a:cubicBezTo>
                    <a:cubicBezTo>
                      <a:pt x="2135" y="5204"/>
                      <a:pt x="2308" y="5485"/>
                      <a:pt x="2308" y="5803"/>
                    </a:cubicBezTo>
                    <a:lnTo>
                      <a:pt x="2308" y="6654"/>
                    </a:lnTo>
                    <a:lnTo>
                      <a:pt x="1876" y="6654"/>
                    </a:lnTo>
                    <a:cubicBezTo>
                      <a:pt x="1753" y="6654"/>
                      <a:pt x="1695" y="6798"/>
                      <a:pt x="1782" y="6884"/>
                    </a:cubicBezTo>
                    <a:lnTo>
                      <a:pt x="3109" y="8233"/>
                    </a:lnTo>
                    <a:cubicBezTo>
                      <a:pt x="3134" y="8262"/>
                      <a:pt x="3169" y="8276"/>
                      <a:pt x="3203" y="8276"/>
                    </a:cubicBezTo>
                    <a:cubicBezTo>
                      <a:pt x="3237" y="8276"/>
                      <a:pt x="3271" y="8262"/>
                      <a:pt x="3297" y="8233"/>
                    </a:cubicBezTo>
                    <a:lnTo>
                      <a:pt x="4624" y="6884"/>
                    </a:lnTo>
                    <a:cubicBezTo>
                      <a:pt x="4710" y="6798"/>
                      <a:pt x="4645" y="6654"/>
                      <a:pt x="4530" y="6654"/>
                    </a:cubicBezTo>
                    <a:lnTo>
                      <a:pt x="4097" y="6654"/>
                    </a:lnTo>
                    <a:lnTo>
                      <a:pt x="4097" y="5752"/>
                    </a:lnTo>
                    <a:cubicBezTo>
                      <a:pt x="4097" y="5449"/>
                      <a:pt x="4256" y="5168"/>
                      <a:pt x="4523" y="5016"/>
                    </a:cubicBezTo>
                    <a:cubicBezTo>
                      <a:pt x="5345" y="4533"/>
                      <a:pt x="5857" y="3653"/>
                      <a:pt x="5857" y="2694"/>
                    </a:cubicBezTo>
                    <a:cubicBezTo>
                      <a:pt x="5857" y="1121"/>
                      <a:pt x="4567" y="0"/>
                      <a:pt x="3163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18000" algn="ctr">
                  <a:spcBef>
                    <a:spcPts val="300"/>
                  </a:spcBef>
                  <a:buClr>
                    <a:srgbClr val="000000"/>
                  </a:buClr>
                </a:pPr>
                <a:r>
                  <a:rPr lang="nl-NL" sz="1400" b="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1</a:t>
                </a:r>
                <a:endParaRPr sz="1400" b="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" name="Google Shape;2039;p44">
            <a:extLst>
              <a:ext uri="{FF2B5EF4-FFF2-40B4-BE49-F238E27FC236}">
                <a16:creationId xmlns:a16="http://schemas.microsoft.com/office/drawing/2014/main" id="{23A94180-5CE1-41F4-9E99-2526390AF122}"/>
              </a:ext>
            </a:extLst>
          </p:cNvPr>
          <p:cNvGrpSpPr/>
          <p:nvPr/>
        </p:nvGrpSpPr>
        <p:grpSpPr>
          <a:xfrm>
            <a:off x="8173592" y="1534967"/>
            <a:ext cx="3018570" cy="836786"/>
            <a:chOff x="3176563" y="1380375"/>
            <a:chExt cx="844388" cy="234075"/>
          </a:xfrm>
        </p:grpSpPr>
        <p:sp>
          <p:nvSpPr>
            <p:cNvPr id="18" name="Google Shape;2040;p44">
              <a:extLst>
                <a:ext uri="{FF2B5EF4-FFF2-40B4-BE49-F238E27FC236}">
                  <a16:creationId xmlns:a16="http://schemas.microsoft.com/office/drawing/2014/main" id="{3ED09606-8F54-41E9-8219-D0E0514849F9}"/>
                </a:ext>
              </a:extLst>
            </p:cNvPr>
            <p:cNvSpPr/>
            <p:nvPr/>
          </p:nvSpPr>
          <p:spPr>
            <a:xfrm>
              <a:off x="3289775" y="1394800"/>
              <a:ext cx="731175" cy="158175"/>
            </a:xfrm>
            <a:custGeom>
              <a:avLst/>
              <a:gdLst/>
              <a:ahLst/>
              <a:cxnLst/>
              <a:rect l="l" t="t" r="r" b="b"/>
              <a:pathLst>
                <a:path w="29247" h="6327" extrusionOk="0">
                  <a:moveTo>
                    <a:pt x="1" y="1"/>
                  </a:moveTo>
                  <a:lnTo>
                    <a:pt x="1" y="6326"/>
                  </a:lnTo>
                  <a:lnTo>
                    <a:pt x="26088" y="6326"/>
                  </a:lnTo>
                  <a:cubicBezTo>
                    <a:pt x="27833" y="6326"/>
                    <a:pt x="29247" y="4912"/>
                    <a:pt x="29247" y="3167"/>
                  </a:cubicBezTo>
                  <a:cubicBezTo>
                    <a:pt x="29247" y="1414"/>
                    <a:pt x="27833" y="1"/>
                    <a:pt x="26088" y="1"/>
                  </a:cubicBezTo>
                  <a:close/>
                </a:path>
              </a:pathLst>
            </a:custGeom>
            <a:solidFill>
              <a:srgbClr val="B8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8000">
                <a:buClr>
                  <a:srgbClr val="000000"/>
                </a:buClr>
              </a:pPr>
              <a:r>
                <a:rPr lang="nl-NL"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Marktonderzoek</a:t>
              </a:r>
              <a:endParaRPr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041;p44">
              <a:extLst>
                <a:ext uri="{FF2B5EF4-FFF2-40B4-BE49-F238E27FC236}">
                  <a16:creationId xmlns:a16="http://schemas.microsoft.com/office/drawing/2014/main" id="{7045E435-B041-48D8-A2E5-16B6D5083B83}"/>
                </a:ext>
              </a:extLst>
            </p:cNvPr>
            <p:cNvSpPr/>
            <p:nvPr/>
          </p:nvSpPr>
          <p:spPr>
            <a:xfrm>
              <a:off x="3849475" y="1413550"/>
              <a:ext cx="152725" cy="120650"/>
            </a:xfrm>
            <a:custGeom>
              <a:avLst/>
              <a:gdLst/>
              <a:ahLst/>
              <a:cxnLst/>
              <a:rect l="l" t="t" r="r" b="b"/>
              <a:pathLst>
                <a:path w="6109" h="4826" extrusionOk="0">
                  <a:moveTo>
                    <a:pt x="2366" y="1"/>
                  </a:moveTo>
                  <a:cubicBezTo>
                    <a:pt x="1053" y="30"/>
                    <a:pt x="0" y="1097"/>
                    <a:pt x="0" y="2410"/>
                  </a:cubicBezTo>
                  <a:cubicBezTo>
                    <a:pt x="0" y="3722"/>
                    <a:pt x="1053" y="4797"/>
                    <a:pt x="2366" y="4826"/>
                  </a:cubicBezTo>
                  <a:lnTo>
                    <a:pt x="3700" y="4826"/>
                  </a:lnTo>
                  <a:cubicBezTo>
                    <a:pt x="5027" y="4819"/>
                    <a:pt x="6102" y="3744"/>
                    <a:pt x="6109" y="2417"/>
                  </a:cubicBezTo>
                  <a:cubicBezTo>
                    <a:pt x="6102" y="1083"/>
                    <a:pt x="5027" y="1"/>
                    <a:pt x="3700" y="1"/>
                  </a:cubicBezTo>
                  <a:close/>
                </a:path>
              </a:pathLst>
            </a:custGeom>
            <a:solidFill>
              <a:srgbClr val="E7A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42;p44">
              <a:extLst>
                <a:ext uri="{FF2B5EF4-FFF2-40B4-BE49-F238E27FC236}">
                  <a16:creationId xmlns:a16="http://schemas.microsoft.com/office/drawing/2014/main" id="{69C12BEE-5E76-40B5-B295-25DFD84BEDD8}"/>
                </a:ext>
              </a:extLst>
            </p:cNvPr>
            <p:cNvSpPr/>
            <p:nvPr/>
          </p:nvSpPr>
          <p:spPr>
            <a:xfrm>
              <a:off x="3849475" y="1413550"/>
              <a:ext cx="152725" cy="120650"/>
            </a:xfrm>
            <a:custGeom>
              <a:avLst/>
              <a:gdLst/>
              <a:ahLst/>
              <a:cxnLst/>
              <a:rect l="l" t="t" r="r" b="b"/>
              <a:pathLst>
                <a:path w="6109" h="4826" extrusionOk="0">
                  <a:moveTo>
                    <a:pt x="2366" y="1"/>
                  </a:moveTo>
                  <a:cubicBezTo>
                    <a:pt x="1053" y="30"/>
                    <a:pt x="0" y="1097"/>
                    <a:pt x="0" y="2410"/>
                  </a:cubicBezTo>
                  <a:cubicBezTo>
                    <a:pt x="0" y="3722"/>
                    <a:pt x="1053" y="4797"/>
                    <a:pt x="2366" y="4826"/>
                  </a:cubicBezTo>
                  <a:lnTo>
                    <a:pt x="3700" y="4826"/>
                  </a:lnTo>
                  <a:cubicBezTo>
                    <a:pt x="5027" y="4819"/>
                    <a:pt x="6102" y="3744"/>
                    <a:pt x="6109" y="2417"/>
                  </a:cubicBezTo>
                  <a:cubicBezTo>
                    <a:pt x="6102" y="1083"/>
                    <a:pt x="5027" y="1"/>
                    <a:pt x="370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nl-NL" sz="12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§ 3</a:t>
              </a: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043;p44">
              <a:extLst>
                <a:ext uri="{FF2B5EF4-FFF2-40B4-BE49-F238E27FC236}">
                  <a16:creationId xmlns:a16="http://schemas.microsoft.com/office/drawing/2014/main" id="{D39D0EB4-112D-4406-BAFD-3988D8AD67E6}"/>
                </a:ext>
              </a:extLst>
            </p:cNvPr>
            <p:cNvSpPr/>
            <p:nvPr/>
          </p:nvSpPr>
          <p:spPr>
            <a:xfrm>
              <a:off x="3843325" y="1413550"/>
              <a:ext cx="135450" cy="112375"/>
            </a:xfrm>
            <a:custGeom>
              <a:avLst/>
              <a:gdLst/>
              <a:ahLst/>
              <a:cxnLst/>
              <a:rect l="l" t="t" r="r" b="b"/>
              <a:pathLst>
                <a:path w="5418" h="4495" extrusionOk="0">
                  <a:moveTo>
                    <a:pt x="2612" y="1"/>
                  </a:moveTo>
                  <a:cubicBezTo>
                    <a:pt x="1523" y="1"/>
                    <a:pt x="571" y="729"/>
                    <a:pt x="289" y="1782"/>
                  </a:cubicBezTo>
                  <a:cubicBezTo>
                    <a:pt x="1" y="2835"/>
                    <a:pt x="455" y="3946"/>
                    <a:pt x="1400" y="4494"/>
                  </a:cubicBezTo>
                  <a:cubicBezTo>
                    <a:pt x="809" y="4040"/>
                    <a:pt x="462" y="3333"/>
                    <a:pt x="462" y="2590"/>
                  </a:cubicBezTo>
                  <a:cubicBezTo>
                    <a:pt x="462" y="1263"/>
                    <a:pt x="1544" y="181"/>
                    <a:pt x="2871" y="181"/>
                  </a:cubicBezTo>
                  <a:lnTo>
                    <a:pt x="4206" y="181"/>
                  </a:lnTo>
                  <a:cubicBezTo>
                    <a:pt x="4631" y="181"/>
                    <a:pt x="5049" y="297"/>
                    <a:pt x="5417" y="513"/>
                  </a:cubicBezTo>
                  <a:cubicBezTo>
                    <a:pt x="4999" y="181"/>
                    <a:pt x="4480" y="1"/>
                    <a:pt x="39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" name="Google Shape;2044;p44">
              <a:extLst>
                <a:ext uri="{FF2B5EF4-FFF2-40B4-BE49-F238E27FC236}">
                  <a16:creationId xmlns:a16="http://schemas.microsoft.com/office/drawing/2014/main" id="{40F288F9-318E-4E12-81CB-D5DAD2EE86F8}"/>
                </a:ext>
              </a:extLst>
            </p:cNvPr>
            <p:cNvGrpSpPr/>
            <p:nvPr/>
          </p:nvGrpSpPr>
          <p:grpSpPr>
            <a:xfrm>
              <a:off x="3176563" y="1380375"/>
              <a:ext cx="196550" cy="234075"/>
              <a:chOff x="3077200" y="1380375"/>
              <a:chExt cx="196550" cy="234075"/>
            </a:xfrm>
          </p:grpSpPr>
          <p:sp>
            <p:nvSpPr>
              <p:cNvPr id="23" name="Google Shape;2045;p44">
                <a:extLst>
                  <a:ext uri="{FF2B5EF4-FFF2-40B4-BE49-F238E27FC236}">
                    <a16:creationId xmlns:a16="http://schemas.microsoft.com/office/drawing/2014/main" id="{0A7815E9-255A-4DD0-9230-34D55918FDDE}"/>
                  </a:ext>
                </a:extLst>
              </p:cNvPr>
              <p:cNvSpPr/>
              <p:nvPr/>
            </p:nvSpPr>
            <p:spPr>
              <a:xfrm>
                <a:off x="3077200" y="1380375"/>
                <a:ext cx="196550" cy="189000"/>
              </a:xfrm>
              <a:custGeom>
                <a:avLst/>
                <a:gdLst/>
                <a:ahLst/>
                <a:cxnLst/>
                <a:rect l="l" t="t" r="r" b="b"/>
                <a:pathLst>
                  <a:path w="7862" h="7560" extrusionOk="0">
                    <a:moveTo>
                      <a:pt x="4083" y="1"/>
                    </a:moveTo>
                    <a:cubicBezTo>
                      <a:pt x="2554" y="1"/>
                      <a:pt x="1176" y="924"/>
                      <a:pt x="592" y="2338"/>
                    </a:cubicBezTo>
                    <a:cubicBezTo>
                      <a:pt x="0" y="3744"/>
                      <a:pt x="325" y="5374"/>
                      <a:pt x="1407" y="6456"/>
                    </a:cubicBezTo>
                    <a:cubicBezTo>
                      <a:pt x="2129" y="7178"/>
                      <a:pt x="3092" y="7560"/>
                      <a:pt x="4074" y="7560"/>
                    </a:cubicBezTo>
                    <a:cubicBezTo>
                      <a:pt x="4562" y="7560"/>
                      <a:pt x="5055" y="7465"/>
                      <a:pt x="5525" y="7271"/>
                    </a:cubicBezTo>
                    <a:cubicBezTo>
                      <a:pt x="6939" y="6687"/>
                      <a:pt x="7862" y="5309"/>
                      <a:pt x="7862" y="3780"/>
                    </a:cubicBezTo>
                    <a:cubicBezTo>
                      <a:pt x="7855" y="1696"/>
                      <a:pt x="6167" y="8"/>
                      <a:pt x="4083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046;p44">
                <a:extLst>
                  <a:ext uri="{FF2B5EF4-FFF2-40B4-BE49-F238E27FC236}">
                    <a16:creationId xmlns:a16="http://schemas.microsoft.com/office/drawing/2014/main" id="{965C4B2F-5BF7-4191-9B34-2ECB5535810F}"/>
                  </a:ext>
                </a:extLst>
              </p:cNvPr>
              <p:cNvSpPr/>
              <p:nvPr/>
            </p:nvSpPr>
            <p:spPr>
              <a:xfrm>
                <a:off x="3145900" y="1498475"/>
                <a:ext cx="68350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2734" h="2837" extrusionOk="0">
                    <a:moveTo>
                      <a:pt x="1082" y="1"/>
                    </a:moveTo>
                    <a:cubicBezTo>
                      <a:pt x="613" y="1"/>
                      <a:pt x="159" y="686"/>
                      <a:pt x="0" y="2035"/>
                    </a:cubicBezTo>
                    <a:lnTo>
                      <a:pt x="0" y="2590"/>
                    </a:lnTo>
                    <a:cubicBezTo>
                      <a:pt x="429" y="2755"/>
                      <a:pt x="879" y="2836"/>
                      <a:pt x="1330" y="2836"/>
                    </a:cubicBezTo>
                    <a:cubicBezTo>
                      <a:pt x="1806" y="2836"/>
                      <a:pt x="2282" y="2746"/>
                      <a:pt x="2734" y="2569"/>
                    </a:cubicBezTo>
                    <a:lnTo>
                      <a:pt x="2734" y="2006"/>
                    </a:lnTo>
                    <a:cubicBezTo>
                      <a:pt x="2561" y="362"/>
                      <a:pt x="1587" y="1"/>
                      <a:pt x="1082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047;p44">
                <a:extLst>
                  <a:ext uri="{FF2B5EF4-FFF2-40B4-BE49-F238E27FC236}">
                    <a16:creationId xmlns:a16="http://schemas.microsoft.com/office/drawing/2014/main" id="{22337070-5259-406B-807F-E90E6A89C9EF}"/>
                  </a:ext>
                </a:extLst>
              </p:cNvPr>
              <p:cNvSpPr/>
              <p:nvPr/>
            </p:nvSpPr>
            <p:spPr>
              <a:xfrm>
                <a:off x="3089275" y="1392288"/>
                <a:ext cx="179975" cy="163150"/>
              </a:xfrm>
              <a:custGeom>
                <a:avLst/>
                <a:gdLst/>
                <a:ahLst/>
                <a:cxnLst/>
                <a:rect l="l" t="t" r="r" b="b"/>
                <a:pathLst>
                  <a:path w="7199" h="6526" extrusionOk="0">
                    <a:moveTo>
                      <a:pt x="3601" y="0"/>
                    </a:moveTo>
                    <a:cubicBezTo>
                      <a:pt x="3341" y="0"/>
                      <a:pt x="3077" y="31"/>
                      <a:pt x="2813" y="96"/>
                    </a:cubicBezTo>
                    <a:cubicBezTo>
                      <a:pt x="1068" y="529"/>
                      <a:pt x="1" y="2296"/>
                      <a:pt x="433" y="4042"/>
                    </a:cubicBezTo>
                    <a:cubicBezTo>
                      <a:pt x="801" y="5531"/>
                      <a:pt x="2132" y="6525"/>
                      <a:pt x="3594" y="6525"/>
                    </a:cubicBezTo>
                    <a:cubicBezTo>
                      <a:pt x="3853" y="6525"/>
                      <a:pt x="4116" y="6494"/>
                      <a:pt x="4378" y="6429"/>
                    </a:cubicBezTo>
                    <a:cubicBezTo>
                      <a:pt x="6131" y="5996"/>
                      <a:pt x="7199" y="4229"/>
                      <a:pt x="6766" y="2477"/>
                    </a:cubicBezTo>
                    <a:cubicBezTo>
                      <a:pt x="6398" y="994"/>
                      <a:pt x="5067" y="0"/>
                      <a:pt x="3601" y="0"/>
                    </a:cubicBezTo>
                    <a:close/>
                  </a:path>
                </a:pathLst>
              </a:custGeom>
              <a:solidFill>
                <a:srgbClr val="F8FA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048;p44">
                <a:extLst>
                  <a:ext uri="{FF2B5EF4-FFF2-40B4-BE49-F238E27FC236}">
                    <a16:creationId xmlns:a16="http://schemas.microsoft.com/office/drawing/2014/main" id="{796F32C6-2471-492A-8CCC-92749F24ED79}"/>
                  </a:ext>
                </a:extLst>
              </p:cNvPr>
              <p:cNvSpPr/>
              <p:nvPr/>
            </p:nvSpPr>
            <p:spPr>
              <a:xfrm>
                <a:off x="3099881" y="1407525"/>
                <a:ext cx="146425" cy="206925"/>
              </a:xfrm>
              <a:custGeom>
                <a:avLst/>
                <a:gdLst/>
                <a:ahLst/>
                <a:cxnLst/>
                <a:rect l="l" t="t" r="r" b="b"/>
                <a:pathLst>
                  <a:path w="5857" h="8277" extrusionOk="0">
                    <a:moveTo>
                      <a:pt x="3163" y="0"/>
                    </a:moveTo>
                    <a:cubicBezTo>
                      <a:pt x="2706" y="0"/>
                      <a:pt x="2237" y="119"/>
                      <a:pt x="1796" y="379"/>
                    </a:cubicBezTo>
                    <a:cubicBezTo>
                      <a:pt x="0" y="1439"/>
                      <a:pt x="44" y="4050"/>
                      <a:pt x="1869" y="5053"/>
                    </a:cubicBezTo>
                    <a:cubicBezTo>
                      <a:pt x="2135" y="5204"/>
                      <a:pt x="2308" y="5485"/>
                      <a:pt x="2308" y="5803"/>
                    </a:cubicBezTo>
                    <a:lnTo>
                      <a:pt x="2308" y="6654"/>
                    </a:lnTo>
                    <a:lnTo>
                      <a:pt x="1876" y="6654"/>
                    </a:lnTo>
                    <a:cubicBezTo>
                      <a:pt x="1753" y="6654"/>
                      <a:pt x="1695" y="6798"/>
                      <a:pt x="1782" y="6884"/>
                    </a:cubicBezTo>
                    <a:lnTo>
                      <a:pt x="3109" y="8233"/>
                    </a:lnTo>
                    <a:cubicBezTo>
                      <a:pt x="3134" y="8262"/>
                      <a:pt x="3169" y="8276"/>
                      <a:pt x="3203" y="8276"/>
                    </a:cubicBezTo>
                    <a:cubicBezTo>
                      <a:pt x="3237" y="8276"/>
                      <a:pt x="3271" y="8262"/>
                      <a:pt x="3297" y="8233"/>
                    </a:cubicBezTo>
                    <a:lnTo>
                      <a:pt x="4624" y="6884"/>
                    </a:lnTo>
                    <a:cubicBezTo>
                      <a:pt x="4710" y="6798"/>
                      <a:pt x="4645" y="6654"/>
                      <a:pt x="4530" y="6654"/>
                    </a:cubicBezTo>
                    <a:lnTo>
                      <a:pt x="4097" y="6654"/>
                    </a:lnTo>
                    <a:lnTo>
                      <a:pt x="4097" y="5752"/>
                    </a:lnTo>
                    <a:cubicBezTo>
                      <a:pt x="4097" y="5449"/>
                      <a:pt x="4256" y="5168"/>
                      <a:pt x="4523" y="5016"/>
                    </a:cubicBezTo>
                    <a:cubicBezTo>
                      <a:pt x="5345" y="4533"/>
                      <a:pt x="5857" y="3653"/>
                      <a:pt x="5857" y="2694"/>
                    </a:cubicBezTo>
                    <a:cubicBezTo>
                      <a:pt x="5857" y="1121"/>
                      <a:pt x="4567" y="0"/>
                      <a:pt x="3163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18000" algn="ctr">
                  <a:spcBef>
                    <a:spcPts val="300"/>
                  </a:spcBef>
                  <a:buClr>
                    <a:srgbClr val="000000"/>
                  </a:buClr>
                </a:pPr>
                <a:r>
                  <a:rPr lang="nl-NL" sz="1400" b="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2</a:t>
                </a:r>
                <a:endParaRPr sz="1400" b="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" name="Google Shape;2039;p44">
            <a:extLst>
              <a:ext uri="{FF2B5EF4-FFF2-40B4-BE49-F238E27FC236}">
                <a16:creationId xmlns:a16="http://schemas.microsoft.com/office/drawing/2014/main" id="{5A184445-612A-4B41-936C-AA940F37247E}"/>
              </a:ext>
            </a:extLst>
          </p:cNvPr>
          <p:cNvGrpSpPr/>
          <p:nvPr/>
        </p:nvGrpSpPr>
        <p:grpSpPr>
          <a:xfrm>
            <a:off x="8173592" y="2381271"/>
            <a:ext cx="3018570" cy="836786"/>
            <a:chOff x="3176563" y="1380375"/>
            <a:chExt cx="844388" cy="234075"/>
          </a:xfrm>
        </p:grpSpPr>
        <p:sp>
          <p:nvSpPr>
            <p:cNvPr id="28" name="Google Shape;2040;p44">
              <a:extLst>
                <a:ext uri="{FF2B5EF4-FFF2-40B4-BE49-F238E27FC236}">
                  <a16:creationId xmlns:a16="http://schemas.microsoft.com/office/drawing/2014/main" id="{E847357E-CCAB-4996-B530-0935EEC960C1}"/>
                </a:ext>
              </a:extLst>
            </p:cNvPr>
            <p:cNvSpPr/>
            <p:nvPr/>
          </p:nvSpPr>
          <p:spPr>
            <a:xfrm>
              <a:off x="3289775" y="1394800"/>
              <a:ext cx="731175" cy="158175"/>
            </a:xfrm>
            <a:custGeom>
              <a:avLst/>
              <a:gdLst/>
              <a:ahLst/>
              <a:cxnLst/>
              <a:rect l="l" t="t" r="r" b="b"/>
              <a:pathLst>
                <a:path w="29247" h="6327" extrusionOk="0">
                  <a:moveTo>
                    <a:pt x="1" y="1"/>
                  </a:moveTo>
                  <a:lnTo>
                    <a:pt x="1" y="6326"/>
                  </a:lnTo>
                  <a:lnTo>
                    <a:pt x="26088" y="6326"/>
                  </a:lnTo>
                  <a:cubicBezTo>
                    <a:pt x="27833" y="6326"/>
                    <a:pt x="29247" y="4912"/>
                    <a:pt x="29247" y="3167"/>
                  </a:cubicBezTo>
                  <a:cubicBezTo>
                    <a:pt x="29247" y="1414"/>
                    <a:pt x="27833" y="1"/>
                    <a:pt x="26088" y="1"/>
                  </a:cubicBezTo>
                  <a:close/>
                </a:path>
              </a:pathLst>
            </a:custGeom>
            <a:solidFill>
              <a:srgbClr val="B8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8000">
                <a:buClr>
                  <a:srgbClr val="000000"/>
                </a:buClr>
              </a:pPr>
              <a:r>
                <a:rPr lang="nl-NL"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Financieel plan</a:t>
              </a:r>
              <a:endParaRPr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041;p44">
              <a:extLst>
                <a:ext uri="{FF2B5EF4-FFF2-40B4-BE49-F238E27FC236}">
                  <a16:creationId xmlns:a16="http://schemas.microsoft.com/office/drawing/2014/main" id="{9E10C768-7072-41B4-A04F-9116F25DEEE9}"/>
                </a:ext>
              </a:extLst>
            </p:cNvPr>
            <p:cNvSpPr/>
            <p:nvPr/>
          </p:nvSpPr>
          <p:spPr>
            <a:xfrm>
              <a:off x="3849475" y="1413550"/>
              <a:ext cx="152725" cy="120650"/>
            </a:xfrm>
            <a:custGeom>
              <a:avLst/>
              <a:gdLst/>
              <a:ahLst/>
              <a:cxnLst/>
              <a:rect l="l" t="t" r="r" b="b"/>
              <a:pathLst>
                <a:path w="6109" h="4826" extrusionOk="0">
                  <a:moveTo>
                    <a:pt x="2366" y="1"/>
                  </a:moveTo>
                  <a:cubicBezTo>
                    <a:pt x="1053" y="30"/>
                    <a:pt x="0" y="1097"/>
                    <a:pt x="0" y="2410"/>
                  </a:cubicBezTo>
                  <a:cubicBezTo>
                    <a:pt x="0" y="3722"/>
                    <a:pt x="1053" y="4797"/>
                    <a:pt x="2366" y="4826"/>
                  </a:cubicBezTo>
                  <a:lnTo>
                    <a:pt x="3700" y="4826"/>
                  </a:lnTo>
                  <a:cubicBezTo>
                    <a:pt x="5027" y="4819"/>
                    <a:pt x="6102" y="3744"/>
                    <a:pt x="6109" y="2417"/>
                  </a:cubicBezTo>
                  <a:cubicBezTo>
                    <a:pt x="6102" y="1083"/>
                    <a:pt x="5027" y="1"/>
                    <a:pt x="3700" y="1"/>
                  </a:cubicBezTo>
                  <a:close/>
                </a:path>
              </a:pathLst>
            </a:custGeom>
            <a:solidFill>
              <a:srgbClr val="E7A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042;p44">
              <a:extLst>
                <a:ext uri="{FF2B5EF4-FFF2-40B4-BE49-F238E27FC236}">
                  <a16:creationId xmlns:a16="http://schemas.microsoft.com/office/drawing/2014/main" id="{16914B55-F84F-48B1-AF2B-BA16C9116D3E}"/>
                </a:ext>
              </a:extLst>
            </p:cNvPr>
            <p:cNvSpPr/>
            <p:nvPr/>
          </p:nvSpPr>
          <p:spPr>
            <a:xfrm>
              <a:off x="3849475" y="1413550"/>
              <a:ext cx="152725" cy="120650"/>
            </a:xfrm>
            <a:custGeom>
              <a:avLst/>
              <a:gdLst/>
              <a:ahLst/>
              <a:cxnLst/>
              <a:rect l="l" t="t" r="r" b="b"/>
              <a:pathLst>
                <a:path w="6109" h="4826" extrusionOk="0">
                  <a:moveTo>
                    <a:pt x="2366" y="1"/>
                  </a:moveTo>
                  <a:cubicBezTo>
                    <a:pt x="1053" y="30"/>
                    <a:pt x="0" y="1097"/>
                    <a:pt x="0" y="2410"/>
                  </a:cubicBezTo>
                  <a:cubicBezTo>
                    <a:pt x="0" y="3722"/>
                    <a:pt x="1053" y="4797"/>
                    <a:pt x="2366" y="4826"/>
                  </a:cubicBezTo>
                  <a:lnTo>
                    <a:pt x="3700" y="4826"/>
                  </a:lnTo>
                  <a:cubicBezTo>
                    <a:pt x="5027" y="4819"/>
                    <a:pt x="6102" y="3744"/>
                    <a:pt x="6109" y="2417"/>
                  </a:cubicBezTo>
                  <a:cubicBezTo>
                    <a:pt x="6102" y="1083"/>
                    <a:pt x="5027" y="1"/>
                    <a:pt x="370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nl-NL" sz="12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§ 2.1</a:t>
              </a: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043;p44">
              <a:extLst>
                <a:ext uri="{FF2B5EF4-FFF2-40B4-BE49-F238E27FC236}">
                  <a16:creationId xmlns:a16="http://schemas.microsoft.com/office/drawing/2014/main" id="{2EA21501-3543-4574-A8E9-114B751E1F90}"/>
                </a:ext>
              </a:extLst>
            </p:cNvPr>
            <p:cNvSpPr/>
            <p:nvPr/>
          </p:nvSpPr>
          <p:spPr>
            <a:xfrm>
              <a:off x="3843325" y="1413550"/>
              <a:ext cx="135450" cy="112375"/>
            </a:xfrm>
            <a:custGeom>
              <a:avLst/>
              <a:gdLst/>
              <a:ahLst/>
              <a:cxnLst/>
              <a:rect l="l" t="t" r="r" b="b"/>
              <a:pathLst>
                <a:path w="5418" h="4495" extrusionOk="0">
                  <a:moveTo>
                    <a:pt x="2612" y="1"/>
                  </a:moveTo>
                  <a:cubicBezTo>
                    <a:pt x="1523" y="1"/>
                    <a:pt x="571" y="729"/>
                    <a:pt x="289" y="1782"/>
                  </a:cubicBezTo>
                  <a:cubicBezTo>
                    <a:pt x="1" y="2835"/>
                    <a:pt x="455" y="3946"/>
                    <a:pt x="1400" y="4494"/>
                  </a:cubicBezTo>
                  <a:cubicBezTo>
                    <a:pt x="809" y="4040"/>
                    <a:pt x="462" y="3333"/>
                    <a:pt x="462" y="2590"/>
                  </a:cubicBezTo>
                  <a:cubicBezTo>
                    <a:pt x="462" y="1263"/>
                    <a:pt x="1544" y="181"/>
                    <a:pt x="2871" y="181"/>
                  </a:cubicBezTo>
                  <a:lnTo>
                    <a:pt x="4206" y="181"/>
                  </a:lnTo>
                  <a:cubicBezTo>
                    <a:pt x="4631" y="181"/>
                    <a:pt x="5049" y="297"/>
                    <a:pt x="5417" y="513"/>
                  </a:cubicBezTo>
                  <a:cubicBezTo>
                    <a:pt x="4999" y="181"/>
                    <a:pt x="4480" y="1"/>
                    <a:pt x="39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2" name="Google Shape;2044;p44">
              <a:extLst>
                <a:ext uri="{FF2B5EF4-FFF2-40B4-BE49-F238E27FC236}">
                  <a16:creationId xmlns:a16="http://schemas.microsoft.com/office/drawing/2014/main" id="{215FCF1D-1A4C-4748-87C6-39CD158E5EBC}"/>
                </a:ext>
              </a:extLst>
            </p:cNvPr>
            <p:cNvGrpSpPr/>
            <p:nvPr/>
          </p:nvGrpSpPr>
          <p:grpSpPr>
            <a:xfrm>
              <a:off x="3176563" y="1380375"/>
              <a:ext cx="196550" cy="234075"/>
              <a:chOff x="3077200" y="1380375"/>
              <a:chExt cx="196550" cy="234075"/>
            </a:xfrm>
          </p:grpSpPr>
          <p:sp>
            <p:nvSpPr>
              <p:cNvPr id="33" name="Google Shape;2045;p44">
                <a:extLst>
                  <a:ext uri="{FF2B5EF4-FFF2-40B4-BE49-F238E27FC236}">
                    <a16:creationId xmlns:a16="http://schemas.microsoft.com/office/drawing/2014/main" id="{A7C2222D-1853-4BBD-A65D-35AECC55A888}"/>
                  </a:ext>
                </a:extLst>
              </p:cNvPr>
              <p:cNvSpPr/>
              <p:nvPr/>
            </p:nvSpPr>
            <p:spPr>
              <a:xfrm>
                <a:off x="3077200" y="1380375"/>
                <a:ext cx="196550" cy="189000"/>
              </a:xfrm>
              <a:custGeom>
                <a:avLst/>
                <a:gdLst/>
                <a:ahLst/>
                <a:cxnLst/>
                <a:rect l="l" t="t" r="r" b="b"/>
                <a:pathLst>
                  <a:path w="7862" h="7560" extrusionOk="0">
                    <a:moveTo>
                      <a:pt x="4083" y="1"/>
                    </a:moveTo>
                    <a:cubicBezTo>
                      <a:pt x="2554" y="1"/>
                      <a:pt x="1176" y="924"/>
                      <a:pt x="592" y="2338"/>
                    </a:cubicBezTo>
                    <a:cubicBezTo>
                      <a:pt x="0" y="3744"/>
                      <a:pt x="325" y="5374"/>
                      <a:pt x="1407" y="6456"/>
                    </a:cubicBezTo>
                    <a:cubicBezTo>
                      <a:pt x="2129" y="7178"/>
                      <a:pt x="3092" y="7560"/>
                      <a:pt x="4074" y="7560"/>
                    </a:cubicBezTo>
                    <a:cubicBezTo>
                      <a:pt x="4562" y="7560"/>
                      <a:pt x="5055" y="7465"/>
                      <a:pt x="5525" y="7271"/>
                    </a:cubicBezTo>
                    <a:cubicBezTo>
                      <a:pt x="6939" y="6687"/>
                      <a:pt x="7862" y="5309"/>
                      <a:pt x="7862" y="3780"/>
                    </a:cubicBezTo>
                    <a:cubicBezTo>
                      <a:pt x="7855" y="1696"/>
                      <a:pt x="6167" y="8"/>
                      <a:pt x="4083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2046;p44">
                <a:extLst>
                  <a:ext uri="{FF2B5EF4-FFF2-40B4-BE49-F238E27FC236}">
                    <a16:creationId xmlns:a16="http://schemas.microsoft.com/office/drawing/2014/main" id="{0CC14CE5-39E4-4833-B62A-10C6812EF542}"/>
                  </a:ext>
                </a:extLst>
              </p:cNvPr>
              <p:cNvSpPr/>
              <p:nvPr/>
            </p:nvSpPr>
            <p:spPr>
              <a:xfrm>
                <a:off x="3145900" y="1498475"/>
                <a:ext cx="68350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2734" h="2837" extrusionOk="0">
                    <a:moveTo>
                      <a:pt x="1082" y="1"/>
                    </a:moveTo>
                    <a:cubicBezTo>
                      <a:pt x="613" y="1"/>
                      <a:pt x="159" y="686"/>
                      <a:pt x="0" y="2035"/>
                    </a:cubicBezTo>
                    <a:lnTo>
                      <a:pt x="0" y="2590"/>
                    </a:lnTo>
                    <a:cubicBezTo>
                      <a:pt x="429" y="2755"/>
                      <a:pt x="879" y="2836"/>
                      <a:pt x="1330" y="2836"/>
                    </a:cubicBezTo>
                    <a:cubicBezTo>
                      <a:pt x="1806" y="2836"/>
                      <a:pt x="2282" y="2746"/>
                      <a:pt x="2734" y="2569"/>
                    </a:cubicBezTo>
                    <a:lnTo>
                      <a:pt x="2734" y="2006"/>
                    </a:lnTo>
                    <a:cubicBezTo>
                      <a:pt x="2561" y="362"/>
                      <a:pt x="1587" y="1"/>
                      <a:pt x="1082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2047;p44">
                <a:extLst>
                  <a:ext uri="{FF2B5EF4-FFF2-40B4-BE49-F238E27FC236}">
                    <a16:creationId xmlns:a16="http://schemas.microsoft.com/office/drawing/2014/main" id="{43A91AEB-253D-425B-A6B5-83499C277FEF}"/>
                  </a:ext>
                </a:extLst>
              </p:cNvPr>
              <p:cNvSpPr/>
              <p:nvPr/>
            </p:nvSpPr>
            <p:spPr>
              <a:xfrm>
                <a:off x="3089275" y="1392288"/>
                <a:ext cx="179975" cy="163150"/>
              </a:xfrm>
              <a:custGeom>
                <a:avLst/>
                <a:gdLst/>
                <a:ahLst/>
                <a:cxnLst/>
                <a:rect l="l" t="t" r="r" b="b"/>
                <a:pathLst>
                  <a:path w="7199" h="6526" extrusionOk="0">
                    <a:moveTo>
                      <a:pt x="3601" y="0"/>
                    </a:moveTo>
                    <a:cubicBezTo>
                      <a:pt x="3341" y="0"/>
                      <a:pt x="3077" y="31"/>
                      <a:pt x="2813" y="96"/>
                    </a:cubicBezTo>
                    <a:cubicBezTo>
                      <a:pt x="1068" y="529"/>
                      <a:pt x="1" y="2296"/>
                      <a:pt x="433" y="4042"/>
                    </a:cubicBezTo>
                    <a:cubicBezTo>
                      <a:pt x="801" y="5531"/>
                      <a:pt x="2132" y="6525"/>
                      <a:pt x="3594" y="6525"/>
                    </a:cubicBezTo>
                    <a:cubicBezTo>
                      <a:pt x="3853" y="6525"/>
                      <a:pt x="4116" y="6494"/>
                      <a:pt x="4378" y="6429"/>
                    </a:cubicBezTo>
                    <a:cubicBezTo>
                      <a:pt x="6131" y="5996"/>
                      <a:pt x="7199" y="4229"/>
                      <a:pt x="6766" y="2477"/>
                    </a:cubicBezTo>
                    <a:cubicBezTo>
                      <a:pt x="6398" y="994"/>
                      <a:pt x="5067" y="0"/>
                      <a:pt x="3601" y="0"/>
                    </a:cubicBezTo>
                    <a:close/>
                  </a:path>
                </a:pathLst>
              </a:custGeom>
              <a:solidFill>
                <a:srgbClr val="F8FA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2048;p44">
                <a:extLst>
                  <a:ext uri="{FF2B5EF4-FFF2-40B4-BE49-F238E27FC236}">
                    <a16:creationId xmlns:a16="http://schemas.microsoft.com/office/drawing/2014/main" id="{31CA6FA7-85F7-4E54-8C92-9CFA8015A81F}"/>
                  </a:ext>
                </a:extLst>
              </p:cNvPr>
              <p:cNvSpPr/>
              <p:nvPr/>
            </p:nvSpPr>
            <p:spPr>
              <a:xfrm>
                <a:off x="3099881" y="1407525"/>
                <a:ext cx="146425" cy="206925"/>
              </a:xfrm>
              <a:custGeom>
                <a:avLst/>
                <a:gdLst/>
                <a:ahLst/>
                <a:cxnLst/>
                <a:rect l="l" t="t" r="r" b="b"/>
                <a:pathLst>
                  <a:path w="5857" h="8277" extrusionOk="0">
                    <a:moveTo>
                      <a:pt x="3163" y="0"/>
                    </a:moveTo>
                    <a:cubicBezTo>
                      <a:pt x="2706" y="0"/>
                      <a:pt x="2237" y="119"/>
                      <a:pt x="1796" y="379"/>
                    </a:cubicBezTo>
                    <a:cubicBezTo>
                      <a:pt x="0" y="1439"/>
                      <a:pt x="44" y="4050"/>
                      <a:pt x="1869" y="5053"/>
                    </a:cubicBezTo>
                    <a:cubicBezTo>
                      <a:pt x="2135" y="5204"/>
                      <a:pt x="2308" y="5485"/>
                      <a:pt x="2308" y="5803"/>
                    </a:cubicBezTo>
                    <a:lnTo>
                      <a:pt x="2308" y="6654"/>
                    </a:lnTo>
                    <a:lnTo>
                      <a:pt x="1876" y="6654"/>
                    </a:lnTo>
                    <a:cubicBezTo>
                      <a:pt x="1753" y="6654"/>
                      <a:pt x="1695" y="6798"/>
                      <a:pt x="1782" y="6884"/>
                    </a:cubicBezTo>
                    <a:lnTo>
                      <a:pt x="3109" y="8233"/>
                    </a:lnTo>
                    <a:cubicBezTo>
                      <a:pt x="3134" y="8262"/>
                      <a:pt x="3169" y="8276"/>
                      <a:pt x="3203" y="8276"/>
                    </a:cubicBezTo>
                    <a:cubicBezTo>
                      <a:pt x="3237" y="8276"/>
                      <a:pt x="3271" y="8262"/>
                      <a:pt x="3297" y="8233"/>
                    </a:cubicBezTo>
                    <a:lnTo>
                      <a:pt x="4624" y="6884"/>
                    </a:lnTo>
                    <a:cubicBezTo>
                      <a:pt x="4710" y="6798"/>
                      <a:pt x="4645" y="6654"/>
                      <a:pt x="4530" y="6654"/>
                    </a:cubicBezTo>
                    <a:lnTo>
                      <a:pt x="4097" y="6654"/>
                    </a:lnTo>
                    <a:lnTo>
                      <a:pt x="4097" y="5752"/>
                    </a:lnTo>
                    <a:cubicBezTo>
                      <a:pt x="4097" y="5449"/>
                      <a:pt x="4256" y="5168"/>
                      <a:pt x="4523" y="5016"/>
                    </a:cubicBezTo>
                    <a:cubicBezTo>
                      <a:pt x="5345" y="4533"/>
                      <a:pt x="5857" y="3653"/>
                      <a:pt x="5857" y="2694"/>
                    </a:cubicBezTo>
                    <a:cubicBezTo>
                      <a:pt x="5857" y="1121"/>
                      <a:pt x="4567" y="0"/>
                      <a:pt x="3163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18000" algn="ctr">
                  <a:spcBef>
                    <a:spcPts val="300"/>
                  </a:spcBef>
                  <a:buClr>
                    <a:srgbClr val="000000"/>
                  </a:buClr>
                </a:pPr>
                <a:r>
                  <a:rPr lang="nl-NL" sz="1400" b="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3</a:t>
                </a:r>
                <a:endParaRPr sz="1400" b="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7" name="Google Shape;2039;p44">
            <a:extLst>
              <a:ext uri="{FF2B5EF4-FFF2-40B4-BE49-F238E27FC236}">
                <a16:creationId xmlns:a16="http://schemas.microsoft.com/office/drawing/2014/main" id="{F8E5DE55-EE46-4C3B-B4FC-8BFFF84D870B}"/>
              </a:ext>
            </a:extLst>
          </p:cNvPr>
          <p:cNvGrpSpPr/>
          <p:nvPr/>
        </p:nvGrpSpPr>
        <p:grpSpPr>
          <a:xfrm>
            <a:off x="8173592" y="3227575"/>
            <a:ext cx="3018570" cy="836786"/>
            <a:chOff x="3176563" y="1380375"/>
            <a:chExt cx="844388" cy="234075"/>
          </a:xfrm>
        </p:grpSpPr>
        <p:sp>
          <p:nvSpPr>
            <p:cNvPr id="38" name="Google Shape;2040;p44">
              <a:extLst>
                <a:ext uri="{FF2B5EF4-FFF2-40B4-BE49-F238E27FC236}">
                  <a16:creationId xmlns:a16="http://schemas.microsoft.com/office/drawing/2014/main" id="{09BDEEB3-1B9A-4C11-9EFC-D15776D9349A}"/>
                </a:ext>
              </a:extLst>
            </p:cNvPr>
            <p:cNvSpPr/>
            <p:nvPr/>
          </p:nvSpPr>
          <p:spPr>
            <a:xfrm>
              <a:off x="3289775" y="1394800"/>
              <a:ext cx="731175" cy="158175"/>
            </a:xfrm>
            <a:custGeom>
              <a:avLst/>
              <a:gdLst/>
              <a:ahLst/>
              <a:cxnLst/>
              <a:rect l="l" t="t" r="r" b="b"/>
              <a:pathLst>
                <a:path w="29247" h="6327" extrusionOk="0">
                  <a:moveTo>
                    <a:pt x="1" y="1"/>
                  </a:moveTo>
                  <a:lnTo>
                    <a:pt x="1" y="6326"/>
                  </a:lnTo>
                  <a:lnTo>
                    <a:pt x="26088" y="6326"/>
                  </a:lnTo>
                  <a:cubicBezTo>
                    <a:pt x="27833" y="6326"/>
                    <a:pt x="29247" y="4912"/>
                    <a:pt x="29247" y="3167"/>
                  </a:cubicBezTo>
                  <a:cubicBezTo>
                    <a:pt x="29247" y="1414"/>
                    <a:pt x="27833" y="1"/>
                    <a:pt x="26088" y="1"/>
                  </a:cubicBezTo>
                  <a:close/>
                </a:path>
              </a:pathLst>
            </a:custGeom>
            <a:solidFill>
              <a:srgbClr val="B8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8000">
                <a:buClr>
                  <a:srgbClr val="000000"/>
                </a:buClr>
              </a:pPr>
              <a:r>
                <a:rPr lang="nl-NL"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Rechtsvorm kiezen</a:t>
              </a:r>
              <a:endParaRPr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041;p44">
              <a:extLst>
                <a:ext uri="{FF2B5EF4-FFF2-40B4-BE49-F238E27FC236}">
                  <a16:creationId xmlns:a16="http://schemas.microsoft.com/office/drawing/2014/main" id="{21377F74-B987-47AF-A14F-EBF2B9C1F929}"/>
                </a:ext>
              </a:extLst>
            </p:cNvPr>
            <p:cNvSpPr/>
            <p:nvPr/>
          </p:nvSpPr>
          <p:spPr>
            <a:xfrm>
              <a:off x="3849475" y="1413550"/>
              <a:ext cx="152725" cy="120650"/>
            </a:xfrm>
            <a:custGeom>
              <a:avLst/>
              <a:gdLst/>
              <a:ahLst/>
              <a:cxnLst/>
              <a:rect l="l" t="t" r="r" b="b"/>
              <a:pathLst>
                <a:path w="6109" h="4826" extrusionOk="0">
                  <a:moveTo>
                    <a:pt x="2366" y="1"/>
                  </a:moveTo>
                  <a:cubicBezTo>
                    <a:pt x="1053" y="30"/>
                    <a:pt x="0" y="1097"/>
                    <a:pt x="0" y="2410"/>
                  </a:cubicBezTo>
                  <a:cubicBezTo>
                    <a:pt x="0" y="3722"/>
                    <a:pt x="1053" y="4797"/>
                    <a:pt x="2366" y="4826"/>
                  </a:cubicBezTo>
                  <a:lnTo>
                    <a:pt x="3700" y="4826"/>
                  </a:lnTo>
                  <a:cubicBezTo>
                    <a:pt x="5027" y="4819"/>
                    <a:pt x="6102" y="3744"/>
                    <a:pt x="6109" y="2417"/>
                  </a:cubicBezTo>
                  <a:cubicBezTo>
                    <a:pt x="6102" y="1083"/>
                    <a:pt x="5027" y="1"/>
                    <a:pt x="3700" y="1"/>
                  </a:cubicBezTo>
                  <a:close/>
                </a:path>
              </a:pathLst>
            </a:custGeom>
            <a:solidFill>
              <a:srgbClr val="E7A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042;p44">
              <a:extLst>
                <a:ext uri="{FF2B5EF4-FFF2-40B4-BE49-F238E27FC236}">
                  <a16:creationId xmlns:a16="http://schemas.microsoft.com/office/drawing/2014/main" id="{F9C9DAE1-BEBD-47E6-84D4-66D1AA70C371}"/>
                </a:ext>
              </a:extLst>
            </p:cNvPr>
            <p:cNvSpPr/>
            <p:nvPr/>
          </p:nvSpPr>
          <p:spPr>
            <a:xfrm>
              <a:off x="3849475" y="1413550"/>
              <a:ext cx="152725" cy="120650"/>
            </a:xfrm>
            <a:custGeom>
              <a:avLst/>
              <a:gdLst/>
              <a:ahLst/>
              <a:cxnLst/>
              <a:rect l="l" t="t" r="r" b="b"/>
              <a:pathLst>
                <a:path w="6109" h="4826" extrusionOk="0">
                  <a:moveTo>
                    <a:pt x="2366" y="1"/>
                  </a:moveTo>
                  <a:cubicBezTo>
                    <a:pt x="1053" y="30"/>
                    <a:pt x="0" y="1097"/>
                    <a:pt x="0" y="2410"/>
                  </a:cubicBezTo>
                  <a:cubicBezTo>
                    <a:pt x="0" y="3722"/>
                    <a:pt x="1053" y="4797"/>
                    <a:pt x="2366" y="4826"/>
                  </a:cubicBezTo>
                  <a:lnTo>
                    <a:pt x="3700" y="4826"/>
                  </a:lnTo>
                  <a:cubicBezTo>
                    <a:pt x="5027" y="4819"/>
                    <a:pt x="6102" y="3744"/>
                    <a:pt x="6109" y="2417"/>
                  </a:cubicBezTo>
                  <a:cubicBezTo>
                    <a:pt x="6102" y="1083"/>
                    <a:pt x="5027" y="1"/>
                    <a:pt x="370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nl-NL" sz="12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§ 1.2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043;p44">
              <a:extLst>
                <a:ext uri="{FF2B5EF4-FFF2-40B4-BE49-F238E27FC236}">
                  <a16:creationId xmlns:a16="http://schemas.microsoft.com/office/drawing/2014/main" id="{5A89A82B-DC55-4D8D-992D-AE6CE1E0ADF6}"/>
                </a:ext>
              </a:extLst>
            </p:cNvPr>
            <p:cNvSpPr/>
            <p:nvPr/>
          </p:nvSpPr>
          <p:spPr>
            <a:xfrm>
              <a:off x="3843325" y="1413550"/>
              <a:ext cx="135450" cy="112375"/>
            </a:xfrm>
            <a:custGeom>
              <a:avLst/>
              <a:gdLst/>
              <a:ahLst/>
              <a:cxnLst/>
              <a:rect l="l" t="t" r="r" b="b"/>
              <a:pathLst>
                <a:path w="5418" h="4495" extrusionOk="0">
                  <a:moveTo>
                    <a:pt x="2612" y="1"/>
                  </a:moveTo>
                  <a:cubicBezTo>
                    <a:pt x="1523" y="1"/>
                    <a:pt x="571" y="729"/>
                    <a:pt x="289" y="1782"/>
                  </a:cubicBezTo>
                  <a:cubicBezTo>
                    <a:pt x="1" y="2835"/>
                    <a:pt x="455" y="3946"/>
                    <a:pt x="1400" y="4494"/>
                  </a:cubicBezTo>
                  <a:cubicBezTo>
                    <a:pt x="809" y="4040"/>
                    <a:pt x="462" y="3333"/>
                    <a:pt x="462" y="2590"/>
                  </a:cubicBezTo>
                  <a:cubicBezTo>
                    <a:pt x="462" y="1263"/>
                    <a:pt x="1544" y="181"/>
                    <a:pt x="2871" y="181"/>
                  </a:cubicBezTo>
                  <a:lnTo>
                    <a:pt x="4206" y="181"/>
                  </a:lnTo>
                  <a:cubicBezTo>
                    <a:pt x="4631" y="181"/>
                    <a:pt x="5049" y="297"/>
                    <a:pt x="5417" y="513"/>
                  </a:cubicBezTo>
                  <a:cubicBezTo>
                    <a:pt x="4999" y="181"/>
                    <a:pt x="4480" y="1"/>
                    <a:pt x="39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2" name="Google Shape;2044;p44">
              <a:extLst>
                <a:ext uri="{FF2B5EF4-FFF2-40B4-BE49-F238E27FC236}">
                  <a16:creationId xmlns:a16="http://schemas.microsoft.com/office/drawing/2014/main" id="{A58AB884-F95E-4470-9105-EC5E70F8F871}"/>
                </a:ext>
              </a:extLst>
            </p:cNvPr>
            <p:cNvGrpSpPr/>
            <p:nvPr/>
          </p:nvGrpSpPr>
          <p:grpSpPr>
            <a:xfrm>
              <a:off x="3176563" y="1380375"/>
              <a:ext cx="196550" cy="234075"/>
              <a:chOff x="3077200" y="1380375"/>
              <a:chExt cx="196550" cy="234075"/>
            </a:xfrm>
          </p:grpSpPr>
          <p:sp>
            <p:nvSpPr>
              <p:cNvPr id="43" name="Google Shape;2045;p44">
                <a:extLst>
                  <a:ext uri="{FF2B5EF4-FFF2-40B4-BE49-F238E27FC236}">
                    <a16:creationId xmlns:a16="http://schemas.microsoft.com/office/drawing/2014/main" id="{EF4413F7-398B-4328-B51A-F34215C73152}"/>
                  </a:ext>
                </a:extLst>
              </p:cNvPr>
              <p:cNvSpPr/>
              <p:nvPr/>
            </p:nvSpPr>
            <p:spPr>
              <a:xfrm>
                <a:off x="3077200" y="1380375"/>
                <a:ext cx="196550" cy="189000"/>
              </a:xfrm>
              <a:custGeom>
                <a:avLst/>
                <a:gdLst/>
                <a:ahLst/>
                <a:cxnLst/>
                <a:rect l="l" t="t" r="r" b="b"/>
                <a:pathLst>
                  <a:path w="7862" h="7560" extrusionOk="0">
                    <a:moveTo>
                      <a:pt x="4083" y="1"/>
                    </a:moveTo>
                    <a:cubicBezTo>
                      <a:pt x="2554" y="1"/>
                      <a:pt x="1176" y="924"/>
                      <a:pt x="592" y="2338"/>
                    </a:cubicBezTo>
                    <a:cubicBezTo>
                      <a:pt x="0" y="3744"/>
                      <a:pt x="325" y="5374"/>
                      <a:pt x="1407" y="6456"/>
                    </a:cubicBezTo>
                    <a:cubicBezTo>
                      <a:pt x="2129" y="7178"/>
                      <a:pt x="3092" y="7560"/>
                      <a:pt x="4074" y="7560"/>
                    </a:cubicBezTo>
                    <a:cubicBezTo>
                      <a:pt x="4562" y="7560"/>
                      <a:pt x="5055" y="7465"/>
                      <a:pt x="5525" y="7271"/>
                    </a:cubicBezTo>
                    <a:cubicBezTo>
                      <a:pt x="6939" y="6687"/>
                      <a:pt x="7862" y="5309"/>
                      <a:pt x="7862" y="3780"/>
                    </a:cubicBezTo>
                    <a:cubicBezTo>
                      <a:pt x="7855" y="1696"/>
                      <a:pt x="6167" y="8"/>
                      <a:pt x="4083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2046;p44">
                <a:extLst>
                  <a:ext uri="{FF2B5EF4-FFF2-40B4-BE49-F238E27FC236}">
                    <a16:creationId xmlns:a16="http://schemas.microsoft.com/office/drawing/2014/main" id="{E1D74427-AED7-4B29-B6F9-5A27A5B1A4D0}"/>
                  </a:ext>
                </a:extLst>
              </p:cNvPr>
              <p:cNvSpPr/>
              <p:nvPr/>
            </p:nvSpPr>
            <p:spPr>
              <a:xfrm>
                <a:off x="3145900" y="1498475"/>
                <a:ext cx="68350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2734" h="2837" extrusionOk="0">
                    <a:moveTo>
                      <a:pt x="1082" y="1"/>
                    </a:moveTo>
                    <a:cubicBezTo>
                      <a:pt x="613" y="1"/>
                      <a:pt x="159" y="686"/>
                      <a:pt x="0" y="2035"/>
                    </a:cubicBezTo>
                    <a:lnTo>
                      <a:pt x="0" y="2590"/>
                    </a:lnTo>
                    <a:cubicBezTo>
                      <a:pt x="429" y="2755"/>
                      <a:pt x="879" y="2836"/>
                      <a:pt x="1330" y="2836"/>
                    </a:cubicBezTo>
                    <a:cubicBezTo>
                      <a:pt x="1806" y="2836"/>
                      <a:pt x="2282" y="2746"/>
                      <a:pt x="2734" y="2569"/>
                    </a:cubicBezTo>
                    <a:lnTo>
                      <a:pt x="2734" y="2006"/>
                    </a:lnTo>
                    <a:cubicBezTo>
                      <a:pt x="2561" y="362"/>
                      <a:pt x="1587" y="1"/>
                      <a:pt x="1082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2047;p44">
                <a:extLst>
                  <a:ext uri="{FF2B5EF4-FFF2-40B4-BE49-F238E27FC236}">
                    <a16:creationId xmlns:a16="http://schemas.microsoft.com/office/drawing/2014/main" id="{753DAC81-834B-4AB6-A3B4-A388CDBC147F}"/>
                  </a:ext>
                </a:extLst>
              </p:cNvPr>
              <p:cNvSpPr/>
              <p:nvPr/>
            </p:nvSpPr>
            <p:spPr>
              <a:xfrm>
                <a:off x="3089275" y="1392288"/>
                <a:ext cx="179975" cy="163150"/>
              </a:xfrm>
              <a:custGeom>
                <a:avLst/>
                <a:gdLst/>
                <a:ahLst/>
                <a:cxnLst/>
                <a:rect l="l" t="t" r="r" b="b"/>
                <a:pathLst>
                  <a:path w="7199" h="6526" extrusionOk="0">
                    <a:moveTo>
                      <a:pt x="3601" y="0"/>
                    </a:moveTo>
                    <a:cubicBezTo>
                      <a:pt x="3341" y="0"/>
                      <a:pt x="3077" y="31"/>
                      <a:pt x="2813" y="96"/>
                    </a:cubicBezTo>
                    <a:cubicBezTo>
                      <a:pt x="1068" y="529"/>
                      <a:pt x="1" y="2296"/>
                      <a:pt x="433" y="4042"/>
                    </a:cubicBezTo>
                    <a:cubicBezTo>
                      <a:pt x="801" y="5531"/>
                      <a:pt x="2132" y="6525"/>
                      <a:pt x="3594" y="6525"/>
                    </a:cubicBezTo>
                    <a:cubicBezTo>
                      <a:pt x="3853" y="6525"/>
                      <a:pt x="4116" y="6494"/>
                      <a:pt x="4378" y="6429"/>
                    </a:cubicBezTo>
                    <a:cubicBezTo>
                      <a:pt x="6131" y="5996"/>
                      <a:pt x="7199" y="4229"/>
                      <a:pt x="6766" y="2477"/>
                    </a:cubicBezTo>
                    <a:cubicBezTo>
                      <a:pt x="6398" y="994"/>
                      <a:pt x="5067" y="0"/>
                      <a:pt x="3601" y="0"/>
                    </a:cubicBezTo>
                    <a:close/>
                  </a:path>
                </a:pathLst>
              </a:custGeom>
              <a:solidFill>
                <a:srgbClr val="F8FA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2048;p44">
                <a:extLst>
                  <a:ext uri="{FF2B5EF4-FFF2-40B4-BE49-F238E27FC236}">
                    <a16:creationId xmlns:a16="http://schemas.microsoft.com/office/drawing/2014/main" id="{BD219328-1AB0-4B66-9961-36EB5F58056B}"/>
                  </a:ext>
                </a:extLst>
              </p:cNvPr>
              <p:cNvSpPr/>
              <p:nvPr/>
            </p:nvSpPr>
            <p:spPr>
              <a:xfrm>
                <a:off x="3099881" y="1407525"/>
                <a:ext cx="146425" cy="206925"/>
              </a:xfrm>
              <a:custGeom>
                <a:avLst/>
                <a:gdLst/>
                <a:ahLst/>
                <a:cxnLst/>
                <a:rect l="l" t="t" r="r" b="b"/>
                <a:pathLst>
                  <a:path w="5857" h="8277" extrusionOk="0">
                    <a:moveTo>
                      <a:pt x="3163" y="0"/>
                    </a:moveTo>
                    <a:cubicBezTo>
                      <a:pt x="2706" y="0"/>
                      <a:pt x="2237" y="119"/>
                      <a:pt x="1796" y="379"/>
                    </a:cubicBezTo>
                    <a:cubicBezTo>
                      <a:pt x="0" y="1439"/>
                      <a:pt x="44" y="4050"/>
                      <a:pt x="1869" y="5053"/>
                    </a:cubicBezTo>
                    <a:cubicBezTo>
                      <a:pt x="2135" y="5204"/>
                      <a:pt x="2308" y="5485"/>
                      <a:pt x="2308" y="5803"/>
                    </a:cubicBezTo>
                    <a:lnTo>
                      <a:pt x="2308" y="6654"/>
                    </a:lnTo>
                    <a:lnTo>
                      <a:pt x="1876" y="6654"/>
                    </a:lnTo>
                    <a:cubicBezTo>
                      <a:pt x="1753" y="6654"/>
                      <a:pt x="1695" y="6798"/>
                      <a:pt x="1782" y="6884"/>
                    </a:cubicBezTo>
                    <a:lnTo>
                      <a:pt x="3109" y="8233"/>
                    </a:lnTo>
                    <a:cubicBezTo>
                      <a:pt x="3134" y="8262"/>
                      <a:pt x="3169" y="8276"/>
                      <a:pt x="3203" y="8276"/>
                    </a:cubicBezTo>
                    <a:cubicBezTo>
                      <a:pt x="3237" y="8276"/>
                      <a:pt x="3271" y="8262"/>
                      <a:pt x="3297" y="8233"/>
                    </a:cubicBezTo>
                    <a:lnTo>
                      <a:pt x="4624" y="6884"/>
                    </a:lnTo>
                    <a:cubicBezTo>
                      <a:pt x="4710" y="6798"/>
                      <a:pt x="4645" y="6654"/>
                      <a:pt x="4530" y="6654"/>
                    </a:cubicBezTo>
                    <a:lnTo>
                      <a:pt x="4097" y="6654"/>
                    </a:lnTo>
                    <a:lnTo>
                      <a:pt x="4097" y="5752"/>
                    </a:lnTo>
                    <a:cubicBezTo>
                      <a:pt x="4097" y="5449"/>
                      <a:pt x="4256" y="5168"/>
                      <a:pt x="4523" y="5016"/>
                    </a:cubicBezTo>
                    <a:cubicBezTo>
                      <a:pt x="5345" y="4533"/>
                      <a:pt x="5857" y="3653"/>
                      <a:pt x="5857" y="2694"/>
                    </a:cubicBezTo>
                    <a:cubicBezTo>
                      <a:pt x="5857" y="1121"/>
                      <a:pt x="4567" y="0"/>
                      <a:pt x="3163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18000" algn="ctr">
                  <a:spcBef>
                    <a:spcPts val="300"/>
                  </a:spcBef>
                  <a:buClr>
                    <a:srgbClr val="000000"/>
                  </a:buClr>
                </a:pPr>
                <a:r>
                  <a:rPr lang="nl-NL" sz="1400" b="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4</a:t>
                </a:r>
                <a:endParaRPr sz="1400" b="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" name="Afbeelding 5">
            <a:extLst>
              <a:ext uri="{FF2B5EF4-FFF2-40B4-BE49-F238E27FC236}">
                <a16:creationId xmlns:a16="http://schemas.microsoft.com/office/drawing/2014/main" id="{3045DE33-9FE6-442F-9C07-E13F5B101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01" y="2085675"/>
            <a:ext cx="5648962" cy="3994946"/>
          </a:xfrm>
          <a:prstGeom prst="rect">
            <a:avLst/>
          </a:prstGeom>
        </p:spPr>
      </p:pic>
      <p:sp>
        <p:nvSpPr>
          <p:cNvPr id="84" name="Ovaal 83">
            <a:extLst>
              <a:ext uri="{FF2B5EF4-FFF2-40B4-BE49-F238E27FC236}">
                <a16:creationId xmlns:a16="http://schemas.microsoft.com/office/drawing/2014/main" id="{7D1E889E-B2DD-4E22-B26B-C4F5FE43296A}"/>
              </a:ext>
            </a:extLst>
          </p:cNvPr>
          <p:cNvSpPr/>
          <p:nvPr/>
        </p:nvSpPr>
        <p:spPr>
          <a:xfrm>
            <a:off x="275708" y="1997767"/>
            <a:ext cx="1696692" cy="169669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6" name="Ovaal 105">
            <a:extLst>
              <a:ext uri="{FF2B5EF4-FFF2-40B4-BE49-F238E27FC236}">
                <a16:creationId xmlns:a16="http://schemas.microsoft.com/office/drawing/2014/main" id="{90DCF4E5-8AD4-4F9A-8C7B-FFFF0611B55F}"/>
              </a:ext>
            </a:extLst>
          </p:cNvPr>
          <p:cNvSpPr/>
          <p:nvPr/>
        </p:nvSpPr>
        <p:spPr>
          <a:xfrm>
            <a:off x="2640966" y="2737393"/>
            <a:ext cx="1966209" cy="196620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8" name="Ovaal 107">
            <a:extLst>
              <a:ext uri="{FF2B5EF4-FFF2-40B4-BE49-F238E27FC236}">
                <a16:creationId xmlns:a16="http://schemas.microsoft.com/office/drawing/2014/main" id="{62724B68-0FF6-499C-BA7A-BC1BA3E4F760}"/>
              </a:ext>
            </a:extLst>
          </p:cNvPr>
          <p:cNvSpPr/>
          <p:nvPr/>
        </p:nvSpPr>
        <p:spPr>
          <a:xfrm>
            <a:off x="2669683" y="2787217"/>
            <a:ext cx="1862948" cy="186294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eenmans</a:t>
            </a:r>
            <a:b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zaak</a:t>
            </a:r>
          </a:p>
        </p:txBody>
      </p:sp>
      <p:pic>
        <p:nvPicPr>
          <p:cNvPr id="82" name="Afbeelding 81">
            <a:extLst>
              <a:ext uri="{FF2B5EF4-FFF2-40B4-BE49-F238E27FC236}">
                <a16:creationId xmlns:a16="http://schemas.microsoft.com/office/drawing/2014/main" id="{0FE2FC74-30FD-4291-9291-A4555251BD0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269" y="2569994"/>
            <a:ext cx="3581400" cy="3810000"/>
          </a:xfrm>
          <a:prstGeom prst="rect">
            <a:avLst/>
          </a:prstGeom>
        </p:spPr>
      </p:pic>
      <p:sp>
        <p:nvSpPr>
          <p:cNvPr id="110" name="Tekstvak 109">
            <a:extLst>
              <a:ext uri="{FF2B5EF4-FFF2-40B4-BE49-F238E27FC236}">
                <a16:creationId xmlns:a16="http://schemas.microsoft.com/office/drawing/2014/main" id="{64C80622-91D3-4353-98C2-0EBF14E71F29}"/>
              </a:ext>
            </a:extLst>
          </p:cNvPr>
          <p:cNvSpPr txBox="1"/>
          <p:nvPr/>
        </p:nvSpPr>
        <p:spPr>
          <a:xfrm>
            <a:off x="174014" y="2432838"/>
            <a:ext cx="19000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V.O.F</a:t>
            </a:r>
            <a:b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(vennootschap onder firma)</a:t>
            </a:r>
          </a:p>
        </p:txBody>
      </p:sp>
      <p:sp>
        <p:nvSpPr>
          <p:cNvPr id="117" name="Ovaal 116">
            <a:extLst>
              <a:ext uri="{FF2B5EF4-FFF2-40B4-BE49-F238E27FC236}">
                <a16:creationId xmlns:a16="http://schemas.microsoft.com/office/drawing/2014/main" id="{4CB02CDA-41BF-4D8D-AA56-B16E20A7E33F}"/>
              </a:ext>
            </a:extLst>
          </p:cNvPr>
          <p:cNvSpPr/>
          <p:nvPr/>
        </p:nvSpPr>
        <p:spPr>
          <a:xfrm>
            <a:off x="3655569" y="5226384"/>
            <a:ext cx="1790738" cy="179073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8" name="Ovaal 117">
            <a:extLst>
              <a:ext uri="{FF2B5EF4-FFF2-40B4-BE49-F238E27FC236}">
                <a16:creationId xmlns:a16="http://schemas.microsoft.com/office/drawing/2014/main" id="{A482CDFD-F32E-4CAF-9209-CBC4BD928CD2}"/>
              </a:ext>
            </a:extLst>
          </p:cNvPr>
          <p:cNvSpPr/>
          <p:nvPr/>
        </p:nvSpPr>
        <p:spPr>
          <a:xfrm>
            <a:off x="3684285" y="5266993"/>
            <a:ext cx="1696692" cy="169669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9" name="Tekstvak 118">
            <a:extLst>
              <a:ext uri="{FF2B5EF4-FFF2-40B4-BE49-F238E27FC236}">
                <a16:creationId xmlns:a16="http://schemas.microsoft.com/office/drawing/2014/main" id="{57850E90-9091-46F6-B6D0-4CB5AB1E9A24}"/>
              </a:ext>
            </a:extLst>
          </p:cNvPr>
          <p:cNvSpPr txBox="1"/>
          <p:nvPr/>
        </p:nvSpPr>
        <p:spPr>
          <a:xfrm>
            <a:off x="3582591" y="5702064"/>
            <a:ext cx="19000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NV</a:t>
            </a:r>
            <a:b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(naamloze vennootschap)</a:t>
            </a:r>
          </a:p>
        </p:txBody>
      </p:sp>
      <p:sp>
        <p:nvSpPr>
          <p:cNvPr id="120" name="Ovaal 119">
            <a:extLst>
              <a:ext uri="{FF2B5EF4-FFF2-40B4-BE49-F238E27FC236}">
                <a16:creationId xmlns:a16="http://schemas.microsoft.com/office/drawing/2014/main" id="{C3A519DE-542D-4F02-9869-6C91067D5E5C}"/>
              </a:ext>
            </a:extLst>
          </p:cNvPr>
          <p:cNvSpPr/>
          <p:nvPr/>
        </p:nvSpPr>
        <p:spPr>
          <a:xfrm>
            <a:off x="5137504" y="1591416"/>
            <a:ext cx="1790738" cy="179073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1" name="Ovaal 120">
            <a:extLst>
              <a:ext uri="{FF2B5EF4-FFF2-40B4-BE49-F238E27FC236}">
                <a16:creationId xmlns:a16="http://schemas.microsoft.com/office/drawing/2014/main" id="{F84EC52F-66F9-411B-93C7-E21BCF7E8E4D}"/>
              </a:ext>
            </a:extLst>
          </p:cNvPr>
          <p:cNvSpPr/>
          <p:nvPr/>
        </p:nvSpPr>
        <p:spPr>
          <a:xfrm>
            <a:off x="5166220" y="1632025"/>
            <a:ext cx="1696692" cy="169669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2" name="Tekstvak 121">
            <a:extLst>
              <a:ext uri="{FF2B5EF4-FFF2-40B4-BE49-F238E27FC236}">
                <a16:creationId xmlns:a16="http://schemas.microsoft.com/office/drawing/2014/main" id="{7732F9D5-4000-4F60-97AC-4A3C88007B4E}"/>
              </a:ext>
            </a:extLst>
          </p:cNvPr>
          <p:cNvSpPr txBox="1"/>
          <p:nvPr/>
        </p:nvSpPr>
        <p:spPr>
          <a:xfrm>
            <a:off x="5064526" y="2067096"/>
            <a:ext cx="19000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BV</a:t>
            </a:r>
            <a:b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(besloten vennootschap)</a:t>
            </a:r>
          </a:p>
        </p:txBody>
      </p:sp>
    </p:spTree>
    <p:extLst>
      <p:ext uri="{BB962C8B-B14F-4D97-AF65-F5344CB8AC3E}">
        <p14:creationId xmlns:p14="http://schemas.microsoft.com/office/powerpoint/2010/main" val="60201702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84" grpId="0" animBg="1"/>
      <p:bldP spid="106" grpId="0" animBg="1"/>
      <p:bldP spid="108" grpId="0" animBg="1"/>
      <p:bldP spid="110" grpId="0"/>
      <p:bldP spid="117" grpId="0" animBg="1"/>
      <p:bldP spid="118" grpId="0" animBg="1"/>
      <p:bldP spid="119" grpId="0"/>
      <p:bldP spid="120" grpId="0" animBg="1"/>
      <p:bldP spid="121" grpId="0" animBg="1"/>
      <p:bldP spid="122" grpId="0"/>
    </p:bldLst>
  </p:timing>
</p:sld>
</file>

<file path=ppt/theme/theme1.xml><?xml version="1.0" encoding="utf-8"?>
<a:theme xmlns:a="http://schemas.openxmlformats.org/drawingml/2006/main" name="Thema 3vw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 3vwo" id="{5C2FA244-5FBD-4C3C-AD78-76DDB67D6BFA}" vid="{B9D769C3-6E4C-4202-B7BA-4996BCB0A9E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 3vwo</Template>
  <TotalTime>243</TotalTime>
  <Words>406</Words>
  <Application>Microsoft Office PowerPoint</Application>
  <PresentationFormat>Breedbeeld</PresentationFormat>
  <Paragraphs>154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Franklin Gothic Demi Cond</vt:lpstr>
      <vt:lpstr>Thema 3vwo</vt:lpstr>
      <vt:lpstr>Een bedrijf starten</vt:lpstr>
      <vt:lpstr>PowerPoint-presentatie</vt:lpstr>
      <vt:lpstr>Waarom?</vt:lpstr>
      <vt:lpstr>Voordat je begint (1)</vt:lpstr>
      <vt:lpstr>PowerPoint-presentatie</vt:lpstr>
      <vt:lpstr>Voordat je begint (2)</vt:lpstr>
      <vt:lpstr>Voordat je begint (3)</vt:lpstr>
      <vt:lpstr>Financiering vinden</vt:lpstr>
      <vt:lpstr>Voordat je begint (4)</vt:lpstr>
      <vt:lpstr>Rechtsvormen</vt:lpstr>
      <vt:lpstr>Je begint (5)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Een bedrijf starten</dc:title>
  <dc:creator>Paul Bloemers</dc:creator>
  <cp:lastModifiedBy>Paul Bloemers</cp:lastModifiedBy>
  <cp:revision>11</cp:revision>
  <dcterms:created xsi:type="dcterms:W3CDTF">2021-03-21T11:10:56Z</dcterms:created>
  <dcterms:modified xsi:type="dcterms:W3CDTF">2021-03-22T07:13:59Z</dcterms:modified>
</cp:coreProperties>
</file>