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A6B"/>
    <a:srgbClr val="1A80B6"/>
    <a:srgbClr val="47ADE5"/>
    <a:srgbClr val="ED4D0F"/>
    <a:srgbClr val="258812"/>
    <a:srgbClr val="B2D6EE"/>
    <a:srgbClr val="D0C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0BC7B-CF17-4B78-A55C-7710CED9A21C}" v="146" dt="2021-01-21T11:43:16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2949" autoAdjust="0"/>
  </p:normalViewPr>
  <p:slideViewPr>
    <p:cSldViewPr snapToGrid="0" showGuides="1">
      <p:cViewPr varScale="1">
        <p:scale>
          <a:sx n="94" d="100"/>
          <a:sy n="94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386472202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587989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33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4318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4638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11897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542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05321442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963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2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74535066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496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01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069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58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3A6C1-A05F-4802-9842-B4214D8C6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Erven</a:t>
            </a:r>
          </a:p>
        </p:txBody>
      </p:sp>
    </p:spTree>
    <p:extLst>
      <p:ext uri="{BB962C8B-B14F-4D97-AF65-F5344CB8AC3E}">
        <p14:creationId xmlns:p14="http://schemas.microsoft.com/office/powerpoint/2010/main" val="2512115456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6D89BD2-6DF5-42D3-B45D-845DB6F62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 krijgt er iets?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7DDCCA-F70C-44E6-A24D-EB8A324CF8D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Hoeveel krijgt iemand?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958261-697F-4868-80B4-386B8EEAB80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Belasting betalen over de erfenis.</a:t>
            </a:r>
          </a:p>
        </p:txBody>
      </p:sp>
    </p:spTree>
    <p:extLst>
      <p:ext uri="{BB962C8B-B14F-4D97-AF65-F5344CB8AC3E}">
        <p14:creationId xmlns:p14="http://schemas.microsoft.com/office/powerpoint/2010/main" val="353058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70ED-DBCB-452F-8D7E-F714D929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als eerste aan de beurt?</a:t>
            </a:r>
          </a:p>
        </p:txBody>
      </p:sp>
      <p:pic>
        <p:nvPicPr>
          <p:cNvPr id="84" name="Afbeelding 83">
            <a:extLst>
              <a:ext uri="{FF2B5EF4-FFF2-40B4-BE49-F238E27FC236}">
                <a16:creationId xmlns:a16="http://schemas.microsoft.com/office/drawing/2014/main" id="{38941F72-85E1-43A9-97A1-7A52A7C9F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08" y="1686969"/>
            <a:ext cx="7293492" cy="4685846"/>
          </a:xfrm>
          <a:prstGeom prst="rect">
            <a:avLst/>
          </a:prstGeom>
          <a:ln w="38100">
            <a:noFill/>
            <a:tailEnd type="triangle" w="med" len="sm"/>
          </a:ln>
        </p:spPr>
      </p:pic>
      <p:sp>
        <p:nvSpPr>
          <p:cNvPr id="85" name="Tijdelijke aanduiding voor inhoud 5">
            <a:extLst>
              <a:ext uri="{FF2B5EF4-FFF2-40B4-BE49-F238E27FC236}">
                <a16:creationId xmlns:a16="http://schemas.microsoft.com/office/drawing/2014/main" id="{97EB9E17-4831-4E73-985A-DDE1618A9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817999"/>
            <a:ext cx="455603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nl-NL" sz="1800" b="1" dirty="0"/>
              <a:t>Erfvolgorde. Eerst aan de beurt</a:t>
            </a:r>
            <a:r>
              <a:rPr lang="nl-NL" sz="1800" dirty="0"/>
              <a:t>:</a:t>
            </a:r>
          </a:p>
          <a:p>
            <a:pPr marL="269875" indent="-269875">
              <a:spcBef>
                <a:spcPts val="1800"/>
              </a:spcBef>
              <a:buFont typeface="+mj-lt"/>
              <a:buAutoNum type="arabicPeriod"/>
            </a:pPr>
            <a:r>
              <a:rPr lang="nl-NL" sz="1800" dirty="0"/>
              <a:t>Echtgenoot en kinderen van overledene</a:t>
            </a:r>
            <a:br>
              <a:rPr lang="nl-NL" sz="1800" dirty="0"/>
            </a:br>
            <a:r>
              <a:rPr lang="nl-NL" sz="1800" dirty="0"/>
              <a:t>(geen stief- of pleegkinderen)</a:t>
            </a:r>
          </a:p>
          <a:p>
            <a:pPr marL="269875" indent="-269875">
              <a:spcBef>
                <a:spcPts val="1400"/>
              </a:spcBef>
              <a:buFont typeface="+mj-lt"/>
              <a:buAutoNum type="arabicPeriod"/>
            </a:pPr>
            <a:r>
              <a:rPr lang="nl-NL" sz="1800" dirty="0"/>
              <a:t>Ouders, broers en zussen</a:t>
            </a:r>
          </a:p>
          <a:p>
            <a:pPr marL="269875" indent="-269875">
              <a:spcBef>
                <a:spcPts val="1400"/>
              </a:spcBef>
              <a:buFont typeface="+mj-lt"/>
              <a:buAutoNum type="arabicPeriod"/>
            </a:pPr>
            <a:r>
              <a:rPr lang="nl-NL" sz="1800" dirty="0"/>
              <a:t>Grootouders</a:t>
            </a:r>
          </a:p>
          <a:p>
            <a:pPr marL="269875" indent="-269875">
              <a:spcBef>
                <a:spcPts val="1400"/>
              </a:spcBef>
              <a:buFont typeface="+mj-lt"/>
              <a:buAutoNum type="arabicPeriod"/>
            </a:pPr>
            <a:r>
              <a:rPr lang="nl-NL" sz="1800" dirty="0"/>
              <a:t>Overgrootouders</a:t>
            </a:r>
          </a:p>
          <a:p>
            <a:pPr marL="269875" indent="-269875">
              <a:spcBef>
                <a:spcPts val="1400"/>
              </a:spcBef>
              <a:buFont typeface="+mj-lt"/>
              <a:buAutoNum type="arabicPeriod"/>
            </a:pPr>
            <a:r>
              <a:rPr lang="nl-NL" sz="1800" dirty="0"/>
              <a:t>De Nederlandse staat</a:t>
            </a:r>
          </a:p>
          <a:p>
            <a:pPr marL="269875" indent="-269875">
              <a:buFont typeface="+mj-lt"/>
              <a:buAutoNum type="arabicPeriod"/>
            </a:pPr>
            <a:endParaRPr lang="nl-NL" sz="1800" dirty="0"/>
          </a:p>
          <a:p>
            <a:pPr marL="0" indent="0">
              <a:buNone/>
            </a:pPr>
            <a:r>
              <a:rPr lang="nl-NL" sz="1800" b="1" u="sng" dirty="0"/>
              <a:t>Plaatsvervulling</a:t>
            </a:r>
            <a:r>
              <a:rPr lang="nl-NL" sz="1800" dirty="0"/>
              <a:t>: </a:t>
            </a:r>
            <a:br>
              <a:rPr lang="nl-NL" sz="1800" dirty="0"/>
            </a:br>
            <a:r>
              <a:rPr lang="nl-NL" sz="1800" dirty="0"/>
              <a:t>als erfgenaam is overleden, dan nemen diens kinderen de plaats van de overledene in</a:t>
            </a:r>
          </a:p>
        </p:txBody>
      </p:sp>
      <p:sp>
        <p:nvSpPr>
          <p:cNvPr id="86" name="Pijl: gekromd rechts 85">
            <a:extLst>
              <a:ext uri="{FF2B5EF4-FFF2-40B4-BE49-F238E27FC236}">
                <a16:creationId xmlns:a16="http://schemas.microsoft.com/office/drawing/2014/main" id="{D7BD6534-2108-4B9E-BC23-AFE800699C60}"/>
              </a:ext>
            </a:extLst>
          </p:cNvPr>
          <p:cNvSpPr/>
          <p:nvPr/>
        </p:nvSpPr>
        <p:spPr>
          <a:xfrm>
            <a:off x="144417" y="2429692"/>
            <a:ext cx="211182" cy="6183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7" name="Pijl: gekromd rechts 86">
            <a:extLst>
              <a:ext uri="{FF2B5EF4-FFF2-40B4-BE49-F238E27FC236}">
                <a16:creationId xmlns:a16="http://schemas.microsoft.com/office/drawing/2014/main" id="{7258B2A9-A0AF-406F-940C-5FAD662D5BFC}"/>
              </a:ext>
            </a:extLst>
          </p:cNvPr>
          <p:cNvSpPr/>
          <p:nvPr/>
        </p:nvSpPr>
        <p:spPr>
          <a:xfrm>
            <a:off x="144417" y="3119846"/>
            <a:ext cx="211182" cy="4245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8" name="Pijl: gekromd rechts 87">
            <a:extLst>
              <a:ext uri="{FF2B5EF4-FFF2-40B4-BE49-F238E27FC236}">
                <a16:creationId xmlns:a16="http://schemas.microsoft.com/office/drawing/2014/main" id="{77143D2F-98D0-482B-8B87-921D44C52260}"/>
              </a:ext>
            </a:extLst>
          </p:cNvPr>
          <p:cNvSpPr/>
          <p:nvPr/>
        </p:nvSpPr>
        <p:spPr>
          <a:xfrm>
            <a:off x="144417" y="3569125"/>
            <a:ext cx="211182" cy="4245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9" name="Pijl: gekromd rechts 88">
            <a:extLst>
              <a:ext uri="{FF2B5EF4-FFF2-40B4-BE49-F238E27FC236}">
                <a16:creationId xmlns:a16="http://schemas.microsoft.com/office/drawing/2014/main" id="{43785AF0-1332-4951-A32C-6966ED6EEF34}"/>
              </a:ext>
            </a:extLst>
          </p:cNvPr>
          <p:cNvSpPr/>
          <p:nvPr/>
        </p:nvSpPr>
        <p:spPr>
          <a:xfrm>
            <a:off x="144417" y="4029892"/>
            <a:ext cx="211182" cy="4245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DB7451BC-7DCB-49A5-95F1-F9D3A889B6A3}"/>
              </a:ext>
            </a:extLst>
          </p:cNvPr>
          <p:cNvSpPr txBox="1"/>
          <p:nvPr/>
        </p:nvSpPr>
        <p:spPr>
          <a:xfrm>
            <a:off x="8035833" y="3885596"/>
            <a:ext cx="363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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97" name="Vrije vorm: vorm 96">
            <a:extLst>
              <a:ext uri="{FF2B5EF4-FFF2-40B4-BE49-F238E27FC236}">
                <a16:creationId xmlns:a16="http://schemas.microsoft.com/office/drawing/2014/main" id="{D4918EE3-ABB2-44C2-8FEF-297E12E12337}"/>
              </a:ext>
            </a:extLst>
          </p:cNvPr>
          <p:cNvSpPr/>
          <p:nvPr/>
        </p:nvSpPr>
        <p:spPr>
          <a:xfrm>
            <a:off x="7437120" y="3885596"/>
            <a:ext cx="2198915" cy="1809811"/>
          </a:xfrm>
          <a:custGeom>
            <a:avLst/>
            <a:gdLst>
              <a:gd name="connsiteX0" fmla="*/ 1567543 w 2198915"/>
              <a:gd name="connsiteY0" fmla="*/ 0 h 1809811"/>
              <a:gd name="connsiteX1" fmla="*/ 2198915 w 2198915"/>
              <a:gd name="connsiteY1" fmla="*/ 857008 h 1809811"/>
              <a:gd name="connsiteX2" fmla="*/ 1632097 w 2198915"/>
              <a:gd name="connsiteY2" fmla="*/ 1709592 h 1809811"/>
              <a:gd name="connsiteX3" fmla="*/ 1622938 w 2198915"/>
              <a:gd name="connsiteY3" fmla="*/ 1710219 h 1809811"/>
              <a:gd name="connsiteX4" fmla="*/ 1463899 w 2198915"/>
              <a:gd name="connsiteY4" fmla="*/ 1761050 h 1809811"/>
              <a:gd name="connsiteX5" fmla="*/ 1053737 w 2198915"/>
              <a:gd name="connsiteY5" fmla="*/ 1809811 h 1809811"/>
              <a:gd name="connsiteX6" fmla="*/ 0 w 2198915"/>
              <a:gd name="connsiteY6" fmla="*/ 1189325 h 1809811"/>
              <a:gd name="connsiteX7" fmla="*/ 841372 w 2198915"/>
              <a:gd name="connsiteY7" fmla="*/ 581445 h 1809811"/>
              <a:gd name="connsiteX8" fmla="*/ 974323 w 2198915"/>
              <a:gd name="connsiteY8" fmla="*/ 573553 h 1809811"/>
              <a:gd name="connsiteX9" fmla="*/ 985787 w 2198915"/>
              <a:gd name="connsiteY9" fmla="*/ 523422 h 1809811"/>
              <a:gd name="connsiteX10" fmla="*/ 1567543 w 2198915"/>
              <a:gd name="connsiteY10" fmla="*/ 0 h 180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8915" h="1809811">
                <a:moveTo>
                  <a:pt x="1567543" y="0"/>
                </a:moveTo>
                <a:cubicBezTo>
                  <a:pt x="1916240" y="0"/>
                  <a:pt x="2198915" y="383696"/>
                  <a:pt x="2198915" y="857008"/>
                </a:cubicBezTo>
                <a:cubicBezTo>
                  <a:pt x="2198915" y="1300738"/>
                  <a:pt x="1950470" y="1665704"/>
                  <a:pt x="1632097" y="1709592"/>
                </a:cubicBezTo>
                <a:lnTo>
                  <a:pt x="1622938" y="1710219"/>
                </a:lnTo>
                <a:lnTo>
                  <a:pt x="1463899" y="1761050"/>
                </a:lnTo>
                <a:cubicBezTo>
                  <a:pt x="1337832" y="1792449"/>
                  <a:pt x="1199228" y="1809811"/>
                  <a:pt x="1053737" y="1809811"/>
                </a:cubicBezTo>
                <a:cubicBezTo>
                  <a:pt x="471774" y="1809811"/>
                  <a:pt x="0" y="1532010"/>
                  <a:pt x="0" y="1189325"/>
                </a:cubicBezTo>
                <a:cubicBezTo>
                  <a:pt x="0" y="889476"/>
                  <a:pt x="361202" y="639303"/>
                  <a:pt x="841372" y="581445"/>
                </a:cubicBezTo>
                <a:lnTo>
                  <a:pt x="974323" y="573553"/>
                </a:lnTo>
                <a:lnTo>
                  <a:pt x="985787" y="523422"/>
                </a:lnTo>
                <a:cubicBezTo>
                  <a:pt x="1081635" y="215829"/>
                  <a:pt x="1306020" y="0"/>
                  <a:pt x="1567543" y="0"/>
                </a:cubicBezTo>
                <a:close/>
              </a:path>
            </a:pathLst>
          </a:custGeom>
          <a:noFill/>
          <a:ln w="38100">
            <a:solidFill>
              <a:srgbClr val="1A80B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4E02BFA3-1949-4995-987A-EF1219C366EE}"/>
              </a:ext>
            </a:extLst>
          </p:cNvPr>
          <p:cNvSpPr txBox="1"/>
          <p:nvPr/>
        </p:nvSpPr>
        <p:spPr>
          <a:xfrm>
            <a:off x="10644050" y="4806056"/>
            <a:ext cx="363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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99" name="Vrije vorm: vorm 98">
            <a:extLst>
              <a:ext uri="{FF2B5EF4-FFF2-40B4-BE49-F238E27FC236}">
                <a16:creationId xmlns:a16="http://schemas.microsoft.com/office/drawing/2014/main" id="{88E8E898-F86C-4AE2-A7B9-71E2D144EB87}"/>
              </a:ext>
            </a:extLst>
          </p:cNvPr>
          <p:cNvSpPr/>
          <p:nvPr/>
        </p:nvSpPr>
        <p:spPr>
          <a:xfrm flipV="1">
            <a:off x="10563498" y="3701141"/>
            <a:ext cx="1402079" cy="1809811"/>
          </a:xfrm>
          <a:custGeom>
            <a:avLst/>
            <a:gdLst>
              <a:gd name="connsiteX0" fmla="*/ 1567543 w 2198915"/>
              <a:gd name="connsiteY0" fmla="*/ 0 h 1809811"/>
              <a:gd name="connsiteX1" fmla="*/ 2198915 w 2198915"/>
              <a:gd name="connsiteY1" fmla="*/ 857008 h 1809811"/>
              <a:gd name="connsiteX2" fmla="*/ 1632097 w 2198915"/>
              <a:gd name="connsiteY2" fmla="*/ 1709592 h 1809811"/>
              <a:gd name="connsiteX3" fmla="*/ 1622938 w 2198915"/>
              <a:gd name="connsiteY3" fmla="*/ 1710219 h 1809811"/>
              <a:gd name="connsiteX4" fmla="*/ 1463899 w 2198915"/>
              <a:gd name="connsiteY4" fmla="*/ 1761050 h 1809811"/>
              <a:gd name="connsiteX5" fmla="*/ 1053737 w 2198915"/>
              <a:gd name="connsiteY5" fmla="*/ 1809811 h 1809811"/>
              <a:gd name="connsiteX6" fmla="*/ 0 w 2198915"/>
              <a:gd name="connsiteY6" fmla="*/ 1189325 h 1809811"/>
              <a:gd name="connsiteX7" fmla="*/ 841372 w 2198915"/>
              <a:gd name="connsiteY7" fmla="*/ 581445 h 1809811"/>
              <a:gd name="connsiteX8" fmla="*/ 974323 w 2198915"/>
              <a:gd name="connsiteY8" fmla="*/ 573553 h 1809811"/>
              <a:gd name="connsiteX9" fmla="*/ 985787 w 2198915"/>
              <a:gd name="connsiteY9" fmla="*/ 523422 h 1809811"/>
              <a:gd name="connsiteX10" fmla="*/ 1567543 w 2198915"/>
              <a:gd name="connsiteY10" fmla="*/ 0 h 180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8915" h="1809811">
                <a:moveTo>
                  <a:pt x="1567543" y="0"/>
                </a:moveTo>
                <a:cubicBezTo>
                  <a:pt x="1916240" y="0"/>
                  <a:pt x="2198915" y="383696"/>
                  <a:pt x="2198915" y="857008"/>
                </a:cubicBezTo>
                <a:cubicBezTo>
                  <a:pt x="2198915" y="1300738"/>
                  <a:pt x="1950470" y="1665704"/>
                  <a:pt x="1632097" y="1709592"/>
                </a:cubicBezTo>
                <a:lnTo>
                  <a:pt x="1622938" y="1710219"/>
                </a:lnTo>
                <a:lnTo>
                  <a:pt x="1463899" y="1761050"/>
                </a:lnTo>
                <a:cubicBezTo>
                  <a:pt x="1337832" y="1792449"/>
                  <a:pt x="1199228" y="1809811"/>
                  <a:pt x="1053737" y="1809811"/>
                </a:cubicBezTo>
                <a:cubicBezTo>
                  <a:pt x="471774" y="1809811"/>
                  <a:pt x="0" y="1532010"/>
                  <a:pt x="0" y="1189325"/>
                </a:cubicBezTo>
                <a:cubicBezTo>
                  <a:pt x="0" y="889476"/>
                  <a:pt x="361202" y="639303"/>
                  <a:pt x="841372" y="581445"/>
                </a:cubicBezTo>
                <a:lnTo>
                  <a:pt x="974323" y="573553"/>
                </a:lnTo>
                <a:lnTo>
                  <a:pt x="985787" y="523422"/>
                </a:lnTo>
                <a:cubicBezTo>
                  <a:pt x="1081635" y="215829"/>
                  <a:pt x="1306020" y="0"/>
                  <a:pt x="1567543" y="0"/>
                </a:cubicBezTo>
                <a:close/>
              </a:path>
            </a:pathLst>
          </a:custGeom>
          <a:noFill/>
          <a:ln w="38100">
            <a:solidFill>
              <a:srgbClr val="1A80B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grpSp>
        <p:nvGrpSpPr>
          <p:cNvPr id="103" name="Groep 102">
            <a:extLst>
              <a:ext uri="{FF2B5EF4-FFF2-40B4-BE49-F238E27FC236}">
                <a16:creationId xmlns:a16="http://schemas.microsoft.com/office/drawing/2014/main" id="{09853CE3-A1FF-4FF3-AE44-64354C6F313E}"/>
              </a:ext>
            </a:extLst>
          </p:cNvPr>
          <p:cNvGrpSpPr/>
          <p:nvPr/>
        </p:nvGrpSpPr>
        <p:grpSpPr>
          <a:xfrm>
            <a:off x="9301163" y="5143500"/>
            <a:ext cx="923925" cy="647700"/>
            <a:chOff x="9301163" y="5143500"/>
            <a:chExt cx="923925" cy="647700"/>
          </a:xfrm>
        </p:grpSpPr>
        <p:sp>
          <p:nvSpPr>
            <p:cNvPr id="101" name="Vrije vorm: vorm 100">
              <a:extLst>
                <a:ext uri="{FF2B5EF4-FFF2-40B4-BE49-F238E27FC236}">
                  <a16:creationId xmlns:a16="http://schemas.microsoft.com/office/drawing/2014/main" id="{2DAE6EB5-3C13-4254-B2FF-BA91F26BDA3E}"/>
                </a:ext>
              </a:extLst>
            </p:cNvPr>
            <p:cNvSpPr/>
            <p:nvPr/>
          </p:nvSpPr>
          <p:spPr>
            <a:xfrm>
              <a:off x="9301163" y="5143500"/>
              <a:ext cx="466725" cy="642938"/>
            </a:xfrm>
            <a:custGeom>
              <a:avLst/>
              <a:gdLst>
                <a:gd name="connsiteX0" fmla="*/ 0 w 466725"/>
                <a:gd name="connsiteY0" fmla="*/ 0 h 642938"/>
                <a:gd name="connsiteX1" fmla="*/ 0 w 466725"/>
                <a:gd name="connsiteY1" fmla="*/ 309563 h 642938"/>
                <a:gd name="connsiteX2" fmla="*/ 466725 w 466725"/>
                <a:gd name="connsiteY2" fmla="*/ 309563 h 642938"/>
                <a:gd name="connsiteX3" fmla="*/ 466725 w 466725"/>
                <a:gd name="connsiteY3" fmla="*/ 481013 h 642938"/>
                <a:gd name="connsiteX4" fmla="*/ 0 w 466725"/>
                <a:gd name="connsiteY4" fmla="*/ 481013 h 642938"/>
                <a:gd name="connsiteX5" fmla="*/ 0 w 466725"/>
                <a:gd name="connsiteY5" fmla="*/ 642938 h 6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642938">
                  <a:moveTo>
                    <a:pt x="0" y="0"/>
                  </a:moveTo>
                  <a:lnTo>
                    <a:pt x="0" y="309563"/>
                  </a:lnTo>
                  <a:lnTo>
                    <a:pt x="466725" y="309563"/>
                  </a:lnTo>
                  <a:lnTo>
                    <a:pt x="466725" y="481013"/>
                  </a:lnTo>
                  <a:lnTo>
                    <a:pt x="0" y="481013"/>
                  </a:lnTo>
                  <a:lnTo>
                    <a:pt x="0" y="642938"/>
                  </a:lnTo>
                </a:path>
              </a:pathLst>
            </a:custGeom>
            <a:ln w="38100">
              <a:solidFill>
                <a:srgbClr val="002060"/>
              </a:solidFill>
              <a:tailEnd type="triangle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02" name="Vrije vorm: vorm 101">
              <a:extLst>
                <a:ext uri="{FF2B5EF4-FFF2-40B4-BE49-F238E27FC236}">
                  <a16:creationId xmlns:a16="http://schemas.microsoft.com/office/drawing/2014/main" id="{FA9C2117-7AD0-4284-AAD7-0DF4CC3FD4F8}"/>
                </a:ext>
              </a:extLst>
            </p:cNvPr>
            <p:cNvSpPr/>
            <p:nvPr/>
          </p:nvSpPr>
          <p:spPr>
            <a:xfrm>
              <a:off x="9763125" y="5624512"/>
              <a:ext cx="461963" cy="166688"/>
            </a:xfrm>
            <a:custGeom>
              <a:avLst/>
              <a:gdLst>
                <a:gd name="connsiteX0" fmla="*/ 0 w 461963"/>
                <a:gd name="connsiteY0" fmla="*/ 0 h 166688"/>
                <a:gd name="connsiteX1" fmla="*/ 461963 w 461963"/>
                <a:gd name="connsiteY1" fmla="*/ 0 h 166688"/>
                <a:gd name="connsiteX2" fmla="*/ 461963 w 461963"/>
                <a:gd name="connsiteY2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963" h="166688">
                  <a:moveTo>
                    <a:pt x="0" y="0"/>
                  </a:moveTo>
                  <a:lnTo>
                    <a:pt x="461963" y="0"/>
                  </a:lnTo>
                  <a:lnTo>
                    <a:pt x="461963" y="166688"/>
                  </a:lnTo>
                </a:path>
              </a:pathLst>
            </a:custGeom>
            <a:ln w="38100">
              <a:solidFill>
                <a:srgbClr val="002060"/>
              </a:solidFill>
              <a:tailEnd type="triangle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Tekstvak 103">
            <a:extLst>
              <a:ext uri="{FF2B5EF4-FFF2-40B4-BE49-F238E27FC236}">
                <a16:creationId xmlns:a16="http://schemas.microsoft.com/office/drawing/2014/main" id="{6F0018FE-FE13-4F43-B3F0-F60A8F554ED7}"/>
              </a:ext>
            </a:extLst>
          </p:cNvPr>
          <p:cNvSpPr txBox="1"/>
          <p:nvPr/>
        </p:nvSpPr>
        <p:spPr>
          <a:xfrm>
            <a:off x="9117874" y="4800027"/>
            <a:ext cx="363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</a:t>
            </a:r>
            <a:endParaRPr lang="nl-NL" dirty="0">
              <a:solidFill>
                <a:srgbClr val="002060"/>
              </a:solidFill>
            </a:endParaRPr>
          </a:p>
        </p:txBody>
      </p:sp>
      <p:grpSp>
        <p:nvGrpSpPr>
          <p:cNvPr id="111" name="Groep 110">
            <a:extLst>
              <a:ext uri="{FF2B5EF4-FFF2-40B4-BE49-F238E27FC236}">
                <a16:creationId xmlns:a16="http://schemas.microsoft.com/office/drawing/2014/main" id="{F28F8569-12B9-460D-80F0-98D5F8AB4859}"/>
              </a:ext>
            </a:extLst>
          </p:cNvPr>
          <p:cNvGrpSpPr/>
          <p:nvPr/>
        </p:nvGrpSpPr>
        <p:grpSpPr>
          <a:xfrm>
            <a:off x="7772400" y="4214813"/>
            <a:ext cx="1528763" cy="652462"/>
            <a:chOff x="7772400" y="4214813"/>
            <a:chExt cx="1528763" cy="652462"/>
          </a:xfrm>
        </p:grpSpPr>
        <p:grpSp>
          <p:nvGrpSpPr>
            <p:cNvPr id="109" name="Groep 108">
              <a:extLst>
                <a:ext uri="{FF2B5EF4-FFF2-40B4-BE49-F238E27FC236}">
                  <a16:creationId xmlns:a16="http://schemas.microsoft.com/office/drawing/2014/main" id="{14119CE9-2AEC-4A03-8242-76D9B57D2ADE}"/>
                </a:ext>
              </a:extLst>
            </p:cNvPr>
            <p:cNvGrpSpPr/>
            <p:nvPr/>
          </p:nvGrpSpPr>
          <p:grpSpPr>
            <a:xfrm>
              <a:off x="7772400" y="4214813"/>
              <a:ext cx="1528763" cy="652462"/>
              <a:chOff x="7772400" y="4214813"/>
              <a:chExt cx="1528763" cy="652462"/>
            </a:xfrm>
          </p:grpSpPr>
          <p:sp>
            <p:nvSpPr>
              <p:cNvPr id="100" name="Vrije vorm: vorm 99">
                <a:extLst>
                  <a:ext uri="{FF2B5EF4-FFF2-40B4-BE49-F238E27FC236}">
                    <a16:creationId xmlns:a16="http://schemas.microsoft.com/office/drawing/2014/main" id="{35FD7F85-62A1-4F49-AF52-CE6D2D18C908}"/>
                  </a:ext>
                </a:extLst>
              </p:cNvPr>
              <p:cNvSpPr/>
              <p:nvPr/>
            </p:nvSpPr>
            <p:spPr>
              <a:xfrm>
                <a:off x="8220075" y="4214813"/>
                <a:ext cx="1081088" cy="642937"/>
              </a:xfrm>
              <a:custGeom>
                <a:avLst/>
                <a:gdLst>
                  <a:gd name="connsiteX0" fmla="*/ 0 w 1081088"/>
                  <a:gd name="connsiteY0" fmla="*/ 0 h 642937"/>
                  <a:gd name="connsiteX1" fmla="*/ 0 w 1081088"/>
                  <a:gd name="connsiteY1" fmla="*/ 314325 h 642937"/>
                  <a:gd name="connsiteX2" fmla="*/ 314325 w 1081088"/>
                  <a:gd name="connsiteY2" fmla="*/ 314325 h 642937"/>
                  <a:gd name="connsiteX3" fmla="*/ 314325 w 1081088"/>
                  <a:gd name="connsiteY3" fmla="*/ 471487 h 642937"/>
                  <a:gd name="connsiteX4" fmla="*/ 1081088 w 1081088"/>
                  <a:gd name="connsiteY4" fmla="*/ 471487 h 642937"/>
                  <a:gd name="connsiteX5" fmla="*/ 1081088 w 1081088"/>
                  <a:gd name="connsiteY5" fmla="*/ 642937 h 64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1088" h="642937">
                    <a:moveTo>
                      <a:pt x="0" y="0"/>
                    </a:moveTo>
                    <a:lnTo>
                      <a:pt x="0" y="314325"/>
                    </a:lnTo>
                    <a:lnTo>
                      <a:pt x="314325" y="314325"/>
                    </a:lnTo>
                    <a:lnTo>
                      <a:pt x="314325" y="471487"/>
                    </a:lnTo>
                    <a:lnTo>
                      <a:pt x="1081088" y="471487"/>
                    </a:lnTo>
                    <a:lnTo>
                      <a:pt x="1081088" y="642937"/>
                    </a:lnTo>
                  </a:path>
                </a:pathLst>
              </a:custGeom>
              <a:ln w="38100">
                <a:solidFill>
                  <a:srgbClr val="002060"/>
                </a:solidFill>
                <a:tailEnd type="triangle" w="med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93871B8B-F674-43D4-8ED6-B9A7283C8207}"/>
                  </a:ext>
                </a:extLst>
              </p:cNvPr>
              <p:cNvCxnSpPr>
                <a:cxnSpLocks/>
                <a:stCxn id="100" idx="3"/>
              </p:cNvCxnSpPr>
              <p:nvPr/>
            </p:nvCxnSpPr>
            <p:spPr>
              <a:xfrm>
                <a:off x="8534400" y="4686300"/>
                <a:ext cx="2177" cy="133079"/>
              </a:xfrm>
              <a:prstGeom prst="line">
                <a:avLst/>
              </a:prstGeom>
              <a:ln w="38100">
                <a:solidFill>
                  <a:srgbClr val="002060"/>
                </a:solidFill>
                <a:tailEnd type="triangle" w="med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Vrije vorm: vorm 107">
                <a:extLst>
                  <a:ext uri="{FF2B5EF4-FFF2-40B4-BE49-F238E27FC236}">
                    <a16:creationId xmlns:a16="http://schemas.microsoft.com/office/drawing/2014/main" id="{5D63AB97-4F18-49C4-8FD6-421142AB0A65}"/>
                  </a:ext>
                </a:extLst>
              </p:cNvPr>
              <p:cNvSpPr/>
              <p:nvPr/>
            </p:nvSpPr>
            <p:spPr>
              <a:xfrm>
                <a:off x="7772400" y="4686300"/>
                <a:ext cx="762000" cy="180975"/>
              </a:xfrm>
              <a:custGeom>
                <a:avLst/>
                <a:gdLst>
                  <a:gd name="connsiteX0" fmla="*/ 762000 w 762000"/>
                  <a:gd name="connsiteY0" fmla="*/ 0 h 180975"/>
                  <a:gd name="connsiteX1" fmla="*/ 0 w 762000"/>
                  <a:gd name="connsiteY1" fmla="*/ 0 h 180975"/>
                  <a:gd name="connsiteX2" fmla="*/ 0 w 762000"/>
                  <a:gd name="connsiteY2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0" h="180975">
                    <a:moveTo>
                      <a:pt x="762000" y="0"/>
                    </a:moveTo>
                    <a:lnTo>
                      <a:pt x="0" y="0"/>
                    </a:lnTo>
                    <a:lnTo>
                      <a:pt x="0" y="180975"/>
                    </a:lnTo>
                  </a:path>
                </a:pathLst>
              </a:custGeom>
              <a:ln w="38100">
                <a:solidFill>
                  <a:srgbClr val="002060"/>
                </a:solidFill>
                <a:tailEnd type="triangle" w="med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83D41105-D70B-4D51-8543-F1B571744811}"/>
                </a:ext>
              </a:extLst>
            </p:cNvPr>
            <p:cNvSpPr/>
            <p:nvPr/>
          </p:nvSpPr>
          <p:spPr>
            <a:xfrm>
              <a:off x="8532019" y="4224337"/>
              <a:ext cx="300037" cy="304800"/>
            </a:xfrm>
            <a:custGeom>
              <a:avLst/>
              <a:gdLst>
                <a:gd name="connsiteX0" fmla="*/ 0 w 300037"/>
                <a:gd name="connsiteY0" fmla="*/ 304800 h 304800"/>
                <a:gd name="connsiteX1" fmla="*/ 300037 w 300037"/>
                <a:gd name="connsiteY1" fmla="*/ 304800 h 304800"/>
                <a:gd name="connsiteX2" fmla="*/ 300037 w 300037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037" h="304800">
                  <a:moveTo>
                    <a:pt x="0" y="304800"/>
                  </a:moveTo>
                  <a:lnTo>
                    <a:pt x="300037" y="304800"/>
                  </a:lnTo>
                  <a:lnTo>
                    <a:pt x="300037" y="0"/>
                  </a:lnTo>
                </a:path>
              </a:pathLst>
            </a:custGeom>
            <a:ln w="38100">
              <a:solidFill>
                <a:srgbClr val="002060"/>
              </a:solidFill>
              <a:tailEnd type="triangle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8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3" grpId="0"/>
      <p:bldP spid="93" grpId="1"/>
      <p:bldP spid="93" grpId="2"/>
      <p:bldP spid="97" grpId="0" animBg="1"/>
      <p:bldP spid="97" grpId="1" animBg="1"/>
      <p:bldP spid="98" grpId="0"/>
      <p:bldP spid="98" grpId="1"/>
      <p:bldP spid="99" grpId="0" animBg="1"/>
      <p:bldP spid="99" grpId="1" animBg="1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E627AC7-0583-4E13-98AE-F7AA8018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429000"/>
            <a:ext cx="10426262" cy="317149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Wie erf als..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Nienke komt te overlijden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Nienke komt te overlijden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Bente komt te overlijden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CA676AF-D27C-470E-B737-6D4C31052C54}"/>
              </a:ext>
            </a:extLst>
          </p:cNvPr>
          <p:cNvSpPr/>
          <p:nvPr/>
        </p:nvSpPr>
        <p:spPr>
          <a:xfrm>
            <a:off x="2721779" y="447675"/>
            <a:ext cx="6748442" cy="2468880"/>
          </a:xfrm>
          <a:prstGeom prst="rect">
            <a:avLst/>
          </a:prstGeom>
          <a:solidFill>
            <a:srgbClr val="B2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5CFD1C9-9C3E-43B1-83E7-0A15BD5A06DE}"/>
              </a:ext>
            </a:extLst>
          </p:cNvPr>
          <p:cNvSpPr txBox="1"/>
          <p:nvPr/>
        </p:nvSpPr>
        <p:spPr>
          <a:xfrm>
            <a:off x="4738796" y="565635"/>
            <a:ext cx="1536245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Hidde ×  Nienke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FF2B70E-7D5B-42D5-BA11-71195151A534}"/>
              </a:ext>
            </a:extLst>
          </p:cNvPr>
          <p:cNvSpPr txBox="1"/>
          <p:nvPr/>
        </p:nvSpPr>
        <p:spPr>
          <a:xfrm>
            <a:off x="3006030" y="1611630"/>
            <a:ext cx="1505789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Douwe  ×  Jette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5279283-EB06-4F92-9A68-FB89758651D2}"/>
              </a:ext>
            </a:extLst>
          </p:cNvPr>
          <p:cNvSpPr txBox="1"/>
          <p:nvPr/>
        </p:nvSpPr>
        <p:spPr>
          <a:xfrm>
            <a:off x="5348471" y="1611630"/>
            <a:ext cx="1352670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Finn  ×  Tessa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150C2D2-12BF-48C5-9AEB-3DC6F41BEDDC}"/>
              </a:ext>
            </a:extLst>
          </p:cNvPr>
          <p:cNvSpPr txBox="1"/>
          <p:nvPr/>
        </p:nvSpPr>
        <p:spPr>
          <a:xfrm>
            <a:off x="7567483" y="1620746"/>
            <a:ext cx="1517009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Thijs   ×   Meike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CBBBED2-E895-4AEE-8911-D5353CEEA76E}"/>
              </a:ext>
            </a:extLst>
          </p:cNvPr>
          <p:cNvSpPr txBox="1"/>
          <p:nvPr/>
        </p:nvSpPr>
        <p:spPr>
          <a:xfrm>
            <a:off x="5366208" y="2535155"/>
            <a:ext cx="1132289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Anne-Marie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C1DD189-AA36-41B2-8A8E-2790EA38AA7A}"/>
              </a:ext>
            </a:extLst>
          </p:cNvPr>
          <p:cNvSpPr txBox="1"/>
          <p:nvPr/>
        </p:nvSpPr>
        <p:spPr>
          <a:xfrm>
            <a:off x="7552514" y="2540496"/>
            <a:ext cx="608106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Bente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398C663-C6E6-41A6-AC70-4C50C558408F}"/>
              </a:ext>
            </a:extLst>
          </p:cNvPr>
          <p:cNvSpPr txBox="1"/>
          <p:nvPr/>
        </p:nvSpPr>
        <p:spPr>
          <a:xfrm>
            <a:off x="8646764" y="2540496"/>
            <a:ext cx="391701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Ilse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8830983B-AEA1-42D7-8547-66CB36FD75D8}"/>
              </a:ext>
            </a:extLst>
          </p:cNvPr>
          <p:cNvSpPr/>
          <p:nvPr/>
        </p:nvSpPr>
        <p:spPr>
          <a:xfrm>
            <a:off x="3407393" y="986700"/>
            <a:ext cx="2161907" cy="601435"/>
          </a:xfrm>
          <a:custGeom>
            <a:avLst/>
            <a:gdLst>
              <a:gd name="connsiteX0" fmla="*/ 2503055 w 2503055"/>
              <a:gd name="connsiteY0" fmla="*/ 0 h 600364"/>
              <a:gd name="connsiteX1" fmla="*/ 2503055 w 2503055"/>
              <a:gd name="connsiteY1" fmla="*/ 258619 h 600364"/>
              <a:gd name="connsiteX2" fmla="*/ 0 w 2503055"/>
              <a:gd name="connsiteY2" fmla="*/ 258619 h 600364"/>
              <a:gd name="connsiteX3" fmla="*/ 0 w 2503055"/>
              <a:gd name="connsiteY3" fmla="*/ 600364 h 6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055" h="600364">
                <a:moveTo>
                  <a:pt x="2503055" y="0"/>
                </a:moveTo>
                <a:lnTo>
                  <a:pt x="2503055" y="258619"/>
                </a:lnTo>
                <a:lnTo>
                  <a:pt x="0" y="258619"/>
                </a:lnTo>
                <a:lnTo>
                  <a:pt x="0" y="600364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BB4D21F-E89F-48DF-B460-0C575D00D713}"/>
              </a:ext>
            </a:extLst>
          </p:cNvPr>
          <p:cNvCxnSpPr>
            <a:cxnSpLocks/>
          </p:cNvCxnSpPr>
          <p:nvPr/>
        </p:nvCxnSpPr>
        <p:spPr>
          <a:xfrm>
            <a:off x="5569771" y="1257356"/>
            <a:ext cx="0" cy="3371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8686A143-B596-4C38-B77B-F171B4CD6034}"/>
              </a:ext>
            </a:extLst>
          </p:cNvPr>
          <p:cNvSpPr/>
          <p:nvPr/>
        </p:nvSpPr>
        <p:spPr>
          <a:xfrm>
            <a:off x="5569301" y="1245235"/>
            <a:ext cx="3245025" cy="349250"/>
          </a:xfrm>
          <a:custGeom>
            <a:avLst/>
            <a:gdLst>
              <a:gd name="connsiteX0" fmla="*/ 0 w 2108200"/>
              <a:gd name="connsiteY0" fmla="*/ 0 h 349250"/>
              <a:gd name="connsiteX1" fmla="*/ 2108200 w 2108200"/>
              <a:gd name="connsiteY1" fmla="*/ 0 h 349250"/>
              <a:gd name="connsiteX2" fmla="*/ 2108200 w 2108200"/>
              <a:gd name="connsiteY2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349250">
                <a:moveTo>
                  <a:pt x="0" y="0"/>
                </a:moveTo>
                <a:lnTo>
                  <a:pt x="2108200" y="0"/>
                </a:lnTo>
                <a:lnTo>
                  <a:pt x="2108200" y="34925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DA9270D4-50D9-4214-A4F4-F9676FC61536}"/>
              </a:ext>
            </a:extLst>
          </p:cNvPr>
          <p:cNvSpPr/>
          <p:nvPr/>
        </p:nvSpPr>
        <p:spPr>
          <a:xfrm>
            <a:off x="5124801" y="819150"/>
            <a:ext cx="807550" cy="171450"/>
          </a:xfrm>
          <a:custGeom>
            <a:avLst/>
            <a:gdLst>
              <a:gd name="connsiteX0" fmla="*/ 0 w 869950"/>
              <a:gd name="connsiteY0" fmla="*/ 0 h 171450"/>
              <a:gd name="connsiteX1" fmla="*/ 0 w 869950"/>
              <a:gd name="connsiteY1" fmla="*/ 171450 h 171450"/>
              <a:gd name="connsiteX2" fmla="*/ 869950 w 869950"/>
              <a:gd name="connsiteY2" fmla="*/ 171450 h 171450"/>
              <a:gd name="connsiteX3" fmla="*/ 869950 w 869950"/>
              <a:gd name="connsiteY3" fmla="*/ 63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1450">
                <a:moveTo>
                  <a:pt x="0" y="0"/>
                </a:moveTo>
                <a:lnTo>
                  <a:pt x="0" y="171450"/>
                </a:lnTo>
                <a:lnTo>
                  <a:pt x="869950" y="171450"/>
                </a:lnTo>
                <a:lnTo>
                  <a:pt x="869950" y="635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4A6E292D-53EC-47B9-B9F5-B0F144F81F86}"/>
              </a:ext>
            </a:extLst>
          </p:cNvPr>
          <p:cNvSpPr/>
          <p:nvPr/>
        </p:nvSpPr>
        <p:spPr>
          <a:xfrm>
            <a:off x="5553426" y="1880235"/>
            <a:ext cx="885823" cy="219075"/>
          </a:xfrm>
          <a:custGeom>
            <a:avLst/>
            <a:gdLst>
              <a:gd name="connsiteX0" fmla="*/ 0 w 885825"/>
              <a:gd name="connsiteY0" fmla="*/ 3175 h 219075"/>
              <a:gd name="connsiteX1" fmla="*/ 0 w 885825"/>
              <a:gd name="connsiteY1" fmla="*/ 219075 h 219075"/>
              <a:gd name="connsiteX2" fmla="*/ 885825 w 885825"/>
              <a:gd name="connsiteY2" fmla="*/ 219075 h 219075"/>
              <a:gd name="connsiteX3" fmla="*/ 885825 w 885825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25" h="219075">
                <a:moveTo>
                  <a:pt x="0" y="3175"/>
                </a:moveTo>
                <a:lnTo>
                  <a:pt x="0" y="219075"/>
                </a:lnTo>
                <a:lnTo>
                  <a:pt x="885825" y="219075"/>
                </a:lnTo>
                <a:lnTo>
                  <a:pt x="885825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694EC154-4679-414F-A731-C4B43E5FA66E}"/>
              </a:ext>
            </a:extLst>
          </p:cNvPr>
          <p:cNvSpPr/>
          <p:nvPr/>
        </p:nvSpPr>
        <p:spPr>
          <a:xfrm>
            <a:off x="7850826" y="2086365"/>
            <a:ext cx="489744" cy="425060"/>
          </a:xfrm>
          <a:custGeom>
            <a:avLst/>
            <a:gdLst>
              <a:gd name="connsiteX0" fmla="*/ 2503055 w 2503055"/>
              <a:gd name="connsiteY0" fmla="*/ 0 h 600364"/>
              <a:gd name="connsiteX1" fmla="*/ 2503055 w 2503055"/>
              <a:gd name="connsiteY1" fmla="*/ 258619 h 600364"/>
              <a:gd name="connsiteX2" fmla="*/ 0 w 2503055"/>
              <a:gd name="connsiteY2" fmla="*/ 258619 h 600364"/>
              <a:gd name="connsiteX3" fmla="*/ 0 w 2503055"/>
              <a:gd name="connsiteY3" fmla="*/ 600364 h 6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055" h="600364">
                <a:moveTo>
                  <a:pt x="2503055" y="0"/>
                </a:moveTo>
                <a:lnTo>
                  <a:pt x="2503055" y="258619"/>
                </a:lnTo>
                <a:lnTo>
                  <a:pt x="0" y="258619"/>
                </a:lnTo>
                <a:lnTo>
                  <a:pt x="0" y="600364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92366256-4B0E-469F-9D11-7BBA7D5AE3D8}"/>
              </a:ext>
            </a:extLst>
          </p:cNvPr>
          <p:cNvSpPr/>
          <p:nvPr/>
        </p:nvSpPr>
        <p:spPr>
          <a:xfrm>
            <a:off x="8278177" y="2272500"/>
            <a:ext cx="542758" cy="270378"/>
          </a:xfrm>
          <a:custGeom>
            <a:avLst/>
            <a:gdLst>
              <a:gd name="connsiteX0" fmla="*/ 0 w 2108200"/>
              <a:gd name="connsiteY0" fmla="*/ 0 h 349250"/>
              <a:gd name="connsiteX1" fmla="*/ 2108200 w 2108200"/>
              <a:gd name="connsiteY1" fmla="*/ 0 h 349250"/>
              <a:gd name="connsiteX2" fmla="*/ 2108200 w 2108200"/>
              <a:gd name="connsiteY2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349250">
                <a:moveTo>
                  <a:pt x="0" y="0"/>
                </a:moveTo>
                <a:lnTo>
                  <a:pt x="2108200" y="0"/>
                </a:lnTo>
                <a:lnTo>
                  <a:pt x="2108200" y="34925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4C9A1A0E-C91F-4E47-A6CD-3FD115289FC4}"/>
              </a:ext>
            </a:extLst>
          </p:cNvPr>
          <p:cNvSpPr/>
          <p:nvPr/>
        </p:nvSpPr>
        <p:spPr>
          <a:xfrm>
            <a:off x="7850827" y="1896300"/>
            <a:ext cx="970108" cy="193543"/>
          </a:xfrm>
          <a:custGeom>
            <a:avLst/>
            <a:gdLst>
              <a:gd name="connsiteX0" fmla="*/ 0 w 885825"/>
              <a:gd name="connsiteY0" fmla="*/ 3175 h 219075"/>
              <a:gd name="connsiteX1" fmla="*/ 0 w 885825"/>
              <a:gd name="connsiteY1" fmla="*/ 219075 h 219075"/>
              <a:gd name="connsiteX2" fmla="*/ 885825 w 885825"/>
              <a:gd name="connsiteY2" fmla="*/ 219075 h 219075"/>
              <a:gd name="connsiteX3" fmla="*/ 885825 w 885825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25" h="219075">
                <a:moveTo>
                  <a:pt x="0" y="3175"/>
                </a:moveTo>
                <a:lnTo>
                  <a:pt x="0" y="219075"/>
                </a:lnTo>
                <a:lnTo>
                  <a:pt x="885825" y="219075"/>
                </a:lnTo>
                <a:lnTo>
                  <a:pt x="885825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A430A68-0B2F-4056-A8EC-0E12463BB7EE}"/>
              </a:ext>
            </a:extLst>
          </p:cNvPr>
          <p:cNvCxnSpPr>
            <a:cxnSpLocks/>
          </p:cNvCxnSpPr>
          <p:nvPr/>
        </p:nvCxnSpPr>
        <p:spPr>
          <a:xfrm flipH="1">
            <a:off x="5934584" y="2099310"/>
            <a:ext cx="1" cy="4411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D01A49BB-87B9-41E7-8C82-80133C7B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374" y="475297"/>
            <a:ext cx="615749" cy="493819"/>
          </a:xfrm>
          <a:prstGeom prst="rect">
            <a:avLst/>
          </a:prstGeom>
        </p:spPr>
      </p:pic>
      <p:grpSp>
        <p:nvGrpSpPr>
          <p:cNvPr id="34" name="Groep 33">
            <a:extLst>
              <a:ext uri="{FF2B5EF4-FFF2-40B4-BE49-F238E27FC236}">
                <a16:creationId xmlns:a16="http://schemas.microsoft.com/office/drawing/2014/main" id="{2666D00A-877A-4C8D-8512-7AB172AE49E5}"/>
              </a:ext>
            </a:extLst>
          </p:cNvPr>
          <p:cNvGrpSpPr/>
          <p:nvPr/>
        </p:nvGrpSpPr>
        <p:grpSpPr>
          <a:xfrm>
            <a:off x="3405188" y="823913"/>
            <a:ext cx="5410200" cy="757237"/>
            <a:chOff x="3405188" y="823913"/>
            <a:chExt cx="5410200" cy="757237"/>
          </a:xfrm>
        </p:grpSpPr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EBA5F26C-2969-4145-BDB4-CCB6775008C1}"/>
                </a:ext>
              </a:extLst>
            </p:cNvPr>
            <p:cNvSpPr/>
            <p:nvPr/>
          </p:nvSpPr>
          <p:spPr>
            <a:xfrm>
              <a:off x="3405188" y="823913"/>
              <a:ext cx="2528887" cy="752475"/>
            </a:xfrm>
            <a:custGeom>
              <a:avLst/>
              <a:gdLst>
                <a:gd name="connsiteX0" fmla="*/ 2528887 w 2528887"/>
                <a:gd name="connsiteY0" fmla="*/ 0 h 752475"/>
                <a:gd name="connsiteX1" fmla="*/ 2528887 w 2528887"/>
                <a:gd name="connsiteY1" fmla="*/ 171450 h 752475"/>
                <a:gd name="connsiteX2" fmla="*/ 2162175 w 2528887"/>
                <a:gd name="connsiteY2" fmla="*/ 171450 h 752475"/>
                <a:gd name="connsiteX3" fmla="*/ 2162175 w 2528887"/>
                <a:gd name="connsiteY3" fmla="*/ 419100 h 752475"/>
                <a:gd name="connsiteX4" fmla="*/ 0 w 2528887"/>
                <a:gd name="connsiteY4" fmla="*/ 419100 h 752475"/>
                <a:gd name="connsiteX5" fmla="*/ 0 w 2528887"/>
                <a:gd name="connsiteY5" fmla="*/ 752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8887" h="752475">
                  <a:moveTo>
                    <a:pt x="2528887" y="0"/>
                  </a:moveTo>
                  <a:lnTo>
                    <a:pt x="2528887" y="171450"/>
                  </a:lnTo>
                  <a:lnTo>
                    <a:pt x="2162175" y="171450"/>
                  </a:lnTo>
                  <a:lnTo>
                    <a:pt x="2162175" y="419100"/>
                  </a:lnTo>
                  <a:lnTo>
                    <a:pt x="0" y="419100"/>
                  </a:lnTo>
                  <a:lnTo>
                    <a:pt x="0" y="752475"/>
                  </a:lnTo>
                </a:path>
              </a:pathLst>
            </a:custGeom>
            <a:ln w="28575">
              <a:solidFill>
                <a:srgbClr val="ED4D0F"/>
              </a:solidFill>
              <a:tailEnd type="triangle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B9BE9F00-AB70-4AB0-95D0-4E427BC75A52}"/>
                </a:ext>
              </a:extLst>
            </p:cNvPr>
            <p:cNvSpPr/>
            <p:nvPr/>
          </p:nvSpPr>
          <p:spPr>
            <a:xfrm>
              <a:off x="5567363" y="1243013"/>
              <a:ext cx="3248025" cy="338137"/>
            </a:xfrm>
            <a:custGeom>
              <a:avLst/>
              <a:gdLst>
                <a:gd name="connsiteX0" fmla="*/ 0 w 3248025"/>
                <a:gd name="connsiteY0" fmla="*/ 0 h 338137"/>
                <a:gd name="connsiteX1" fmla="*/ 3248025 w 3248025"/>
                <a:gd name="connsiteY1" fmla="*/ 0 h 338137"/>
                <a:gd name="connsiteX2" fmla="*/ 3248025 w 3248025"/>
                <a:gd name="connsiteY2" fmla="*/ 338137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8025" h="338137">
                  <a:moveTo>
                    <a:pt x="0" y="0"/>
                  </a:moveTo>
                  <a:lnTo>
                    <a:pt x="3248025" y="0"/>
                  </a:lnTo>
                  <a:lnTo>
                    <a:pt x="3248025" y="338137"/>
                  </a:lnTo>
                </a:path>
              </a:pathLst>
            </a:custGeom>
            <a:ln w="28575">
              <a:solidFill>
                <a:srgbClr val="ED4D0F"/>
              </a:solidFill>
              <a:tailEnd type="triangle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ECB28C90-3936-4910-ABD7-DD8AA18A8C78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5567363" y="1243013"/>
              <a:ext cx="0" cy="333375"/>
            </a:xfrm>
            <a:prstGeom prst="line">
              <a:avLst/>
            </a:prstGeom>
            <a:ln w="28575">
              <a:solidFill>
                <a:srgbClr val="ED4D0F"/>
              </a:solidFill>
              <a:tailEnd type="triangle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Vrije vorm: vorm 37">
            <a:extLst>
              <a:ext uri="{FF2B5EF4-FFF2-40B4-BE49-F238E27FC236}">
                <a16:creationId xmlns:a16="http://schemas.microsoft.com/office/drawing/2014/main" id="{C31B4260-BB4D-4D2F-B152-F798605DA074}"/>
              </a:ext>
            </a:extLst>
          </p:cNvPr>
          <p:cNvSpPr/>
          <p:nvPr/>
        </p:nvSpPr>
        <p:spPr>
          <a:xfrm>
            <a:off x="5119688" y="823913"/>
            <a:ext cx="445293" cy="169068"/>
          </a:xfrm>
          <a:custGeom>
            <a:avLst/>
            <a:gdLst>
              <a:gd name="connsiteX0" fmla="*/ 445293 w 445293"/>
              <a:gd name="connsiteY0" fmla="*/ 169068 h 169068"/>
              <a:gd name="connsiteX1" fmla="*/ 0 w 445293"/>
              <a:gd name="connsiteY1" fmla="*/ 169068 h 169068"/>
              <a:gd name="connsiteX2" fmla="*/ 0 w 445293"/>
              <a:gd name="connsiteY2" fmla="*/ 0 h 1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293" h="169068">
                <a:moveTo>
                  <a:pt x="445293" y="169068"/>
                </a:moveTo>
                <a:lnTo>
                  <a:pt x="0" y="169068"/>
                </a:lnTo>
                <a:lnTo>
                  <a:pt x="0" y="0"/>
                </a:lnTo>
              </a:path>
            </a:pathLst>
          </a:custGeom>
          <a:ln w="28575">
            <a:solidFill>
              <a:srgbClr val="ED4D0F"/>
            </a:solidFill>
            <a:tailEnd type="triangle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548FC8F3-776B-4D10-AB19-C30A3BE4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916" y="447675"/>
            <a:ext cx="615749" cy="493819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9F465D53-9406-49CE-B041-495A4832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13" y="1505143"/>
            <a:ext cx="615749" cy="493819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075CDEA8-F9FE-4654-9AFD-F19D20649E57}"/>
              </a:ext>
            </a:extLst>
          </p:cNvPr>
          <p:cNvGrpSpPr/>
          <p:nvPr/>
        </p:nvGrpSpPr>
        <p:grpSpPr>
          <a:xfrm>
            <a:off x="3405187" y="817563"/>
            <a:ext cx="5410200" cy="1716087"/>
            <a:chOff x="3405187" y="817563"/>
            <a:chExt cx="5410200" cy="1716087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F3ED946C-CB25-4EA8-8119-995E750145D8}"/>
                </a:ext>
              </a:extLst>
            </p:cNvPr>
            <p:cNvGrpSpPr/>
            <p:nvPr/>
          </p:nvGrpSpPr>
          <p:grpSpPr>
            <a:xfrm>
              <a:off x="3405187" y="817563"/>
              <a:ext cx="5410200" cy="757237"/>
              <a:chOff x="3405188" y="823913"/>
              <a:chExt cx="5410200" cy="757237"/>
            </a:xfrm>
          </p:grpSpPr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646A4A94-88E6-4D9F-9B0F-85A550BBC753}"/>
                  </a:ext>
                </a:extLst>
              </p:cNvPr>
              <p:cNvSpPr/>
              <p:nvPr/>
            </p:nvSpPr>
            <p:spPr>
              <a:xfrm>
                <a:off x="3405188" y="823913"/>
                <a:ext cx="2528887" cy="752475"/>
              </a:xfrm>
              <a:custGeom>
                <a:avLst/>
                <a:gdLst>
                  <a:gd name="connsiteX0" fmla="*/ 2528887 w 2528887"/>
                  <a:gd name="connsiteY0" fmla="*/ 0 h 752475"/>
                  <a:gd name="connsiteX1" fmla="*/ 2528887 w 2528887"/>
                  <a:gd name="connsiteY1" fmla="*/ 171450 h 752475"/>
                  <a:gd name="connsiteX2" fmla="*/ 2162175 w 2528887"/>
                  <a:gd name="connsiteY2" fmla="*/ 171450 h 752475"/>
                  <a:gd name="connsiteX3" fmla="*/ 2162175 w 2528887"/>
                  <a:gd name="connsiteY3" fmla="*/ 419100 h 752475"/>
                  <a:gd name="connsiteX4" fmla="*/ 0 w 2528887"/>
                  <a:gd name="connsiteY4" fmla="*/ 419100 h 752475"/>
                  <a:gd name="connsiteX5" fmla="*/ 0 w 2528887"/>
                  <a:gd name="connsiteY5" fmla="*/ 75247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8887" h="752475">
                    <a:moveTo>
                      <a:pt x="2528887" y="0"/>
                    </a:moveTo>
                    <a:lnTo>
                      <a:pt x="2528887" y="171450"/>
                    </a:lnTo>
                    <a:lnTo>
                      <a:pt x="2162175" y="171450"/>
                    </a:lnTo>
                    <a:lnTo>
                      <a:pt x="2162175" y="419100"/>
                    </a:lnTo>
                    <a:lnTo>
                      <a:pt x="0" y="419100"/>
                    </a:lnTo>
                    <a:lnTo>
                      <a:pt x="0" y="752475"/>
                    </a:lnTo>
                  </a:path>
                </a:pathLst>
              </a:custGeom>
              <a:ln w="28575">
                <a:solidFill>
                  <a:srgbClr val="ED4D0F"/>
                </a:solidFill>
                <a:tailEnd type="triangle" w="med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62BCC910-C794-48C6-BB34-068D3A558DDC}"/>
                  </a:ext>
                </a:extLst>
              </p:cNvPr>
              <p:cNvSpPr/>
              <p:nvPr/>
            </p:nvSpPr>
            <p:spPr>
              <a:xfrm>
                <a:off x="5567363" y="1243013"/>
                <a:ext cx="3248025" cy="338137"/>
              </a:xfrm>
              <a:custGeom>
                <a:avLst/>
                <a:gdLst>
                  <a:gd name="connsiteX0" fmla="*/ 0 w 3248025"/>
                  <a:gd name="connsiteY0" fmla="*/ 0 h 338137"/>
                  <a:gd name="connsiteX1" fmla="*/ 3248025 w 3248025"/>
                  <a:gd name="connsiteY1" fmla="*/ 0 h 338137"/>
                  <a:gd name="connsiteX2" fmla="*/ 3248025 w 3248025"/>
                  <a:gd name="connsiteY2" fmla="*/ 338137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8025" h="338137">
                    <a:moveTo>
                      <a:pt x="0" y="0"/>
                    </a:moveTo>
                    <a:lnTo>
                      <a:pt x="3248025" y="0"/>
                    </a:lnTo>
                    <a:lnTo>
                      <a:pt x="3248025" y="338137"/>
                    </a:lnTo>
                  </a:path>
                </a:pathLst>
              </a:custGeom>
              <a:ln w="28575">
                <a:solidFill>
                  <a:srgbClr val="ED4D0F"/>
                </a:solidFill>
                <a:tailEnd type="triangle" w="med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50EE9569-906B-419B-A73C-85691A9807E2}"/>
                </a:ext>
              </a:extLst>
            </p:cNvPr>
            <p:cNvSpPr/>
            <p:nvPr/>
          </p:nvSpPr>
          <p:spPr>
            <a:xfrm>
              <a:off x="5564981" y="1238250"/>
              <a:ext cx="369094" cy="1295400"/>
            </a:xfrm>
            <a:custGeom>
              <a:avLst/>
              <a:gdLst>
                <a:gd name="connsiteX0" fmla="*/ 0 w 369094"/>
                <a:gd name="connsiteY0" fmla="*/ 0 h 1295400"/>
                <a:gd name="connsiteX1" fmla="*/ 0 w 369094"/>
                <a:gd name="connsiteY1" fmla="*/ 862013 h 1295400"/>
                <a:gd name="connsiteX2" fmla="*/ 369094 w 369094"/>
                <a:gd name="connsiteY2" fmla="*/ 862013 h 1295400"/>
                <a:gd name="connsiteX3" fmla="*/ 369094 w 369094"/>
                <a:gd name="connsiteY3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094" h="1295400">
                  <a:moveTo>
                    <a:pt x="0" y="0"/>
                  </a:moveTo>
                  <a:lnTo>
                    <a:pt x="0" y="862013"/>
                  </a:lnTo>
                  <a:lnTo>
                    <a:pt x="369094" y="862013"/>
                  </a:lnTo>
                  <a:lnTo>
                    <a:pt x="369094" y="1295400"/>
                  </a:lnTo>
                </a:path>
              </a:pathLst>
            </a:custGeom>
            <a:ln w="28575">
              <a:solidFill>
                <a:srgbClr val="ED4D0F"/>
              </a:solidFill>
              <a:tailEnd type="triangle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D1AF1205-5C14-4DE7-BB45-093612F0F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006" y="2437976"/>
            <a:ext cx="615749" cy="493819"/>
          </a:xfrm>
          <a:prstGeom prst="rect">
            <a:avLst/>
          </a:prstGeom>
        </p:spPr>
      </p:pic>
      <p:sp>
        <p:nvSpPr>
          <p:cNvPr id="48" name="Vrije vorm: vorm 47">
            <a:extLst>
              <a:ext uri="{FF2B5EF4-FFF2-40B4-BE49-F238E27FC236}">
                <a16:creationId xmlns:a16="http://schemas.microsoft.com/office/drawing/2014/main" id="{0A808059-5DC3-4702-8B86-E100FCCADA3B}"/>
              </a:ext>
            </a:extLst>
          </p:cNvPr>
          <p:cNvSpPr/>
          <p:nvPr/>
        </p:nvSpPr>
        <p:spPr>
          <a:xfrm>
            <a:off x="7851775" y="2270125"/>
            <a:ext cx="968375" cy="263525"/>
          </a:xfrm>
          <a:custGeom>
            <a:avLst/>
            <a:gdLst>
              <a:gd name="connsiteX0" fmla="*/ 0 w 968375"/>
              <a:gd name="connsiteY0" fmla="*/ 238125 h 263525"/>
              <a:gd name="connsiteX1" fmla="*/ 0 w 968375"/>
              <a:gd name="connsiteY1" fmla="*/ 0 h 263525"/>
              <a:gd name="connsiteX2" fmla="*/ 968375 w 968375"/>
              <a:gd name="connsiteY2" fmla="*/ 0 h 263525"/>
              <a:gd name="connsiteX3" fmla="*/ 968375 w 968375"/>
              <a:gd name="connsiteY3" fmla="*/ 263525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375" h="263525">
                <a:moveTo>
                  <a:pt x="0" y="238125"/>
                </a:moveTo>
                <a:lnTo>
                  <a:pt x="0" y="0"/>
                </a:lnTo>
                <a:lnTo>
                  <a:pt x="968375" y="0"/>
                </a:lnTo>
                <a:lnTo>
                  <a:pt x="968375" y="263525"/>
                </a:lnTo>
              </a:path>
            </a:pathLst>
          </a:custGeom>
          <a:noFill/>
          <a:ln w="28575">
            <a:solidFill>
              <a:srgbClr val="ED4D0F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2" name="Groep 51">
            <a:extLst>
              <a:ext uri="{FF2B5EF4-FFF2-40B4-BE49-F238E27FC236}">
                <a16:creationId xmlns:a16="http://schemas.microsoft.com/office/drawing/2014/main" id="{B8F1E401-163E-41D4-8419-C730004A1F8D}"/>
              </a:ext>
            </a:extLst>
          </p:cNvPr>
          <p:cNvGrpSpPr/>
          <p:nvPr/>
        </p:nvGrpSpPr>
        <p:grpSpPr>
          <a:xfrm>
            <a:off x="7854950" y="1895475"/>
            <a:ext cx="968375" cy="371475"/>
            <a:chOff x="7854950" y="1895475"/>
            <a:chExt cx="968375" cy="371475"/>
          </a:xfrm>
        </p:grpSpPr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98C3381D-BEB0-4BE3-9BEC-06263E1322E4}"/>
                </a:ext>
              </a:extLst>
            </p:cNvPr>
            <p:cNvSpPr/>
            <p:nvPr/>
          </p:nvSpPr>
          <p:spPr>
            <a:xfrm>
              <a:off x="7854950" y="1895475"/>
              <a:ext cx="482600" cy="371475"/>
            </a:xfrm>
            <a:custGeom>
              <a:avLst/>
              <a:gdLst>
                <a:gd name="connsiteX0" fmla="*/ 482600 w 482600"/>
                <a:gd name="connsiteY0" fmla="*/ 371475 h 371475"/>
                <a:gd name="connsiteX1" fmla="*/ 482600 w 482600"/>
                <a:gd name="connsiteY1" fmla="*/ 190500 h 371475"/>
                <a:gd name="connsiteX2" fmla="*/ 0 w 482600"/>
                <a:gd name="connsiteY2" fmla="*/ 190500 h 371475"/>
                <a:gd name="connsiteX3" fmla="*/ 0 w 482600"/>
                <a:gd name="connsiteY3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00" h="371475">
                  <a:moveTo>
                    <a:pt x="482600" y="371475"/>
                  </a:moveTo>
                  <a:lnTo>
                    <a:pt x="482600" y="190500"/>
                  </a:lnTo>
                  <a:lnTo>
                    <a:pt x="0" y="19050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ED4D0F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B584B78A-7502-4AEF-A4A4-B85361381103}"/>
                </a:ext>
              </a:extLst>
            </p:cNvPr>
            <p:cNvSpPr/>
            <p:nvPr/>
          </p:nvSpPr>
          <p:spPr>
            <a:xfrm>
              <a:off x="8334375" y="1901031"/>
              <a:ext cx="488950" cy="184150"/>
            </a:xfrm>
            <a:custGeom>
              <a:avLst/>
              <a:gdLst>
                <a:gd name="connsiteX0" fmla="*/ 0 w 488950"/>
                <a:gd name="connsiteY0" fmla="*/ 184150 h 184150"/>
                <a:gd name="connsiteX1" fmla="*/ 488950 w 488950"/>
                <a:gd name="connsiteY1" fmla="*/ 184150 h 184150"/>
                <a:gd name="connsiteX2" fmla="*/ 488950 w 488950"/>
                <a:gd name="connsiteY2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950" h="184150">
                  <a:moveTo>
                    <a:pt x="0" y="184150"/>
                  </a:moveTo>
                  <a:lnTo>
                    <a:pt x="488950" y="184150"/>
                  </a:lnTo>
                  <a:lnTo>
                    <a:pt x="488950" y="0"/>
                  </a:lnTo>
                </a:path>
              </a:pathLst>
            </a:custGeom>
            <a:noFill/>
            <a:ln w="28575">
              <a:solidFill>
                <a:srgbClr val="ED4D0F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502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8" grpId="0" animBg="1"/>
      <p:bldP spid="38" grpId="1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887CC8-EAF6-490F-B35A-5D0D468F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erft ieder?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96B3274-F46E-4848-A625-D7B0CE5DE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802284" cy="4351338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ZONDER TESTAMENT</a:t>
            </a:r>
          </a:p>
          <a:p>
            <a:pPr marL="0" indent="0">
              <a:buNone/>
            </a:pPr>
            <a:r>
              <a:rPr lang="nl-NL" dirty="0"/>
              <a:t>hele erfenis (erfmassa)</a:t>
            </a:r>
          </a:p>
          <a:p>
            <a:pPr marL="0" indent="0">
              <a:buNone/>
            </a:pPr>
            <a:r>
              <a:rPr lang="nl-NL" dirty="0"/>
              <a:t>in gelijke delen naar de erfgenamen: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b="1" dirty="0"/>
              <a:t>wettelijk</a:t>
            </a:r>
            <a:r>
              <a:rPr lang="nl-NL" dirty="0"/>
              <a:t> </a:t>
            </a:r>
            <a:r>
              <a:rPr lang="nl-NL" b="1" dirty="0"/>
              <a:t>erfdeel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MET TESTAMENT</a:t>
            </a:r>
          </a:p>
          <a:p>
            <a:r>
              <a:rPr lang="nl-NL" dirty="0"/>
              <a:t>Erfenis specifiek toegewezen</a:t>
            </a:r>
          </a:p>
          <a:p>
            <a:r>
              <a:rPr lang="nl-NL" dirty="0"/>
              <a:t>Als er “over is”, gelden bovenstaande</a:t>
            </a:r>
            <a:br>
              <a:rPr lang="nl-NL" dirty="0"/>
            </a:br>
            <a:r>
              <a:rPr lang="nl-NL" dirty="0"/>
              <a:t>wettelijke regels weer.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C53922C-4371-4992-B28D-A91D0041F946}"/>
              </a:ext>
            </a:extLst>
          </p:cNvPr>
          <p:cNvSpPr txBox="1"/>
          <p:nvPr/>
        </p:nvSpPr>
        <p:spPr>
          <a:xfrm>
            <a:off x="7180798" y="2337398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C00000"/>
                </a:solidFill>
              </a:rPr>
              <a:t>Erfmassa</a:t>
            </a:r>
          </a:p>
          <a:p>
            <a:r>
              <a:rPr lang="nl-NL" dirty="0">
                <a:solidFill>
                  <a:schemeClr val="bg1"/>
                </a:solidFill>
              </a:rPr>
              <a:t>totale omvang van de erfenis	€ 420.000</a:t>
            </a:r>
            <a:endParaRPr lang="nl-NL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75B42CA5-1141-49E4-9BD2-0F77E2ABDEAD}"/>
                  </a:ext>
                </a:extLst>
              </p:cNvPr>
              <p:cNvSpPr txBox="1"/>
              <p:nvPr/>
            </p:nvSpPr>
            <p:spPr>
              <a:xfrm>
                <a:off x="7180798" y="3153305"/>
                <a:ext cx="5032147" cy="1508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>
                    <a:solidFill>
                      <a:srgbClr val="C00000"/>
                    </a:solidFill>
                  </a:rPr>
                  <a:t>Erfdeel</a:t>
                </a:r>
                <a:r>
                  <a:rPr lang="nl-NL" b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800" b="0" i="0" smtClean="0">
                            <a:solidFill>
                              <a:schemeClr val="bg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800" b="0" i="0" smtClean="0">
                            <a:solidFill>
                              <a:schemeClr val="bg1"/>
                            </a:solidFill>
                          </a:rPr>
                          <m:t>aantal</m:t>
                        </m:r>
                        <m:r>
                          <m:rPr>
                            <m:nor/>
                          </m:rPr>
                          <a:rPr lang="nl-NL" sz="1800" b="0" i="0" smtClean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1800" b="0" i="0" smtClean="0">
                            <a:solidFill>
                              <a:schemeClr val="bg1"/>
                            </a:solidFill>
                          </a:rPr>
                          <m:t>erfgenamen</m:t>
                        </m:r>
                      </m:den>
                    </m:f>
                  </m:oMath>
                </a14:m>
                <a:endParaRPr lang="nl-NL" b="1" dirty="0">
                  <a:solidFill>
                    <a:schemeClr val="bg1"/>
                  </a:solidFill>
                </a:endParaRPr>
              </a:p>
              <a:p>
                <a:endParaRPr lang="nl-NL" b="1" dirty="0">
                  <a:solidFill>
                    <a:schemeClr val="bg1"/>
                  </a:solidFill>
                </a:endParaRPr>
              </a:p>
              <a:p>
                <a:r>
                  <a:rPr lang="nl-NL" dirty="0" err="1">
                    <a:solidFill>
                      <a:schemeClr val="bg1"/>
                    </a:solidFill>
                  </a:rPr>
                  <a:t>Ergenamen</a:t>
                </a:r>
                <a:r>
                  <a:rPr lang="nl-NL" dirty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spcBef>
                    <a:spcPts val="400"/>
                  </a:spcBef>
                </a:pPr>
                <a:r>
                  <a:rPr lang="nl-NL" dirty="0">
                    <a:solidFill>
                      <a:schemeClr val="bg1"/>
                    </a:solidFill>
                  </a:rPr>
                  <a:t>Jip, Hans en Jan </a:t>
                </a:r>
                <a:r>
                  <a:rPr lang="nl-NL" sz="1400" dirty="0">
                    <a:solidFill>
                      <a:schemeClr val="bg1"/>
                    </a:solidFill>
                  </a:rPr>
                  <a:t>(plaatsvervulling door Joost &amp; Jasmijn)</a:t>
                </a:r>
                <a:endParaRPr lang="nl-N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75B42CA5-1141-49E4-9BD2-0F77E2ABD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798" y="3153305"/>
                <a:ext cx="5032147" cy="1508490"/>
              </a:xfrm>
              <a:prstGeom prst="rect">
                <a:avLst/>
              </a:prstGeom>
              <a:blipFill>
                <a:blip r:embed="rId7"/>
                <a:stretch>
                  <a:fillRect l="-1091" b="-36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vak 7">
            <a:extLst>
              <a:ext uri="{FF2B5EF4-FFF2-40B4-BE49-F238E27FC236}">
                <a16:creationId xmlns:a16="http://schemas.microsoft.com/office/drawing/2014/main" id="{D2856055-E962-4447-95DB-2E4BAB74CC8D}"/>
              </a:ext>
            </a:extLst>
          </p:cNvPr>
          <p:cNvSpPr txBox="1"/>
          <p:nvPr/>
        </p:nvSpPr>
        <p:spPr>
          <a:xfrm>
            <a:off x="7180798" y="4769164"/>
            <a:ext cx="41857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C00000"/>
                </a:solidFill>
              </a:rPr>
              <a:t>Erfportie</a:t>
            </a:r>
          </a:p>
          <a:p>
            <a:r>
              <a:rPr lang="nl-NL" dirty="0">
                <a:solidFill>
                  <a:schemeClr val="bg1"/>
                </a:solidFill>
              </a:rPr>
              <a:t>deel van de erfenis van een erfgenaam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314700" algn="r"/>
              </a:tabLst>
            </a:pPr>
            <a:r>
              <a:rPr lang="nl-NL" sz="1600" dirty="0">
                <a:solidFill>
                  <a:schemeClr val="bg1"/>
                </a:solidFill>
              </a:rPr>
              <a:t>Jip (</a:t>
            </a:r>
            <a:r>
              <a:rPr lang="nl-NL" sz="1600" baseline="30000" dirty="0">
                <a:solidFill>
                  <a:schemeClr val="bg1"/>
                </a:solidFill>
              </a:rPr>
              <a:t>1</a:t>
            </a:r>
            <a:r>
              <a:rPr lang="nl-NL" sz="1600" dirty="0">
                <a:solidFill>
                  <a:schemeClr val="bg1"/>
                </a:solidFill>
              </a:rPr>
              <a:t>/</a:t>
            </a:r>
            <a:r>
              <a:rPr lang="nl-NL" sz="1600" baseline="-25000" dirty="0">
                <a:solidFill>
                  <a:schemeClr val="bg1"/>
                </a:solidFill>
              </a:rPr>
              <a:t>3</a:t>
            </a:r>
            <a:r>
              <a:rPr lang="nl-NL" sz="1600" dirty="0">
                <a:solidFill>
                  <a:schemeClr val="bg1"/>
                </a:solidFill>
              </a:rPr>
              <a:t>)	€ 140.000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314700" algn="r"/>
              </a:tabLst>
            </a:pPr>
            <a:r>
              <a:rPr lang="nl-NL" sz="1600" dirty="0">
                <a:solidFill>
                  <a:schemeClr val="bg1"/>
                </a:solidFill>
              </a:rPr>
              <a:t>Hans (</a:t>
            </a:r>
            <a:r>
              <a:rPr lang="nl-NL" sz="1600" baseline="30000" dirty="0">
                <a:solidFill>
                  <a:schemeClr val="bg1"/>
                </a:solidFill>
              </a:rPr>
              <a:t>1</a:t>
            </a:r>
            <a:r>
              <a:rPr lang="nl-NL" sz="1600" dirty="0">
                <a:solidFill>
                  <a:schemeClr val="bg1"/>
                </a:solidFill>
              </a:rPr>
              <a:t>/</a:t>
            </a:r>
            <a:r>
              <a:rPr lang="nl-NL" sz="1600" baseline="-25000" dirty="0">
                <a:solidFill>
                  <a:schemeClr val="bg1"/>
                </a:solidFill>
              </a:rPr>
              <a:t>3</a:t>
            </a:r>
            <a:r>
              <a:rPr lang="nl-NL" sz="1600" dirty="0">
                <a:solidFill>
                  <a:schemeClr val="bg1"/>
                </a:solidFill>
              </a:rPr>
              <a:t>)	€ 140.000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314700" algn="r"/>
              </a:tabLst>
            </a:pPr>
            <a:r>
              <a:rPr lang="nl-NL" sz="1600" dirty="0">
                <a:solidFill>
                  <a:schemeClr val="bg1"/>
                </a:solidFill>
              </a:rPr>
              <a:t>Joost (</a:t>
            </a:r>
            <a:r>
              <a:rPr lang="nl-NL" sz="1600" baseline="30000" dirty="0">
                <a:solidFill>
                  <a:schemeClr val="bg1"/>
                </a:solidFill>
              </a:rPr>
              <a:t>1</a:t>
            </a:r>
            <a:r>
              <a:rPr lang="nl-NL" sz="1600" dirty="0">
                <a:solidFill>
                  <a:schemeClr val="bg1"/>
                </a:solidFill>
              </a:rPr>
              <a:t>/</a:t>
            </a:r>
            <a:r>
              <a:rPr lang="nl-NL" sz="1600" baseline="-25000" dirty="0">
                <a:solidFill>
                  <a:schemeClr val="bg1"/>
                </a:solidFill>
              </a:rPr>
              <a:t>6</a:t>
            </a:r>
            <a:r>
              <a:rPr lang="nl-NL" sz="1600" dirty="0">
                <a:solidFill>
                  <a:schemeClr val="bg1"/>
                </a:solidFill>
              </a:rPr>
              <a:t>)	€ 70.000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314700" algn="r"/>
              </a:tabLst>
            </a:pPr>
            <a:r>
              <a:rPr lang="nl-NL" sz="1600" dirty="0">
                <a:solidFill>
                  <a:schemeClr val="bg1"/>
                </a:solidFill>
              </a:rPr>
              <a:t>Jasmijn (</a:t>
            </a:r>
            <a:r>
              <a:rPr lang="nl-NL" sz="1600" baseline="30000" dirty="0">
                <a:solidFill>
                  <a:schemeClr val="bg1"/>
                </a:solidFill>
              </a:rPr>
              <a:t>1</a:t>
            </a:r>
            <a:r>
              <a:rPr lang="nl-NL" sz="1600" dirty="0">
                <a:solidFill>
                  <a:schemeClr val="bg1"/>
                </a:solidFill>
              </a:rPr>
              <a:t>/</a:t>
            </a:r>
            <a:r>
              <a:rPr lang="nl-NL" sz="1600" baseline="-25000" dirty="0">
                <a:solidFill>
                  <a:schemeClr val="bg1"/>
                </a:solidFill>
              </a:rPr>
              <a:t>6</a:t>
            </a:r>
            <a:r>
              <a:rPr lang="nl-NL" sz="1600" dirty="0">
                <a:solidFill>
                  <a:schemeClr val="bg1"/>
                </a:solidFill>
              </a:rPr>
              <a:t>)	€ 70.000	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7A1309-4699-427F-A5D2-D12F7242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67" y="188071"/>
            <a:ext cx="4721558" cy="18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1C26A37-47B1-42A5-9B9D-B8437B8019CA}"/>
              </a:ext>
            </a:extLst>
          </p:cNvPr>
          <p:cNvSpPr/>
          <p:nvPr/>
        </p:nvSpPr>
        <p:spPr>
          <a:xfrm>
            <a:off x="8549918" y="224763"/>
            <a:ext cx="702238" cy="265471"/>
          </a:xfrm>
          <a:prstGeom prst="rect">
            <a:avLst/>
          </a:prstGeom>
          <a:noFill/>
          <a:ln w="1905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1FE6E34-63C9-4386-9A1C-33171FF2B5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1093" y="202898"/>
            <a:ext cx="434846" cy="348738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AB4F3DFE-877E-43FB-8321-A91E2699A3C4}"/>
              </a:ext>
            </a:extLst>
          </p:cNvPr>
          <p:cNvGrpSpPr/>
          <p:nvPr/>
        </p:nvGrpSpPr>
        <p:grpSpPr>
          <a:xfrm>
            <a:off x="7519988" y="485775"/>
            <a:ext cx="4157662" cy="1257301"/>
            <a:chOff x="7519988" y="485775"/>
            <a:chExt cx="4157662" cy="1257301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94AB9CE-B676-4B4F-BD26-ADB70AE799EA}"/>
                </a:ext>
              </a:extLst>
            </p:cNvPr>
            <p:cNvSpPr/>
            <p:nvPr/>
          </p:nvSpPr>
          <p:spPr>
            <a:xfrm>
              <a:off x="8982075" y="485775"/>
              <a:ext cx="333375" cy="542925"/>
            </a:xfrm>
            <a:custGeom>
              <a:avLst/>
              <a:gdLst>
                <a:gd name="connsiteX0" fmla="*/ 0 w 333375"/>
                <a:gd name="connsiteY0" fmla="*/ 0 h 542925"/>
                <a:gd name="connsiteX1" fmla="*/ 0 w 333375"/>
                <a:gd name="connsiteY1" fmla="*/ 100013 h 542925"/>
                <a:gd name="connsiteX2" fmla="*/ 333375 w 333375"/>
                <a:gd name="connsiteY2" fmla="*/ 100013 h 542925"/>
                <a:gd name="connsiteX3" fmla="*/ 333375 w 333375"/>
                <a:gd name="connsiteY3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42925">
                  <a:moveTo>
                    <a:pt x="0" y="0"/>
                  </a:moveTo>
                  <a:lnTo>
                    <a:pt x="0" y="100013"/>
                  </a:lnTo>
                  <a:lnTo>
                    <a:pt x="333375" y="100013"/>
                  </a:lnTo>
                  <a:lnTo>
                    <a:pt x="333375" y="542925"/>
                  </a:lnTo>
                </a:path>
              </a:pathLst>
            </a:custGeom>
            <a:noFill/>
            <a:ln w="28575">
              <a:solidFill>
                <a:srgbClr val="ED4D0F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91F6FC4-3130-4562-82B6-11A994C71B7E}"/>
                </a:ext>
              </a:extLst>
            </p:cNvPr>
            <p:cNvSpPr/>
            <p:nvPr/>
          </p:nvSpPr>
          <p:spPr>
            <a:xfrm>
              <a:off x="7519988" y="771525"/>
              <a:ext cx="1790700" cy="247650"/>
            </a:xfrm>
            <a:custGeom>
              <a:avLst/>
              <a:gdLst>
                <a:gd name="connsiteX0" fmla="*/ 1790700 w 1790700"/>
                <a:gd name="connsiteY0" fmla="*/ 0 h 247650"/>
                <a:gd name="connsiteX1" fmla="*/ 0 w 1790700"/>
                <a:gd name="connsiteY1" fmla="*/ 0 h 247650"/>
                <a:gd name="connsiteX2" fmla="*/ 0 w 1790700"/>
                <a:gd name="connsiteY2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700" h="247650">
                  <a:moveTo>
                    <a:pt x="1790700" y="0"/>
                  </a:moveTo>
                  <a:lnTo>
                    <a:pt x="0" y="0"/>
                  </a:lnTo>
                  <a:lnTo>
                    <a:pt x="0" y="247650"/>
                  </a:lnTo>
                </a:path>
              </a:pathLst>
            </a:custGeom>
            <a:noFill/>
            <a:ln w="28575">
              <a:solidFill>
                <a:srgbClr val="ED4D0F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F750B6F-6BF3-4108-9B6A-EED0FE33734A}"/>
                </a:ext>
              </a:extLst>
            </p:cNvPr>
            <p:cNvSpPr/>
            <p:nvPr/>
          </p:nvSpPr>
          <p:spPr>
            <a:xfrm>
              <a:off x="9310688" y="771526"/>
              <a:ext cx="2043112" cy="962025"/>
            </a:xfrm>
            <a:custGeom>
              <a:avLst/>
              <a:gdLst>
                <a:gd name="connsiteX0" fmla="*/ 0 w 2043112"/>
                <a:gd name="connsiteY0" fmla="*/ 0 h 962025"/>
                <a:gd name="connsiteX1" fmla="*/ 1681162 w 2043112"/>
                <a:gd name="connsiteY1" fmla="*/ 0 h 962025"/>
                <a:gd name="connsiteX2" fmla="*/ 1681162 w 2043112"/>
                <a:gd name="connsiteY2" fmla="*/ 652462 h 962025"/>
                <a:gd name="connsiteX3" fmla="*/ 2043112 w 2043112"/>
                <a:gd name="connsiteY3" fmla="*/ 652462 h 962025"/>
                <a:gd name="connsiteX4" fmla="*/ 2043112 w 2043112"/>
                <a:gd name="connsiteY4" fmla="*/ 781050 h 962025"/>
                <a:gd name="connsiteX5" fmla="*/ 1676400 w 2043112"/>
                <a:gd name="connsiteY5" fmla="*/ 781050 h 962025"/>
                <a:gd name="connsiteX6" fmla="*/ 1676400 w 2043112"/>
                <a:gd name="connsiteY6" fmla="*/ 96202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112" h="962025">
                  <a:moveTo>
                    <a:pt x="0" y="0"/>
                  </a:moveTo>
                  <a:lnTo>
                    <a:pt x="1681162" y="0"/>
                  </a:lnTo>
                  <a:lnTo>
                    <a:pt x="1681162" y="652462"/>
                  </a:lnTo>
                  <a:lnTo>
                    <a:pt x="2043112" y="652462"/>
                  </a:lnTo>
                  <a:lnTo>
                    <a:pt x="2043112" y="781050"/>
                  </a:lnTo>
                  <a:lnTo>
                    <a:pt x="1676400" y="781050"/>
                  </a:lnTo>
                  <a:lnTo>
                    <a:pt x="1676400" y="962025"/>
                  </a:lnTo>
                </a:path>
              </a:pathLst>
            </a:custGeom>
            <a:noFill/>
            <a:ln w="28575">
              <a:solidFill>
                <a:srgbClr val="ED4D0F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A2BD3C9A-1AFE-4D9B-9E7A-C3A777ADE39E}"/>
                </a:ext>
              </a:extLst>
            </p:cNvPr>
            <p:cNvSpPr/>
            <p:nvPr/>
          </p:nvSpPr>
          <p:spPr>
            <a:xfrm>
              <a:off x="11349038" y="1552576"/>
              <a:ext cx="328612" cy="190500"/>
            </a:xfrm>
            <a:custGeom>
              <a:avLst/>
              <a:gdLst>
                <a:gd name="connsiteX0" fmla="*/ 0 w 328612"/>
                <a:gd name="connsiteY0" fmla="*/ 0 h 190500"/>
                <a:gd name="connsiteX1" fmla="*/ 328612 w 328612"/>
                <a:gd name="connsiteY1" fmla="*/ 0 h 190500"/>
                <a:gd name="connsiteX2" fmla="*/ 328612 w 328612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612" h="190500">
                  <a:moveTo>
                    <a:pt x="0" y="0"/>
                  </a:moveTo>
                  <a:lnTo>
                    <a:pt x="328612" y="0"/>
                  </a:lnTo>
                  <a:lnTo>
                    <a:pt x="328612" y="190500"/>
                  </a:lnTo>
                </a:path>
              </a:pathLst>
            </a:custGeom>
            <a:noFill/>
            <a:ln w="28575">
              <a:solidFill>
                <a:srgbClr val="ED4D0F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E5471E34-199E-49AA-9E89-C578DC24E2D6}"/>
              </a:ext>
            </a:extLst>
          </p:cNvPr>
          <p:cNvSpPr/>
          <p:nvPr/>
        </p:nvSpPr>
        <p:spPr>
          <a:xfrm>
            <a:off x="7310130" y="1038991"/>
            <a:ext cx="381000" cy="223837"/>
          </a:xfrm>
          <a:prstGeom prst="rect">
            <a:avLst/>
          </a:prstGeom>
          <a:noFill/>
          <a:ln w="28575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51EC1A0-4E52-4649-A44B-433932B74743}"/>
              </a:ext>
            </a:extLst>
          </p:cNvPr>
          <p:cNvSpPr/>
          <p:nvPr/>
        </p:nvSpPr>
        <p:spPr>
          <a:xfrm>
            <a:off x="9085471" y="1038991"/>
            <a:ext cx="420478" cy="223837"/>
          </a:xfrm>
          <a:prstGeom prst="rect">
            <a:avLst/>
          </a:prstGeom>
          <a:noFill/>
          <a:ln w="28575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DA99A78-1C03-41A1-AC6A-04BAB05F5007}"/>
              </a:ext>
            </a:extLst>
          </p:cNvPr>
          <p:cNvSpPr/>
          <p:nvPr/>
        </p:nvSpPr>
        <p:spPr>
          <a:xfrm>
            <a:off x="10714555" y="1038991"/>
            <a:ext cx="571498" cy="223837"/>
          </a:xfrm>
          <a:prstGeom prst="rect">
            <a:avLst/>
          </a:prstGeom>
          <a:noFill/>
          <a:ln w="28575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7CC03C0-EA49-4447-9F3B-050FFAA98832}"/>
              </a:ext>
            </a:extLst>
          </p:cNvPr>
          <p:cNvSpPr txBox="1"/>
          <p:nvPr/>
        </p:nvSpPr>
        <p:spPr>
          <a:xfrm>
            <a:off x="7491463" y="756713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3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747EDAA-14F3-4135-A422-E74A2A706D3E}"/>
              </a:ext>
            </a:extLst>
          </p:cNvPr>
          <p:cNvSpPr txBox="1"/>
          <p:nvPr/>
        </p:nvSpPr>
        <p:spPr>
          <a:xfrm>
            <a:off x="8986457" y="756713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3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C1D5568-3C9E-4B92-A739-3833D50D48E7}"/>
              </a:ext>
            </a:extLst>
          </p:cNvPr>
          <p:cNvSpPr txBox="1"/>
          <p:nvPr/>
        </p:nvSpPr>
        <p:spPr>
          <a:xfrm>
            <a:off x="10685979" y="756713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3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C6D6CF9-FCFD-417C-83A7-69C3068C87FF}"/>
              </a:ext>
            </a:extLst>
          </p:cNvPr>
          <p:cNvSpPr txBox="1"/>
          <p:nvPr/>
        </p:nvSpPr>
        <p:spPr>
          <a:xfrm>
            <a:off x="10679069" y="1492858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6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BC42EE3-545A-407C-86A5-64285C0B9DD3}"/>
              </a:ext>
            </a:extLst>
          </p:cNvPr>
          <p:cNvSpPr txBox="1"/>
          <p:nvPr/>
        </p:nvSpPr>
        <p:spPr>
          <a:xfrm>
            <a:off x="11640782" y="1492857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6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D1AEB38-C4E2-409A-839D-8AC200635936}"/>
              </a:ext>
            </a:extLst>
          </p:cNvPr>
          <p:cNvSpPr/>
          <p:nvPr/>
        </p:nvSpPr>
        <p:spPr>
          <a:xfrm>
            <a:off x="9861986" y="198351"/>
            <a:ext cx="361950" cy="331617"/>
          </a:xfrm>
          <a:prstGeom prst="rect">
            <a:avLst/>
          </a:prstGeom>
          <a:solidFill>
            <a:srgbClr val="D0C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B6C3639-0932-4C71-9DF9-766E71780EAA}"/>
              </a:ext>
            </a:extLst>
          </p:cNvPr>
          <p:cNvSpPr txBox="1"/>
          <p:nvPr/>
        </p:nvSpPr>
        <p:spPr>
          <a:xfrm>
            <a:off x="9102600" y="2314014"/>
            <a:ext cx="2959894" cy="369332"/>
          </a:xfrm>
          <a:prstGeom prst="rect">
            <a:avLst/>
          </a:prstGeom>
          <a:noFill/>
          <a:ln w="12700">
            <a:solidFill>
              <a:srgbClr val="D0C557"/>
            </a:solidFill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½ × € 420.000 = € 210.000 </a:t>
            </a:r>
            <a:endParaRPr lang="nl-NL" dirty="0"/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E87430FF-BE4D-4069-A603-724B967EB2B6}"/>
              </a:ext>
            </a:extLst>
          </p:cNvPr>
          <p:cNvCxnSpPr>
            <a:cxnSpLocks/>
          </p:cNvCxnSpPr>
          <p:nvPr/>
        </p:nvCxnSpPr>
        <p:spPr>
          <a:xfrm>
            <a:off x="10870485" y="2743500"/>
            <a:ext cx="1192009" cy="134639"/>
          </a:xfrm>
          <a:prstGeom prst="line">
            <a:avLst/>
          </a:prstGeom>
          <a:ln w="28575">
            <a:solidFill>
              <a:srgbClr val="D0C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15896C3F-4CEA-47D8-8DF4-F89BBAA3542E}"/>
              </a:ext>
            </a:extLst>
          </p:cNvPr>
          <p:cNvSpPr txBox="1"/>
          <p:nvPr/>
        </p:nvSpPr>
        <p:spPr>
          <a:xfrm>
            <a:off x="8543774" y="3954803"/>
            <a:ext cx="1054894" cy="369332"/>
          </a:xfrm>
          <a:prstGeom prst="rect">
            <a:avLst/>
          </a:prstGeom>
          <a:noFill/>
          <a:ln w="12700">
            <a:solidFill>
              <a:srgbClr val="D0C557"/>
            </a:solidFill>
          </a:ln>
        </p:spPr>
        <p:txBody>
          <a:bodyPr wrap="square">
            <a:spAutoFit/>
          </a:bodyPr>
          <a:lstStyle>
            <a:defPPr>
              <a:defRPr lang="nl-NL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Nellie +</a:t>
            </a:r>
          </a:p>
        </p:txBody>
      </p:sp>
      <p:sp>
        <p:nvSpPr>
          <p:cNvPr id="32" name="Vrije vorm: vorm 31">
            <a:extLst>
              <a:ext uri="{FF2B5EF4-FFF2-40B4-BE49-F238E27FC236}">
                <a16:creationId xmlns:a16="http://schemas.microsoft.com/office/drawing/2014/main" id="{06BDEB12-4D01-4112-85EC-E946B7505F75}"/>
              </a:ext>
            </a:extLst>
          </p:cNvPr>
          <p:cNvSpPr/>
          <p:nvPr/>
        </p:nvSpPr>
        <p:spPr>
          <a:xfrm>
            <a:off x="9311481" y="457200"/>
            <a:ext cx="317500" cy="130175"/>
          </a:xfrm>
          <a:custGeom>
            <a:avLst/>
            <a:gdLst>
              <a:gd name="connsiteX0" fmla="*/ 0 w 317500"/>
              <a:gd name="connsiteY0" fmla="*/ 130175 h 130175"/>
              <a:gd name="connsiteX1" fmla="*/ 317500 w 317500"/>
              <a:gd name="connsiteY1" fmla="*/ 130175 h 130175"/>
              <a:gd name="connsiteX2" fmla="*/ 317500 w 317500"/>
              <a:gd name="connsiteY2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130175">
                <a:moveTo>
                  <a:pt x="0" y="130175"/>
                </a:moveTo>
                <a:lnTo>
                  <a:pt x="317500" y="130175"/>
                </a:lnTo>
                <a:lnTo>
                  <a:pt x="317500" y="0"/>
                </a:lnTo>
              </a:path>
            </a:pathLst>
          </a:custGeom>
          <a:noFill/>
          <a:ln w="28575">
            <a:solidFill>
              <a:srgbClr val="ED4D0F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106B4C7-E448-4A11-AFCD-EB01E4A2938D}"/>
              </a:ext>
            </a:extLst>
          </p:cNvPr>
          <p:cNvSpPr txBox="1"/>
          <p:nvPr/>
        </p:nvSpPr>
        <p:spPr>
          <a:xfrm>
            <a:off x="7488863" y="75336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4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0B74C4FC-6424-4524-8EBC-82616323B167}"/>
              </a:ext>
            </a:extLst>
          </p:cNvPr>
          <p:cNvSpPr txBox="1"/>
          <p:nvPr/>
        </p:nvSpPr>
        <p:spPr>
          <a:xfrm>
            <a:off x="8984552" y="749134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4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40AF2FC4-6060-4117-9E69-39AA196F9B14}"/>
              </a:ext>
            </a:extLst>
          </p:cNvPr>
          <p:cNvSpPr txBox="1"/>
          <p:nvPr/>
        </p:nvSpPr>
        <p:spPr>
          <a:xfrm>
            <a:off x="10682258" y="756754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4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5ED7427-972F-4592-8163-B41F6202B087}"/>
              </a:ext>
            </a:extLst>
          </p:cNvPr>
          <p:cNvSpPr txBox="1"/>
          <p:nvPr/>
        </p:nvSpPr>
        <p:spPr>
          <a:xfrm>
            <a:off x="10680348" y="1493372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8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BB5F800B-552D-4A8D-AC4F-8C6C78DF16EC}"/>
              </a:ext>
            </a:extLst>
          </p:cNvPr>
          <p:cNvSpPr txBox="1"/>
          <p:nvPr/>
        </p:nvSpPr>
        <p:spPr>
          <a:xfrm>
            <a:off x="11638564" y="1491368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8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F286F452-E450-4B68-8F3E-55B4ADC1FBDF}"/>
              </a:ext>
            </a:extLst>
          </p:cNvPr>
          <p:cNvSpPr txBox="1"/>
          <p:nvPr/>
        </p:nvSpPr>
        <p:spPr>
          <a:xfrm>
            <a:off x="7290097" y="5347810"/>
            <a:ext cx="3967162" cy="1477328"/>
          </a:xfrm>
          <a:prstGeom prst="rect">
            <a:avLst/>
          </a:prstGeom>
          <a:solidFill>
            <a:srgbClr val="1A80B6"/>
          </a:solidFill>
          <a:ln w="12700">
            <a:solidFill>
              <a:srgbClr val="D0C557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tabLst>
                <a:tab pos="3314700" algn="r"/>
              </a:tabLst>
            </a:pPr>
            <a:r>
              <a:rPr lang="nl-NL" sz="1800" dirty="0">
                <a:solidFill>
                  <a:schemeClr val="bg1"/>
                </a:solidFill>
              </a:rPr>
              <a:t>Nellie (</a:t>
            </a:r>
            <a:r>
              <a:rPr lang="nl-NL" sz="1800" baseline="30000" dirty="0">
                <a:solidFill>
                  <a:schemeClr val="bg1"/>
                </a:solidFill>
              </a:rPr>
              <a:t>1</a:t>
            </a:r>
            <a:r>
              <a:rPr lang="nl-NL" sz="1800" dirty="0">
                <a:solidFill>
                  <a:schemeClr val="bg1"/>
                </a:solidFill>
              </a:rPr>
              <a:t>/</a:t>
            </a:r>
            <a:r>
              <a:rPr lang="nl-NL" sz="1800" baseline="-25000" dirty="0">
                <a:solidFill>
                  <a:schemeClr val="bg1"/>
                </a:solidFill>
              </a:rPr>
              <a:t>4</a:t>
            </a:r>
            <a:r>
              <a:rPr lang="nl-NL" sz="1800" dirty="0">
                <a:solidFill>
                  <a:schemeClr val="bg1"/>
                </a:solidFill>
              </a:rPr>
              <a:t>)	€ 52.500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314700" algn="r"/>
              </a:tabLst>
            </a:pPr>
            <a:r>
              <a:rPr lang="nl-NL" sz="1800" dirty="0">
                <a:solidFill>
                  <a:schemeClr val="bg1"/>
                </a:solidFill>
              </a:rPr>
              <a:t>Jip (</a:t>
            </a:r>
            <a:r>
              <a:rPr lang="nl-NL" sz="1800" baseline="30000" dirty="0">
                <a:solidFill>
                  <a:schemeClr val="bg1"/>
                </a:solidFill>
              </a:rPr>
              <a:t>1</a:t>
            </a:r>
            <a:r>
              <a:rPr lang="nl-NL" sz="1800" dirty="0">
                <a:solidFill>
                  <a:schemeClr val="bg1"/>
                </a:solidFill>
              </a:rPr>
              <a:t>/</a:t>
            </a:r>
            <a:r>
              <a:rPr lang="nl-NL" sz="1800" baseline="-25000" dirty="0">
                <a:solidFill>
                  <a:schemeClr val="bg1"/>
                </a:solidFill>
              </a:rPr>
              <a:t>4</a:t>
            </a:r>
            <a:r>
              <a:rPr lang="nl-NL" sz="1800" dirty="0">
                <a:solidFill>
                  <a:schemeClr val="bg1"/>
                </a:solidFill>
              </a:rPr>
              <a:t>)	€ 52.500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314700" algn="r"/>
              </a:tabLst>
            </a:pPr>
            <a:r>
              <a:rPr lang="nl-NL" sz="1800" dirty="0">
                <a:solidFill>
                  <a:schemeClr val="bg1"/>
                </a:solidFill>
              </a:rPr>
              <a:t>Hans (</a:t>
            </a:r>
            <a:r>
              <a:rPr lang="nl-NL" sz="1800" baseline="30000" dirty="0">
                <a:solidFill>
                  <a:schemeClr val="bg1"/>
                </a:solidFill>
              </a:rPr>
              <a:t>1</a:t>
            </a:r>
            <a:r>
              <a:rPr lang="nl-NL" sz="1800" dirty="0">
                <a:solidFill>
                  <a:schemeClr val="bg1"/>
                </a:solidFill>
              </a:rPr>
              <a:t>/</a:t>
            </a:r>
            <a:r>
              <a:rPr lang="nl-NL" sz="1800" baseline="-25000" dirty="0">
                <a:solidFill>
                  <a:schemeClr val="bg1"/>
                </a:solidFill>
              </a:rPr>
              <a:t>4</a:t>
            </a:r>
            <a:r>
              <a:rPr lang="nl-NL" sz="1800" dirty="0">
                <a:solidFill>
                  <a:schemeClr val="bg1"/>
                </a:solidFill>
              </a:rPr>
              <a:t>)	€ 52.500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314700" algn="r"/>
              </a:tabLst>
            </a:pPr>
            <a:r>
              <a:rPr lang="nl-NL" sz="1800" dirty="0">
                <a:solidFill>
                  <a:schemeClr val="bg1"/>
                </a:solidFill>
              </a:rPr>
              <a:t>Joost (</a:t>
            </a:r>
            <a:r>
              <a:rPr lang="nl-NL" sz="1800" baseline="30000" dirty="0">
                <a:solidFill>
                  <a:schemeClr val="bg1"/>
                </a:solidFill>
              </a:rPr>
              <a:t>1</a:t>
            </a:r>
            <a:r>
              <a:rPr lang="nl-NL" sz="1800" dirty="0">
                <a:solidFill>
                  <a:schemeClr val="bg1"/>
                </a:solidFill>
              </a:rPr>
              <a:t>/</a:t>
            </a:r>
            <a:r>
              <a:rPr lang="nl-NL" sz="1800" baseline="-25000" dirty="0">
                <a:solidFill>
                  <a:schemeClr val="bg1"/>
                </a:solidFill>
              </a:rPr>
              <a:t>8</a:t>
            </a:r>
            <a:r>
              <a:rPr lang="nl-NL" sz="1800" dirty="0">
                <a:solidFill>
                  <a:schemeClr val="bg1"/>
                </a:solidFill>
              </a:rPr>
              <a:t>)	€ 26.250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314700" algn="r"/>
              </a:tabLst>
            </a:pPr>
            <a:r>
              <a:rPr lang="nl-NL" sz="1800" dirty="0">
                <a:solidFill>
                  <a:schemeClr val="bg1"/>
                </a:solidFill>
              </a:rPr>
              <a:t>Jasmijn (</a:t>
            </a:r>
            <a:r>
              <a:rPr lang="nl-NL" sz="1800" baseline="30000" dirty="0">
                <a:solidFill>
                  <a:schemeClr val="bg1"/>
                </a:solidFill>
              </a:rPr>
              <a:t>1</a:t>
            </a:r>
            <a:r>
              <a:rPr lang="nl-NL" sz="1800" dirty="0">
                <a:solidFill>
                  <a:schemeClr val="bg1"/>
                </a:solidFill>
              </a:rPr>
              <a:t>/</a:t>
            </a:r>
            <a:r>
              <a:rPr lang="nl-NL" sz="1800" baseline="-25000" dirty="0">
                <a:solidFill>
                  <a:schemeClr val="bg1"/>
                </a:solidFill>
              </a:rPr>
              <a:t>8</a:t>
            </a:r>
            <a:r>
              <a:rPr lang="nl-NL" sz="1800" dirty="0">
                <a:solidFill>
                  <a:schemeClr val="bg1"/>
                </a:solidFill>
              </a:rPr>
              <a:t>)	€ 26.250	</a:t>
            </a:r>
            <a:endParaRPr lang="nl-NL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0CC58DB-E3F1-41AE-B61D-A324A1150491}"/>
              </a:ext>
            </a:extLst>
          </p:cNvPr>
          <p:cNvSpPr txBox="1"/>
          <p:nvPr/>
        </p:nvSpPr>
        <p:spPr>
          <a:xfrm>
            <a:off x="9628981" y="37851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4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BB0C2DF-937F-40BD-A661-43FFD19CE81B}"/>
              </a:ext>
            </a:extLst>
          </p:cNvPr>
          <p:cNvSpPr txBox="1"/>
          <p:nvPr/>
        </p:nvSpPr>
        <p:spPr>
          <a:xfrm>
            <a:off x="9541329" y="2105006"/>
            <a:ext cx="1972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>
                <a:solidFill>
                  <a:schemeClr val="bg1"/>
                </a:solidFill>
              </a:rPr>
              <a:t>gemeenschap van goederen</a:t>
            </a:r>
          </a:p>
        </p:txBody>
      </p:sp>
    </p:spTree>
    <p:extLst>
      <p:ext uri="{BB962C8B-B14F-4D97-AF65-F5344CB8AC3E}">
        <p14:creationId xmlns:p14="http://schemas.microsoft.com/office/powerpoint/2010/main" val="384648932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17" grpId="0"/>
      <p:bldP spid="17" grpId="1"/>
      <p:bldP spid="21" grpId="0"/>
      <p:bldP spid="21" grpId="1"/>
      <p:bldP spid="22" grpId="0"/>
      <p:bldP spid="22" grpId="1"/>
      <p:bldP spid="22" grpId="2"/>
      <p:bldP spid="23" grpId="0"/>
      <p:bldP spid="23" grpId="1"/>
      <p:bldP spid="24" grpId="0"/>
      <p:bldP spid="24" grpId="1"/>
      <p:bldP spid="20" grpId="0" animBg="1"/>
      <p:bldP spid="28" grpId="0" animBg="1"/>
      <p:bldP spid="33" grpId="0" animBg="1"/>
      <p:bldP spid="32" grpId="0" animBg="1"/>
      <p:bldP spid="35" grpId="0"/>
      <p:bldP spid="36" grpId="0"/>
      <p:bldP spid="37" grpId="0"/>
      <p:bldP spid="37" grpId="1"/>
      <p:bldP spid="38" grpId="0"/>
      <p:bldP spid="39" grpId="0"/>
      <p:bldP spid="41" grpId="0" animBg="1"/>
      <p:bldP spid="42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5 vragen over de erfenis">
            <a:extLst>
              <a:ext uri="{FF2B5EF4-FFF2-40B4-BE49-F238E27FC236}">
                <a16:creationId xmlns:a16="http://schemas.microsoft.com/office/drawing/2014/main" id="{BACA149C-B656-4CB6-8258-4FF16E14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4" y="1791014"/>
            <a:ext cx="5740400" cy="43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A040351-6527-4F60-AF4A-03D82696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Erfbelasting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26182B0-96B3-41A6-83CC-1A6E7D2A3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5740400" cy="4351338"/>
          </a:xfrm>
        </p:spPr>
        <p:txBody>
          <a:bodyPr/>
          <a:lstStyle/>
          <a:p>
            <a:r>
              <a:rPr lang="nl-NL" dirty="0"/>
              <a:t>Progressief</a:t>
            </a:r>
          </a:p>
          <a:p>
            <a:r>
              <a:rPr lang="nl-NL" dirty="0"/>
              <a:t>Verder weg, meer belasting</a:t>
            </a:r>
          </a:p>
          <a:p>
            <a:r>
              <a:rPr lang="nl-NL" dirty="0"/>
              <a:t>Vrijstelling</a:t>
            </a:r>
          </a:p>
          <a:p>
            <a:pPr lvl="1"/>
            <a:r>
              <a:rPr lang="nl-NL" dirty="0"/>
              <a:t>Wederom: verder weg, minder vrijstelling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7302706-5549-4B3B-A020-D881011B16B2}"/>
              </a:ext>
            </a:extLst>
          </p:cNvPr>
          <p:cNvSpPr/>
          <p:nvPr/>
        </p:nvSpPr>
        <p:spPr>
          <a:xfrm>
            <a:off x="6563459" y="1797259"/>
            <a:ext cx="4958331" cy="3522110"/>
          </a:xfrm>
          <a:prstGeom prst="rect">
            <a:avLst/>
          </a:prstGeom>
          <a:solidFill>
            <a:srgbClr val="8DC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C923F26-080E-404B-8FC3-455AE175A387}"/>
              </a:ext>
            </a:extLst>
          </p:cNvPr>
          <p:cNvSpPr/>
          <p:nvPr/>
        </p:nvSpPr>
        <p:spPr>
          <a:xfrm>
            <a:off x="6617534" y="4233288"/>
            <a:ext cx="2401932" cy="10129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2AF7EE7-685C-4E3C-8731-383F39231B17}"/>
              </a:ext>
            </a:extLst>
          </p:cNvPr>
          <p:cNvSpPr/>
          <p:nvPr/>
        </p:nvSpPr>
        <p:spPr>
          <a:xfrm>
            <a:off x="9069098" y="4233288"/>
            <a:ext cx="2401932" cy="10129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D876A2-5849-42DB-91B0-1C9BD2F9D228}"/>
              </a:ext>
            </a:extLst>
          </p:cNvPr>
          <p:cNvSpPr txBox="1"/>
          <p:nvPr/>
        </p:nvSpPr>
        <p:spPr>
          <a:xfrm>
            <a:off x="6964809" y="4290959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Partner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5C19DB0-9E68-4FA6-A30B-D4B1ADAC363F}"/>
              </a:ext>
            </a:extLst>
          </p:cNvPr>
          <p:cNvSpPr txBox="1"/>
          <p:nvPr/>
        </p:nvSpPr>
        <p:spPr>
          <a:xfrm>
            <a:off x="9422535" y="4801934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Anderen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C80617C-A6E7-466A-AEF6-5FA3190BD549}"/>
              </a:ext>
            </a:extLst>
          </p:cNvPr>
          <p:cNvSpPr txBox="1"/>
          <p:nvPr/>
        </p:nvSpPr>
        <p:spPr>
          <a:xfrm>
            <a:off x="7803868" y="4290959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€ 661.328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0C962D6-9244-4689-9967-C2CA6FA97863}"/>
              </a:ext>
            </a:extLst>
          </p:cNvPr>
          <p:cNvSpPr txBox="1"/>
          <p:nvPr/>
        </p:nvSpPr>
        <p:spPr>
          <a:xfrm>
            <a:off x="10529484" y="4801934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€ 2.208</a:t>
            </a:r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7A9AD696-48B5-4281-93A9-0449B720F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13243"/>
              </p:ext>
            </p:extLst>
          </p:nvPr>
        </p:nvGraphicFramePr>
        <p:xfrm>
          <a:off x="6606039" y="2143849"/>
          <a:ext cx="4864991" cy="1734057"/>
        </p:xfrm>
        <a:graphic>
          <a:graphicData uri="http://schemas.openxmlformats.org/drawingml/2006/table">
            <a:tbl>
              <a:tblPr/>
              <a:tblGrid>
                <a:gridCol w="1352589">
                  <a:extLst>
                    <a:ext uri="{9D8B030D-6E8A-4147-A177-3AD203B41FA5}">
                      <a16:colId xmlns:a16="http://schemas.microsoft.com/office/drawing/2014/main" val="3977874094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3090068125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val="3863134127"/>
                    </a:ext>
                  </a:extLst>
                </a:gridCol>
                <a:gridCol w="1009347">
                  <a:extLst>
                    <a:ext uri="{9D8B030D-6E8A-4147-A177-3AD203B41FA5}">
                      <a16:colId xmlns:a16="http://schemas.microsoft.com/office/drawing/2014/main" val="2537683967"/>
                    </a:ext>
                  </a:extLst>
                </a:gridCol>
              </a:tblGrid>
              <a:tr h="858108">
                <a:tc>
                  <a:txBody>
                    <a:bodyPr/>
                    <a:lstStyle/>
                    <a:p>
                      <a:pPr algn="l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Waarde verkrijging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Partner / kinderen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Kleinkinderen / afstammelingen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Overige personen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738166"/>
                  </a:ext>
                </a:extLst>
              </a:tr>
              <a:tr h="331295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- € 126.723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10%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18%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857663"/>
                  </a:ext>
                </a:extLst>
              </a:tr>
              <a:tr h="526813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€ 126.724 &gt;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20%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36%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40%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03847"/>
                  </a:ext>
                </a:extLst>
              </a:tr>
            </a:tbl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D225F6C7-29CE-4180-AD75-845394669306}"/>
              </a:ext>
            </a:extLst>
          </p:cNvPr>
          <p:cNvSpPr txBox="1"/>
          <p:nvPr/>
        </p:nvSpPr>
        <p:spPr>
          <a:xfrm>
            <a:off x="6606038" y="1817999"/>
            <a:ext cx="48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Tarieven erfbelasting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8C1160E-023D-43D1-A4F9-18CC351B5F94}"/>
              </a:ext>
            </a:extLst>
          </p:cNvPr>
          <p:cNvSpPr txBox="1"/>
          <p:nvPr/>
        </p:nvSpPr>
        <p:spPr>
          <a:xfrm>
            <a:off x="6606039" y="3919342"/>
            <a:ext cx="48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Vrijstelling erfbelasting</a:t>
            </a:r>
          </a:p>
        </p:txBody>
      </p:sp>
      <p:pic>
        <p:nvPicPr>
          <p:cNvPr id="17" name="Graphic 16" descr="Baby">
            <a:extLst>
              <a:ext uri="{FF2B5EF4-FFF2-40B4-BE49-F238E27FC236}">
                <a16:creationId xmlns:a16="http://schemas.microsoft.com/office/drawing/2014/main" id="{46B700FB-F153-4462-BC8C-E75D59CE8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6175" y="4773267"/>
            <a:ext cx="360000" cy="360000"/>
          </a:xfrm>
          <a:prstGeom prst="rect">
            <a:avLst/>
          </a:prstGeom>
        </p:spPr>
      </p:pic>
      <p:pic>
        <p:nvPicPr>
          <p:cNvPr id="18" name="Graphic 17" descr="Man met wandelstok">
            <a:extLst>
              <a:ext uri="{FF2B5EF4-FFF2-40B4-BE49-F238E27FC236}">
                <a16:creationId xmlns:a16="http://schemas.microsoft.com/office/drawing/2014/main" id="{C04F5D1D-81BC-4740-AB20-7345E1F3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2996" y="4300291"/>
            <a:ext cx="360000" cy="360000"/>
          </a:xfrm>
          <a:prstGeom prst="rect">
            <a:avLst/>
          </a:prstGeom>
        </p:spPr>
      </p:pic>
      <p:pic>
        <p:nvPicPr>
          <p:cNvPr id="19" name="Graphic 18" descr="Sociale onthouding">
            <a:extLst>
              <a:ext uri="{FF2B5EF4-FFF2-40B4-BE49-F238E27FC236}">
                <a16:creationId xmlns:a16="http://schemas.microsoft.com/office/drawing/2014/main" id="{F3B82791-F589-416A-9D63-CCD7274C4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56175" y="4288674"/>
            <a:ext cx="360000" cy="360000"/>
          </a:xfrm>
          <a:prstGeom prst="rect">
            <a:avLst/>
          </a:prstGeom>
        </p:spPr>
      </p:pic>
      <p:pic>
        <p:nvPicPr>
          <p:cNvPr id="20" name="Graphic 19" descr="Gebruiker">
            <a:extLst>
              <a:ext uri="{FF2B5EF4-FFF2-40B4-BE49-F238E27FC236}">
                <a16:creationId xmlns:a16="http://schemas.microsoft.com/office/drawing/2014/main" id="{55F0E49F-4652-4AD2-BA62-FE4531D7F7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12996" y="4808191"/>
            <a:ext cx="360000" cy="3600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4F64FFA8-7145-439C-86A5-0C0E7D14E1FA}"/>
              </a:ext>
            </a:extLst>
          </p:cNvPr>
          <p:cNvSpPr txBox="1"/>
          <p:nvPr/>
        </p:nvSpPr>
        <p:spPr>
          <a:xfrm>
            <a:off x="6964809" y="4801934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(Klein)kind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F163E1C-186F-43B8-BC99-ADE0A01EFD84}"/>
              </a:ext>
            </a:extLst>
          </p:cNvPr>
          <p:cNvSpPr txBox="1"/>
          <p:nvPr/>
        </p:nvSpPr>
        <p:spPr>
          <a:xfrm>
            <a:off x="7943329" y="479885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€ 20.946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C085313-9B0B-4E07-8C31-A1FA8AC79188}"/>
              </a:ext>
            </a:extLst>
          </p:cNvPr>
          <p:cNvSpPr txBox="1"/>
          <p:nvPr/>
        </p:nvSpPr>
        <p:spPr>
          <a:xfrm>
            <a:off x="9422535" y="429470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Ouder(s)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450FC2C-0077-4E62-8DB5-158603A3DB5D}"/>
              </a:ext>
            </a:extLst>
          </p:cNvPr>
          <p:cNvSpPr txBox="1"/>
          <p:nvPr/>
        </p:nvSpPr>
        <p:spPr>
          <a:xfrm>
            <a:off x="10406054" y="4306407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€ 49.603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49FF4DC-7591-41B6-B239-E5ADC30756A8}"/>
              </a:ext>
            </a:extLst>
          </p:cNvPr>
          <p:cNvSpPr/>
          <p:nvPr/>
        </p:nvSpPr>
        <p:spPr>
          <a:xfrm>
            <a:off x="6607761" y="2133478"/>
            <a:ext cx="1345399" cy="1744428"/>
          </a:xfrm>
          <a:prstGeom prst="rect">
            <a:avLst/>
          </a:prstGeom>
          <a:noFill/>
          <a:ln w="38100">
            <a:solidFill>
              <a:srgbClr val="2588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693290C4-E1C8-42FE-8C24-0034F2E32591}"/>
              </a:ext>
            </a:extLst>
          </p:cNvPr>
          <p:cNvSpPr/>
          <p:nvPr/>
        </p:nvSpPr>
        <p:spPr>
          <a:xfrm>
            <a:off x="7941544" y="2138737"/>
            <a:ext cx="3529485" cy="1744428"/>
          </a:xfrm>
          <a:prstGeom prst="rect">
            <a:avLst/>
          </a:prstGeom>
          <a:noFill/>
          <a:ln w="38100">
            <a:solidFill>
              <a:srgbClr val="2588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D48EE5D-EA70-482C-A03C-14F1741E6F3F}"/>
              </a:ext>
            </a:extLst>
          </p:cNvPr>
          <p:cNvSpPr/>
          <p:nvPr/>
        </p:nvSpPr>
        <p:spPr>
          <a:xfrm>
            <a:off x="6629376" y="4234549"/>
            <a:ext cx="4841653" cy="1011695"/>
          </a:xfrm>
          <a:prstGeom prst="rect">
            <a:avLst/>
          </a:prstGeom>
          <a:noFill/>
          <a:ln w="38100">
            <a:solidFill>
              <a:srgbClr val="2588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0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5" grpId="0"/>
      <p:bldP spid="16" grpId="0"/>
      <p:bldP spid="21" grpId="0"/>
      <p:bldP spid="22" grpId="0"/>
      <p:bldP spid="23" grpId="0"/>
      <p:bldP spid="24" grpId="0"/>
      <p:bldP spid="25" grpId="0" animBg="1"/>
      <p:bldP spid="25" grpId="1" animBg="1"/>
      <p:bldP spid="27" grpId="0" animBg="1"/>
      <p:bldP spid="27" grpId="1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A040351-6527-4F60-AF4A-03D82696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Erfbelasting berekening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26182B0-96B3-41A6-83CC-1A6E7D2A3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5740400" cy="2059907"/>
          </a:xfrm>
        </p:spPr>
        <p:txBody>
          <a:bodyPr>
            <a:normAutofit/>
          </a:bodyPr>
          <a:lstStyle/>
          <a:p>
            <a:r>
              <a:rPr lang="nl-NL" sz="2000" dirty="0"/>
              <a:t>Als enig kind erft </a:t>
            </a:r>
            <a:r>
              <a:rPr lang="nl-NL" sz="2000" dirty="0" err="1"/>
              <a:t>Jamiro</a:t>
            </a:r>
            <a:r>
              <a:rPr lang="nl-NL" sz="2000" dirty="0"/>
              <a:t> € 250.000</a:t>
            </a:r>
          </a:p>
          <a:p>
            <a:r>
              <a:rPr lang="nl-NL" sz="2000" dirty="0"/>
              <a:t>Kind heeft recht op  € 20.946 vrijstelling</a:t>
            </a:r>
          </a:p>
          <a:p>
            <a:endParaRPr lang="nl-NL" sz="2000" dirty="0"/>
          </a:p>
          <a:p>
            <a:r>
              <a:rPr lang="nl-NL" sz="2000" dirty="0" err="1"/>
              <a:t>Jamiro</a:t>
            </a:r>
            <a:r>
              <a:rPr lang="nl-NL" sz="2000" dirty="0"/>
              <a:t> moet over € 229.054 belasting betalen</a:t>
            </a:r>
          </a:p>
          <a:p>
            <a:r>
              <a:rPr lang="nl-NL" sz="2000" dirty="0"/>
              <a:t>Dat is &gt; € 126.724 dus 2 schijven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7302706-5549-4B3B-A020-D881011B16B2}"/>
              </a:ext>
            </a:extLst>
          </p:cNvPr>
          <p:cNvSpPr/>
          <p:nvPr/>
        </p:nvSpPr>
        <p:spPr>
          <a:xfrm>
            <a:off x="6563459" y="1797259"/>
            <a:ext cx="4958331" cy="3522110"/>
          </a:xfrm>
          <a:prstGeom prst="rect">
            <a:avLst/>
          </a:prstGeom>
          <a:solidFill>
            <a:srgbClr val="8DC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C923F26-080E-404B-8FC3-455AE175A387}"/>
              </a:ext>
            </a:extLst>
          </p:cNvPr>
          <p:cNvSpPr/>
          <p:nvPr/>
        </p:nvSpPr>
        <p:spPr>
          <a:xfrm>
            <a:off x="6617534" y="4233288"/>
            <a:ext cx="2401932" cy="10129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2AF7EE7-685C-4E3C-8731-383F39231B17}"/>
              </a:ext>
            </a:extLst>
          </p:cNvPr>
          <p:cNvSpPr/>
          <p:nvPr/>
        </p:nvSpPr>
        <p:spPr>
          <a:xfrm>
            <a:off x="9069098" y="4233288"/>
            <a:ext cx="2401932" cy="10129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D876A2-5849-42DB-91B0-1C9BD2F9D228}"/>
              </a:ext>
            </a:extLst>
          </p:cNvPr>
          <p:cNvSpPr txBox="1"/>
          <p:nvPr/>
        </p:nvSpPr>
        <p:spPr>
          <a:xfrm>
            <a:off x="6964809" y="4290959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Partner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5C19DB0-9E68-4FA6-A30B-D4B1ADAC363F}"/>
              </a:ext>
            </a:extLst>
          </p:cNvPr>
          <p:cNvSpPr txBox="1"/>
          <p:nvPr/>
        </p:nvSpPr>
        <p:spPr>
          <a:xfrm>
            <a:off x="9422535" y="4801934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Anderen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C80617C-A6E7-466A-AEF6-5FA3190BD549}"/>
              </a:ext>
            </a:extLst>
          </p:cNvPr>
          <p:cNvSpPr txBox="1"/>
          <p:nvPr/>
        </p:nvSpPr>
        <p:spPr>
          <a:xfrm>
            <a:off x="7803868" y="4290959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€ 661.328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0C962D6-9244-4689-9967-C2CA6FA97863}"/>
              </a:ext>
            </a:extLst>
          </p:cNvPr>
          <p:cNvSpPr txBox="1"/>
          <p:nvPr/>
        </p:nvSpPr>
        <p:spPr>
          <a:xfrm>
            <a:off x="10529484" y="4801934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€ 2.208</a:t>
            </a:r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7A9AD696-48B5-4281-93A9-0449B720FCE6}"/>
              </a:ext>
            </a:extLst>
          </p:cNvPr>
          <p:cNvGraphicFramePr>
            <a:graphicFrameLocks noGrp="1"/>
          </p:cNvGraphicFramePr>
          <p:nvPr/>
        </p:nvGraphicFramePr>
        <p:xfrm>
          <a:off x="6606039" y="2143849"/>
          <a:ext cx="4864991" cy="1734057"/>
        </p:xfrm>
        <a:graphic>
          <a:graphicData uri="http://schemas.openxmlformats.org/drawingml/2006/table">
            <a:tbl>
              <a:tblPr/>
              <a:tblGrid>
                <a:gridCol w="1352589">
                  <a:extLst>
                    <a:ext uri="{9D8B030D-6E8A-4147-A177-3AD203B41FA5}">
                      <a16:colId xmlns:a16="http://schemas.microsoft.com/office/drawing/2014/main" val="3977874094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3090068125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val="3863134127"/>
                    </a:ext>
                  </a:extLst>
                </a:gridCol>
                <a:gridCol w="1009347">
                  <a:extLst>
                    <a:ext uri="{9D8B030D-6E8A-4147-A177-3AD203B41FA5}">
                      <a16:colId xmlns:a16="http://schemas.microsoft.com/office/drawing/2014/main" val="2537683967"/>
                    </a:ext>
                  </a:extLst>
                </a:gridCol>
              </a:tblGrid>
              <a:tr h="858108">
                <a:tc>
                  <a:txBody>
                    <a:bodyPr/>
                    <a:lstStyle/>
                    <a:p>
                      <a:pPr algn="l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Waarde verkrijging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Partner / kinderen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Kleinkinderen / afstammelingen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Overige personen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738166"/>
                  </a:ext>
                </a:extLst>
              </a:tr>
              <a:tr h="331295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- € 126.723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10%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18%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857663"/>
                  </a:ext>
                </a:extLst>
              </a:tr>
              <a:tr h="526813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€ 126.724 &gt;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20%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36%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40%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03847"/>
                  </a:ext>
                </a:extLst>
              </a:tr>
            </a:tbl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D225F6C7-29CE-4180-AD75-845394669306}"/>
              </a:ext>
            </a:extLst>
          </p:cNvPr>
          <p:cNvSpPr txBox="1"/>
          <p:nvPr/>
        </p:nvSpPr>
        <p:spPr>
          <a:xfrm>
            <a:off x="6606038" y="1817999"/>
            <a:ext cx="48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Tarieven erfbelasting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8C1160E-023D-43D1-A4F9-18CC351B5F94}"/>
              </a:ext>
            </a:extLst>
          </p:cNvPr>
          <p:cNvSpPr txBox="1"/>
          <p:nvPr/>
        </p:nvSpPr>
        <p:spPr>
          <a:xfrm>
            <a:off x="6606039" y="3919342"/>
            <a:ext cx="48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Vrijstelling erfbelasting</a:t>
            </a:r>
          </a:p>
        </p:txBody>
      </p:sp>
      <p:pic>
        <p:nvPicPr>
          <p:cNvPr id="17" name="Graphic 16" descr="Baby">
            <a:extLst>
              <a:ext uri="{FF2B5EF4-FFF2-40B4-BE49-F238E27FC236}">
                <a16:creationId xmlns:a16="http://schemas.microsoft.com/office/drawing/2014/main" id="{46B700FB-F153-4462-BC8C-E75D59CE8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6175" y="4773267"/>
            <a:ext cx="360000" cy="360000"/>
          </a:xfrm>
          <a:prstGeom prst="rect">
            <a:avLst/>
          </a:prstGeom>
        </p:spPr>
      </p:pic>
      <p:pic>
        <p:nvPicPr>
          <p:cNvPr id="18" name="Graphic 17" descr="Man met wandelstok">
            <a:extLst>
              <a:ext uri="{FF2B5EF4-FFF2-40B4-BE49-F238E27FC236}">
                <a16:creationId xmlns:a16="http://schemas.microsoft.com/office/drawing/2014/main" id="{C04F5D1D-81BC-4740-AB20-7345E1F34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2996" y="4300291"/>
            <a:ext cx="360000" cy="360000"/>
          </a:xfrm>
          <a:prstGeom prst="rect">
            <a:avLst/>
          </a:prstGeom>
        </p:spPr>
      </p:pic>
      <p:pic>
        <p:nvPicPr>
          <p:cNvPr id="19" name="Graphic 18" descr="Sociale onthouding">
            <a:extLst>
              <a:ext uri="{FF2B5EF4-FFF2-40B4-BE49-F238E27FC236}">
                <a16:creationId xmlns:a16="http://schemas.microsoft.com/office/drawing/2014/main" id="{F3B82791-F589-416A-9D63-CCD7274C4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6175" y="4288674"/>
            <a:ext cx="360000" cy="360000"/>
          </a:xfrm>
          <a:prstGeom prst="rect">
            <a:avLst/>
          </a:prstGeom>
        </p:spPr>
      </p:pic>
      <p:pic>
        <p:nvPicPr>
          <p:cNvPr id="20" name="Graphic 19" descr="Gebruiker">
            <a:extLst>
              <a:ext uri="{FF2B5EF4-FFF2-40B4-BE49-F238E27FC236}">
                <a16:creationId xmlns:a16="http://schemas.microsoft.com/office/drawing/2014/main" id="{55F0E49F-4652-4AD2-BA62-FE4531D7F7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12996" y="4808191"/>
            <a:ext cx="360000" cy="3600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4F64FFA8-7145-439C-86A5-0C0E7D14E1FA}"/>
              </a:ext>
            </a:extLst>
          </p:cNvPr>
          <p:cNvSpPr txBox="1"/>
          <p:nvPr/>
        </p:nvSpPr>
        <p:spPr>
          <a:xfrm>
            <a:off x="6964809" y="4801934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(Klein)kind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F163E1C-186F-43B8-BC99-ADE0A01EFD84}"/>
              </a:ext>
            </a:extLst>
          </p:cNvPr>
          <p:cNvSpPr txBox="1"/>
          <p:nvPr/>
        </p:nvSpPr>
        <p:spPr>
          <a:xfrm>
            <a:off x="7943329" y="479885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€ 20.946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C085313-9B0B-4E07-8C31-A1FA8AC79188}"/>
              </a:ext>
            </a:extLst>
          </p:cNvPr>
          <p:cNvSpPr txBox="1"/>
          <p:nvPr/>
        </p:nvSpPr>
        <p:spPr>
          <a:xfrm>
            <a:off x="9422535" y="429470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Ouder(s)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450FC2C-0077-4E62-8DB5-158603A3DB5D}"/>
              </a:ext>
            </a:extLst>
          </p:cNvPr>
          <p:cNvSpPr txBox="1"/>
          <p:nvPr/>
        </p:nvSpPr>
        <p:spPr>
          <a:xfrm>
            <a:off x="10406054" y="4306407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€ 49.603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693290C4-E1C8-42FE-8C24-0034F2E32591}"/>
              </a:ext>
            </a:extLst>
          </p:cNvPr>
          <p:cNvSpPr/>
          <p:nvPr/>
        </p:nvSpPr>
        <p:spPr>
          <a:xfrm>
            <a:off x="6656176" y="2138737"/>
            <a:ext cx="2305381" cy="1744428"/>
          </a:xfrm>
          <a:prstGeom prst="rect">
            <a:avLst/>
          </a:prstGeom>
          <a:noFill/>
          <a:ln w="38100">
            <a:solidFill>
              <a:srgbClr val="2588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D48EE5D-EA70-482C-A03C-14F1741E6F3F}"/>
              </a:ext>
            </a:extLst>
          </p:cNvPr>
          <p:cNvSpPr/>
          <p:nvPr/>
        </p:nvSpPr>
        <p:spPr>
          <a:xfrm>
            <a:off x="6629376" y="4753137"/>
            <a:ext cx="2409003" cy="424481"/>
          </a:xfrm>
          <a:prstGeom prst="rect">
            <a:avLst/>
          </a:prstGeom>
          <a:noFill/>
          <a:ln w="38100">
            <a:solidFill>
              <a:srgbClr val="2588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Picture 4" descr="Cash Beelden - Download gratis afbeeldingen - Pixabay">
            <a:extLst>
              <a:ext uri="{FF2B5EF4-FFF2-40B4-BE49-F238E27FC236}">
                <a16:creationId xmlns:a16="http://schemas.microsoft.com/office/drawing/2014/main" id="{59D891AA-4408-4BBC-92BD-0078E4266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25581" r="16731" b="14771"/>
          <a:stretch/>
        </p:blipFill>
        <p:spPr bwMode="auto">
          <a:xfrm>
            <a:off x="7382910" y="5646276"/>
            <a:ext cx="1558832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BE5BBB1-3242-4791-A14F-7C35792B4954}"/>
              </a:ext>
            </a:extLst>
          </p:cNvPr>
          <p:cNvSpPr txBox="1"/>
          <p:nvPr/>
        </p:nvSpPr>
        <p:spPr>
          <a:xfrm>
            <a:off x="7374536" y="5402930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Bruto: € 250.000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059B3-A469-47EC-8D66-9329460E5762}"/>
              </a:ext>
            </a:extLst>
          </p:cNvPr>
          <p:cNvSpPr txBox="1"/>
          <p:nvPr/>
        </p:nvSpPr>
        <p:spPr>
          <a:xfrm>
            <a:off x="7374536" y="6509583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Netto: € 216.862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60FDB287-F72C-4BB9-B3E8-CC202B0590FA}"/>
              </a:ext>
            </a:extLst>
          </p:cNvPr>
          <p:cNvGrpSpPr/>
          <p:nvPr/>
        </p:nvGrpSpPr>
        <p:grpSpPr>
          <a:xfrm>
            <a:off x="8488421" y="5639472"/>
            <a:ext cx="464293" cy="874800"/>
            <a:chOff x="8488421" y="5639472"/>
            <a:chExt cx="464293" cy="874800"/>
          </a:xfrm>
        </p:grpSpPr>
        <p:pic>
          <p:nvPicPr>
            <p:cNvPr id="29" name="Picture 4" descr="Cash Beelden - Download gratis afbeeldingen - Pixabay">
              <a:extLst>
                <a:ext uri="{FF2B5EF4-FFF2-40B4-BE49-F238E27FC236}">
                  <a16:creationId xmlns:a16="http://schemas.microsoft.com/office/drawing/2014/main" id="{BE9909F1-91A7-4B2C-8B92-213DB27905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32" t="25581" r="16731" b="14771"/>
            <a:stretch/>
          </p:blipFill>
          <p:spPr bwMode="auto">
            <a:xfrm>
              <a:off x="8493184" y="5639472"/>
              <a:ext cx="459530" cy="8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De 3 boxen in de inkomstenbelasting">
              <a:extLst>
                <a:ext uri="{FF2B5EF4-FFF2-40B4-BE49-F238E27FC236}">
                  <a16:creationId xmlns:a16="http://schemas.microsoft.com/office/drawing/2014/main" id="{FC12F436-FAC8-4CF4-AA93-96EF5FCC1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421" y="5926163"/>
              <a:ext cx="376348" cy="3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BB240EDE-35BB-48AE-85BE-5E0750783F68}"/>
              </a:ext>
            </a:extLst>
          </p:cNvPr>
          <p:cNvSpPr/>
          <p:nvPr/>
        </p:nvSpPr>
        <p:spPr>
          <a:xfrm>
            <a:off x="1714120" y="4019150"/>
            <a:ext cx="688156" cy="231693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FE623E9C-55D1-4118-8482-800747C28E46}"/>
              </a:ext>
            </a:extLst>
          </p:cNvPr>
          <p:cNvSpPr/>
          <p:nvPr/>
        </p:nvSpPr>
        <p:spPr>
          <a:xfrm>
            <a:off x="1714120" y="5024488"/>
            <a:ext cx="688156" cy="1307312"/>
          </a:xfrm>
          <a:prstGeom prst="rect">
            <a:avLst/>
          </a:prstGeom>
          <a:solidFill>
            <a:srgbClr val="47A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10%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9248471-4B12-40B3-8EC4-8A8D3E0653FC}"/>
              </a:ext>
            </a:extLst>
          </p:cNvPr>
          <p:cNvSpPr/>
          <p:nvPr/>
        </p:nvSpPr>
        <p:spPr>
          <a:xfrm>
            <a:off x="1714120" y="4012842"/>
            <a:ext cx="688156" cy="1015225"/>
          </a:xfrm>
          <a:prstGeom prst="rect">
            <a:avLst/>
          </a:prstGeom>
          <a:solidFill>
            <a:srgbClr val="0F4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20%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61365F22-285C-4DD0-B38E-2848152F1646}"/>
              </a:ext>
            </a:extLst>
          </p:cNvPr>
          <p:cNvSpPr txBox="1"/>
          <p:nvPr/>
        </p:nvSpPr>
        <p:spPr>
          <a:xfrm>
            <a:off x="792072" y="3886468"/>
            <a:ext cx="999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€ 229.054 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961F585A-EEA3-4BA7-BC34-A7317CB85193}"/>
              </a:ext>
            </a:extLst>
          </p:cNvPr>
          <p:cNvSpPr txBox="1"/>
          <p:nvPr/>
        </p:nvSpPr>
        <p:spPr>
          <a:xfrm>
            <a:off x="806791" y="4855226"/>
            <a:ext cx="984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€ 126.724 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4F72A3E-1FF6-49B4-869F-1992E6268A15}"/>
              </a:ext>
            </a:extLst>
          </p:cNvPr>
          <p:cNvSpPr txBox="1"/>
          <p:nvPr/>
        </p:nvSpPr>
        <p:spPr>
          <a:xfrm>
            <a:off x="2402276" y="5470195"/>
            <a:ext cx="2774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€ 126.724 × 10% = </a:t>
            </a:r>
            <a:r>
              <a:rPr lang="nl-NL" sz="1600" b="1" dirty="0">
                <a:solidFill>
                  <a:srgbClr val="002060"/>
                </a:solidFill>
              </a:rPr>
              <a:t>€ 12.672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F2090B6B-6AE0-46C4-AF3F-67B9E5E3A2BD}"/>
              </a:ext>
            </a:extLst>
          </p:cNvPr>
          <p:cNvSpPr txBox="1"/>
          <p:nvPr/>
        </p:nvSpPr>
        <p:spPr>
          <a:xfrm>
            <a:off x="2402276" y="4369595"/>
            <a:ext cx="2774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€ 102.330 × 20% = </a:t>
            </a:r>
            <a:r>
              <a:rPr lang="nl-NL" sz="1600" b="1" dirty="0">
                <a:solidFill>
                  <a:srgbClr val="002060"/>
                </a:solidFill>
              </a:rPr>
              <a:t>€ 20.466</a:t>
            </a:r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B2C179B4-03AB-48E0-8A64-A7FF4F253CD0}"/>
              </a:ext>
            </a:extLst>
          </p:cNvPr>
          <p:cNvCxnSpPr/>
          <p:nvPr/>
        </p:nvCxnSpPr>
        <p:spPr>
          <a:xfrm flipH="1">
            <a:off x="4062953" y="5814879"/>
            <a:ext cx="12349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2B08B8E6-1CD4-420B-9A3A-CF0B064A1284}"/>
              </a:ext>
            </a:extLst>
          </p:cNvPr>
          <p:cNvSpPr txBox="1"/>
          <p:nvPr/>
        </p:nvSpPr>
        <p:spPr>
          <a:xfrm>
            <a:off x="5077457" y="544248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883C5E3D-7F73-4F3E-952C-AD808355DB29}"/>
              </a:ext>
            </a:extLst>
          </p:cNvPr>
          <p:cNvSpPr txBox="1"/>
          <p:nvPr/>
        </p:nvSpPr>
        <p:spPr>
          <a:xfrm>
            <a:off x="3153803" y="5902361"/>
            <a:ext cx="2144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belasting = </a:t>
            </a:r>
            <a:r>
              <a:rPr lang="nl-NL" sz="1600" b="1" dirty="0">
                <a:solidFill>
                  <a:srgbClr val="002060"/>
                </a:solidFill>
              </a:rPr>
              <a:t>€ 33.138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379F4746-1B53-41EB-A37F-E288BA97442F}"/>
              </a:ext>
            </a:extLst>
          </p:cNvPr>
          <p:cNvSpPr txBox="1"/>
          <p:nvPr/>
        </p:nvSpPr>
        <p:spPr>
          <a:xfrm>
            <a:off x="8920152" y="5956914"/>
            <a:ext cx="1279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rgbClr val="002060"/>
                </a:solidFill>
              </a:rPr>
              <a:t>- € 33.138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8668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7" grpId="0" animBg="1"/>
      <p:bldP spid="27" grpId="1" animBg="1"/>
      <p:bldP spid="28" grpId="0" animBg="1"/>
      <p:bldP spid="28" grpId="1" animBg="1"/>
      <p:bldP spid="2" grpId="0"/>
      <p:bldP spid="30" grpId="0"/>
      <p:bldP spid="4" grpId="0" animBg="1"/>
      <p:bldP spid="33" grpId="0" animBg="1"/>
      <p:bldP spid="34" grpId="0" animBg="1"/>
      <p:bldP spid="36" grpId="0"/>
      <p:bldP spid="38" grpId="0"/>
      <p:bldP spid="40" grpId="0"/>
      <p:bldP spid="41" grpId="0"/>
      <p:bldP spid="43" grpId="0"/>
      <p:bldP spid="4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16DF4052-F989-4D26-B72A-ED9FB33F2B06}"/>
              </a:ext>
            </a:extLst>
          </p:cNvPr>
          <p:cNvSpPr/>
          <p:nvPr/>
        </p:nvSpPr>
        <p:spPr>
          <a:xfrm>
            <a:off x="6773585" y="1543068"/>
            <a:ext cx="4958331" cy="3522110"/>
          </a:xfrm>
          <a:prstGeom prst="rect">
            <a:avLst/>
          </a:prstGeom>
          <a:solidFill>
            <a:srgbClr val="8DC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86FEB35-3AAE-409B-BB8E-9D10FA68B3AB}"/>
              </a:ext>
            </a:extLst>
          </p:cNvPr>
          <p:cNvSpPr/>
          <p:nvPr/>
        </p:nvSpPr>
        <p:spPr>
          <a:xfrm>
            <a:off x="6827660" y="3979097"/>
            <a:ext cx="2401932" cy="10129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62A7240A-806B-4748-A5EC-9F12A197FC4E}"/>
              </a:ext>
            </a:extLst>
          </p:cNvPr>
          <p:cNvSpPr/>
          <p:nvPr/>
        </p:nvSpPr>
        <p:spPr>
          <a:xfrm>
            <a:off x="9279224" y="3979097"/>
            <a:ext cx="2401932" cy="10129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E1D650C-37C5-4277-BC26-054DC722653B}"/>
              </a:ext>
            </a:extLst>
          </p:cNvPr>
          <p:cNvSpPr txBox="1"/>
          <p:nvPr/>
        </p:nvSpPr>
        <p:spPr>
          <a:xfrm>
            <a:off x="7174935" y="4036768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Partner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924F7513-5685-4A16-8BDB-64CAF60B3BB1}"/>
              </a:ext>
            </a:extLst>
          </p:cNvPr>
          <p:cNvSpPr txBox="1"/>
          <p:nvPr/>
        </p:nvSpPr>
        <p:spPr>
          <a:xfrm>
            <a:off x="9632661" y="4547743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Anderen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6C58B66-5E1D-4A41-BA7F-F0324DEEC319}"/>
              </a:ext>
            </a:extLst>
          </p:cNvPr>
          <p:cNvSpPr txBox="1"/>
          <p:nvPr/>
        </p:nvSpPr>
        <p:spPr>
          <a:xfrm>
            <a:off x="8013994" y="4036768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€ 661.328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0D98EA7D-409A-441C-BF66-A027A431DC49}"/>
              </a:ext>
            </a:extLst>
          </p:cNvPr>
          <p:cNvSpPr txBox="1"/>
          <p:nvPr/>
        </p:nvSpPr>
        <p:spPr>
          <a:xfrm>
            <a:off x="10739610" y="4547743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€ 2.208</a:t>
            </a:r>
          </a:p>
        </p:txBody>
      </p:sp>
      <p:graphicFrame>
        <p:nvGraphicFramePr>
          <p:cNvPr id="32" name="Tabel 31">
            <a:extLst>
              <a:ext uri="{FF2B5EF4-FFF2-40B4-BE49-F238E27FC236}">
                <a16:creationId xmlns:a16="http://schemas.microsoft.com/office/drawing/2014/main" id="{0CE3AC13-3638-4F21-B366-01E6B88C0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22396"/>
              </p:ext>
            </p:extLst>
          </p:nvPr>
        </p:nvGraphicFramePr>
        <p:xfrm>
          <a:off x="6816165" y="1889658"/>
          <a:ext cx="4864991" cy="1734057"/>
        </p:xfrm>
        <a:graphic>
          <a:graphicData uri="http://schemas.openxmlformats.org/drawingml/2006/table">
            <a:tbl>
              <a:tblPr/>
              <a:tblGrid>
                <a:gridCol w="1352589">
                  <a:extLst>
                    <a:ext uri="{9D8B030D-6E8A-4147-A177-3AD203B41FA5}">
                      <a16:colId xmlns:a16="http://schemas.microsoft.com/office/drawing/2014/main" val="3977874094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3090068125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val="3863134127"/>
                    </a:ext>
                  </a:extLst>
                </a:gridCol>
                <a:gridCol w="1009347">
                  <a:extLst>
                    <a:ext uri="{9D8B030D-6E8A-4147-A177-3AD203B41FA5}">
                      <a16:colId xmlns:a16="http://schemas.microsoft.com/office/drawing/2014/main" val="2537683967"/>
                    </a:ext>
                  </a:extLst>
                </a:gridCol>
              </a:tblGrid>
              <a:tr h="858108">
                <a:tc>
                  <a:txBody>
                    <a:bodyPr/>
                    <a:lstStyle/>
                    <a:p>
                      <a:pPr algn="l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Waarde verkrijging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Partner / kinderen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Kleinkinderen / afstammelingen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i="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Overige personen</a:t>
                      </a:r>
                    </a:p>
                  </a:txBody>
                  <a:tcPr marL="135777" marR="135777" marT="135777" marB="13577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738166"/>
                  </a:ext>
                </a:extLst>
              </a:tr>
              <a:tr h="331295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- € 126.723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10%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18%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857663"/>
                  </a:ext>
                </a:extLst>
              </a:tr>
              <a:tr h="526813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€ 126.724 &gt;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20%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36%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badi" panose="020B0604020104020204" pitchFamily="34" charset="0"/>
                        </a:rPr>
                        <a:t>40%</a:t>
                      </a:r>
                    </a:p>
                  </a:txBody>
                  <a:tcPr marL="135777" marR="135777" marT="67888" marB="678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03847"/>
                  </a:ext>
                </a:extLst>
              </a:tr>
            </a:tbl>
          </a:graphicData>
        </a:graphic>
      </p:graphicFrame>
      <p:sp>
        <p:nvSpPr>
          <p:cNvPr id="33" name="Tekstvak 32">
            <a:extLst>
              <a:ext uri="{FF2B5EF4-FFF2-40B4-BE49-F238E27FC236}">
                <a16:creationId xmlns:a16="http://schemas.microsoft.com/office/drawing/2014/main" id="{CE6DE67C-2E72-44DB-9B74-554E87C53B15}"/>
              </a:ext>
            </a:extLst>
          </p:cNvPr>
          <p:cNvSpPr txBox="1"/>
          <p:nvPr/>
        </p:nvSpPr>
        <p:spPr>
          <a:xfrm>
            <a:off x="6816164" y="1563808"/>
            <a:ext cx="48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Tarieven erfbelasting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2D637E21-EC87-4C84-9D63-F8698B5BA858}"/>
              </a:ext>
            </a:extLst>
          </p:cNvPr>
          <p:cNvSpPr txBox="1"/>
          <p:nvPr/>
        </p:nvSpPr>
        <p:spPr>
          <a:xfrm>
            <a:off x="6816165" y="3665151"/>
            <a:ext cx="48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282F79"/>
                </a:solidFill>
                <a:latin typeface="Abadi" panose="020B0604020202020204" pitchFamily="34" charset="0"/>
              </a:rPr>
              <a:t>Vrijstelling erfbelasting</a:t>
            </a:r>
          </a:p>
        </p:txBody>
      </p:sp>
      <p:pic>
        <p:nvPicPr>
          <p:cNvPr id="35" name="Graphic 34" descr="Baby">
            <a:extLst>
              <a:ext uri="{FF2B5EF4-FFF2-40B4-BE49-F238E27FC236}">
                <a16:creationId xmlns:a16="http://schemas.microsoft.com/office/drawing/2014/main" id="{3131B800-3CDE-4AD9-B31C-B08CEF4D1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6301" y="4519076"/>
            <a:ext cx="360000" cy="360000"/>
          </a:xfrm>
          <a:prstGeom prst="rect">
            <a:avLst/>
          </a:prstGeom>
        </p:spPr>
      </p:pic>
      <p:pic>
        <p:nvPicPr>
          <p:cNvPr id="36" name="Graphic 35" descr="Man met wandelstok">
            <a:extLst>
              <a:ext uri="{FF2B5EF4-FFF2-40B4-BE49-F238E27FC236}">
                <a16:creationId xmlns:a16="http://schemas.microsoft.com/office/drawing/2014/main" id="{B110AD4A-CE16-4451-BE0D-F842765A2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3122" y="4046100"/>
            <a:ext cx="360000" cy="360000"/>
          </a:xfrm>
          <a:prstGeom prst="rect">
            <a:avLst/>
          </a:prstGeom>
        </p:spPr>
      </p:pic>
      <p:pic>
        <p:nvPicPr>
          <p:cNvPr id="37" name="Graphic 36" descr="Sociale onthouding">
            <a:extLst>
              <a:ext uri="{FF2B5EF4-FFF2-40B4-BE49-F238E27FC236}">
                <a16:creationId xmlns:a16="http://schemas.microsoft.com/office/drawing/2014/main" id="{91C85687-312C-418C-97EC-C6B69BB61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6301" y="4034483"/>
            <a:ext cx="360000" cy="360000"/>
          </a:xfrm>
          <a:prstGeom prst="rect">
            <a:avLst/>
          </a:prstGeom>
        </p:spPr>
      </p:pic>
      <p:pic>
        <p:nvPicPr>
          <p:cNvPr id="38" name="Graphic 37" descr="Gebruiker">
            <a:extLst>
              <a:ext uri="{FF2B5EF4-FFF2-40B4-BE49-F238E27FC236}">
                <a16:creationId xmlns:a16="http://schemas.microsoft.com/office/drawing/2014/main" id="{E6DADCF0-1393-402D-8FA0-DD545724B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23122" y="4554000"/>
            <a:ext cx="360000" cy="360000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2A80B192-B186-426B-BF4B-622F5E70F13B}"/>
              </a:ext>
            </a:extLst>
          </p:cNvPr>
          <p:cNvSpPr txBox="1"/>
          <p:nvPr/>
        </p:nvSpPr>
        <p:spPr>
          <a:xfrm>
            <a:off x="7174935" y="4547743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(Klein)kind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390A01D-009D-49CC-9288-653B0D6B83F1}"/>
              </a:ext>
            </a:extLst>
          </p:cNvPr>
          <p:cNvSpPr txBox="1"/>
          <p:nvPr/>
        </p:nvSpPr>
        <p:spPr>
          <a:xfrm>
            <a:off x="8153455" y="4544668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€ 20.946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4B2B304-F29C-4CF1-8FF0-02821CBA7166}"/>
              </a:ext>
            </a:extLst>
          </p:cNvPr>
          <p:cNvSpPr txBox="1"/>
          <p:nvPr/>
        </p:nvSpPr>
        <p:spPr>
          <a:xfrm>
            <a:off x="9632661" y="4040517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82F79"/>
                </a:solidFill>
                <a:latin typeface="Abadi" panose="020B0604020202020204" pitchFamily="34" charset="0"/>
              </a:rPr>
              <a:t>Ouder(s)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CE9BE7E3-FFA0-451F-9387-2E6AF2A93EAA}"/>
              </a:ext>
            </a:extLst>
          </p:cNvPr>
          <p:cNvSpPr txBox="1"/>
          <p:nvPr/>
        </p:nvSpPr>
        <p:spPr>
          <a:xfrm>
            <a:off x="10616180" y="4052216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badi" panose="020B0604020202020204" pitchFamily="34" charset="0"/>
              </a:rPr>
              <a:t>€ 49.603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439EA8-97C8-45BC-8B09-AEC6787A0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2622964"/>
            <a:ext cx="4635062" cy="1818113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Wie zijn erfgenamen bij overlijden van Emma?</a:t>
            </a:r>
          </a:p>
          <a:p>
            <a:r>
              <a:rPr lang="nl-NL" sz="1800" dirty="0"/>
              <a:t>Hoe groot is ieders erfdeel?</a:t>
            </a:r>
          </a:p>
          <a:p>
            <a:r>
              <a:rPr lang="nl-NL" sz="1800" dirty="0"/>
              <a:t>Bereken de netto erfenis van Mark, indien de totale erfmassa € 350.000 bedraagt.</a:t>
            </a:r>
          </a:p>
          <a:p>
            <a:endParaRPr lang="nl-NL" sz="18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8AF4BAD-7D1B-4D25-B80E-0664E341B5C4}"/>
              </a:ext>
            </a:extLst>
          </p:cNvPr>
          <p:cNvSpPr/>
          <p:nvPr/>
        </p:nvSpPr>
        <p:spPr>
          <a:xfrm>
            <a:off x="1460500" y="249305"/>
            <a:ext cx="4635500" cy="2031206"/>
          </a:xfrm>
          <a:prstGeom prst="rect">
            <a:avLst/>
          </a:prstGeom>
          <a:solidFill>
            <a:srgbClr val="B2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696474-9853-4881-BD83-7A33A496E2FE}"/>
              </a:ext>
            </a:extLst>
          </p:cNvPr>
          <p:cNvSpPr txBox="1"/>
          <p:nvPr/>
        </p:nvSpPr>
        <p:spPr>
          <a:xfrm>
            <a:off x="2570825" y="424415"/>
            <a:ext cx="1810358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Luuk (</a:t>
            </a:r>
            <a:r>
              <a:rPr lang="nl-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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)  ×  Emma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6F27BCB-F2DC-4012-A618-F35A9161B4B1}"/>
              </a:ext>
            </a:extLst>
          </p:cNvPr>
          <p:cNvSpPr txBox="1"/>
          <p:nvPr/>
        </p:nvSpPr>
        <p:spPr>
          <a:xfrm>
            <a:off x="1559106" y="1159260"/>
            <a:ext cx="1812347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Timon  ×  Demi (</a:t>
            </a:r>
            <a:r>
              <a:rPr lang="nl-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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F6EC3C9-93F6-4F92-9FC0-6C8176CCCBCD}"/>
              </a:ext>
            </a:extLst>
          </p:cNvPr>
          <p:cNvSpPr txBox="1"/>
          <p:nvPr/>
        </p:nvSpPr>
        <p:spPr>
          <a:xfrm>
            <a:off x="4368925" y="1168376"/>
            <a:ext cx="1391975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Mark ×  Kristel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D4A777E-DD32-4997-9422-198CCF8A5D7E}"/>
              </a:ext>
            </a:extLst>
          </p:cNvPr>
          <p:cNvSpPr txBox="1"/>
          <p:nvPr/>
        </p:nvSpPr>
        <p:spPr>
          <a:xfrm>
            <a:off x="2032740" y="1891278"/>
            <a:ext cx="740643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Wessel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1040909-8810-4AE5-97D0-8E556EDD42CD}"/>
              </a:ext>
            </a:extLst>
          </p:cNvPr>
          <p:cNvSpPr txBox="1"/>
          <p:nvPr/>
        </p:nvSpPr>
        <p:spPr>
          <a:xfrm>
            <a:off x="2883384" y="1891278"/>
            <a:ext cx="733140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Serena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157A426-ED9C-46BF-B650-360065C3D757}"/>
              </a:ext>
            </a:extLst>
          </p:cNvPr>
          <p:cNvSpPr txBox="1"/>
          <p:nvPr/>
        </p:nvSpPr>
        <p:spPr>
          <a:xfrm>
            <a:off x="4668177" y="1891277"/>
            <a:ext cx="766804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Renske</a:t>
            </a: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EEB5B6E5-B8F4-4650-9490-B66CFE1705B7}"/>
              </a:ext>
            </a:extLst>
          </p:cNvPr>
          <p:cNvSpPr/>
          <p:nvPr/>
        </p:nvSpPr>
        <p:spPr>
          <a:xfrm>
            <a:off x="2786989" y="788331"/>
            <a:ext cx="664236" cy="358174"/>
          </a:xfrm>
          <a:custGeom>
            <a:avLst/>
            <a:gdLst>
              <a:gd name="connsiteX0" fmla="*/ 2503055 w 2503055"/>
              <a:gd name="connsiteY0" fmla="*/ 0 h 600364"/>
              <a:gd name="connsiteX1" fmla="*/ 2503055 w 2503055"/>
              <a:gd name="connsiteY1" fmla="*/ 258619 h 600364"/>
              <a:gd name="connsiteX2" fmla="*/ 0 w 2503055"/>
              <a:gd name="connsiteY2" fmla="*/ 258619 h 600364"/>
              <a:gd name="connsiteX3" fmla="*/ 0 w 2503055"/>
              <a:gd name="connsiteY3" fmla="*/ 600364 h 6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055" h="600364">
                <a:moveTo>
                  <a:pt x="2503055" y="0"/>
                </a:moveTo>
                <a:lnTo>
                  <a:pt x="2503055" y="258619"/>
                </a:lnTo>
                <a:lnTo>
                  <a:pt x="0" y="258619"/>
                </a:lnTo>
                <a:lnTo>
                  <a:pt x="0" y="600364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485ABBBA-CA2A-4148-B09D-A68811E0C540}"/>
              </a:ext>
            </a:extLst>
          </p:cNvPr>
          <p:cNvSpPr/>
          <p:nvPr/>
        </p:nvSpPr>
        <p:spPr>
          <a:xfrm>
            <a:off x="3444082" y="944699"/>
            <a:ext cx="1213681" cy="205775"/>
          </a:xfrm>
          <a:custGeom>
            <a:avLst/>
            <a:gdLst>
              <a:gd name="connsiteX0" fmla="*/ 0 w 2108200"/>
              <a:gd name="connsiteY0" fmla="*/ 0 h 349250"/>
              <a:gd name="connsiteX1" fmla="*/ 2108200 w 2108200"/>
              <a:gd name="connsiteY1" fmla="*/ 0 h 349250"/>
              <a:gd name="connsiteX2" fmla="*/ 2108200 w 2108200"/>
              <a:gd name="connsiteY2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349250">
                <a:moveTo>
                  <a:pt x="0" y="0"/>
                </a:moveTo>
                <a:lnTo>
                  <a:pt x="2108200" y="0"/>
                </a:lnTo>
                <a:lnTo>
                  <a:pt x="2108200" y="34925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429C4490-28D5-4649-878D-3F5C86BCF80A}"/>
              </a:ext>
            </a:extLst>
          </p:cNvPr>
          <p:cNvSpPr/>
          <p:nvPr/>
        </p:nvSpPr>
        <p:spPr>
          <a:xfrm>
            <a:off x="1725476" y="1554339"/>
            <a:ext cx="751022" cy="322482"/>
          </a:xfrm>
          <a:custGeom>
            <a:avLst/>
            <a:gdLst>
              <a:gd name="connsiteX0" fmla="*/ 2503055 w 2503055"/>
              <a:gd name="connsiteY0" fmla="*/ 0 h 600364"/>
              <a:gd name="connsiteX1" fmla="*/ 2503055 w 2503055"/>
              <a:gd name="connsiteY1" fmla="*/ 258619 h 600364"/>
              <a:gd name="connsiteX2" fmla="*/ 0 w 2503055"/>
              <a:gd name="connsiteY2" fmla="*/ 258619 h 600364"/>
              <a:gd name="connsiteX3" fmla="*/ 0 w 2503055"/>
              <a:gd name="connsiteY3" fmla="*/ 600364 h 60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055" h="600364">
                <a:moveTo>
                  <a:pt x="2503055" y="0"/>
                </a:moveTo>
                <a:lnTo>
                  <a:pt x="2503055" y="258619"/>
                </a:lnTo>
                <a:lnTo>
                  <a:pt x="0" y="258619"/>
                </a:lnTo>
                <a:lnTo>
                  <a:pt x="0" y="600364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4AE04AFB-A254-4E13-8373-F29FCF87ADA6}"/>
              </a:ext>
            </a:extLst>
          </p:cNvPr>
          <p:cNvSpPr/>
          <p:nvPr/>
        </p:nvSpPr>
        <p:spPr>
          <a:xfrm>
            <a:off x="2343628" y="1692512"/>
            <a:ext cx="1720580" cy="180098"/>
          </a:xfrm>
          <a:custGeom>
            <a:avLst/>
            <a:gdLst>
              <a:gd name="connsiteX0" fmla="*/ 0 w 2108200"/>
              <a:gd name="connsiteY0" fmla="*/ 0 h 349250"/>
              <a:gd name="connsiteX1" fmla="*/ 2108200 w 2108200"/>
              <a:gd name="connsiteY1" fmla="*/ 0 h 349250"/>
              <a:gd name="connsiteX2" fmla="*/ 2108200 w 2108200"/>
              <a:gd name="connsiteY2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349250">
                <a:moveTo>
                  <a:pt x="0" y="0"/>
                </a:moveTo>
                <a:lnTo>
                  <a:pt x="2108200" y="0"/>
                </a:lnTo>
                <a:lnTo>
                  <a:pt x="2108200" y="34925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653F9C0-2BC1-4658-94A1-20783D304D4A}"/>
              </a:ext>
            </a:extLst>
          </p:cNvPr>
          <p:cNvSpPr/>
          <p:nvPr/>
        </p:nvSpPr>
        <p:spPr>
          <a:xfrm>
            <a:off x="2850526" y="673973"/>
            <a:ext cx="1213681" cy="121868"/>
          </a:xfrm>
          <a:custGeom>
            <a:avLst/>
            <a:gdLst>
              <a:gd name="connsiteX0" fmla="*/ 0 w 869950"/>
              <a:gd name="connsiteY0" fmla="*/ 0 h 171450"/>
              <a:gd name="connsiteX1" fmla="*/ 0 w 869950"/>
              <a:gd name="connsiteY1" fmla="*/ 171450 h 171450"/>
              <a:gd name="connsiteX2" fmla="*/ 869950 w 869950"/>
              <a:gd name="connsiteY2" fmla="*/ 171450 h 171450"/>
              <a:gd name="connsiteX3" fmla="*/ 869950 w 869950"/>
              <a:gd name="connsiteY3" fmla="*/ 63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1450">
                <a:moveTo>
                  <a:pt x="0" y="0"/>
                </a:moveTo>
                <a:lnTo>
                  <a:pt x="0" y="171450"/>
                </a:lnTo>
                <a:lnTo>
                  <a:pt x="869950" y="171450"/>
                </a:lnTo>
                <a:lnTo>
                  <a:pt x="869950" y="635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26ED042-9C28-4B23-B504-11613988CA7F}"/>
              </a:ext>
            </a:extLst>
          </p:cNvPr>
          <p:cNvSpPr/>
          <p:nvPr/>
        </p:nvSpPr>
        <p:spPr>
          <a:xfrm>
            <a:off x="1920139" y="1418285"/>
            <a:ext cx="888283" cy="124783"/>
          </a:xfrm>
          <a:custGeom>
            <a:avLst/>
            <a:gdLst>
              <a:gd name="connsiteX0" fmla="*/ 0 w 885825"/>
              <a:gd name="connsiteY0" fmla="*/ 3175 h 219075"/>
              <a:gd name="connsiteX1" fmla="*/ 0 w 885825"/>
              <a:gd name="connsiteY1" fmla="*/ 219075 h 219075"/>
              <a:gd name="connsiteX2" fmla="*/ 885825 w 885825"/>
              <a:gd name="connsiteY2" fmla="*/ 219075 h 219075"/>
              <a:gd name="connsiteX3" fmla="*/ 885825 w 885825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25" h="219075">
                <a:moveTo>
                  <a:pt x="0" y="3175"/>
                </a:moveTo>
                <a:lnTo>
                  <a:pt x="0" y="219075"/>
                </a:lnTo>
                <a:lnTo>
                  <a:pt x="885825" y="219075"/>
                </a:lnTo>
                <a:lnTo>
                  <a:pt x="885825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7D39209-7D2B-4DE4-A102-176071D7C881}"/>
              </a:ext>
            </a:extLst>
          </p:cNvPr>
          <p:cNvCxnSpPr>
            <a:cxnSpLocks/>
          </p:cNvCxnSpPr>
          <p:nvPr/>
        </p:nvCxnSpPr>
        <p:spPr>
          <a:xfrm>
            <a:off x="5033161" y="1564241"/>
            <a:ext cx="0" cy="3083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973DB9C0-31F8-4E24-BFC0-51503A0BE0A7}"/>
              </a:ext>
            </a:extLst>
          </p:cNvPr>
          <p:cNvSpPr/>
          <p:nvPr/>
        </p:nvSpPr>
        <p:spPr>
          <a:xfrm>
            <a:off x="4657763" y="1418286"/>
            <a:ext cx="727036" cy="127288"/>
          </a:xfrm>
          <a:custGeom>
            <a:avLst/>
            <a:gdLst>
              <a:gd name="connsiteX0" fmla="*/ 0 w 885825"/>
              <a:gd name="connsiteY0" fmla="*/ 3175 h 219075"/>
              <a:gd name="connsiteX1" fmla="*/ 0 w 885825"/>
              <a:gd name="connsiteY1" fmla="*/ 219075 h 219075"/>
              <a:gd name="connsiteX2" fmla="*/ 885825 w 885825"/>
              <a:gd name="connsiteY2" fmla="*/ 219075 h 219075"/>
              <a:gd name="connsiteX3" fmla="*/ 885825 w 885825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25" h="219075">
                <a:moveTo>
                  <a:pt x="0" y="3175"/>
                </a:moveTo>
                <a:lnTo>
                  <a:pt x="0" y="219075"/>
                </a:lnTo>
                <a:lnTo>
                  <a:pt x="885825" y="219075"/>
                </a:lnTo>
                <a:lnTo>
                  <a:pt x="885825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0CF760E-A9F2-4111-8581-CAB683934C3A}"/>
              </a:ext>
            </a:extLst>
          </p:cNvPr>
          <p:cNvSpPr txBox="1"/>
          <p:nvPr/>
        </p:nvSpPr>
        <p:spPr>
          <a:xfrm>
            <a:off x="1556717" y="1882161"/>
            <a:ext cx="358039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Jur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2FFD1F1-74D2-418A-9A2D-8CD6F4828B99}"/>
              </a:ext>
            </a:extLst>
          </p:cNvPr>
          <p:cNvCxnSpPr>
            <a:cxnSpLocks/>
          </p:cNvCxnSpPr>
          <p:nvPr/>
        </p:nvCxnSpPr>
        <p:spPr>
          <a:xfrm>
            <a:off x="2403061" y="1700655"/>
            <a:ext cx="0" cy="181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2F6C4CAF-C26B-4A32-9C1D-C79A957D4CD9}"/>
              </a:ext>
            </a:extLst>
          </p:cNvPr>
          <p:cNvCxnSpPr>
            <a:cxnSpLocks/>
          </p:cNvCxnSpPr>
          <p:nvPr/>
        </p:nvCxnSpPr>
        <p:spPr>
          <a:xfrm>
            <a:off x="3250794" y="1700655"/>
            <a:ext cx="0" cy="181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E5971ADE-F796-4AC1-B23B-74AAAAA66A76}"/>
              </a:ext>
            </a:extLst>
          </p:cNvPr>
          <p:cNvSpPr txBox="1"/>
          <p:nvPr/>
        </p:nvSpPr>
        <p:spPr>
          <a:xfrm>
            <a:off x="3824298" y="1891277"/>
            <a:ext cx="425365" cy="246221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Kris</a:t>
            </a:r>
          </a:p>
        </p:txBody>
      </p: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8CA90A03-C3E5-41C6-9B44-6EDEB6B04BF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3409" y="345885"/>
            <a:ext cx="583555" cy="468000"/>
          </a:xfrm>
          <a:prstGeom prst="rect">
            <a:avLst/>
          </a:prstGeom>
        </p:spPr>
      </p:pic>
      <p:grpSp>
        <p:nvGrpSpPr>
          <p:cNvPr id="57" name="Groep 56">
            <a:extLst>
              <a:ext uri="{FF2B5EF4-FFF2-40B4-BE49-F238E27FC236}">
                <a16:creationId xmlns:a16="http://schemas.microsoft.com/office/drawing/2014/main" id="{FC5C0126-DE5F-4EEC-94FD-897D82552418}"/>
              </a:ext>
            </a:extLst>
          </p:cNvPr>
          <p:cNvGrpSpPr/>
          <p:nvPr/>
        </p:nvGrpSpPr>
        <p:grpSpPr>
          <a:xfrm>
            <a:off x="2781300" y="652463"/>
            <a:ext cx="1876425" cy="528638"/>
            <a:chOff x="2781300" y="652463"/>
            <a:chExt cx="1876425" cy="528638"/>
          </a:xfrm>
        </p:grpSpPr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46F1D8A5-0B8F-4A4C-A893-8978953FD875}"/>
                </a:ext>
              </a:extLst>
            </p:cNvPr>
            <p:cNvSpPr/>
            <p:nvPr/>
          </p:nvSpPr>
          <p:spPr>
            <a:xfrm>
              <a:off x="3452813" y="652463"/>
              <a:ext cx="1204912" cy="519112"/>
            </a:xfrm>
            <a:custGeom>
              <a:avLst/>
              <a:gdLst>
                <a:gd name="connsiteX0" fmla="*/ 609600 w 1204912"/>
                <a:gd name="connsiteY0" fmla="*/ 0 h 519112"/>
                <a:gd name="connsiteX1" fmla="*/ 609600 w 1204912"/>
                <a:gd name="connsiteY1" fmla="*/ 138112 h 519112"/>
                <a:gd name="connsiteX2" fmla="*/ 0 w 1204912"/>
                <a:gd name="connsiteY2" fmla="*/ 138112 h 519112"/>
                <a:gd name="connsiteX3" fmla="*/ 0 w 1204912"/>
                <a:gd name="connsiteY3" fmla="*/ 290512 h 519112"/>
                <a:gd name="connsiteX4" fmla="*/ 1204912 w 1204912"/>
                <a:gd name="connsiteY4" fmla="*/ 290512 h 519112"/>
                <a:gd name="connsiteX5" fmla="*/ 1204912 w 1204912"/>
                <a:gd name="connsiteY5" fmla="*/ 519112 h 51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912" h="519112">
                  <a:moveTo>
                    <a:pt x="609600" y="0"/>
                  </a:moveTo>
                  <a:lnTo>
                    <a:pt x="609600" y="138112"/>
                  </a:lnTo>
                  <a:lnTo>
                    <a:pt x="0" y="138112"/>
                  </a:lnTo>
                  <a:lnTo>
                    <a:pt x="0" y="290512"/>
                  </a:lnTo>
                  <a:lnTo>
                    <a:pt x="1204912" y="290512"/>
                  </a:lnTo>
                  <a:lnTo>
                    <a:pt x="1204912" y="519112"/>
                  </a:lnTo>
                </a:path>
              </a:pathLst>
            </a:custGeom>
            <a:ln w="38100">
              <a:solidFill>
                <a:srgbClr val="ED4D0F"/>
              </a:solidFill>
              <a:tailEnd type="triangle" w="med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FCF3B1DA-052D-4E6F-949D-125AFC987A20}"/>
                </a:ext>
              </a:extLst>
            </p:cNvPr>
            <p:cNvSpPr/>
            <p:nvPr/>
          </p:nvSpPr>
          <p:spPr>
            <a:xfrm>
              <a:off x="2781300" y="942976"/>
              <a:ext cx="666750" cy="238125"/>
            </a:xfrm>
            <a:custGeom>
              <a:avLst/>
              <a:gdLst>
                <a:gd name="connsiteX0" fmla="*/ 666750 w 666750"/>
                <a:gd name="connsiteY0" fmla="*/ 0 h 238125"/>
                <a:gd name="connsiteX1" fmla="*/ 0 w 666750"/>
                <a:gd name="connsiteY1" fmla="*/ 0 h 238125"/>
                <a:gd name="connsiteX2" fmla="*/ 0 w 666750"/>
                <a:gd name="connsiteY2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0" h="238125">
                  <a:moveTo>
                    <a:pt x="666750" y="0"/>
                  </a:moveTo>
                  <a:lnTo>
                    <a:pt x="0" y="0"/>
                  </a:lnTo>
                  <a:lnTo>
                    <a:pt x="0" y="238125"/>
                  </a:lnTo>
                </a:path>
              </a:pathLst>
            </a:custGeom>
            <a:ln w="38100">
              <a:solidFill>
                <a:srgbClr val="ED4D0F"/>
              </a:solidFill>
              <a:tailEnd type="none" w="med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7F778826-FEEF-45C1-BFFA-930547D3F812}"/>
              </a:ext>
            </a:extLst>
          </p:cNvPr>
          <p:cNvGrpSpPr/>
          <p:nvPr/>
        </p:nvGrpSpPr>
        <p:grpSpPr>
          <a:xfrm>
            <a:off x="1724025" y="1366838"/>
            <a:ext cx="2340181" cy="533398"/>
            <a:chOff x="1724025" y="1366838"/>
            <a:chExt cx="2340181" cy="533398"/>
          </a:xfrm>
        </p:grpSpPr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D6231EDC-2416-403F-890D-12512C2A9AFD}"/>
                </a:ext>
              </a:extLst>
            </p:cNvPr>
            <p:cNvSpPr/>
            <p:nvPr/>
          </p:nvSpPr>
          <p:spPr>
            <a:xfrm>
              <a:off x="1724025" y="1366838"/>
              <a:ext cx="1081088" cy="514350"/>
            </a:xfrm>
            <a:custGeom>
              <a:avLst/>
              <a:gdLst>
                <a:gd name="connsiteX0" fmla="*/ 1081088 w 1081088"/>
                <a:gd name="connsiteY0" fmla="*/ 0 h 514350"/>
                <a:gd name="connsiteX1" fmla="*/ 1081088 w 1081088"/>
                <a:gd name="connsiteY1" fmla="*/ 176212 h 514350"/>
                <a:gd name="connsiteX2" fmla="*/ 752475 w 1081088"/>
                <a:gd name="connsiteY2" fmla="*/ 176212 h 514350"/>
                <a:gd name="connsiteX3" fmla="*/ 752475 w 1081088"/>
                <a:gd name="connsiteY3" fmla="*/ 328612 h 514350"/>
                <a:gd name="connsiteX4" fmla="*/ 0 w 1081088"/>
                <a:gd name="connsiteY4" fmla="*/ 328612 h 514350"/>
                <a:gd name="connsiteX5" fmla="*/ 0 w 1081088"/>
                <a:gd name="connsiteY5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1088" h="514350">
                  <a:moveTo>
                    <a:pt x="1081088" y="0"/>
                  </a:moveTo>
                  <a:lnTo>
                    <a:pt x="1081088" y="176212"/>
                  </a:lnTo>
                  <a:lnTo>
                    <a:pt x="752475" y="176212"/>
                  </a:lnTo>
                  <a:lnTo>
                    <a:pt x="752475" y="328612"/>
                  </a:lnTo>
                  <a:lnTo>
                    <a:pt x="0" y="328612"/>
                  </a:lnTo>
                  <a:lnTo>
                    <a:pt x="0" y="514350"/>
                  </a:lnTo>
                </a:path>
              </a:pathLst>
            </a:custGeom>
            <a:ln w="38100">
              <a:solidFill>
                <a:srgbClr val="ED4D0F"/>
              </a:solidFill>
              <a:prstDash val="sysDash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3EAD688D-DE80-40C5-9F24-BDE60A0369D1}"/>
                </a:ext>
              </a:extLst>
            </p:cNvPr>
            <p:cNvCxnSpPr>
              <a:cxnSpLocks/>
            </p:cNvCxnSpPr>
            <p:nvPr/>
          </p:nvCxnSpPr>
          <p:spPr>
            <a:xfrm>
              <a:off x="2398299" y="1676399"/>
              <a:ext cx="2001" cy="223837"/>
            </a:xfrm>
            <a:prstGeom prst="line">
              <a:avLst/>
            </a:prstGeom>
            <a:ln w="38100">
              <a:solidFill>
                <a:srgbClr val="ED4D0F"/>
              </a:solidFill>
              <a:prstDash val="sysDash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E756AAE9-1FEC-4498-BDD0-0532BF7D2167}"/>
                </a:ext>
              </a:extLst>
            </p:cNvPr>
            <p:cNvSpPr/>
            <p:nvPr/>
          </p:nvSpPr>
          <p:spPr>
            <a:xfrm>
              <a:off x="2481263" y="1695450"/>
              <a:ext cx="771525" cy="185738"/>
            </a:xfrm>
            <a:custGeom>
              <a:avLst/>
              <a:gdLst>
                <a:gd name="connsiteX0" fmla="*/ 0 w 771525"/>
                <a:gd name="connsiteY0" fmla="*/ 0 h 185738"/>
                <a:gd name="connsiteX1" fmla="*/ 771525 w 771525"/>
                <a:gd name="connsiteY1" fmla="*/ 0 h 185738"/>
                <a:gd name="connsiteX2" fmla="*/ 771525 w 771525"/>
                <a:gd name="connsiteY2" fmla="*/ 185738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525" h="185738">
                  <a:moveTo>
                    <a:pt x="0" y="0"/>
                  </a:moveTo>
                  <a:lnTo>
                    <a:pt x="771525" y="0"/>
                  </a:lnTo>
                  <a:lnTo>
                    <a:pt x="771525" y="185738"/>
                  </a:lnTo>
                </a:path>
              </a:pathLst>
            </a:custGeom>
            <a:ln w="38100">
              <a:solidFill>
                <a:srgbClr val="ED4D0F"/>
              </a:solidFill>
              <a:prstDash val="sysDash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13218757-579E-42C0-A77D-716F9373452A}"/>
                </a:ext>
              </a:extLst>
            </p:cNvPr>
            <p:cNvSpPr/>
            <p:nvPr/>
          </p:nvSpPr>
          <p:spPr>
            <a:xfrm>
              <a:off x="3255929" y="1695450"/>
              <a:ext cx="808277" cy="185738"/>
            </a:xfrm>
            <a:custGeom>
              <a:avLst/>
              <a:gdLst>
                <a:gd name="connsiteX0" fmla="*/ 0 w 771525"/>
                <a:gd name="connsiteY0" fmla="*/ 0 h 185738"/>
                <a:gd name="connsiteX1" fmla="*/ 771525 w 771525"/>
                <a:gd name="connsiteY1" fmla="*/ 0 h 185738"/>
                <a:gd name="connsiteX2" fmla="*/ 771525 w 771525"/>
                <a:gd name="connsiteY2" fmla="*/ 185738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525" h="185738">
                  <a:moveTo>
                    <a:pt x="0" y="0"/>
                  </a:moveTo>
                  <a:lnTo>
                    <a:pt x="771525" y="0"/>
                  </a:lnTo>
                  <a:lnTo>
                    <a:pt x="771525" y="185738"/>
                  </a:lnTo>
                </a:path>
              </a:pathLst>
            </a:custGeom>
            <a:ln w="38100">
              <a:solidFill>
                <a:srgbClr val="ED4D0F"/>
              </a:solidFill>
              <a:prstDash val="sysDash"/>
              <a:tailEnd type="triangl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58" name="Tekstvak 57">
            <a:extLst>
              <a:ext uri="{FF2B5EF4-FFF2-40B4-BE49-F238E27FC236}">
                <a16:creationId xmlns:a16="http://schemas.microsoft.com/office/drawing/2014/main" id="{0BB8756E-08BC-4ED7-BA46-449681C08FEF}"/>
              </a:ext>
            </a:extLst>
          </p:cNvPr>
          <p:cNvSpPr txBox="1"/>
          <p:nvPr/>
        </p:nvSpPr>
        <p:spPr>
          <a:xfrm>
            <a:off x="4320680" y="925771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2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68288A65-A3E5-4E94-A7AF-864EE86A5502}"/>
              </a:ext>
            </a:extLst>
          </p:cNvPr>
          <p:cNvSpPr txBox="1"/>
          <p:nvPr/>
        </p:nvSpPr>
        <p:spPr>
          <a:xfrm>
            <a:off x="2749333" y="934014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2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41D30C08-ED4B-4552-B51D-DB72E3C435B8}"/>
              </a:ext>
            </a:extLst>
          </p:cNvPr>
          <p:cNvSpPr txBox="1"/>
          <p:nvPr/>
        </p:nvSpPr>
        <p:spPr>
          <a:xfrm>
            <a:off x="4025703" y="1685292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8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10609EED-D95C-4E37-9013-0B023E810D5C}"/>
              </a:ext>
            </a:extLst>
          </p:cNvPr>
          <p:cNvSpPr txBox="1"/>
          <p:nvPr/>
        </p:nvSpPr>
        <p:spPr>
          <a:xfrm>
            <a:off x="3214292" y="1685292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8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EC3D898B-5FE9-43D4-86F2-645BD5AB7F96}"/>
              </a:ext>
            </a:extLst>
          </p:cNvPr>
          <p:cNvSpPr txBox="1"/>
          <p:nvPr/>
        </p:nvSpPr>
        <p:spPr>
          <a:xfrm>
            <a:off x="2355665" y="1685292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8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CA1345A5-08D6-4384-8160-C7E3540BDC23}"/>
              </a:ext>
            </a:extLst>
          </p:cNvPr>
          <p:cNvSpPr txBox="1"/>
          <p:nvPr/>
        </p:nvSpPr>
        <p:spPr>
          <a:xfrm>
            <a:off x="1690047" y="1685292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baseline="30000" dirty="0">
                <a:solidFill>
                  <a:srgbClr val="258812"/>
                </a:solidFill>
              </a:rPr>
              <a:t>1</a:t>
            </a:r>
            <a:r>
              <a:rPr lang="nl-NL" sz="1400" b="1" dirty="0">
                <a:solidFill>
                  <a:srgbClr val="258812"/>
                </a:solidFill>
              </a:rPr>
              <a:t>/</a:t>
            </a:r>
            <a:r>
              <a:rPr lang="nl-NL" sz="1400" b="1" baseline="-25000" dirty="0">
                <a:solidFill>
                  <a:srgbClr val="258812"/>
                </a:solidFill>
              </a:rPr>
              <a:t>8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AFBC490-9170-4EBA-B845-BE4174918F3A}"/>
              </a:ext>
            </a:extLst>
          </p:cNvPr>
          <p:cNvSpPr/>
          <p:nvPr/>
        </p:nvSpPr>
        <p:spPr>
          <a:xfrm>
            <a:off x="1556717" y="4390771"/>
            <a:ext cx="4539283" cy="2397208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0D09BC8-03F5-41A7-AFF7-3BBE2F0AA4FE}"/>
              </a:ext>
            </a:extLst>
          </p:cNvPr>
          <p:cNvSpPr txBox="1"/>
          <p:nvPr/>
        </p:nvSpPr>
        <p:spPr>
          <a:xfrm>
            <a:off x="1640299" y="4529279"/>
            <a:ext cx="35881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  <a:tabLst>
                <a:tab pos="1706563" algn="l"/>
              </a:tabLst>
            </a:pPr>
            <a:r>
              <a:rPr lang="nl-NL" dirty="0"/>
              <a:t>Bruto erfportie 	€ 175.000</a:t>
            </a:r>
          </a:p>
          <a:p>
            <a:pPr>
              <a:spcAft>
                <a:spcPts val="300"/>
              </a:spcAft>
              <a:tabLst>
                <a:tab pos="1706563" algn="l"/>
              </a:tabLst>
            </a:pPr>
            <a:r>
              <a:rPr lang="nl-NL" u="sng" dirty="0"/>
              <a:t>Vrijstelling	€ 20.946  -</a:t>
            </a:r>
          </a:p>
          <a:p>
            <a:pPr>
              <a:spcAft>
                <a:spcPts val="600"/>
              </a:spcAft>
              <a:tabLst>
                <a:tab pos="1706563" algn="l"/>
              </a:tabLst>
            </a:pPr>
            <a:r>
              <a:rPr lang="nl-NL" dirty="0"/>
              <a:t>Belastbaar 	€ 154.054</a:t>
            </a:r>
          </a:p>
          <a:p>
            <a:pPr marL="630238">
              <a:spcAft>
                <a:spcPts val="1200"/>
              </a:spcAft>
              <a:tabLst>
                <a:tab pos="2336800" algn="l"/>
              </a:tabLst>
            </a:pPr>
            <a:r>
              <a:rPr lang="nl-NL" dirty="0"/>
              <a:t>belasting	€ 18.138 </a:t>
            </a:r>
          </a:p>
          <a:p>
            <a:pPr>
              <a:spcAft>
                <a:spcPts val="300"/>
              </a:spcAft>
              <a:tabLst>
                <a:tab pos="1706563" algn="l"/>
              </a:tabLst>
            </a:pPr>
            <a:r>
              <a:rPr lang="nl-NL" dirty="0"/>
              <a:t>Netto erfenis (175.000 – 18.138)</a:t>
            </a:r>
            <a:br>
              <a:rPr lang="nl-NL" dirty="0"/>
            </a:br>
            <a:r>
              <a:rPr lang="nl-NL" b="1" dirty="0"/>
              <a:t>€ 156.862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F0D63771-04A0-4ABC-8527-2BC0A73CDAB0}"/>
              </a:ext>
            </a:extLst>
          </p:cNvPr>
          <p:cNvSpPr/>
          <p:nvPr/>
        </p:nvSpPr>
        <p:spPr>
          <a:xfrm>
            <a:off x="7998680" y="5404013"/>
            <a:ext cx="688156" cy="1282711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F5664E52-A7E1-4F8C-85D0-F82A0B388DCF}"/>
              </a:ext>
            </a:extLst>
          </p:cNvPr>
          <p:cNvSpPr/>
          <p:nvPr/>
        </p:nvSpPr>
        <p:spPr>
          <a:xfrm>
            <a:off x="7998680" y="5820834"/>
            <a:ext cx="688156" cy="861605"/>
          </a:xfrm>
          <a:prstGeom prst="rect">
            <a:avLst/>
          </a:prstGeom>
          <a:solidFill>
            <a:srgbClr val="47A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10%</a:t>
            </a:r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487FFA3C-2275-41D5-92E7-DDCD0D35BB6F}"/>
              </a:ext>
            </a:extLst>
          </p:cNvPr>
          <p:cNvSpPr/>
          <p:nvPr/>
        </p:nvSpPr>
        <p:spPr>
          <a:xfrm>
            <a:off x="7998680" y="5404013"/>
            <a:ext cx="688156" cy="423322"/>
          </a:xfrm>
          <a:prstGeom prst="rect">
            <a:avLst/>
          </a:prstGeom>
          <a:solidFill>
            <a:srgbClr val="0F4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20%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897B91F0-F781-4BA4-A6B0-133A2C751357}"/>
              </a:ext>
            </a:extLst>
          </p:cNvPr>
          <p:cNvSpPr txBox="1"/>
          <p:nvPr/>
        </p:nvSpPr>
        <p:spPr>
          <a:xfrm>
            <a:off x="7076632" y="5263267"/>
            <a:ext cx="999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€ 154.054 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7AF8B3E4-C281-4283-922F-6CA4F338867B}"/>
              </a:ext>
            </a:extLst>
          </p:cNvPr>
          <p:cNvSpPr txBox="1"/>
          <p:nvPr/>
        </p:nvSpPr>
        <p:spPr>
          <a:xfrm>
            <a:off x="7091351" y="5693545"/>
            <a:ext cx="984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€ 126.724 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6061A49D-F635-4549-844B-9B0D31B64B02}"/>
              </a:ext>
            </a:extLst>
          </p:cNvPr>
          <p:cNvSpPr txBox="1"/>
          <p:nvPr/>
        </p:nvSpPr>
        <p:spPr>
          <a:xfrm>
            <a:off x="8636036" y="5942754"/>
            <a:ext cx="2774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€ 126.724 × 10% = </a:t>
            </a:r>
            <a:r>
              <a:rPr lang="nl-NL" sz="1600" b="1" dirty="0">
                <a:solidFill>
                  <a:srgbClr val="002060"/>
                </a:solidFill>
              </a:rPr>
              <a:t>€ 12.672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9DBE18A2-ECF5-467E-A7DA-41E8BBA4FDF8}"/>
              </a:ext>
            </a:extLst>
          </p:cNvPr>
          <p:cNvSpPr txBox="1"/>
          <p:nvPr/>
        </p:nvSpPr>
        <p:spPr>
          <a:xfrm>
            <a:off x="8686836" y="5441594"/>
            <a:ext cx="2774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€ 27.330 × 20% = </a:t>
            </a:r>
            <a:r>
              <a:rPr lang="nl-NL" sz="1600" b="1" dirty="0">
                <a:solidFill>
                  <a:srgbClr val="002060"/>
                </a:solidFill>
              </a:rPr>
              <a:t>€   5.466</a:t>
            </a:r>
          </a:p>
        </p:txBody>
      </p: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A4101400-17B1-4769-B160-B7560A76B34A}"/>
              </a:ext>
            </a:extLst>
          </p:cNvPr>
          <p:cNvCxnSpPr/>
          <p:nvPr/>
        </p:nvCxnSpPr>
        <p:spPr>
          <a:xfrm flipH="1">
            <a:off x="10296713" y="6287438"/>
            <a:ext cx="12349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kstvak 72">
            <a:extLst>
              <a:ext uri="{FF2B5EF4-FFF2-40B4-BE49-F238E27FC236}">
                <a16:creationId xmlns:a16="http://schemas.microsoft.com/office/drawing/2014/main" id="{C3A50E00-AB5E-422E-AFB8-1187D3C15AC0}"/>
              </a:ext>
            </a:extLst>
          </p:cNvPr>
          <p:cNvSpPr txBox="1"/>
          <p:nvPr/>
        </p:nvSpPr>
        <p:spPr>
          <a:xfrm>
            <a:off x="11311217" y="591504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+</a:t>
            </a: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148C3757-4D4C-489C-9220-104C4553ECA1}"/>
              </a:ext>
            </a:extLst>
          </p:cNvPr>
          <p:cNvSpPr txBox="1"/>
          <p:nvPr/>
        </p:nvSpPr>
        <p:spPr>
          <a:xfrm>
            <a:off x="9387563" y="6374920"/>
            <a:ext cx="2144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belasting = </a:t>
            </a:r>
            <a:r>
              <a:rPr lang="nl-NL" sz="1600" b="1" dirty="0">
                <a:solidFill>
                  <a:srgbClr val="002060"/>
                </a:solidFill>
              </a:rPr>
              <a:t>€ 18.138</a:t>
            </a:r>
          </a:p>
        </p:txBody>
      </p:sp>
    </p:spTree>
    <p:extLst>
      <p:ext uri="{BB962C8B-B14F-4D97-AF65-F5344CB8AC3E}">
        <p14:creationId xmlns:p14="http://schemas.microsoft.com/office/powerpoint/2010/main" val="29042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9" grpId="1"/>
      <p:bldP spid="60" grpId="0"/>
      <p:bldP spid="61" grpId="0"/>
      <p:bldP spid="62" grpId="0"/>
      <p:bldP spid="63" grpId="0"/>
      <p:bldP spid="2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780343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12951</TotalTime>
  <Words>613</Words>
  <Application>Microsoft Office PowerPoint</Application>
  <PresentationFormat>Breedbeeld</PresentationFormat>
  <Paragraphs>185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Abadi</vt:lpstr>
      <vt:lpstr>Arial</vt:lpstr>
      <vt:lpstr>Cambria Math</vt:lpstr>
      <vt:lpstr>Thema 3vwo</vt:lpstr>
      <vt:lpstr>Erven</vt:lpstr>
      <vt:lpstr>PowerPoint-presentatie</vt:lpstr>
      <vt:lpstr>Wie is als eerste aan de beurt?</vt:lpstr>
      <vt:lpstr>PowerPoint-presentatie</vt:lpstr>
      <vt:lpstr>Hoeveel erft ieder?</vt:lpstr>
      <vt:lpstr>Erfbelasting</vt:lpstr>
      <vt:lpstr>Erfbelasting berekening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Samenleven</dc:title>
  <dc:creator>Paul Bloemers</dc:creator>
  <cp:lastModifiedBy>Paul Bloemers</cp:lastModifiedBy>
  <cp:revision>24</cp:revision>
  <dcterms:created xsi:type="dcterms:W3CDTF">2021-01-20T18:04:30Z</dcterms:created>
  <dcterms:modified xsi:type="dcterms:W3CDTF">2021-02-04T13:07:26Z</dcterms:modified>
</cp:coreProperties>
</file>