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2" r:id="rId6"/>
    <p:sldId id="261" r:id="rId7"/>
    <p:sldId id="259" r:id="rId8"/>
    <p:sldId id="263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50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B96A18-322B-4865-AA7B-A4621426153D}" v="851" dt="2021-01-19T18:08:54.3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18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fe3832ff3b233e04/ECOLOK@1drive/3hv.econlokaal/grafieken%20maken.xlsm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Lineaire hypotheek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'[grafieken maken.xlsm]hypotheek'!$B$1</c:f>
              <c:strCache>
                <c:ptCount val="1"/>
                <c:pt idx="0">
                  <c:v>Aflossing</c:v>
                </c:pt>
              </c:strCache>
            </c:strRef>
          </c:tx>
          <c:spPr>
            <a:solidFill>
              <a:srgbClr val="258812"/>
            </a:solidFill>
            <a:ln>
              <a:noFill/>
            </a:ln>
            <a:effectLst/>
          </c:spPr>
          <c:invertIfNegative val="0"/>
          <c:val>
            <c:numRef>
              <c:f>'[grafieken maken.xlsm]hypotheek'!$B$2:$B$31</c:f>
              <c:numCache>
                <c:formatCode>General</c:formatCode>
                <c:ptCount val="30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100</c:v>
                </c:pt>
                <c:pt idx="25">
                  <c:v>100</c:v>
                </c:pt>
                <c:pt idx="26">
                  <c:v>100</c:v>
                </c:pt>
                <c:pt idx="27">
                  <c:v>100</c:v>
                </c:pt>
                <c:pt idx="28">
                  <c:v>100</c:v>
                </c:pt>
                <c:pt idx="29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D9-470E-80D9-DDD1A3F95E7D}"/>
            </c:ext>
          </c:extLst>
        </c:ser>
        <c:ser>
          <c:idx val="1"/>
          <c:order val="1"/>
          <c:tx>
            <c:strRef>
              <c:f>'[grafieken maken.xlsm]hypotheek'!$C$1</c:f>
              <c:strCache>
                <c:ptCount val="1"/>
                <c:pt idx="0">
                  <c:v>Rente</c:v>
                </c:pt>
              </c:strCache>
            </c:strRef>
          </c:tx>
          <c:spPr>
            <a:solidFill>
              <a:srgbClr val="88121B"/>
            </a:solidFill>
            <a:ln>
              <a:noFill/>
            </a:ln>
            <a:effectLst/>
          </c:spPr>
          <c:invertIfNegative val="0"/>
          <c:val>
            <c:numRef>
              <c:f>'[grafieken maken.xlsm]hypotheek'!$C$2:$C$31</c:f>
              <c:numCache>
                <c:formatCode>General</c:formatCode>
                <c:ptCount val="30"/>
                <c:pt idx="0">
                  <c:v>101.53500000000001</c:v>
                </c:pt>
                <c:pt idx="1">
                  <c:v>98.035000000000011</c:v>
                </c:pt>
                <c:pt idx="2">
                  <c:v>94.535000000000011</c:v>
                </c:pt>
                <c:pt idx="3">
                  <c:v>91.035000000000011</c:v>
                </c:pt>
                <c:pt idx="4">
                  <c:v>87.535000000000011</c:v>
                </c:pt>
                <c:pt idx="5">
                  <c:v>84.035000000000011</c:v>
                </c:pt>
                <c:pt idx="6">
                  <c:v>80.535000000000011</c:v>
                </c:pt>
                <c:pt idx="7">
                  <c:v>77.035000000000011</c:v>
                </c:pt>
                <c:pt idx="8">
                  <c:v>73.535000000000011</c:v>
                </c:pt>
                <c:pt idx="9">
                  <c:v>70.035000000000011</c:v>
                </c:pt>
                <c:pt idx="10">
                  <c:v>66.535000000000011</c:v>
                </c:pt>
                <c:pt idx="11">
                  <c:v>63.035000000000011</c:v>
                </c:pt>
                <c:pt idx="12">
                  <c:v>59.535000000000011</c:v>
                </c:pt>
                <c:pt idx="13">
                  <c:v>56.035000000000011</c:v>
                </c:pt>
                <c:pt idx="14">
                  <c:v>52.534999999999997</c:v>
                </c:pt>
                <c:pt idx="15">
                  <c:v>49.034999999999997</c:v>
                </c:pt>
                <c:pt idx="16">
                  <c:v>45.534999999999997</c:v>
                </c:pt>
                <c:pt idx="17">
                  <c:v>42.035000000000004</c:v>
                </c:pt>
                <c:pt idx="18">
                  <c:v>38.535000000000004</c:v>
                </c:pt>
                <c:pt idx="19">
                  <c:v>35.035000000000004</c:v>
                </c:pt>
                <c:pt idx="20">
                  <c:v>31.535000000000004</c:v>
                </c:pt>
                <c:pt idx="21">
                  <c:v>28.035000000000004</c:v>
                </c:pt>
                <c:pt idx="22">
                  <c:v>24.535000000000004</c:v>
                </c:pt>
                <c:pt idx="23">
                  <c:v>21.035</c:v>
                </c:pt>
                <c:pt idx="24">
                  <c:v>17.535</c:v>
                </c:pt>
                <c:pt idx="25">
                  <c:v>14.035</c:v>
                </c:pt>
                <c:pt idx="26">
                  <c:v>10.535</c:v>
                </c:pt>
                <c:pt idx="27">
                  <c:v>7.0350000000000001</c:v>
                </c:pt>
                <c:pt idx="28">
                  <c:v>3.5350000000000006</c:v>
                </c:pt>
                <c:pt idx="29">
                  <c:v>3.5000000000000003E-2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D9-470E-80D9-DDD1A3F95E7D}"/>
            </c:ext>
          </c:extLst>
        </c:ser>
        <c:ser>
          <c:idx val="2"/>
          <c:order val="2"/>
          <c:tx>
            <c:strRef>
              <c:f>'[grafieken maken.xlsm]hypotheek'!$D$1</c:f>
              <c:strCache>
                <c:ptCount val="1"/>
                <c:pt idx="0">
                  <c:v>Belastingvoordeel</c:v>
                </c:pt>
              </c:strCache>
            </c:strRef>
          </c:tx>
          <c:spPr>
            <a:solidFill>
              <a:srgbClr val="88121B">
                <a:alpha val="70000"/>
              </a:srgbClr>
            </a:solidFill>
            <a:ln>
              <a:noFill/>
            </a:ln>
            <a:effectLst/>
          </c:spPr>
          <c:invertIfNegative val="0"/>
          <c:val>
            <c:numRef>
              <c:f>'[grafieken maken.xlsm]hypotheek'!$D$2:$D$31</c:f>
              <c:numCache>
                <c:formatCode>General</c:formatCode>
                <c:ptCount val="30"/>
                <c:pt idx="0">
                  <c:v>43.515000000000001</c:v>
                </c:pt>
                <c:pt idx="1">
                  <c:v>42.015000000000001</c:v>
                </c:pt>
                <c:pt idx="2">
                  <c:v>40.515000000000001</c:v>
                </c:pt>
                <c:pt idx="3">
                  <c:v>39.015000000000001</c:v>
                </c:pt>
                <c:pt idx="4">
                  <c:v>37.515000000000001</c:v>
                </c:pt>
                <c:pt idx="5">
                  <c:v>36.015000000000001</c:v>
                </c:pt>
                <c:pt idx="6">
                  <c:v>34.515000000000001</c:v>
                </c:pt>
                <c:pt idx="7">
                  <c:v>33.015000000000001</c:v>
                </c:pt>
                <c:pt idx="8">
                  <c:v>31.515000000000001</c:v>
                </c:pt>
                <c:pt idx="9">
                  <c:v>30.015000000000001</c:v>
                </c:pt>
                <c:pt idx="10">
                  <c:v>28.515000000000004</c:v>
                </c:pt>
                <c:pt idx="11">
                  <c:v>27.015000000000004</c:v>
                </c:pt>
                <c:pt idx="12">
                  <c:v>25.515000000000004</c:v>
                </c:pt>
                <c:pt idx="13">
                  <c:v>24.015000000000004</c:v>
                </c:pt>
                <c:pt idx="14">
                  <c:v>22.514999999999997</c:v>
                </c:pt>
                <c:pt idx="15">
                  <c:v>21.014999999999997</c:v>
                </c:pt>
                <c:pt idx="16">
                  <c:v>19.514999999999997</c:v>
                </c:pt>
                <c:pt idx="17">
                  <c:v>18.015000000000001</c:v>
                </c:pt>
                <c:pt idx="18">
                  <c:v>16.515000000000001</c:v>
                </c:pt>
                <c:pt idx="19">
                  <c:v>15.015000000000001</c:v>
                </c:pt>
                <c:pt idx="20">
                  <c:v>13.515000000000001</c:v>
                </c:pt>
                <c:pt idx="21">
                  <c:v>12.015000000000001</c:v>
                </c:pt>
                <c:pt idx="22">
                  <c:v>10.515000000000001</c:v>
                </c:pt>
                <c:pt idx="23">
                  <c:v>9.0150000000000006</c:v>
                </c:pt>
                <c:pt idx="24">
                  <c:v>7.5149999999999997</c:v>
                </c:pt>
                <c:pt idx="25">
                  <c:v>6.0149999999999997</c:v>
                </c:pt>
                <c:pt idx="26">
                  <c:v>4.5149999999999997</c:v>
                </c:pt>
                <c:pt idx="27">
                  <c:v>3.0150000000000001</c:v>
                </c:pt>
                <c:pt idx="28">
                  <c:v>1.5150000000000001</c:v>
                </c:pt>
                <c:pt idx="29">
                  <c:v>1.4999999999999999E-2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D9-470E-80D9-DDD1A3F95E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221282400"/>
        <c:axId val="217319952"/>
      </c:barChart>
      <c:catAx>
        <c:axId val="22128240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217319952"/>
        <c:crosses val="autoZero"/>
        <c:auto val="1"/>
        <c:lblAlgn val="ctr"/>
        <c:lblOffset val="100"/>
        <c:noMultiLvlLbl val="0"/>
      </c:catAx>
      <c:valAx>
        <c:axId val="217319952"/>
        <c:scaling>
          <c:orientation val="minMax"/>
          <c:max val="25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21282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Annuïtaire hypotheek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'[grafieken maken.xlsm]hypotheek'!$B$36</c:f>
              <c:strCache>
                <c:ptCount val="1"/>
                <c:pt idx="0">
                  <c:v>Aflossing</c:v>
                </c:pt>
              </c:strCache>
            </c:strRef>
          </c:tx>
          <c:spPr>
            <a:solidFill>
              <a:srgbClr val="258812"/>
            </a:solidFill>
            <a:ln>
              <a:noFill/>
            </a:ln>
            <a:effectLst/>
          </c:spPr>
          <c:invertIfNegative val="0"/>
          <c:val>
            <c:numRef>
              <c:f>'[grafieken maken.xlsm]hypotheek'!$B$37:$B$66</c:f>
              <c:numCache>
                <c:formatCode>General</c:formatCode>
                <c:ptCount val="30"/>
                <c:pt idx="0">
                  <c:v>45</c:v>
                </c:pt>
                <c:pt idx="1">
                  <c:v>48</c:v>
                </c:pt>
                <c:pt idx="2">
                  <c:v>50</c:v>
                </c:pt>
                <c:pt idx="3">
                  <c:v>53</c:v>
                </c:pt>
                <c:pt idx="4">
                  <c:v>55</c:v>
                </c:pt>
                <c:pt idx="5">
                  <c:v>58</c:v>
                </c:pt>
                <c:pt idx="6">
                  <c:v>61</c:v>
                </c:pt>
                <c:pt idx="7">
                  <c:v>64</c:v>
                </c:pt>
                <c:pt idx="8">
                  <c:v>67</c:v>
                </c:pt>
                <c:pt idx="9">
                  <c:v>70</c:v>
                </c:pt>
                <c:pt idx="10">
                  <c:v>74</c:v>
                </c:pt>
                <c:pt idx="11">
                  <c:v>78</c:v>
                </c:pt>
                <c:pt idx="12">
                  <c:v>81</c:v>
                </c:pt>
                <c:pt idx="13">
                  <c:v>85</c:v>
                </c:pt>
                <c:pt idx="14">
                  <c:v>90</c:v>
                </c:pt>
                <c:pt idx="15">
                  <c:v>94</c:v>
                </c:pt>
                <c:pt idx="16">
                  <c:v>99</c:v>
                </c:pt>
                <c:pt idx="17">
                  <c:v>103</c:v>
                </c:pt>
                <c:pt idx="18">
                  <c:v>109</c:v>
                </c:pt>
                <c:pt idx="19">
                  <c:v>114</c:v>
                </c:pt>
                <c:pt idx="20">
                  <c:v>120</c:v>
                </c:pt>
                <c:pt idx="21">
                  <c:v>126</c:v>
                </c:pt>
                <c:pt idx="22">
                  <c:v>132</c:v>
                </c:pt>
                <c:pt idx="23">
                  <c:v>139</c:v>
                </c:pt>
                <c:pt idx="24">
                  <c:v>146</c:v>
                </c:pt>
                <c:pt idx="25">
                  <c:v>153</c:v>
                </c:pt>
                <c:pt idx="26">
                  <c:v>161</c:v>
                </c:pt>
                <c:pt idx="27">
                  <c:v>169</c:v>
                </c:pt>
                <c:pt idx="28">
                  <c:v>177</c:v>
                </c:pt>
                <c:pt idx="29">
                  <c:v>186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3C-4189-B7CA-8CFA50ED36FE}"/>
            </c:ext>
          </c:extLst>
        </c:ser>
        <c:ser>
          <c:idx val="1"/>
          <c:order val="1"/>
          <c:tx>
            <c:strRef>
              <c:f>'[grafieken maken.xlsm]hypotheek'!$C$36</c:f>
              <c:strCache>
                <c:ptCount val="1"/>
                <c:pt idx="0">
                  <c:v>Rente</c:v>
                </c:pt>
              </c:strCache>
            </c:strRef>
          </c:tx>
          <c:spPr>
            <a:solidFill>
              <a:srgbClr val="88121B"/>
            </a:solidFill>
            <a:ln>
              <a:noFill/>
            </a:ln>
            <a:effectLst/>
          </c:spPr>
          <c:invertIfNegative val="0"/>
          <c:val>
            <c:numRef>
              <c:f>'[grafieken maken.xlsm]hypotheek'!$C$37:$C$66</c:f>
              <c:numCache>
                <c:formatCode>General</c:formatCode>
                <c:ptCount val="30"/>
                <c:pt idx="0">
                  <c:v>105</c:v>
                </c:pt>
                <c:pt idx="1">
                  <c:v>102.9</c:v>
                </c:pt>
                <c:pt idx="2">
                  <c:v>101.5</c:v>
                </c:pt>
                <c:pt idx="3">
                  <c:v>99.4</c:v>
                </c:pt>
                <c:pt idx="4">
                  <c:v>98</c:v>
                </c:pt>
                <c:pt idx="5">
                  <c:v>95.9</c:v>
                </c:pt>
                <c:pt idx="6">
                  <c:v>93.800000000000011</c:v>
                </c:pt>
                <c:pt idx="7">
                  <c:v>91.7</c:v>
                </c:pt>
                <c:pt idx="8">
                  <c:v>89.6</c:v>
                </c:pt>
                <c:pt idx="9">
                  <c:v>87.5</c:v>
                </c:pt>
                <c:pt idx="10">
                  <c:v>84.7</c:v>
                </c:pt>
                <c:pt idx="11">
                  <c:v>81.900000000000006</c:v>
                </c:pt>
                <c:pt idx="12">
                  <c:v>79.800000000000011</c:v>
                </c:pt>
                <c:pt idx="13">
                  <c:v>77</c:v>
                </c:pt>
                <c:pt idx="14">
                  <c:v>73.5</c:v>
                </c:pt>
                <c:pt idx="15">
                  <c:v>70.7</c:v>
                </c:pt>
                <c:pt idx="16">
                  <c:v>67.2</c:v>
                </c:pt>
                <c:pt idx="17">
                  <c:v>64.400000000000006</c:v>
                </c:pt>
                <c:pt idx="18">
                  <c:v>60.2</c:v>
                </c:pt>
                <c:pt idx="19">
                  <c:v>56.7</c:v>
                </c:pt>
                <c:pt idx="20">
                  <c:v>52.5</c:v>
                </c:pt>
                <c:pt idx="21">
                  <c:v>48.3</c:v>
                </c:pt>
                <c:pt idx="22">
                  <c:v>44.1</c:v>
                </c:pt>
                <c:pt idx="23">
                  <c:v>39.200000000000003</c:v>
                </c:pt>
                <c:pt idx="24">
                  <c:v>34.299999999999997</c:v>
                </c:pt>
                <c:pt idx="25">
                  <c:v>29.4</c:v>
                </c:pt>
                <c:pt idx="26">
                  <c:v>23.8</c:v>
                </c:pt>
                <c:pt idx="27">
                  <c:v>18.2</c:v>
                </c:pt>
                <c:pt idx="28">
                  <c:v>12.600000000000001</c:v>
                </c:pt>
                <c:pt idx="29">
                  <c:v>6.3000000000000007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3C-4189-B7CA-8CFA50ED36FE}"/>
            </c:ext>
          </c:extLst>
        </c:ser>
        <c:ser>
          <c:idx val="2"/>
          <c:order val="2"/>
          <c:tx>
            <c:strRef>
              <c:f>'[grafieken maken.xlsm]hypotheek'!$D$36</c:f>
              <c:strCache>
                <c:ptCount val="1"/>
                <c:pt idx="0">
                  <c:v>Belastingvoordeel</c:v>
                </c:pt>
              </c:strCache>
            </c:strRef>
          </c:tx>
          <c:spPr>
            <a:solidFill>
              <a:srgbClr val="88121B">
                <a:alpha val="70000"/>
              </a:srgbClr>
            </a:solidFill>
            <a:ln>
              <a:noFill/>
            </a:ln>
            <a:effectLst/>
          </c:spPr>
          <c:invertIfNegative val="0"/>
          <c:val>
            <c:numRef>
              <c:f>'[grafieken maken.xlsm]hypotheek'!$D$37:$D$66</c:f>
              <c:numCache>
                <c:formatCode>General</c:formatCode>
                <c:ptCount val="30"/>
                <c:pt idx="0">
                  <c:v>45</c:v>
                </c:pt>
                <c:pt idx="1">
                  <c:v>44.1</c:v>
                </c:pt>
                <c:pt idx="2">
                  <c:v>43.5</c:v>
                </c:pt>
                <c:pt idx="3">
                  <c:v>42.6</c:v>
                </c:pt>
                <c:pt idx="4">
                  <c:v>42</c:v>
                </c:pt>
                <c:pt idx="5">
                  <c:v>41.1</c:v>
                </c:pt>
                <c:pt idx="6">
                  <c:v>40.199999999999996</c:v>
                </c:pt>
                <c:pt idx="7">
                  <c:v>39.299999999999997</c:v>
                </c:pt>
                <c:pt idx="8">
                  <c:v>38.4</c:v>
                </c:pt>
                <c:pt idx="9">
                  <c:v>37.5</c:v>
                </c:pt>
                <c:pt idx="10">
                  <c:v>36.299999999999997</c:v>
                </c:pt>
                <c:pt idx="11">
                  <c:v>35.1</c:v>
                </c:pt>
                <c:pt idx="12">
                  <c:v>34.199999999999996</c:v>
                </c:pt>
                <c:pt idx="13">
                  <c:v>33</c:v>
                </c:pt>
                <c:pt idx="14">
                  <c:v>31.5</c:v>
                </c:pt>
                <c:pt idx="15">
                  <c:v>30.299999999999997</c:v>
                </c:pt>
                <c:pt idx="16">
                  <c:v>28.799999999999997</c:v>
                </c:pt>
                <c:pt idx="17">
                  <c:v>27.599999999999998</c:v>
                </c:pt>
                <c:pt idx="18">
                  <c:v>25.8</c:v>
                </c:pt>
                <c:pt idx="19">
                  <c:v>24.3</c:v>
                </c:pt>
                <c:pt idx="20">
                  <c:v>22.5</c:v>
                </c:pt>
                <c:pt idx="21">
                  <c:v>20.7</c:v>
                </c:pt>
                <c:pt idx="22">
                  <c:v>18.899999999999999</c:v>
                </c:pt>
                <c:pt idx="23">
                  <c:v>16.8</c:v>
                </c:pt>
                <c:pt idx="24">
                  <c:v>14.7</c:v>
                </c:pt>
                <c:pt idx="25">
                  <c:v>12.6</c:v>
                </c:pt>
                <c:pt idx="26">
                  <c:v>10.199999999999999</c:v>
                </c:pt>
                <c:pt idx="27">
                  <c:v>7.8</c:v>
                </c:pt>
                <c:pt idx="28">
                  <c:v>5.3999999999999995</c:v>
                </c:pt>
                <c:pt idx="29">
                  <c:v>2.6999999999999997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F3C-4189-B7CA-8CFA50ED36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132832288"/>
        <c:axId val="125351984"/>
      </c:barChart>
      <c:catAx>
        <c:axId val="132832288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25351984"/>
        <c:crosses val="autoZero"/>
        <c:auto val="1"/>
        <c:lblAlgn val="ctr"/>
        <c:lblOffset val="100"/>
        <c:noMultiLvlLbl val="0"/>
      </c:catAx>
      <c:valAx>
        <c:axId val="125351984"/>
        <c:scaling>
          <c:orientation val="minMax"/>
          <c:max val="2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32832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14CE7DE5-FC35-4FFD-AE29-C150217DEEED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2449F54E-C47E-4B61-8DF0-516E154B1163}"/>
              </a:ext>
            </a:extLst>
          </p:cNvPr>
          <p:cNvGrpSpPr/>
          <p:nvPr/>
        </p:nvGrpSpPr>
        <p:grpSpPr>
          <a:xfrm>
            <a:off x="4470321" y="-643744"/>
            <a:ext cx="8001078" cy="7768444"/>
            <a:chOff x="4470321" y="-643744"/>
            <a:chExt cx="8001078" cy="7768444"/>
          </a:xfrm>
        </p:grpSpPr>
        <p:sp>
          <p:nvSpPr>
            <p:cNvPr id="7" name="Vrije vorm: vorm 6">
              <a:extLst>
                <a:ext uri="{FF2B5EF4-FFF2-40B4-BE49-F238E27FC236}">
                  <a16:creationId xmlns:a16="http://schemas.microsoft.com/office/drawing/2014/main" id="{1285F57F-432D-4013-979E-83DAE5EC5DF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BDD80E4D-26F5-404F-B0AB-1C3820B74351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B60AB401-CB0B-4E2D-95D9-3264E568526D}"/>
              </a:ext>
            </a:extLst>
          </p:cNvPr>
          <p:cNvSpPr txBox="1"/>
          <p:nvPr/>
        </p:nvSpPr>
        <p:spPr>
          <a:xfrm>
            <a:off x="11176564" y="63246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VWO</a:t>
            </a:r>
          </a:p>
        </p:txBody>
      </p:sp>
      <p:pic>
        <p:nvPicPr>
          <p:cNvPr id="11" name="Afbeelding 1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332D835C-91F6-4596-9A50-C97FEB6F00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654" y="132186"/>
            <a:ext cx="1928692" cy="1243861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92294A8B-377A-461D-87D6-A5AD20E7B6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2959100"/>
            <a:ext cx="12192000" cy="178591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/>
            </a:lvl1pPr>
          </a:lstStyle>
          <a:p>
            <a:r>
              <a:rPr lang="nl-NL" b="1" spc="300"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</a:p>
        </p:txBody>
      </p:sp>
      <p:sp>
        <p:nvSpPr>
          <p:cNvPr id="13" name="Ondertitel 2">
            <a:extLst>
              <a:ext uri="{FF2B5EF4-FFF2-40B4-BE49-F238E27FC236}">
                <a16:creationId xmlns:a16="http://schemas.microsoft.com/office/drawing/2014/main" id="{3B9BB25F-D78A-4C4C-AAD3-4183547A2E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-1" y="5081199"/>
            <a:ext cx="12191999" cy="70565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nl-NL">
                <a:solidFill>
                  <a:schemeClr val="bg2">
                    <a:lumMod val="25000"/>
                  </a:schemeClr>
                </a:solidFill>
              </a:rPr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3666926674"/>
      </p:ext>
    </p:extLst>
  </p:cSld>
  <p:clrMapOvr>
    <a:masterClrMapping/>
  </p:clrMapOvr>
  <p:transition spd="slow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73766AD9-A3A1-45AA-B861-8D5BF601A55D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0993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E867F45-FC24-404F-930A-15D5F0D09DB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46F2C884-2AD3-44A1-858D-531A631C745D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33885851"/>
      </p:ext>
    </p:extLst>
  </p:cSld>
  <p:clrMapOvr>
    <a:masterClrMapping/>
  </p:clrMapOvr>
  <p:transition spd="slow">
    <p:blinds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765499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4629004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erwerkingsopd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verwerkingsopdracht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Tijdelijke aanduiding voor inhoud 31" descr="Potlood">
            <a:extLst>
              <a:ext uri="{FF2B5EF4-FFF2-40B4-BE49-F238E27FC236}">
                <a16:creationId xmlns:a16="http://schemas.microsoft.com/office/drawing/2014/main" id="{FD8AD2E3-2892-4588-B699-34007DE96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01664" y="114847"/>
            <a:ext cx="631825" cy="631825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169E7FA8-7567-403C-9E0A-C4331ED723F6}"/>
              </a:ext>
            </a:extLst>
          </p:cNvPr>
          <p:cNvSpPr/>
          <p:nvPr/>
        </p:nvSpPr>
        <p:spPr>
          <a:xfrm rot="16200000">
            <a:off x="-2586518" y="2990334"/>
            <a:ext cx="61237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kern="1200" spc="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verwerkingsopdracht</a:t>
            </a:r>
          </a:p>
        </p:txBody>
      </p:sp>
    </p:spTree>
    <p:extLst>
      <p:ext uri="{BB962C8B-B14F-4D97-AF65-F5344CB8AC3E}">
        <p14:creationId xmlns:p14="http://schemas.microsoft.com/office/powerpoint/2010/main" val="12797064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ep 26">
            <a:extLst>
              <a:ext uri="{FF2B5EF4-FFF2-40B4-BE49-F238E27FC236}">
                <a16:creationId xmlns:a16="http://schemas.microsoft.com/office/drawing/2014/main" id="{420C3620-8164-4A81-92CA-0B82147C801E}"/>
              </a:ext>
            </a:extLst>
          </p:cNvPr>
          <p:cNvGrpSpPr/>
          <p:nvPr/>
        </p:nvGrpSpPr>
        <p:grpSpPr>
          <a:xfrm>
            <a:off x="-1017917" y="2013438"/>
            <a:ext cx="13740386" cy="5111262"/>
            <a:chOff x="4470321" y="-643744"/>
            <a:chExt cx="8001078" cy="7768444"/>
          </a:xfrm>
        </p:grpSpPr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498C6F7E-815D-483D-9399-AD0D17AD2D8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FF747F03-1137-45A9-AF03-305F84A89A56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30" name="Tekstvak 29">
            <a:extLst>
              <a:ext uri="{FF2B5EF4-FFF2-40B4-BE49-F238E27FC236}">
                <a16:creationId xmlns:a16="http://schemas.microsoft.com/office/drawing/2014/main" id="{AE168464-A62A-40F4-95A8-DDEE31C367F1}"/>
              </a:ext>
            </a:extLst>
          </p:cNvPr>
          <p:cNvSpPr txBox="1"/>
          <p:nvPr/>
        </p:nvSpPr>
        <p:spPr>
          <a:xfrm>
            <a:off x="11176564" y="63246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VWO</a:t>
            </a:r>
          </a:p>
        </p:txBody>
      </p:sp>
      <p:pic>
        <p:nvPicPr>
          <p:cNvPr id="31" name="Afbeelding 3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73585900-6322-4362-9988-1EBEB0DEBC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265" y="510256"/>
            <a:ext cx="3033469" cy="1956359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B7BD462-2D8E-4923-8D7E-F510B26D0EEF}"/>
              </a:ext>
            </a:extLst>
          </p:cNvPr>
          <p:cNvSpPr/>
          <p:nvPr/>
        </p:nvSpPr>
        <p:spPr>
          <a:xfrm>
            <a:off x="1802900" y="3598577"/>
            <a:ext cx="85861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000" b="1" spc="300">
                <a:latin typeface="Arial" panose="020B0604020202020204" pitchFamily="34" charset="0"/>
                <a:cs typeface="Arial" panose="020B0604020202020204" pitchFamily="34" charset="0"/>
              </a:rPr>
              <a:t>www.economielokaal.nl/3-vwo</a:t>
            </a:r>
            <a:endParaRPr lang="nl-NL" sz="400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7FD5F8B6-BEB0-4C5E-9BA7-889F3543F48E}"/>
              </a:ext>
            </a:extLst>
          </p:cNvPr>
          <p:cNvSpPr/>
          <p:nvPr/>
        </p:nvSpPr>
        <p:spPr>
          <a:xfrm>
            <a:off x="3908540" y="4582773"/>
            <a:ext cx="43749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>
                <a:solidFill>
                  <a:schemeClr val="bg2">
                    <a:lumMod val="25000"/>
                  </a:schemeClr>
                </a:solidFill>
              </a:rPr>
              <a:t>voor een stijgende lijn !</a:t>
            </a:r>
          </a:p>
        </p:txBody>
      </p:sp>
    </p:spTree>
    <p:extLst>
      <p:ext uri="{BB962C8B-B14F-4D97-AF65-F5344CB8AC3E}">
        <p14:creationId xmlns:p14="http://schemas.microsoft.com/office/powerpoint/2010/main" val="3655326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9E740AC1-EFFF-477E-8260-FA2FF6CF5AB7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807B00C-668A-4BF1-A6E4-7A5729DB8C4D}"/>
              </a:ext>
            </a:extLst>
          </p:cNvPr>
          <p:cNvSpPr txBox="1"/>
          <p:nvPr/>
        </p:nvSpPr>
        <p:spPr>
          <a:xfrm>
            <a:off x="4562790" y="171891"/>
            <a:ext cx="30664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DEZE</a:t>
            </a:r>
          </a:p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PRESENTATIE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360A215D-1695-4727-9547-7AEF3CD24DAE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75722A8D-E090-4276-8005-D5472C387663}"/>
              </a:ext>
            </a:extLst>
          </p:cNvPr>
          <p:cNvSpPr/>
          <p:nvPr/>
        </p:nvSpPr>
        <p:spPr>
          <a:xfrm rot="16200000">
            <a:off x="-2398467" y="3101125"/>
            <a:ext cx="58256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sz="2400" spc="600"/>
              <a:t>economielokaal voor 3 vwo</a:t>
            </a:r>
          </a:p>
        </p:txBody>
      </p:sp>
      <p:sp>
        <p:nvSpPr>
          <p:cNvPr id="18" name="Pijl: vijfhoek 17">
            <a:extLst>
              <a:ext uri="{FF2B5EF4-FFF2-40B4-BE49-F238E27FC236}">
                <a16:creationId xmlns:a16="http://schemas.microsoft.com/office/drawing/2014/main" id="{A660FE69-9B18-4214-8039-DD6D2FAEA9A2}"/>
              </a:ext>
            </a:extLst>
          </p:cNvPr>
          <p:cNvSpPr/>
          <p:nvPr/>
        </p:nvSpPr>
        <p:spPr>
          <a:xfrm>
            <a:off x="2162175" y="3429000"/>
            <a:ext cx="1028700" cy="576000"/>
          </a:xfrm>
          <a:prstGeom prst="homePlate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1</a:t>
            </a:r>
          </a:p>
        </p:txBody>
      </p:sp>
      <p:sp>
        <p:nvSpPr>
          <p:cNvPr id="19" name="Pijl: punthaak 18">
            <a:extLst>
              <a:ext uri="{FF2B5EF4-FFF2-40B4-BE49-F238E27FC236}">
                <a16:creationId xmlns:a16="http://schemas.microsoft.com/office/drawing/2014/main" id="{8E64B550-60CD-4A63-9FAD-648F83E38FCE}"/>
              </a:ext>
            </a:extLst>
          </p:cNvPr>
          <p:cNvSpPr/>
          <p:nvPr/>
        </p:nvSpPr>
        <p:spPr>
          <a:xfrm>
            <a:off x="3038475" y="3429000"/>
            <a:ext cx="8382000" cy="576000"/>
          </a:xfrm>
          <a:prstGeom prst="chevron">
            <a:avLst/>
          </a:prstGeom>
          <a:noFill/>
          <a:ln w="3810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0" name="Pijl: vijfhoek 19">
            <a:extLst>
              <a:ext uri="{FF2B5EF4-FFF2-40B4-BE49-F238E27FC236}">
                <a16:creationId xmlns:a16="http://schemas.microsoft.com/office/drawing/2014/main" id="{1866F006-2917-40F1-BB68-C6ADFC1DA183}"/>
              </a:ext>
            </a:extLst>
          </p:cNvPr>
          <p:cNvSpPr/>
          <p:nvPr/>
        </p:nvSpPr>
        <p:spPr>
          <a:xfrm>
            <a:off x="2162175" y="4152900"/>
            <a:ext cx="1028700" cy="576000"/>
          </a:xfrm>
          <a:prstGeom prst="homePlate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2</a:t>
            </a:r>
          </a:p>
        </p:txBody>
      </p:sp>
      <p:sp>
        <p:nvSpPr>
          <p:cNvPr id="21" name="Pijl: punthaak 20">
            <a:extLst>
              <a:ext uri="{FF2B5EF4-FFF2-40B4-BE49-F238E27FC236}">
                <a16:creationId xmlns:a16="http://schemas.microsoft.com/office/drawing/2014/main" id="{FC6993CF-0AE6-4C3C-898C-FFD42211E9F4}"/>
              </a:ext>
            </a:extLst>
          </p:cNvPr>
          <p:cNvSpPr/>
          <p:nvPr/>
        </p:nvSpPr>
        <p:spPr>
          <a:xfrm>
            <a:off x="3038475" y="4152900"/>
            <a:ext cx="8382000" cy="576000"/>
          </a:xfrm>
          <a:prstGeom prst="chevron">
            <a:avLst/>
          </a:prstGeom>
          <a:noFill/>
          <a:ln w="381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2" name="Pijl: vijfhoek 21">
            <a:extLst>
              <a:ext uri="{FF2B5EF4-FFF2-40B4-BE49-F238E27FC236}">
                <a16:creationId xmlns:a16="http://schemas.microsoft.com/office/drawing/2014/main" id="{A92FD04F-835F-473D-976E-511F2381BFBA}"/>
              </a:ext>
            </a:extLst>
          </p:cNvPr>
          <p:cNvSpPr/>
          <p:nvPr/>
        </p:nvSpPr>
        <p:spPr>
          <a:xfrm>
            <a:off x="2162175" y="4888583"/>
            <a:ext cx="1028700" cy="576000"/>
          </a:xfrm>
          <a:prstGeom prst="homePlat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3</a:t>
            </a:r>
          </a:p>
        </p:txBody>
      </p:sp>
      <p:sp>
        <p:nvSpPr>
          <p:cNvPr id="23" name="Pijl: punthaak 22">
            <a:extLst>
              <a:ext uri="{FF2B5EF4-FFF2-40B4-BE49-F238E27FC236}">
                <a16:creationId xmlns:a16="http://schemas.microsoft.com/office/drawing/2014/main" id="{D166A1A9-F38F-44BE-969E-CB01C50993D4}"/>
              </a:ext>
            </a:extLst>
          </p:cNvPr>
          <p:cNvSpPr/>
          <p:nvPr/>
        </p:nvSpPr>
        <p:spPr>
          <a:xfrm>
            <a:off x="3038475" y="4888583"/>
            <a:ext cx="8382000" cy="576000"/>
          </a:xfrm>
          <a:prstGeom prst="chevron">
            <a:avLst/>
          </a:prstGeom>
          <a:noFill/>
          <a:ln w="381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7" name="Tijdelijke aanduiding voor tekst 2">
            <a:extLst>
              <a:ext uri="{FF2B5EF4-FFF2-40B4-BE49-F238E27FC236}">
                <a16:creationId xmlns:a16="http://schemas.microsoft.com/office/drawing/2014/main" id="{8BBC9B00-4EE0-4490-9C58-79490B9D5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33003" y="3531552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8" name="Tijdelijke aanduiding voor tekst 2">
            <a:extLst>
              <a:ext uri="{FF2B5EF4-FFF2-40B4-BE49-F238E27FC236}">
                <a16:creationId xmlns:a16="http://schemas.microsoft.com/office/drawing/2014/main" id="{521E979D-91E4-4B6F-B53B-00EDD1B2149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333003" y="4235860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Tijdelijke aanduiding voor tekst 2">
            <a:extLst>
              <a:ext uri="{FF2B5EF4-FFF2-40B4-BE49-F238E27FC236}">
                <a16:creationId xmlns:a16="http://schemas.microsoft.com/office/drawing/2014/main" id="{9B49DFA4-9B80-4EA3-B3F2-71D70AF5B7B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333003" y="4964819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032483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715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D8B4E8A1-2EEC-4975-BAEC-4FDCAA9FB204}"/>
              </a:ext>
            </a:extLst>
          </p:cNvPr>
          <p:cNvSpPr/>
          <p:nvPr/>
        </p:nvSpPr>
        <p:spPr>
          <a:xfrm>
            <a:off x="7152000" y="-7626"/>
            <a:ext cx="5040000" cy="6865625"/>
          </a:xfrm>
          <a:prstGeom prst="rect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866999299"/>
      </p:ext>
    </p:extLst>
  </p:cSld>
  <p:clrMapOvr>
    <a:masterClrMapping/>
  </p:clrMapOvr>
  <p:transition spd="slow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1219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6A2DDDEB-8ECD-444E-BC0B-77269F781C5F}"/>
              </a:ext>
            </a:extLst>
          </p:cNvPr>
          <p:cNvSpPr/>
          <p:nvPr/>
        </p:nvSpPr>
        <p:spPr>
          <a:xfrm>
            <a:off x="4724399" y="-622300"/>
            <a:ext cx="7747000" cy="7747000"/>
          </a:xfrm>
          <a:custGeom>
            <a:avLst/>
            <a:gdLst>
              <a:gd name="connsiteX0" fmla="*/ 7708900 w 7747000"/>
              <a:gd name="connsiteY0" fmla="*/ 723900 h 7747000"/>
              <a:gd name="connsiteX1" fmla="*/ 7708900 w 7747000"/>
              <a:gd name="connsiteY1" fmla="*/ 7747000 h 7747000"/>
              <a:gd name="connsiteX2" fmla="*/ 0 w 7747000"/>
              <a:gd name="connsiteY2" fmla="*/ 7747000 h 7747000"/>
              <a:gd name="connsiteX3" fmla="*/ 7747000 w 7747000"/>
              <a:gd name="connsiteY3" fmla="*/ 0 h 7747000"/>
              <a:gd name="connsiteX4" fmla="*/ 7747000 w 7747000"/>
              <a:gd name="connsiteY4" fmla="*/ 1143000 h 774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47000" h="7747000">
                <a:moveTo>
                  <a:pt x="7708900" y="723900"/>
                </a:moveTo>
                <a:lnTo>
                  <a:pt x="7708900" y="7747000"/>
                </a:lnTo>
                <a:lnTo>
                  <a:pt x="0" y="7747000"/>
                </a:lnTo>
                <a:lnTo>
                  <a:pt x="7747000" y="0"/>
                </a:lnTo>
                <a:lnTo>
                  <a:pt x="7747000" y="1143000"/>
                </a:lnTo>
              </a:path>
            </a:pathLst>
          </a:custGeom>
          <a:solidFill>
            <a:srgbClr val="1A80B6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682337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C1D4CA26-6F05-4994-BA46-E0DAC85EB45E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0982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575A89EF-3A8B-49A6-9C33-1E4F8BA4047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E0AF7347-02D9-4736-BB7E-EC0E086F8DB9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058663014"/>
      </p:ext>
    </p:extLst>
  </p:cSld>
  <p:clrMapOvr>
    <a:masterClrMapping/>
  </p:clrMapOvr>
  <p:transition spd="slow"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3EE39723-ACA9-4F75-B73F-491D9F0EBB87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356969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2605C911-2B0A-47F9-8131-5E4DF28ED9A7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5820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2A65210F-4C8B-45D7-891B-619FD1F7FBA0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73CC239E-71CD-4766-A6E8-C2A49B214C58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873104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7831EE4-C1F5-4143-9C1E-30F11F035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365125"/>
            <a:ext cx="115196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251DE-9F98-4D51-838B-9224758A1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693" y="1825625"/>
            <a:ext cx="1151964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402726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 spd="slow">
    <p:blinds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28EFCD-751C-4A51-B595-FC7C74A9B8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Hypotheek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FFE1224-4069-4A21-B0F0-4A2BD23595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of eigenlijk: een hypothecaire lening</a:t>
            </a:r>
          </a:p>
        </p:txBody>
      </p:sp>
    </p:spTree>
    <p:extLst>
      <p:ext uri="{BB962C8B-B14F-4D97-AF65-F5344CB8AC3E}">
        <p14:creationId xmlns:p14="http://schemas.microsoft.com/office/powerpoint/2010/main" val="310584984"/>
      </p:ext>
    </p:extLst>
  </p:cSld>
  <p:clrMapOvr>
    <a:masterClrMapping/>
  </p:clrMapOvr>
  <p:transition spd="slow">
    <p:blind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8CEA936A-9FA7-4240-9BA6-9AFD2C7910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Wat is een hypothecaire lening?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30BDE42-F0B7-4DAD-B802-8DF7007F75E4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nl-NL" dirty="0"/>
              <a:t>Lineaire hypotheek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E3D722D-2E6A-4E3E-9A00-81C9E544FCDC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r>
              <a:rPr lang="nl-NL" dirty="0"/>
              <a:t>Annuïtaire hypotheek</a:t>
            </a:r>
          </a:p>
        </p:txBody>
      </p:sp>
    </p:spTree>
    <p:extLst>
      <p:ext uri="{BB962C8B-B14F-4D97-AF65-F5344CB8AC3E}">
        <p14:creationId xmlns:p14="http://schemas.microsoft.com/office/powerpoint/2010/main" val="2112339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2F0F4258-9465-4A3C-BEDD-47B5A2CDB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Een hypothecaire lening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B2BBA230-7291-42DF-9A30-425DDDF43B91}"/>
              </a:ext>
            </a:extLst>
          </p:cNvPr>
          <p:cNvSpPr/>
          <p:nvPr/>
        </p:nvSpPr>
        <p:spPr>
          <a:xfrm>
            <a:off x="6459279" y="2011680"/>
            <a:ext cx="5170746" cy="2834640"/>
          </a:xfrm>
          <a:prstGeom prst="rect">
            <a:avLst/>
          </a:prstGeom>
          <a:solidFill>
            <a:srgbClr val="B5E4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Afbeelding 8" descr="Afbeelding met speelgoed, kamer&#10;&#10;Automatisch gegenereerde beschrijving">
            <a:extLst>
              <a:ext uri="{FF2B5EF4-FFF2-40B4-BE49-F238E27FC236}">
                <a16:creationId xmlns:a16="http://schemas.microsoft.com/office/drawing/2014/main" id="{18A975E6-2807-4826-9558-216D72A6153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60" t="50960" r="8240" b="25520"/>
          <a:stretch/>
        </p:blipFill>
        <p:spPr>
          <a:xfrm>
            <a:off x="6459279" y="2699147"/>
            <a:ext cx="1866900" cy="1120140"/>
          </a:xfrm>
          <a:prstGeom prst="rect">
            <a:avLst/>
          </a:prstGeom>
        </p:spPr>
      </p:pic>
      <p:pic>
        <p:nvPicPr>
          <p:cNvPr id="10" name="Afbeelding 9" descr="Afbeelding met speelgoed, kamer&#10;&#10;Automatisch gegenereerde beschrijving">
            <a:extLst>
              <a:ext uri="{FF2B5EF4-FFF2-40B4-BE49-F238E27FC236}">
                <a16:creationId xmlns:a16="http://schemas.microsoft.com/office/drawing/2014/main" id="{EA4F1FD5-E10C-46AD-A637-39321C59E31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20" t="74000" r="40080"/>
          <a:stretch/>
        </p:blipFill>
        <p:spPr>
          <a:xfrm flipH="1">
            <a:off x="9725025" y="2767727"/>
            <a:ext cx="1905000" cy="1238250"/>
          </a:xfrm>
          <a:prstGeom prst="rect">
            <a:avLst/>
          </a:prstGeom>
        </p:spPr>
      </p:pic>
      <p:sp>
        <p:nvSpPr>
          <p:cNvPr id="11" name="Rechthoek: afgeronde hoeken 10">
            <a:extLst>
              <a:ext uri="{FF2B5EF4-FFF2-40B4-BE49-F238E27FC236}">
                <a16:creationId xmlns:a16="http://schemas.microsoft.com/office/drawing/2014/main" id="{5BA0F3E7-808C-42B5-864F-4F414B859221}"/>
              </a:ext>
            </a:extLst>
          </p:cNvPr>
          <p:cNvSpPr/>
          <p:nvPr/>
        </p:nvSpPr>
        <p:spPr>
          <a:xfrm>
            <a:off x="6657370" y="2211804"/>
            <a:ext cx="1620000" cy="432000"/>
          </a:xfrm>
          <a:prstGeom prst="roundRect">
            <a:avLst>
              <a:gd name="adj" fmla="val 42473"/>
            </a:avLst>
          </a:prstGeom>
          <a:noFill/>
          <a:ln w="12700">
            <a:solidFill>
              <a:schemeClr val="bg1">
                <a:lumMod val="9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11FA17B0-FAF9-4731-A3F0-56D9188BBC38}"/>
              </a:ext>
            </a:extLst>
          </p:cNvPr>
          <p:cNvSpPr txBox="1"/>
          <p:nvPr/>
        </p:nvSpPr>
        <p:spPr>
          <a:xfrm>
            <a:off x="7159433" y="2253396"/>
            <a:ext cx="6158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600" dirty="0">
                <a:solidFill>
                  <a:srgbClr val="5B60AB"/>
                </a:solidFill>
              </a:rPr>
              <a:t>lener</a:t>
            </a:r>
          </a:p>
        </p:txBody>
      </p:sp>
      <p:sp>
        <p:nvSpPr>
          <p:cNvPr id="13" name="Rechthoek: afgeronde hoeken 12">
            <a:extLst>
              <a:ext uri="{FF2B5EF4-FFF2-40B4-BE49-F238E27FC236}">
                <a16:creationId xmlns:a16="http://schemas.microsoft.com/office/drawing/2014/main" id="{5D083ECF-FD13-4CCC-9769-8564F2508A0F}"/>
              </a:ext>
            </a:extLst>
          </p:cNvPr>
          <p:cNvSpPr/>
          <p:nvPr/>
        </p:nvSpPr>
        <p:spPr>
          <a:xfrm>
            <a:off x="9725025" y="2183818"/>
            <a:ext cx="1728699" cy="432000"/>
          </a:xfrm>
          <a:prstGeom prst="roundRect">
            <a:avLst>
              <a:gd name="adj" fmla="val 42473"/>
            </a:avLst>
          </a:prstGeom>
          <a:noFill/>
          <a:ln w="12700">
            <a:solidFill>
              <a:schemeClr val="bg1">
                <a:lumMod val="9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A1D0F454-FD1C-4172-BF12-948ADCB4AB42}"/>
              </a:ext>
            </a:extLst>
          </p:cNvPr>
          <p:cNvSpPr txBox="1"/>
          <p:nvPr/>
        </p:nvSpPr>
        <p:spPr>
          <a:xfrm>
            <a:off x="9744665" y="2233732"/>
            <a:ext cx="17090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600" dirty="0">
                <a:solidFill>
                  <a:srgbClr val="5B60AB"/>
                </a:solidFill>
              </a:rPr>
              <a:t>kredietverstrekker</a:t>
            </a:r>
          </a:p>
        </p:txBody>
      </p:sp>
      <p:sp>
        <p:nvSpPr>
          <p:cNvPr id="15" name="Rechthoek: afgeronde hoeken 14">
            <a:extLst>
              <a:ext uri="{FF2B5EF4-FFF2-40B4-BE49-F238E27FC236}">
                <a16:creationId xmlns:a16="http://schemas.microsoft.com/office/drawing/2014/main" id="{D9F44B62-F88C-42E5-BC13-FB8213839AB4}"/>
              </a:ext>
            </a:extLst>
          </p:cNvPr>
          <p:cNvSpPr/>
          <p:nvPr/>
        </p:nvSpPr>
        <p:spPr>
          <a:xfrm>
            <a:off x="6698725" y="4062104"/>
            <a:ext cx="1620000" cy="432000"/>
          </a:xfrm>
          <a:prstGeom prst="roundRect">
            <a:avLst>
              <a:gd name="adj" fmla="val 4247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6098CDA7-DF40-48E0-8437-CAB40F3C39FC}"/>
              </a:ext>
            </a:extLst>
          </p:cNvPr>
          <p:cNvSpPr txBox="1"/>
          <p:nvPr/>
        </p:nvSpPr>
        <p:spPr>
          <a:xfrm>
            <a:off x="6742842" y="4110186"/>
            <a:ext cx="15338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600" dirty="0">
                <a:solidFill>
                  <a:srgbClr val="5B60AB"/>
                </a:solidFill>
              </a:rPr>
              <a:t>hypotheekgever</a:t>
            </a:r>
            <a:endParaRPr lang="nl-NL" dirty="0">
              <a:solidFill>
                <a:srgbClr val="5B60AB"/>
              </a:solidFill>
            </a:endParaRPr>
          </a:p>
        </p:txBody>
      </p:sp>
      <p:sp>
        <p:nvSpPr>
          <p:cNvPr id="17" name="Rechthoek: afgeronde hoeken 16">
            <a:extLst>
              <a:ext uri="{FF2B5EF4-FFF2-40B4-BE49-F238E27FC236}">
                <a16:creationId xmlns:a16="http://schemas.microsoft.com/office/drawing/2014/main" id="{7CEABE8F-3784-40C0-9BBA-A6BD9C1AEECD}"/>
              </a:ext>
            </a:extLst>
          </p:cNvPr>
          <p:cNvSpPr/>
          <p:nvPr/>
        </p:nvSpPr>
        <p:spPr>
          <a:xfrm>
            <a:off x="9786020" y="4062104"/>
            <a:ext cx="1620000" cy="432000"/>
          </a:xfrm>
          <a:prstGeom prst="roundRect">
            <a:avLst>
              <a:gd name="adj" fmla="val 4247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FC6A0F09-1EE2-4524-B29A-94D36EF6B119}"/>
              </a:ext>
            </a:extLst>
          </p:cNvPr>
          <p:cNvSpPr txBox="1"/>
          <p:nvPr/>
        </p:nvSpPr>
        <p:spPr>
          <a:xfrm>
            <a:off x="9759513" y="4108827"/>
            <a:ext cx="1620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rgbClr val="5B60AB"/>
                </a:solidFill>
              </a:rPr>
              <a:t>hypotheeknemer</a:t>
            </a:r>
            <a:endParaRPr lang="nl-NL" dirty="0">
              <a:solidFill>
                <a:srgbClr val="5B60AB"/>
              </a:solidFill>
            </a:endParaRPr>
          </a:p>
        </p:txBody>
      </p:sp>
      <p:cxnSp>
        <p:nvCxnSpPr>
          <p:cNvPr id="19" name="Rechte verbindingslijn met pijl 18">
            <a:extLst>
              <a:ext uri="{FF2B5EF4-FFF2-40B4-BE49-F238E27FC236}">
                <a16:creationId xmlns:a16="http://schemas.microsoft.com/office/drawing/2014/main" id="{A536EF36-C9EC-409A-B3AE-5C5EFEAF0E5F}"/>
              </a:ext>
            </a:extLst>
          </p:cNvPr>
          <p:cNvCxnSpPr>
            <a:cxnSpLocks/>
          </p:cNvCxnSpPr>
          <p:nvPr/>
        </p:nvCxnSpPr>
        <p:spPr>
          <a:xfrm flipH="1">
            <a:off x="8423355" y="4369911"/>
            <a:ext cx="1245790" cy="0"/>
          </a:xfrm>
          <a:prstGeom prst="straightConnector1">
            <a:avLst/>
          </a:prstGeom>
          <a:ln w="50800">
            <a:solidFill>
              <a:srgbClr val="4B69A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met pijl 19">
            <a:extLst>
              <a:ext uri="{FF2B5EF4-FFF2-40B4-BE49-F238E27FC236}">
                <a16:creationId xmlns:a16="http://schemas.microsoft.com/office/drawing/2014/main" id="{545D973B-3E02-4C4D-A3D0-C22899D728CB}"/>
              </a:ext>
            </a:extLst>
          </p:cNvPr>
          <p:cNvCxnSpPr>
            <a:cxnSpLocks/>
          </p:cNvCxnSpPr>
          <p:nvPr/>
        </p:nvCxnSpPr>
        <p:spPr>
          <a:xfrm>
            <a:off x="8423355" y="4202271"/>
            <a:ext cx="1245790" cy="0"/>
          </a:xfrm>
          <a:prstGeom prst="straightConnector1">
            <a:avLst/>
          </a:prstGeom>
          <a:ln w="50800">
            <a:solidFill>
              <a:srgbClr val="4B69A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kstvak 20">
            <a:extLst>
              <a:ext uri="{FF2B5EF4-FFF2-40B4-BE49-F238E27FC236}">
                <a16:creationId xmlns:a16="http://schemas.microsoft.com/office/drawing/2014/main" id="{88370272-544D-4A9B-B4D6-08C6DD4F053E}"/>
              </a:ext>
            </a:extLst>
          </p:cNvPr>
          <p:cNvSpPr txBox="1"/>
          <p:nvPr/>
        </p:nvSpPr>
        <p:spPr>
          <a:xfrm>
            <a:off x="8458754" y="3892827"/>
            <a:ext cx="11031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600">
                <a:solidFill>
                  <a:srgbClr val="5B60AB"/>
                </a:solidFill>
              </a:rPr>
              <a:t>onderpand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16B02DDB-C1CB-4D81-AD45-57706A30F048}"/>
              </a:ext>
            </a:extLst>
          </p:cNvPr>
          <p:cNvSpPr txBox="1"/>
          <p:nvPr/>
        </p:nvSpPr>
        <p:spPr>
          <a:xfrm>
            <a:off x="8670320" y="4330184"/>
            <a:ext cx="6912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600">
                <a:solidFill>
                  <a:srgbClr val="5B60AB"/>
                </a:solidFill>
              </a:rPr>
              <a:t>lening</a:t>
            </a:r>
          </a:p>
        </p:txBody>
      </p:sp>
      <p:pic>
        <p:nvPicPr>
          <p:cNvPr id="23" name="Afbeelding 22" descr="Afbeelding met tekening&#10;&#10;Automatisch gegenereerde beschrijving">
            <a:extLst>
              <a:ext uri="{FF2B5EF4-FFF2-40B4-BE49-F238E27FC236}">
                <a16:creationId xmlns:a16="http://schemas.microsoft.com/office/drawing/2014/main" id="{C47E417B-8569-4F40-92AA-2FFC7FB72E2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00" t="18200" r="66700" b="15199"/>
          <a:stretch/>
        </p:blipFill>
        <p:spPr>
          <a:xfrm>
            <a:off x="8607360" y="2699147"/>
            <a:ext cx="874584" cy="1120140"/>
          </a:xfrm>
          <a:prstGeom prst="rect">
            <a:avLst/>
          </a:prstGeom>
        </p:spPr>
      </p:pic>
      <p:sp>
        <p:nvSpPr>
          <p:cNvPr id="24" name="Tekstvak 23">
            <a:extLst>
              <a:ext uri="{FF2B5EF4-FFF2-40B4-BE49-F238E27FC236}">
                <a16:creationId xmlns:a16="http://schemas.microsoft.com/office/drawing/2014/main" id="{96A64658-C632-42D5-8B53-C79336822BA9}"/>
              </a:ext>
            </a:extLst>
          </p:cNvPr>
          <p:cNvSpPr txBox="1"/>
          <p:nvPr/>
        </p:nvSpPr>
        <p:spPr>
          <a:xfrm>
            <a:off x="8775491" y="2729627"/>
            <a:ext cx="5437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rgbClr val="B5E4EF"/>
                </a:solidFill>
              </a:rPr>
              <a:t>akte</a:t>
            </a:r>
            <a:endParaRPr lang="nl-NL" dirty="0">
              <a:solidFill>
                <a:srgbClr val="B5E4EF"/>
              </a:solidFill>
            </a:endParaRPr>
          </a:p>
        </p:txBody>
      </p:sp>
      <p:sp>
        <p:nvSpPr>
          <p:cNvPr id="25" name="Tijdelijke aanduiding voor inhoud 2">
            <a:extLst>
              <a:ext uri="{FF2B5EF4-FFF2-40B4-BE49-F238E27FC236}">
                <a16:creationId xmlns:a16="http://schemas.microsoft.com/office/drawing/2014/main" id="{1358B6D1-0B1E-4DC6-8371-2F6DC36CF214}"/>
              </a:ext>
            </a:extLst>
          </p:cNvPr>
          <p:cNvSpPr txBox="1">
            <a:spLocks/>
          </p:cNvSpPr>
          <p:nvPr/>
        </p:nvSpPr>
        <p:spPr>
          <a:xfrm>
            <a:off x="355600" y="1825625"/>
            <a:ext cx="5288456" cy="466725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nl-NL" dirty="0"/>
              <a:t>De lener geeft de kredietverstrekker dus het </a:t>
            </a:r>
            <a:r>
              <a:rPr lang="nl-NL" b="1" i="1" dirty="0"/>
              <a:t>recht van hypotheek</a:t>
            </a:r>
            <a:r>
              <a:rPr lang="nl-NL" dirty="0"/>
              <a:t>. </a:t>
            </a:r>
          </a:p>
          <a:p>
            <a:pPr>
              <a:spcAft>
                <a:spcPts val="1200"/>
              </a:spcAft>
            </a:pPr>
            <a:r>
              <a:rPr lang="nl-NL" dirty="0"/>
              <a:t>De lener neemt geld aan en </a:t>
            </a:r>
            <a:r>
              <a:rPr lang="nl-NL" u="sng" dirty="0"/>
              <a:t>geeft </a:t>
            </a:r>
            <a:r>
              <a:rPr lang="nl-NL" dirty="0"/>
              <a:t>de bank het recht van hypotheek en is daardoor de hypotheekgever. </a:t>
            </a:r>
          </a:p>
          <a:p>
            <a:pPr>
              <a:spcAft>
                <a:spcPts val="1200"/>
              </a:spcAft>
            </a:pPr>
            <a:r>
              <a:rPr lang="nl-NL" dirty="0"/>
              <a:t>De kredietverstrekker geeft het geld en </a:t>
            </a:r>
            <a:r>
              <a:rPr lang="nl-NL" u="sng" dirty="0"/>
              <a:t>neemt </a:t>
            </a:r>
            <a:r>
              <a:rPr lang="nl-NL" dirty="0"/>
              <a:t>in ruil daarvoor het recht van hypotheek aan en is daardoor de hypotheeknemer.</a:t>
            </a:r>
          </a:p>
        </p:txBody>
      </p:sp>
    </p:spTree>
    <p:extLst>
      <p:ext uri="{BB962C8B-B14F-4D97-AF65-F5344CB8AC3E}">
        <p14:creationId xmlns:p14="http://schemas.microsoft.com/office/powerpoint/2010/main" val="86286839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2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2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2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/>
      <p:bldP spid="13" grpId="0" animBg="1"/>
      <p:bldP spid="14" grpId="0"/>
      <p:bldP spid="15" grpId="0" animBg="1"/>
      <p:bldP spid="16" grpId="0"/>
      <p:bldP spid="17" grpId="0" animBg="1"/>
      <p:bldP spid="18" grpId="0"/>
      <p:bldP spid="21" grpId="0"/>
      <p:bldP spid="22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ep 31">
            <a:extLst>
              <a:ext uri="{FF2B5EF4-FFF2-40B4-BE49-F238E27FC236}">
                <a16:creationId xmlns:a16="http://schemas.microsoft.com/office/drawing/2014/main" id="{9B758E80-DB48-49F7-A9FD-E3713DE261D0}"/>
              </a:ext>
            </a:extLst>
          </p:cNvPr>
          <p:cNvGrpSpPr/>
          <p:nvPr/>
        </p:nvGrpSpPr>
        <p:grpSpPr>
          <a:xfrm>
            <a:off x="6326416" y="5125212"/>
            <a:ext cx="1901324" cy="1368152"/>
            <a:chOff x="7964716" y="5125212"/>
            <a:chExt cx="1901324" cy="1368152"/>
          </a:xfrm>
        </p:grpSpPr>
        <p:sp>
          <p:nvSpPr>
            <p:cNvPr id="6" name="Rechthoek 5">
              <a:extLst>
                <a:ext uri="{FF2B5EF4-FFF2-40B4-BE49-F238E27FC236}">
                  <a16:creationId xmlns:a16="http://schemas.microsoft.com/office/drawing/2014/main" id="{D7BEBCC6-B5AD-44B8-8E38-E2E08FF015A5}"/>
                </a:ext>
              </a:extLst>
            </p:cNvPr>
            <p:cNvSpPr/>
            <p:nvPr/>
          </p:nvSpPr>
          <p:spPr>
            <a:xfrm>
              <a:off x="7964716" y="5125212"/>
              <a:ext cx="1857460" cy="1368152"/>
            </a:xfrm>
            <a:prstGeom prst="rect">
              <a:avLst/>
            </a:prstGeom>
            <a:solidFill>
              <a:srgbClr val="9BBB59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Tekstvak 10">
              <a:extLst>
                <a:ext uri="{FF2B5EF4-FFF2-40B4-BE49-F238E27FC236}">
                  <a16:creationId xmlns:a16="http://schemas.microsoft.com/office/drawing/2014/main" id="{86C1DBF0-6289-416E-BDF4-AA2507CAC2B1}"/>
                </a:ext>
              </a:extLst>
            </p:cNvPr>
            <p:cNvSpPr txBox="1"/>
            <p:nvPr/>
          </p:nvSpPr>
          <p:spPr>
            <a:xfrm>
              <a:off x="8863586" y="6105587"/>
              <a:ext cx="10024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prstClr val="white">
                      <a:lumMod val="95000"/>
                    </a:prstClr>
                  </a:solidFill>
                  <a:latin typeface="Calibri"/>
                </a:rPr>
                <a:t>aflossing</a:t>
              </a:r>
            </a:p>
          </p:txBody>
        </p:sp>
        <p:grpSp>
          <p:nvGrpSpPr>
            <p:cNvPr id="31" name="Groep 30">
              <a:extLst>
                <a:ext uri="{FF2B5EF4-FFF2-40B4-BE49-F238E27FC236}">
                  <a16:creationId xmlns:a16="http://schemas.microsoft.com/office/drawing/2014/main" id="{AADABEBF-71C0-40B1-A4C1-24260E0B7A47}"/>
                </a:ext>
              </a:extLst>
            </p:cNvPr>
            <p:cNvGrpSpPr/>
            <p:nvPr/>
          </p:nvGrpSpPr>
          <p:grpSpPr>
            <a:xfrm>
              <a:off x="7975778" y="5125212"/>
              <a:ext cx="1875395" cy="1349707"/>
              <a:chOff x="7975778" y="5125212"/>
              <a:chExt cx="1875395" cy="1349707"/>
            </a:xfrm>
          </p:grpSpPr>
          <p:pic>
            <p:nvPicPr>
              <p:cNvPr id="9" name="Picture 2">
                <a:extLst>
                  <a:ext uri="{FF2B5EF4-FFF2-40B4-BE49-F238E27FC236}">
                    <a16:creationId xmlns:a16="http://schemas.microsoft.com/office/drawing/2014/main" id="{35B48EFF-765A-4C3B-80D6-661F6DF6E44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7975778" y="5125212"/>
                <a:ext cx="1875395" cy="13497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C787B164-8BCE-47B9-8E25-9E6D21939C70}"/>
                  </a:ext>
                </a:extLst>
              </p:cNvPr>
              <p:cNvSpPr txBox="1"/>
              <p:nvPr/>
            </p:nvSpPr>
            <p:spPr>
              <a:xfrm>
                <a:off x="8316441" y="5525024"/>
                <a:ext cx="6867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prstClr val="white">
                        <a:lumMod val="95000"/>
                      </a:prstClr>
                    </a:solidFill>
                    <a:latin typeface="Calibri"/>
                  </a:rPr>
                  <a:t>rente</a:t>
                </a:r>
              </a:p>
            </p:txBody>
          </p:sp>
        </p:grpSp>
      </p:grpSp>
      <p:grpSp>
        <p:nvGrpSpPr>
          <p:cNvPr id="30" name="Groep 29">
            <a:extLst>
              <a:ext uri="{FF2B5EF4-FFF2-40B4-BE49-F238E27FC236}">
                <a16:creationId xmlns:a16="http://schemas.microsoft.com/office/drawing/2014/main" id="{0AA7C5D3-01F9-48BD-AD07-85E112158669}"/>
              </a:ext>
            </a:extLst>
          </p:cNvPr>
          <p:cNvGrpSpPr/>
          <p:nvPr/>
        </p:nvGrpSpPr>
        <p:grpSpPr>
          <a:xfrm>
            <a:off x="553215" y="5402282"/>
            <a:ext cx="1939925" cy="733425"/>
            <a:chOff x="1648590" y="5402282"/>
            <a:chExt cx="1939925" cy="733425"/>
          </a:xfrm>
        </p:grpSpPr>
        <p:sp>
          <p:nvSpPr>
            <p:cNvPr id="14" name="Vrije vorm 17">
              <a:extLst>
                <a:ext uri="{FF2B5EF4-FFF2-40B4-BE49-F238E27FC236}">
                  <a16:creationId xmlns:a16="http://schemas.microsoft.com/office/drawing/2014/main" id="{94DEF59E-A466-40D2-98BA-8F16D963E297}"/>
                </a:ext>
              </a:extLst>
            </p:cNvPr>
            <p:cNvSpPr/>
            <p:nvPr/>
          </p:nvSpPr>
          <p:spPr>
            <a:xfrm>
              <a:off x="1648590" y="5402282"/>
              <a:ext cx="1939925" cy="733425"/>
            </a:xfrm>
            <a:custGeom>
              <a:avLst/>
              <a:gdLst>
                <a:gd name="connsiteX0" fmla="*/ 0 w 1939925"/>
                <a:gd name="connsiteY0" fmla="*/ 0 h 733425"/>
                <a:gd name="connsiteX1" fmla="*/ 0 w 1939925"/>
                <a:gd name="connsiteY1" fmla="*/ 730250 h 733425"/>
                <a:gd name="connsiteX2" fmla="*/ 1939925 w 1939925"/>
                <a:gd name="connsiteY2" fmla="*/ 733425 h 733425"/>
                <a:gd name="connsiteX3" fmla="*/ 0 w 1939925"/>
                <a:gd name="connsiteY3" fmla="*/ 0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39925" h="733425">
                  <a:moveTo>
                    <a:pt x="0" y="0"/>
                  </a:moveTo>
                  <a:lnTo>
                    <a:pt x="0" y="730250"/>
                  </a:lnTo>
                  <a:lnTo>
                    <a:pt x="1939925" y="7334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504D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Tekstvak 18">
              <a:extLst>
                <a:ext uri="{FF2B5EF4-FFF2-40B4-BE49-F238E27FC236}">
                  <a16:creationId xmlns:a16="http://schemas.microsoft.com/office/drawing/2014/main" id="{0D9B79ED-40FC-4AFD-8ED5-B5827234DEDD}"/>
                </a:ext>
              </a:extLst>
            </p:cNvPr>
            <p:cNvSpPr txBox="1"/>
            <p:nvPr/>
          </p:nvSpPr>
          <p:spPr>
            <a:xfrm>
              <a:off x="1819595" y="5700509"/>
              <a:ext cx="6867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prstClr val="white">
                      <a:lumMod val="95000"/>
                    </a:prstClr>
                  </a:solidFill>
                  <a:latin typeface="Calibri"/>
                </a:rPr>
                <a:t>rente</a:t>
              </a:r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BDB98A7D-AAE5-4365-A21F-41E09A8C8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Nog maar twee soorten</a:t>
            </a:r>
          </a:p>
        </p:txBody>
      </p:sp>
      <p:sp>
        <p:nvSpPr>
          <p:cNvPr id="21" name="Tijdelijke aanduiding voor tekst 20">
            <a:extLst>
              <a:ext uri="{FF2B5EF4-FFF2-40B4-BE49-F238E27FC236}">
                <a16:creationId xmlns:a16="http://schemas.microsoft.com/office/drawing/2014/main" id="{E73FB122-C762-4A76-9DF6-B17E6F4892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2265363"/>
            <a:ext cx="5641976" cy="823912"/>
          </a:xfrm>
        </p:spPr>
        <p:txBody>
          <a:bodyPr/>
          <a:lstStyle/>
          <a:p>
            <a:r>
              <a:rPr lang="nl-NL" dirty="0"/>
              <a:t>Lineaire hypotheek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195EB97-F49E-4AF9-9E5D-BC42C52E98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3120717"/>
            <a:ext cx="5641976" cy="1730681"/>
          </a:xfrm>
        </p:spPr>
        <p:txBody>
          <a:bodyPr/>
          <a:lstStyle/>
          <a:p>
            <a:r>
              <a:rPr lang="nl-NL" dirty="0"/>
              <a:t>Vaste aflossing (per maand)</a:t>
            </a:r>
          </a:p>
          <a:p>
            <a:r>
              <a:rPr lang="nl-NL" dirty="0"/>
              <a:t>Totale maandlasten dalen</a:t>
            </a:r>
          </a:p>
          <a:p>
            <a:r>
              <a:rPr lang="nl-NL" dirty="0"/>
              <a:t>Maar hoge beginlasten</a:t>
            </a:r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A729AC70-AFC5-4E25-9FE2-7265FA152F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265363"/>
            <a:ext cx="5664200" cy="823912"/>
          </a:xfrm>
        </p:spPr>
        <p:txBody>
          <a:bodyPr/>
          <a:lstStyle/>
          <a:p>
            <a:r>
              <a:rPr lang="nl-NL" dirty="0"/>
              <a:t>Annuïtaire hypotheek</a:t>
            </a:r>
          </a:p>
        </p:txBody>
      </p:sp>
      <p:sp>
        <p:nvSpPr>
          <p:cNvPr id="23" name="Tijdelijke aanduiding voor inhoud 22">
            <a:extLst>
              <a:ext uri="{FF2B5EF4-FFF2-40B4-BE49-F238E27FC236}">
                <a16:creationId xmlns:a16="http://schemas.microsoft.com/office/drawing/2014/main" id="{313C7C6C-D57C-4414-A625-8EE32C410D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4426" y="3120717"/>
            <a:ext cx="5664199" cy="1730681"/>
          </a:xfrm>
        </p:spPr>
        <p:txBody>
          <a:bodyPr/>
          <a:lstStyle/>
          <a:p>
            <a:r>
              <a:rPr lang="nl-NL" dirty="0"/>
              <a:t>Vaste (totale) maandlasten</a:t>
            </a:r>
          </a:p>
          <a:p>
            <a:r>
              <a:rPr lang="nl-NL" dirty="0"/>
              <a:t>Lost maar langzaam af,</a:t>
            </a:r>
          </a:p>
          <a:p>
            <a:r>
              <a:rPr lang="nl-NL" dirty="0"/>
              <a:t>waardoor je relatief veel rente betaalt</a:t>
            </a:r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7220E799-179E-4664-8C77-E6AF298CC45F}"/>
              </a:ext>
            </a:extLst>
          </p:cNvPr>
          <p:cNvSpPr/>
          <p:nvPr/>
        </p:nvSpPr>
        <p:spPr>
          <a:xfrm>
            <a:off x="546915" y="6132557"/>
            <a:ext cx="1944216" cy="360318"/>
          </a:xfrm>
          <a:prstGeom prst="rect">
            <a:avLst/>
          </a:prstGeom>
          <a:solidFill>
            <a:srgbClr val="9BBB5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aflossing</a:t>
            </a:r>
          </a:p>
        </p:txBody>
      </p: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B1A1187B-77DB-47B6-823E-C8E1636DDF52}"/>
              </a:ext>
            </a:extLst>
          </p:cNvPr>
          <p:cNvCxnSpPr/>
          <p:nvPr/>
        </p:nvCxnSpPr>
        <p:spPr>
          <a:xfrm>
            <a:off x="546915" y="5060186"/>
            <a:ext cx="0" cy="144016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D90898D5-DCD5-47CC-B678-95BCB3AAB384}"/>
              </a:ext>
            </a:extLst>
          </p:cNvPr>
          <p:cNvCxnSpPr/>
          <p:nvPr/>
        </p:nvCxnSpPr>
        <p:spPr>
          <a:xfrm>
            <a:off x="542153" y="6490216"/>
            <a:ext cx="1948978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8" name="Tekstvak 17">
            <a:extLst>
              <a:ext uri="{FF2B5EF4-FFF2-40B4-BE49-F238E27FC236}">
                <a16:creationId xmlns:a16="http://schemas.microsoft.com/office/drawing/2014/main" id="{1617AABA-211E-4CD5-BBE9-B60C3B05C6BA}"/>
              </a:ext>
            </a:extLst>
          </p:cNvPr>
          <p:cNvSpPr txBox="1"/>
          <p:nvPr/>
        </p:nvSpPr>
        <p:spPr>
          <a:xfrm>
            <a:off x="1339002" y="6464751"/>
            <a:ext cx="10606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prstClr val="black"/>
                </a:solidFill>
                <a:latin typeface="Calibri"/>
              </a:rPr>
              <a:t>looptijd →</a:t>
            </a:r>
          </a:p>
        </p:txBody>
      </p:sp>
      <p:grpSp>
        <p:nvGrpSpPr>
          <p:cNvPr id="29" name="Groep 28">
            <a:extLst>
              <a:ext uri="{FF2B5EF4-FFF2-40B4-BE49-F238E27FC236}">
                <a16:creationId xmlns:a16="http://schemas.microsoft.com/office/drawing/2014/main" id="{6DE8099B-6AE1-462A-8E8A-A1704422BB68}"/>
              </a:ext>
            </a:extLst>
          </p:cNvPr>
          <p:cNvGrpSpPr/>
          <p:nvPr/>
        </p:nvGrpSpPr>
        <p:grpSpPr>
          <a:xfrm>
            <a:off x="492126" y="1421601"/>
            <a:ext cx="5749926" cy="828167"/>
            <a:chOff x="4867554" y="156637"/>
            <a:chExt cx="6748555" cy="972000"/>
          </a:xfrm>
        </p:grpSpPr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AAE17679-BC30-444E-8D47-20C836AC307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7843" r="2061" b="43462"/>
            <a:stretch/>
          </p:blipFill>
          <p:spPr bwMode="auto">
            <a:xfrm>
              <a:off x="4867554" y="156637"/>
              <a:ext cx="3377821" cy="97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" name="Picture 2">
              <a:extLst>
                <a:ext uri="{FF2B5EF4-FFF2-40B4-BE49-F238E27FC236}">
                  <a16:creationId xmlns:a16="http://schemas.microsoft.com/office/drawing/2014/main" id="{EF8F14E9-B568-4EB8-9C73-89B87084AF9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61" t="56428" b="4876"/>
            <a:stretch/>
          </p:blipFill>
          <p:spPr bwMode="auto">
            <a:xfrm>
              <a:off x="8238288" y="156637"/>
              <a:ext cx="3377821" cy="97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59C1231D-F895-4FCA-A4DB-128049C3A626}"/>
              </a:ext>
            </a:extLst>
          </p:cNvPr>
          <p:cNvCxnSpPr/>
          <p:nvPr/>
        </p:nvCxnSpPr>
        <p:spPr>
          <a:xfrm>
            <a:off x="6326416" y="6493364"/>
            <a:ext cx="1948978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8" name="Tekstvak 7">
            <a:extLst>
              <a:ext uri="{FF2B5EF4-FFF2-40B4-BE49-F238E27FC236}">
                <a16:creationId xmlns:a16="http://schemas.microsoft.com/office/drawing/2014/main" id="{EF9DCF0A-8883-41C6-9F76-E28F632F6E7E}"/>
              </a:ext>
            </a:extLst>
          </p:cNvPr>
          <p:cNvSpPr txBox="1"/>
          <p:nvPr/>
        </p:nvSpPr>
        <p:spPr>
          <a:xfrm>
            <a:off x="7123265" y="6467899"/>
            <a:ext cx="10606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prstClr val="black"/>
                </a:solidFill>
                <a:latin typeface="Calibri"/>
              </a:rPr>
              <a:t>looptijd →</a:t>
            </a:r>
          </a:p>
        </p:txBody>
      </p: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2E2B953D-A489-42C7-860B-D5E657FC3137}"/>
              </a:ext>
            </a:extLst>
          </p:cNvPr>
          <p:cNvCxnSpPr/>
          <p:nvPr/>
        </p:nvCxnSpPr>
        <p:spPr>
          <a:xfrm>
            <a:off x="6331178" y="5063334"/>
            <a:ext cx="0" cy="144016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1971679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/>
      <p:bldP spid="22" grpId="0" build="p"/>
      <p:bldP spid="15" grpId="0" animBg="1"/>
      <p:bldP spid="18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AADA18A0-D7CC-4FFF-90D3-14D2C0906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4475" y="378372"/>
            <a:ext cx="8334375" cy="14020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200" dirty="0"/>
              <a:t>Saskia en Marianne kopen samen een eigen woning.</a:t>
            </a:r>
            <a:br>
              <a:rPr lang="nl-NL" sz="2200" dirty="0"/>
            </a:br>
            <a:r>
              <a:rPr lang="nl-NL" sz="2200" dirty="0"/>
              <a:t>De woning kost € 330.000. </a:t>
            </a:r>
          </a:p>
          <a:p>
            <a:pPr marL="0" indent="0">
              <a:buNone/>
            </a:pPr>
            <a:r>
              <a:rPr lang="nl-NL" sz="2200" dirty="0"/>
              <a:t>Ze sluiten een hypotheek af voor € 300.000, tegen 2,8% rente en een looptijd van 30 jaar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C4489573-3912-4480-8AF5-2B0F63F8C6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4910" y="2184574"/>
            <a:ext cx="1080000" cy="967834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799FA5BF-886C-4D33-A22D-60C8B710A3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4910" y="4730576"/>
            <a:ext cx="1080000" cy="967834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C218805B-521E-43C3-888F-A7E7FCBC9B8A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228415" y="690922"/>
            <a:ext cx="1652588" cy="1647825"/>
          </a:xfrm>
          <a:prstGeom prst="rect">
            <a:avLst/>
          </a:prstGeom>
        </p:spPr>
      </p:pic>
      <p:sp>
        <p:nvSpPr>
          <p:cNvPr id="12" name="Tijdelijke aanduiding voor inhoud 7">
            <a:extLst>
              <a:ext uri="{FF2B5EF4-FFF2-40B4-BE49-F238E27FC236}">
                <a16:creationId xmlns:a16="http://schemas.microsoft.com/office/drawing/2014/main" id="{09773759-886F-4F41-A79E-081A88EF6CDE}"/>
              </a:ext>
            </a:extLst>
          </p:cNvPr>
          <p:cNvSpPr txBox="1">
            <a:spLocks/>
          </p:cNvSpPr>
          <p:nvPr/>
        </p:nvSpPr>
        <p:spPr>
          <a:xfrm>
            <a:off x="1038224" y="1780403"/>
            <a:ext cx="9190191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1900" dirty="0"/>
              <a:t>Vul onderstaande tabel in als het gaat om een lineaire hypotheek.</a:t>
            </a:r>
          </a:p>
        </p:txBody>
      </p:sp>
      <p:sp>
        <p:nvSpPr>
          <p:cNvPr id="13" name="Tijdelijke aanduiding voor inhoud 7">
            <a:extLst>
              <a:ext uri="{FF2B5EF4-FFF2-40B4-BE49-F238E27FC236}">
                <a16:creationId xmlns:a16="http://schemas.microsoft.com/office/drawing/2014/main" id="{57DDABD4-2CE9-4C40-B411-219FB6A31968}"/>
              </a:ext>
            </a:extLst>
          </p:cNvPr>
          <p:cNvSpPr txBox="1">
            <a:spLocks/>
          </p:cNvSpPr>
          <p:nvPr/>
        </p:nvSpPr>
        <p:spPr>
          <a:xfrm>
            <a:off x="1038223" y="4359102"/>
            <a:ext cx="10842779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85000" lnSpcReduction="10000"/>
          </a:bodyPr>
          <a:lstStyle>
            <a:defPPr>
              <a:defRPr lang="nl-NL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2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nl-NL" dirty="0"/>
              <a:t>Vul onderstaande tabel in als het gaat om een annuïtaire hypotheek (annuïteit = € 1.232 p </a:t>
            </a:r>
            <a:r>
              <a:rPr lang="nl-NL" dirty="0" err="1"/>
              <a:t>mnd</a:t>
            </a:r>
            <a:r>
              <a:rPr lang="nl-NL" dirty="0"/>
              <a:t>).</a:t>
            </a:r>
          </a:p>
        </p:txBody>
      </p:sp>
      <p:graphicFrame>
        <p:nvGraphicFramePr>
          <p:cNvPr id="14" name="Tabel 14">
            <a:extLst>
              <a:ext uri="{FF2B5EF4-FFF2-40B4-BE49-F238E27FC236}">
                <a16:creationId xmlns:a16="http://schemas.microsoft.com/office/drawing/2014/main" id="{DA84907C-53FE-43AC-B9AD-61D4CC7A7A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246316"/>
              </p:ext>
            </p:extLst>
          </p:nvPr>
        </p:nvGraphicFramePr>
        <p:xfrm>
          <a:off x="2311595" y="2277194"/>
          <a:ext cx="956940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0680">
                  <a:extLst>
                    <a:ext uri="{9D8B030D-6E8A-4147-A177-3AD203B41FA5}">
                      <a16:colId xmlns:a16="http://schemas.microsoft.com/office/drawing/2014/main" val="3058218540"/>
                    </a:ext>
                  </a:extLst>
                </a:gridCol>
                <a:gridCol w="1514475">
                  <a:extLst>
                    <a:ext uri="{9D8B030D-6E8A-4147-A177-3AD203B41FA5}">
                      <a16:colId xmlns:a16="http://schemas.microsoft.com/office/drawing/2014/main" val="1244499123"/>
                    </a:ext>
                  </a:extLst>
                </a:gridCol>
                <a:gridCol w="1666875">
                  <a:extLst>
                    <a:ext uri="{9D8B030D-6E8A-4147-A177-3AD203B41FA5}">
                      <a16:colId xmlns:a16="http://schemas.microsoft.com/office/drawing/2014/main" val="4107998623"/>
                    </a:ext>
                  </a:extLst>
                </a:gridCol>
                <a:gridCol w="1819275">
                  <a:extLst>
                    <a:ext uri="{9D8B030D-6E8A-4147-A177-3AD203B41FA5}">
                      <a16:colId xmlns:a16="http://schemas.microsoft.com/office/drawing/2014/main" val="4158080896"/>
                    </a:ext>
                  </a:extLst>
                </a:gridCol>
                <a:gridCol w="1771650">
                  <a:extLst>
                    <a:ext uri="{9D8B030D-6E8A-4147-A177-3AD203B41FA5}">
                      <a16:colId xmlns:a16="http://schemas.microsoft.com/office/drawing/2014/main" val="2731889768"/>
                    </a:ext>
                  </a:extLst>
                </a:gridCol>
                <a:gridCol w="2146453">
                  <a:extLst>
                    <a:ext uri="{9D8B030D-6E8A-4147-A177-3AD203B41FA5}">
                      <a16:colId xmlns:a16="http://schemas.microsoft.com/office/drawing/2014/main" val="1339261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0" dirty="0"/>
                        <a:t>Jaar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0" dirty="0"/>
                        <a:t>Schuld 1 jan.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0" dirty="0"/>
                        <a:t>Rente (/</a:t>
                      </a:r>
                      <a:r>
                        <a:rPr lang="nl-NL" b="0" dirty="0" err="1"/>
                        <a:t>jr</a:t>
                      </a:r>
                      <a:r>
                        <a:rPr lang="nl-NL" b="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0" dirty="0"/>
                        <a:t>Aflossing (/</a:t>
                      </a:r>
                      <a:r>
                        <a:rPr lang="nl-NL" b="0" dirty="0" err="1"/>
                        <a:t>jr</a:t>
                      </a:r>
                      <a:r>
                        <a:rPr lang="nl-NL" b="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0" dirty="0" err="1"/>
                        <a:t>Brutolasten</a:t>
                      </a:r>
                      <a:r>
                        <a:rPr lang="nl-NL" b="0" dirty="0"/>
                        <a:t> (/</a:t>
                      </a:r>
                      <a:r>
                        <a:rPr lang="nl-NL" b="0" dirty="0" err="1"/>
                        <a:t>jr</a:t>
                      </a:r>
                      <a:r>
                        <a:rPr lang="nl-NL" b="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0" dirty="0"/>
                        <a:t>Restschuld 31 dec.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487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300.000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2125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6135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374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8803500"/>
                  </a:ext>
                </a:extLst>
              </a:tr>
            </a:tbl>
          </a:graphicData>
        </a:graphic>
      </p:graphicFrame>
      <p:graphicFrame>
        <p:nvGraphicFramePr>
          <p:cNvPr id="15" name="Tabel 14">
            <a:extLst>
              <a:ext uri="{FF2B5EF4-FFF2-40B4-BE49-F238E27FC236}">
                <a16:creationId xmlns:a16="http://schemas.microsoft.com/office/drawing/2014/main" id="{2CEC0D96-F2C6-4D66-938D-ED16C547DE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787042"/>
              </p:ext>
            </p:extLst>
          </p:nvPr>
        </p:nvGraphicFramePr>
        <p:xfrm>
          <a:off x="2311595" y="4828666"/>
          <a:ext cx="956940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8305">
                  <a:extLst>
                    <a:ext uri="{9D8B030D-6E8A-4147-A177-3AD203B41FA5}">
                      <a16:colId xmlns:a16="http://schemas.microsoft.com/office/drawing/2014/main" val="3058218540"/>
                    </a:ext>
                  </a:extLst>
                </a:gridCol>
                <a:gridCol w="1514475">
                  <a:extLst>
                    <a:ext uri="{9D8B030D-6E8A-4147-A177-3AD203B41FA5}">
                      <a16:colId xmlns:a16="http://schemas.microsoft.com/office/drawing/2014/main" val="124449912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4107998623"/>
                    </a:ext>
                  </a:extLst>
                </a:gridCol>
                <a:gridCol w="1781175">
                  <a:extLst>
                    <a:ext uri="{9D8B030D-6E8A-4147-A177-3AD203B41FA5}">
                      <a16:colId xmlns:a16="http://schemas.microsoft.com/office/drawing/2014/main" val="4158080896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731889768"/>
                    </a:ext>
                  </a:extLst>
                </a:gridCol>
                <a:gridCol w="2146453">
                  <a:extLst>
                    <a:ext uri="{9D8B030D-6E8A-4147-A177-3AD203B41FA5}">
                      <a16:colId xmlns:a16="http://schemas.microsoft.com/office/drawing/2014/main" val="1339261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0" dirty="0"/>
                        <a:t>Jaar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0" dirty="0"/>
                        <a:t>Schuld 1 jan.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0" dirty="0"/>
                        <a:t>Rente (/</a:t>
                      </a:r>
                      <a:r>
                        <a:rPr lang="nl-NL" b="0" dirty="0" err="1"/>
                        <a:t>jr</a:t>
                      </a:r>
                      <a:r>
                        <a:rPr lang="nl-NL" b="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0" dirty="0"/>
                        <a:t>Aflossing (/</a:t>
                      </a:r>
                      <a:r>
                        <a:rPr lang="nl-NL" b="0" dirty="0" err="1"/>
                        <a:t>jr</a:t>
                      </a:r>
                      <a:r>
                        <a:rPr lang="nl-NL" b="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0" dirty="0" err="1"/>
                        <a:t>Brutolasten</a:t>
                      </a:r>
                      <a:r>
                        <a:rPr lang="nl-NL" b="0" dirty="0"/>
                        <a:t> (/</a:t>
                      </a:r>
                      <a:r>
                        <a:rPr lang="nl-NL" b="0" dirty="0" err="1"/>
                        <a:t>jr</a:t>
                      </a:r>
                      <a:r>
                        <a:rPr lang="nl-NL" b="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0" dirty="0"/>
                        <a:t>Restschuld 31 dec.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487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300.000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2125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6135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374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88035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4093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DA36C8-2BC7-475B-9413-E18ACBA2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Inkomstenbelasting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057091EA-E272-46F2-A7D1-738829B22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6797675" cy="4351338"/>
          </a:xfrm>
        </p:spPr>
        <p:txBody>
          <a:bodyPr>
            <a:normAutofit/>
          </a:bodyPr>
          <a:lstStyle/>
          <a:p>
            <a:r>
              <a:rPr lang="nl-NL" dirty="0"/>
              <a:t>Alle kosten voor de hypotheek (van de hoofdwoning) zijn aftrekbaar.</a:t>
            </a:r>
          </a:p>
          <a:p>
            <a:endParaRPr lang="nl-NL" dirty="0"/>
          </a:p>
          <a:p>
            <a:r>
              <a:rPr lang="nl-NL" dirty="0"/>
              <a:t>Anita betaalt € 7.375 hypotheekrente</a:t>
            </a:r>
          </a:p>
          <a:p>
            <a:r>
              <a:rPr lang="nl-NL" dirty="0"/>
              <a:t>Daardoor wordt haar belastbaar inkomen lager</a:t>
            </a:r>
          </a:p>
          <a:p>
            <a:r>
              <a:rPr lang="nl-NL" dirty="0"/>
              <a:t>en betaalt zij minder belasting:</a:t>
            </a:r>
          </a:p>
          <a:p>
            <a:pPr lvl="1"/>
            <a:r>
              <a:rPr lang="nl-NL" dirty="0"/>
              <a:t>over € 7.375 betaalt ze geen 49% belasting</a:t>
            </a:r>
          </a:p>
          <a:p>
            <a:pPr lvl="1"/>
            <a:r>
              <a:rPr lang="nl-NL" dirty="0"/>
              <a:t>voordeel: € 3.614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nl-NL" dirty="0"/>
              <a:t>Bruto jaarlast hypotheek = € 7.375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nl-NL" dirty="0"/>
              <a:t>Netto jaarlast hypotheek = € 3.761</a:t>
            </a:r>
            <a:r>
              <a:rPr lang="nl-NL" sz="1400" dirty="0"/>
              <a:t> (7.375 - 3.614) </a:t>
            </a:r>
            <a:endParaRPr lang="nl-NL" dirty="0"/>
          </a:p>
          <a:p>
            <a:pPr lvl="1"/>
            <a:endParaRPr lang="nl-NL" dirty="0"/>
          </a:p>
        </p:txBody>
      </p:sp>
      <p:grpSp>
        <p:nvGrpSpPr>
          <p:cNvPr id="6" name="Groep 5">
            <a:extLst>
              <a:ext uri="{FF2B5EF4-FFF2-40B4-BE49-F238E27FC236}">
                <a16:creationId xmlns:a16="http://schemas.microsoft.com/office/drawing/2014/main" id="{6DB628DF-260D-4BB9-A5A7-0B264F1C947B}"/>
              </a:ext>
            </a:extLst>
          </p:cNvPr>
          <p:cNvGrpSpPr/>
          <p:nvPr/>
        </p:nvGrpSpPr>
        <p:grpSpPr>
          <a:xfrm>
            <a:off x="7575382" y="1817999"/>
            <a:ext cx="4104458" cy="4824536"/>
            <a:chOff x="124105" y="1839774"/>
            <a:chExt cx="4104458" cy="4824536"/>
          </a:xfrm>
        </p:grpSpPr>
        <p:sp>
          <p:nvSpPr>
            <p:cNvPr id="7" name="Rechthoek: afgeronde hoeken 6">
              <a:extLst>
                <a:ext uri="{FF2B5EF4-FFF2-40B4-BE49-F238E27FC236}">
                  <a16:creationId xmlns:a16="http://schemas.microsoft.com/office/drawing/2014/main" id="{BE2DD9D7-D874-477E-971B-E17C75AAF399}"/>
                </a:ext>
              </a:extLst>
            </p:cNvPr>
            <p:cNvSpPr/>
            <p:nvPr/>
          </p:nvSpPr>
          <p:spPr>
            <a:xfrm>
              <a:off x="124107" y="1839774"/>
              <a:ext cx="4104456" cy="4824536"/>
            </a:xfrm>
            <a:prstGeom prst="roundRect">
              <a:avLst/>
            </a:prstGeom>
            <a:noFill/>
            <a:ln w="25400" cap="flat" cmpd="sng" algn="ctr">
              <a:solidFill>
                <a:srgbClr val="ED4D0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Rechthoek 7">
              <a:extLst>
                <a:ext uri="{FF2B5EF4-FFF2-40B4-BE49-F238E27FC236}">
                  <a16:creationId xmlns:a16="http://schemas.microsoft.com/office/drawing/2014/main" id="{6E325C95-8594-46D5-94D2-9DF5CA6C23F8}"/>
                </a:ext>
              </a:extLst>
            </p:cNvPr>
            <p:cNvSpPr/>
            <p:nvPr/>
          </p:nvSpPr>
          <p:spPr>
            <a:xfrm>
              <a:off x="1850418" y="4677887"/>
              <a:ext cx="720000" cy="1584175"/>
            </a:xfrm>
            <a:prstGeom prst="rect">
              <a:avLst/>
            </a:prstGeom>
            <a:solidFill>
              <a:srgbClr val="D38583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37%</a:t>
              </a:r>
              <a:endParaRPr kumimoji="0" lang="nl-NL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Rechthoek 8">
              <a:extLst>
                <a:ext uri="{FF2B5EF4-FFF2-40B4-BE49-F238E27FC236}">
                  <a16:creationId xmlns:a16="http://schemas.microsoft.com/office/drawing/2014/main" id="{33DA7EB3-6EFB-43CF-A8E1-3EA3865399C8}"/>
                </a:ext>
              </a:extLst>
            </p:cNvPr>
            <p:cNvSpPr/>
            <p:nvPr/>
          </p:nvSpPr>
          <p:spPr>
            <a:xfrm>
              <a:off x="1850418" y="3172862"/>
              <a:ext cx="720000" cy="1505026"/>
            </a:xfrm>
            <a:prstGeom prst="rect">
              <a:avLst/>
            </a:prstGeom>
            <a:solidFill>
              <a:srgbClr val="C0504D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49%</a:t>
              </a:r>
            </a:p>
          </p:txBody>
        </p:sp>
        <p:cxnSp>
          <p:nvCxnSpPr>
            <p:cNvPr id="10" name="Rechte verbindingslijn 9">
              <a:extLst>
                <a:ext uri="{FF2B5EF4-FFF2-40B4-BE49-F238E27FC236}">
                  <a16:creationId xmlns:a16="http://schemas.microsoft.com/office/drawing/2014/main" id="{8DA1774E-ACC3-479E-BEBB-182B5044557B}"/>
                </a:ext>
              </a:extLst>
            </p:cNvPr>
            <p:cNvCxnSpPr/>
            <p:nvPr/>
          </p:nvCxnSpPr>
          <p:spPr>
            <a:xfrm>
              <a:off x="1735412" y="2949695"/>
              <a:ext cx="18201" cy="3312368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0577E6D6-DCF8-43A8-A4B0-F8E3E4C047ED}"/>
                </a:ext>
              </a:extLst>
            </p:cNvPr>
            <p:cNvCxnSpPr/>
            <p:nvPr/>
          </p:nvCxnSpPr>
          <p:spPr>
            <a:xfrm>
              <a:off x="1634394" y="4677887"/>
              <a:ext cx="1044000" cy="0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dash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12" name="Tekstvak 11">
              <a:extLst>
                <a:ext uri="{FF2B5EF4-FFF2-40B4-BE49-F238E27FC236}">
                  <a16:creationId xmlns:a16="http://schemas.microsoft.com/office/drawing/2014/main" id="{AF63D1BE-A544-4F98-8D27-AEDB6F7DA9F7}"/>
                </a:ext>
              </a:extLst>
            </p:cNvPr>
            <p:cNvSpPr txBox="1"/>
            <p:nvPr/>
          </p:nvSpPr>
          <p:spPr>
            <a:xfrm>
              <a:off x="891308" y="4493221"/>
              <a:ext cx="8274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prstClr val="black"/>
                  </a:solidFill>
                  <a:latin typeface="Calibri"/>
                </a:rPr>
                <a:t>68.500</a:t>
              </a:r>
            </a:p>
          </p:txBody>
        </p:sp>
        <p:sp>
          <p:nvSpPr>
            <p:cNvPr id="13" name="Tekstvak 12">
              <a:extLst>
                <a:ext uri="{FF2B5EF4-FFF2-40B4-BE49-F238E27FC236}">
                  <a16:creationId xmlns:a16="http://schemas.microsoft.com/office/drawing/2014/main" id="{7299BA1F-EAB7-45F6-8132-474AB7254024}"/>
                </a:ext>
              </a:extLst>
            </p:cNvPr>
            <p:cNvSpPr txBox="1"/>
            <p:nvPr/>
          </p:nvSpPr>
          <p:spPr>
            <a:xfrm rot="16200000">
              <a:off x="-391975" y="4299182"/>
              <a:ext cx="20434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prstClr val="black"/>
                  </a:solidFill>
                  <a:latin typeface="Calibri"/>
                </a:rPr>
                <a:t>belastbaar inkomen</a:t>
              </a:r>
            </a:p>
          </p:txBody>
        </p:sp>
        <p:sp>
          <p:nvSpPr>
            <p:cNvPr id="14" name="Tekstvak 13">
              <a:extLst>
                <a:ext uri="{FF2B5EF4-FFF2-40B4-BE49-F238E27FC236}">
                  <a16:creationId xmlns:a16="http://schemas.microsoft.com/office/drawing/2014/main" id="{19633A48-8E14-4AAE-9947-4205B3037937}"/>
                </a:ext>
              </a:extLst>
            </p:cNvPr>
            <p:cNvSpPr txBox="1"/>
            <p:nvPr/>
          </p:nvSpPr>
          <p:spPr>
            <a:xfrm>
              <a:off x="124105" y="2004399"/>
              <a:ext cx="41044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2400" b="1">
                  <a:solidFill>
                    <a:prstClr val="black"/>
                  </a:solidFill>
                  <a:latin typeface="Calibri"/>
                </a:rPr>
                <a:t>BOX 1</a:t>
              </a:r>
            </a:p>
          </p:txBody>
        </p:sp>
        <p:sp>
          <p:nvSpPr>
            <p:cNvPr id="15" name="Tekstvak 14">
              <a:extLst>
                <a:ext uri="{FF2B5EF4-FFF2-40B4-BE49-F238E27FC236}">
                  <a16:creationId xmlns:a16="http://schemas.microsoft.com/office/drawing/2014/main" id="{3F36CCBC-B58E-4CDE-AF63-1DA67E638C9B}"/>
                </a:ext>
              </a:extLst>
            </p:cNvPr>
            <p:cNvSpPr txBox="1"/>
            <p:nvPr/>
          </p:nvSpPr>
          <p:spPr>
            <a:xfrm>
              <a:off x="124107" y="2337041"/>
              <a:ext cx="41044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i="1">
                  <a:solidFill>
                    <a:prstClr val="black"/>
                  </a:solidFill>
                  <a:latin typeface="Calibri"/>
                </a:rPr>
                <a:t>Inkomen uit arbeid en eigen woning.</a:t>
              </a:r>
            </a:p>
          </p:txBody>
        </p:sp>
        <p:sp>
          <p:nvSpPr>
            <p:cNvPr id="16" name="Rechteraccolade 15">
              <a:extLst>
                <a:ext uri="{FF2B5EF4-FFF2-40B4-BE49-F238E27FC236}">
                  <a16:creationId xmlns:a16="http://schemas.microsoft.com/office/drawing/2014/main" id="{E302743C-36A2-4E88-8C40-EE242C1832D6}"/>
                </a:ext>
              </a:extLst>
            </p:cNvPr>
            <p:cNvSpPr/>
            <p:nvPr/>
          </p:nvSpPr>
          <p:spPr>
            <a:xfrm>
              <a:off x="2623734" y="3755578"/>
              <a:ext cx="463090" cy="2435528"/>
            </a:xfrm>
            <a:prstGeom prst="rightBrace">
              <a:avLst/>
            </a:prstGeom>
            <a:noFill/>
            <a:ln w="25400" cap="flat" cmpd="sng" algn="ctr">
              <a:solidFill>
                <a:srgbClr val="ED4D0F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Tekstvak 16">
              <a:extLst>
                <a:ext uri="{FF2B5EF4-FFF2-40B4-BE49-F238E27FC236}">
                  <a16:creationId xmlns:a16="http://schemas.microsoft.com/office/drawing/2014/main" id="{9873AA4D-28AC-4BE8-89CC-DA4894E2ABD4}"/>
                </a:ext>
              </a:extLst>
            </p:cNvPr>
            <p:cNvSpPr txBox="1"/>
            <p:nvPr/>
          </p:nvSpPr>
          <p:spPr>
            <a:xfrm>
              <a:off x="2978848" y="4637807"/>
              <a:ext cx="10332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>
                  <a:solidFill>
                    <a:prstClr val="black"/>
                  </a:solidFill>
                  <a:latin typeface="Calibri"/>
                </a:rPr>
                <a:t>belasting</a:t>
              </a:r>
              <a:br>
                <a:rPr lang="nl-NL" dirty="0">
                  <a:solidFill>
                    <a:prstClr val="black"/>
                  </a:solidFill>
                  <a:latin typeface="Calibri"/>
                </a:rPr>
              </a:br>
              <a:r>
                <a:rPr lang="nl-NL" dirty="0">
                  <a:solidFill>
                    <a:prstClr val="black"/>
                  </a:solidFill>
                  <a:latin typeface="Calibri"/>
                </a:rPr>
                <a:t>box 1</a:t>
              </a:r>
            </a:p>
          </p:txBody>
        </p:sp>
        <p:cxnSp>
          <p:nvCxnSpPr>
            <p:cNvPr id="18" name="Rechte verbindingslijn 17">
              <a:extLst>
                <a:ext uri="{FF2B5EF4-FFF2-40B4-BE49-F238E27FC236}">
                  <a16:creationId xmlns:a16="http://schemas.microsoft.com/office/drawing/2014/main" id="{C62E3C1E-0909-44F7-9657-99BB5AE40A7E}"/>
                </a:ext>
              </a:extLst>
            </p:cNvPr>
            <p:cNvCxnSpPr/>
            <p:nvPr/>
          </p:nvCxnSpPr>
          <p:spPr>
            <a:xfrm>
              <a:off x="1739665" y="6254314"/>
              <a:ext cx="936000" cy="0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sp>
        <p:nvSpPr>
          <p:cNvPr id="19" name="Rechthoek 18">
            <a:extLst>
              <a:ext uri="{FF2B5EF4-FFF2-40B4-BE49-F238E27FC236}">
                <a16:creationId xmlns:a16="http://schemas.microsoft.com/office/drawing/2014/main" id="{BBE10FBE-F397-4553-BA0D-7B2C32BFC9F3}"/>
              </a:ext>
            </a:extLst>
          </p:cNvPr>
          <p:cNvSpPr/>
          <p:nvPr/>
        </p:nvSpPr>
        <p:spPr>
          <a:xfrm>
            <a:off x="9489693" y="3724278"/>
            <a:ext cx="318824" cy="2496541"/>
          </a:xfrm>
          <a:prstGeom prst="rect">
            <a:avLst/>
          </a:prstGeom>
          <a:solidFill>
            <a:srgbClr val="1F497D">
              <a:lumMod val="60000"/>
              <a:lumOff val="40000"/>
              <a:alpha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b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</a:t>
            </a:r>
          </a:p>
        </p:txBody>
      </p:sp>
      <p:grpSp>
        <p:nvGrpSpPr>
          <p:cNvPr id="21" name="Groep 20">
            <a:extLst>
              <a:ext uri="{FF2B5EF4-FFF2-40B4-BE49-F238E27FC236}">
                <a16:creationId xmlns:a16="http://schemas.microsoft.com/office/drawing/2014/main" id="{0845F812-8A3A-4BB7-BBBB-057662D9E2A0}"/>
              </a:ext>
            </a:extLst>
          </p:cNvPr>
          <p:cNvGrpSpPr/>
          <p:nvPr/>
        </p:nvGrpSpPr>
        <p:grpSpPr>
          <a:xfrm>
            <a:off x="5920811" y="220744"/>
            <a:ext cx="1325563" cy="1325563"/>
            <a:chOff x="5117363" y="365125"/>
            <a:chExt cx="1976540" cy="1976540"/>
          </a:xfrm>
        </p:grpSpPr>
        <p:pic>
          <p:nvPicPr>
            <p:cNvPr id="22" name="Graphic 21" descr="Vrouwelijk profiel">
              <a:extLst>
                <a:ext uri="{FF2B5EF4-FFF2-40B4-BE49-F238E27FC236}">
                  <a16:creationId xmlns:a16="http://schemas.microsoft.com/office/drawing/2014/main" id="{32BC3AD7-2EFD-444B-BDFE-AEB77F10CF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117363" y="365125"/>
              <a:ext cx="1976540" cy="1976540"/>
            </a:xfrm>
            <a:prstGeom prst="rect">
              <a:avLst/>
            </a:prstGeom>
          </p:spPr>
        </p:pic>
        <p:sp>
          <p:nvSpPr>
            <p:cNvPr id="23" name="Tekstvak 22">
              <a:extLst>
                <a:ext uri="{FF2B5EF4-FFF2-40B4-BE49-F238E27FC236}">
                  <a16:creationId xmlns:a16="http://schemas.microsoft.com/office/drawing/2014/main" id="{255D83D4-F452-4372-8DF3-8C5DAB7D124E}"/>
                </a:ext>
              </a:extLst>
            </p:cNvPr>
            <p:cNvSpPr txBox="1"/>
            <p:nvPr/>
          </p:nvSpPr>
          <p:spPr>
            <a:xfrm>
              <a:off x="5649178" y="1565904"/>
              <a:ext cx="942229" cy="4589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b="1" dirty="0">
                  <a:solidFill>
                    <a:schemeClr val="bg1"/>
                  </a:solidFill>
                </a:rPr>
                <a:t>Anita</a:t>
              </a:r>
            </a:p>
          </p:txBody>
        </p:sp>
      </p:grpSp>
      <p:sp>
        <p:nvSpPr>
          <p:cNvPr id="24" name="Tekstvak 23">
            <a:extLst>
              <a:ext uri="{FF2B5EF4-FFF2-40B4-BE49-F238E27FC236}">
                <a16:creationId xmlns:a16="http://schemas.microsoft.com/office/drawing/2014/main" id="{4C7F50BE-084B-4DFA-AF17-2E1EEDDCF260}"/>
              </a:ext>
            </a:extLst>
          </p:cNvPr>
          <p:cNvSpPr txBox="1"/>
          <p:nvPr/>
        </p:nvSpPr>
        <p:spPr>
          <a:xfrm>
            <a:off x="7292450" y="189261"/>
            <a:ext cx="4670323" cy="1226106"/>
          </a:xfrm>
          <a:prstGeom prst="roundRect">
            <a:avLst>
              <a:gd name="adj" fmla="val 9448"/>
            </a:avLst>
          </a:prstGeom>
          <a:noFill/>
          <a:ln w="19050">
            <a:solidFill>
              <a:srgbClr val="258812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Alleenstaand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Verdient € 80.000 brutoloon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Eigen huis van € 350.000 (WOZ waarde)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Met hypotheek van € 295.000 tegen 2,5% rente</a:t>
            </a:r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C0B26A07-E89E-45A7-BBAF-AF3FA4FC6BC8}"/>
              </a:ext>
            </a:extLst>
          </p:cNvPr>
          <p:cNvSpPr/>
          <p:nvPr/>
        </p:nvSpPr>
        <p:spPr>
          <a:xfrm>
            <a:off x="9489693" y="4060819"/>
            <a:ext cx="318824" cy="2160000"/>
          </a:xfrm>
          <a:prstGeom prst="rect">
            <a:avLst/>
          </a:prstGeom>
          <a:solidFill>
            <a:srgbClr val="1F497D">
              <a:lumMod val="60000"/>
              <a:lumOff val="40000"/>
              <a:alpha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b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A6CDAD0A-F40B-4D98-A4C6-7CA12EF45DFD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0"/>
          </a:blip>
          <a:stretch>
            <a:fillRect/>
          </a:stretch>
        </p:blipFill>
        <p:spPr>
          <a:xfrm>
            <a:off x="9489693" y="3724278"/>
            <a:ext cx="323116" cy="335309"/>
          </a:xfrm>
          <a:prstGeom prst="rect">
            <a:avLst/>
          </a:prstGeom>
        </p:spPr>
      </p:pic>
      <p:sp>
        <p:nvSpPr>
          <p:cNvPr id="28" name="Rechthoek 27">
            <a:extLst>
              <a:ext uri="{FF2B5EF4-FFF2-40B4-BE49-F238E27FC236}">
                <a16:creationId xmlns:a16="http://schemas.microsoft.com/office/drawing/2014/main" id="{B6ADCB99-E918-4336-8846-9758DF53AB6F}"/>
              </a:ext>
            </a:extLst>
          </p:cNvPr>
          <p:cNvSpPr/>
          <p:nvPr/>
        </p:nvSpPr>
        <p:spPr>
          <a:xfrm>
            <a:off x="9489693" y="3724278"/>
            <a:ext cx="318824" cy="3353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Ovaal 28">
            <a:extLst>
              <a:ext uri="{FF2B5EF4-FFF2-40B4-BE49-F238E27FC236}">
                <a16:creationId xmlns:a16="http://schemas.microsoft.com/office/drawing/2014/main" id="{E9529224-68B2-4F15-A8CE-08C68F6EE3A5}"/>
              </a:ext>
            </a:extLst>
          </p:cNvPr>
          <p:cNvSpPr/>
          <p:nvPr/>
        </p:nvSpPr>
        <p:spPr>
          <a:xfrm>
            <a:off x="3676650" y="4210049"/>
            <a:ext cx="2486025" cy="733425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696469CC-9A2E-4481-8C37-7D8536F85408}"/>
              </a:ext>
            </a:extLst>
          </p:cNvPr>
          <p:cNvSpPr txBox="1"/>
          <p:nvPr/>
        </p:nvSpPr>
        <p:spPr>
          <a:xfrm>
            <a:off x="3158271" y="4909134"/>
            <a:ext cx="39950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i="1" dirty="0">
                <a:solidFill>
                  <a:srgbClr val="C00000"/>
                </a:solidFill>
              </a:rPr>
              <a:t>stapsgewijs maximumvoordeel omlaag</a:t>
            </a:r>
          </a:p>
        </p:txBody>
      </p:sp>
      <p:pic>
        <p:nvPicPr>
          <p:cNvPr id="32" name="Afbeelding 31">
            <a:extLst>
              <a:ext uri="{FF2B5EF4-FFF2-40B4-BE49-F238E27FC236}">
                <a16:creationId xmlns:a16="http://schemas.microsoft.com/office/drawing/2014/main" id="{DA972A7F-05CE-41EC-831A-1C3EB9C7CE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98625" y="4039218"/>
            <a:ext cx="4857970" cy="1564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560238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9" dur="9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7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19" grpId="2" animBg="1"/>
      <p:bldP spid="24" grpId="0" animBg="1"/>
      <p:bldP spid="25" grpId="0" animBg="1"/>
      <p:bldP spid="28" grpId="0" animBg="1"/>
      <p:bldP spid="29" grpId="0" animBg="1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337309-BC46-4CA5-8C6D-F240A8FFB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Netto maandlasten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58621E9-F69D-42B0-A405-09AC00EFEF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599" y="1825625"/>
            <a:ext cx="11083925" cy="14272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dirty="0"/>
              <a:t>Door het belastingvoordeel vallen de netto hypotheeklasten lager uit.</a:t>
            </a:r>
          </a:p>
          <a:p>
            <a:pPr marL="361950" indent="-361950">
              <a:buFont typeface="Wingdings" panose="05000000000000000000" pitchFamily="2" charset="2"/>
              <a:buChar char="Ø"/>
            </a:pPr>
            <a:r>
              <a:rPr lang="nl-NL" sz="2200" dirty="0"/>
              <a:t>Je betaalt de </a:t>
            </a:r>
            <a:r>
              <a:rPr lang="nl-NL" sz="2200" dirty="0" err="1"/>
              <a:t>brutolasten</a:t>
            </a:r>
            <a:r>
              <a:rPr lang="nl-NL" sz="2200" dirty="0"/>
              <a:t> aan de bank (of een andere hypotheeknemer)</a:t>
            </a:r>
          </a:p>
          <a:p>
            <a:pPr marL="361950" indent="-361950">
              <a:buFont typeface="Wingdings" panose="05000000000000000000" pitchFamily="2" charset="2"/>
              <a:buChar char="Ø"/>
            </a:pPr>
            <a:r>
              <a:rPr lang="nl-NL" sz="2200" dirty="0"/>
              <a:t>Maar je krijgt een stukje ‘terug’, omdat je minder belasting hoeft te betalen</a:t>
            </a:r>
          </a:p>
        </p:txBody>
      </p:sp>
      <p:graphicFrame>
        <p:nvGraphicFramePr>
          <p:cNvPr id="5" name="Grafiek 4">
            <a:extLst>
              <a:ext uri="{FF2B5EF4-FFF2-40B4-BE49-F238E27FC236}">
                <a16:creationId xmlns:a16="http://schemas.microsoft.com/office/drawing/2014/main" id="{BBAA2896-A6B4-4060-A9E8-B3B37C108B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416581"/>
              </p:ext>
            </p:extLst>
          </p:nvPr>
        </p:nvGraphicFramePr>
        <p:xfrm>
          <a:off x="244056" y="3243348"/>
          <a:ext cx="5400000" cy="32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iek 5">
            <a:extLst>
              <a:ext uri="{FF2B5EF4-FFF2-40B4-BE49-F238E27FC236}">
                <a16:creationId xmlns:a16="http://schemas.microsoft.com/office/drawing/2014/main" id="{8B8487BC-6297-4A8F-9F4B-32317F8727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5798419"/>
              </p:ext>
            </p:extLst>
          </p:nvPr>
        </p:nvGraphicFramePr>
        <p:xfrm>
          <a:off x="6189977" y="3252873"/>
          <a:ext cx="5400000" cy="32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1341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6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2957972"/>
      </p:ext>
    </p:extLst>
  </p:cSld>
  <p:clrMapOvr>
    <a:masterClrMapping/>
  </p:clrMapOvr>
</p:sld>
</file>

<file path=ppt/theme/theme1.xml><?xml version="1.0" encoding="utf-8"?>
<a:theme xmlns:a="http://schemas.openxmlformats.org/drawingml/2006/main" name="Thema 3vw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 3vwo" id="{5C2FA244-5FBD-4C3C-AD78-76DDB67D6BFA}" vid="{B9D769C3-6E4C-4202-B7BA-4996BCB0A9E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 3vwo</Template>
  <TotalTime>3286</TotalTime>
  <Words>394</Words>
  <Application>Microsoft Office PowerPoint</Application>
  <PresentationFormat>Breedbeeld</PresentationFormat>
  <Paragraphs>88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Thema 3vwo</vt:lpstr>
      <vt:lpstr>Hypotheek</vt:lpstr>
      <vt:lpstr>PowerPoint-presentatie</vt:lpstr>
      <vt:lpstr>Een hypothecaire lening</vt:lpstr>
      <vt:lpstr>Nog maar twee soorten</vt:lpstr>
      <vt:lpstr>PowerPoint-presentatie</vt:lpstr>
      <vt:lpstr>Inkomstenbelasting</vt:lpstr>
      <vt:lpstr>Netto maandlasten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Paul Bloemers</dc:creator>
  <cp:lastModifiedBy>Paul Bloemers</cp:lastModifiedBy>
  <cp:revision>3</cp:revision>
  <dcterms:created xsi:type="dcterms:W3CDTF">2021-01-17T11:23:20Z</dcterms:created>
  <dcterms:modified xsi:type="dcterms:W3CDTF">2021-01-19T18:09:29Z</dcterms:modified>
</cp:coreProperties>
</file>