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B96A18-322B-4865-AA7B-A4621426153D}" v="851" dt="2021-01-19T18:08:54.3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8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e3832ff3b233e04/ECOLOK@1drive/3hv.econlokaal/grafieken%20maken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Lineaire hypotheek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'[grafieken maken.xlsm]hypotheek'!$B$1</c:f>
              <c:strCache>
                <c:ptCount val="1"/>
                <c:pt idx="0">
                  <c:v>Aflossing</c:v>
                </c:pt>
              </c:strCache>
            </c:strRef>
          </c:tx>
          <c:spPr>
            <a:solidFill>
              <a:srgbClr val="258812"/>
            </a:solidFill>
            <a:ln>
              <a:noFill/>
            </a:ln>
            <a:effectLst/>
          </c:spPr>
          <c:invertIfNegative val="0"/>
          <c:val>
            <c:numRef>
              <c:f>'[grafieken maken.xlsm]hypotheek'!$B$2:$B$31</c:f>
              <c:numCache>
                <c:formatCode>General</c:formatCode>
                <c:ptCount val="3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9-470E-80D9-DDD1A3F95E7D}"/>
            </c:ext>
          </c:extLst>
        </c:ser>
        <c:ser>
          <c:idx val="1"/>
          <c:order val="1"/>
          <c:tx>
            <c:strRef>
              <c:f>'[grafieken maken.xlsm]hypotheek'!$C$1</c:f>
              <c:strCache>
                <c:ptCount val="1"/>
                <c:pt idx="0">
                  <c:v>Rente</c:v>
                </c:pt>
              </c:strCache>
            </c:strRef>
          </c:tx>
          <c:spPr>
            <a:solidFill>
              <a:srgbClr val="88121B"/>
            </a:solidFill>
            <a:ln>
              <a:noFill/>
            </a:ln>
            <a:effectLst/>
          </c:spPr>
          <c:invertIfNegative val="0"/>
          <c:val>
            <c:numRef>
              <c:f>'[grafieken maken.xlsm]hypotheek'!$C$2:$C$31</c:f>
              <c:numCache>
                <c:formatCode>General</c:formatCode>
                <c:ptCount val="30"/>
                <c:pt idx="0">
                  <c:v>101.53500000000001</c:v>
                </c:pt>
                <c:pt idx="1">
                  <c:v>98.035000000000011</c:v>
                </c:pt>
                <c:pt idx="2">
                  <c:v>94.535000000000011</c:v>
                </c:pt>
                <c:pt idx="3">
                  <c:v>91.035000000000011</c:v>
                </c:pt>
                <c:pt idx="4">
                  <c:v>87.535000000000011</c:v>
                </c:pt>
                <c:pt idx="5">
                  <c:v>84.035000000000011</c:v>
                </c:pt>
                <c:pt idx="6">
                  <c:v>80.535000000000011</c:v>
                </c:pt>
                <c:pt idx="7">
                  <c:v>77.035000000000011</c:v>
                </c:pt>
                <c:pt idx="8">
                  <c:v>73.535000000000011</c:v>
                </c:pt>
                <c:pt idx="9">
                  <c:v>70.035000000000011</c:v>
                </c:pt>
                <c:pt idx="10">
                  <c:v>66.535000000000011</c:v>
                </c:pt>
                <c:pt idx="11">
                  <c:v>63.035000000000011</c:v>
                </c:pt>
                <c:pt idx="12">
                  <c:v>59.535000000000011</c:v>
                </c:pt>
                <c:pt idx="13">
                  <c:v>56.035000000000011</c:v>
                </c:pt>
                <c:pt idx="14">
                  <c:v>52.534999999999997</c:v>
                </c:pt>
                <c:pt idx="15">
                  <c:v>49.034999999999997</c:v>
                </c:pt>
                <c:pt idx="16">
                  <c:v>45.534999999999997</c:v>
                </c:pt>
                <c:pt idx="17">
                  <c:v>42.035000000000004</c:v>
                </c:pt>
                <c:pt idx="18">
                  <c:v>38.535000000000004</c:v>
                </c:pt>
                <c:pt idx="19">
                  <c:v>35.035000000000004</c:v>
                </c:pt>
                <c:pt idx="20">
                  <c:v>31.535000000000004</c:v>
                </c:pt>
                <c:pt idx="21">
                  <c:v>28.035000000000004</c:v>
                </c:pt>
                <c:pt idx="22">
                  <c:v>24.535000000000004</c:v>
                </c:pt>
                <c:pt idx="23">
                  <c:v>21.035</c:v>
                </c:pt>
                <c:pt idx="24">
                  <c:v>17.535</c:v>
                </c:pt>
                <c:pt idx="25">
                  <c:v>14.035</c:v>
                </c:pt>
                <c:pt idx="26">
                  <c:v>10.535</c:v>
                </c:pt>
                <c:pt idx="27">
                  <c:v>7.0350000000000001</c:v>
                </c:pt>
                <c:pt idx="28">
                  <c:v>3.5350000000000006</c:v>
                </c:pt>
                <c:pt idx="29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D9-470E-80D9-DDD1A3F95E7D}"/>
            </c:ext>
          </c:extLst>
        </c:ser>
        <c:ser>
          <c:idx val="2"/>
          <c:order val="2"/>
          <c:tx>
            <c:strRef>
              <c:f>'[grafieken maken.xlsm]hypotheek'!$D$1</c:f>
              <c:strCache>
                <c:ptCount val="1"/>
                <c:pt idx="0">
                  <c:v>Belastingvoordeel</c:v>
                </c:pt>
              </c:strCache>
            </c:strRef>
          </c:tx>
          <c:spPr>
            <a:solidFill>
              <a:srgbClr val="88121B">
                <a:alpha val="70000"/>
              </a:srgbClr>
            </a:solidFill>
            <a:ln>
              <a:noFill/>
            </a:ln>
            <a:effectLst/>
          </c:spPr>
          <c:invertIfNegative val="0"/>
          <c:val>
            <c:numRef>
              <c:f>'[grafieken maken.xlsm]hypotheek'!$D$2:$D$31</c:f>
              <c:numCache>
                <c:formatCode>General</c:formatCode>
                <c:ptCount val="30"/>
                <c:pt idx="0">
                  <c:v>43.515000000000001</c:v>
                </c:pt>
                <c:pt idx="1">
                  <c:v>42.015000000000001</c:v>
                </c:pt>
                <c:pt idx="2">
                  <c:v>40.515000000000001</c:v>
                </c:pt>
                <c:pt idx="3">
                  <c:v>39.015000000000001</c:v>
                </c:pt>
                <c:pt idx="4">
                  <c:v>37.515000000000001</c:v>
                </c:pt>
                <c:pt idx="5">
                  <c:v>36.015000000000001</c:v>
                </c:pt>
                <c:pt idx="6">
                  <c:v>34.515000000000001</c:v>
                </c:pt>
                <c:pt idx="7">
                  <c:v>33.015000000000001</c:v>
                </c:pt>
                <c:pt idx="8">
                  <c:v>31.515000000000001</c:v>
                </c:pt>
                <c:pt idx="9">
                  <c:v>30.015000000000001</c:v>
                </c:pt>
                <c:pt idx="10">
                  <c:v>28.515000000000004</c:v>
                </c:pt>
                <c:pt idx="11">
                  <c:v>27.015000000000004</c:v>
                </c:pt>
                <c:pt idx="12">
                  <c:v>25.515000000000004</c:v>
                </c:pt>
                <c:pt idx="13">
                  <c:v>24.015000000000004</c:v>
                </c:pt>
                <c:pt idx="14">
                  <c:v>22.514999999999997</c:v>
                </c:pt>
                <c:pt idx="15">
                  <c:v>21.014999999999997</c:v>
                </c:pt>
                <c:pt idx="16">
                  <c:v>19.514999999999997</c:v>
                </c:pt>
                <c:pt idx="17">
                  <c:v>18.015000000000001</c:v>
                </c:pt>
                <c:pt idx="18">
                  <c:v>16.515000000000001</c:v>
                </c:pt>
                <c:pt idx="19">
                  <c:v>15.015000000000001</c:v>
                </c:pt>
                <c:pt idx="20">
                  <c:v>13.515000000000001</c:v>
                </c:pt>
                <c:pt idx="21">
                  <c:v>12.015000000000001</c:v>
                </c:pt>
                <c:pt idx="22">
                  <c:v>10.515000000000001</c:v>
                </c:pt>
                <c:pt idx="23">
                  <c:v>9.0150000000000006</c:v>
                </c:pt>
                <c:pt idx="24">
                  <c:v>7.5149999999999997</c:v>
                </c:pt>
                <c:pt idx="25">
                  <c:v>6.0149999999999997</c:v>
                </c:pt>
                <c:pt idx="26">
                  <c:v>4.5149999999999997</c:v>
                </c:pt>
                <c:pt idx="27">
                  <c:v>3.0150000000000001</c:v>
                </c:pt>
                <c:pt idx="28">
                  <c:v>1.5150000000000001</c:v>
                </c:pt>
                <c:pt idx="29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D9-470E-80D9-DDD1A3F95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221282400"/>
        <c:axId val="217319952"/>
      </c:barChart>
      <c:catAx>
        <c:axId val="2212824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7319952"/>
        <c:crosses val="autoZero"/>
        <c:auto val="1"/>
        <c:lblAlgn val="ctr"/>
        <c:lblOffset val="100"/>
        <c:noMultiLvlLbl val="0"/>
      </c:catAx>
      <c:valAx>
        <c:axId val="217319952"/>
        <c:scaling>
          <c:orientation val="minMax"/>
          <c:max val="25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128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Annuïtaire hypotheek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'[grafieken maken.xlsm]hypotheek'!$B$36</c:f>
              <c:strCache>
                <c:ptCount val="1"/>
                <c:pt idx="0">
                  <c:v>Aflossing</c:v>
                </c:pt>
              </c:strCache>
            </c:strRef>
          </c:tx>
          <c:spPr>
            <a:solidFill>
              <a:srgbClr val="258812"/>
            </a:solidFill>
            <a:ln>
              <a:noFill/>
            </a:ln>
            <a:effectLst/>
          </c:spPr>
          <c:invertIfNegative val="0"/>
          <c:val>
            <c:numRef>
              <c:f>'[grafieken maken.xlsm]hypotheek'!$B$37:$B$66</c:f>
              <c:numCache>
                <c:formatCode>General</c:formatCode>
                <c:ptCount val="30"/>
                <c:pt idx="0">
                  <c:v>45</c:v>
                </c:pt>
                <c:pt idx="1">
                  <c:v>48</c:v>
                </c:pt>
                <c:pt idx="2">
                  <c:v>50</c:v>
                </c:pt>
                <c:pt idx="3">
                  <c:v>53</c:v>
                </c:pt>
                <c:pt idx="4">
                  <c:v>55</c:v>
                </c:pt>
                <c:pt idx="5">
                  <c:v>58</c:v>
                </c:pt>
                <c:pt idx="6">
                  <c:v>61</c:v>
                </c:pt>
                <c:pt idx="7">
                  <c:v>64</c:v>
                </c:pt>
                <c:pt idx="8">
                  <c:v>67</c:v>
                </c:pt>
                <c:pt idx="9">
                  <c:v>70</c:v>
                </c:pt>
                <c:pt idx="10">
                  <c:v>74</c:v>
                </c:pt>
                <c:pt idx="11">
                  <c:v>78</c:v>
                </c:pt>
                <c:pt idx="12">
                  <c:v>81</c:v>
                </c:pt>
                <c:pt idx="13">
                  <c:v>85</c:v>
                </c:pt>
                <c:pt idx="14">
                  <c:v>90</c:v>
                </c:pt>
                <c:pt idx="15">
                  <c:v>94</c:v>
                </c:pt>
                <c:pt idx="16">
                  <c:v>99</c:v>
                </c:pt>
                <c:pt idx="17">
                  <c:v>103</c:v>
                </c:pt>
                <c:pt idx="18">
                  <c:v>109</c:v>
                </c:pt>
                <c:pt idx="19">
                  <c:v>114</c:v>
                </c:pt>
                <c:pt idx="20">
                  <c:v>120</c:v>
                </c:pt>
                <c:pt idx="21">
                  <c:v>126</c:v>
                </c:pt>
                <c:pt idx="22">
                  <c:v>132</c:v>
                </c:pt>
                <c:pt idx="23">
                  <c:v>139</c:v>
                </c:pt>
                <c:pt idx="24">
                  <c:v>146</c:v>
                </c:pt>
                <c:pt idx="25">
                  <c:v>153</c:v>
                </c:pt>
                <c:pt idx="26">
                  <c:v>161</c:v>
                </c:pt>
                <c:pt idx="27">
                  <c:v>169</c:v>
                </c:pt>
                <c:pt idx="28">
                  <c:v>177</c:v>
                </c:pt>
                <c:pt idx="29">
                  <c:v>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3C-4189-B7CA-8CFA50ED36FE}"/>
            </c:ext>
          </c:extLst>
        </c:ser>
        <c:ser>
          <c:idx val="1"/>
          <c:order val="1"/>
          <c:tx>
            <c:strRef>
              <c:f>'[grafieken maken.xlsm]hypotheek'!$C$36</c:f>
              <c:strCache>
                <c:ptCount val="1"/>
                <c:pt idx="0">
                  <c:v>Rente</c:v>
                </c:pt>
              </c:strCache>
            </c:strRef>
          </c:tx>
          <c:spPr>
            <a:solidFill>
              <a:srgbClr val="88121B"/>
            </a:solidFill>
            <a:ln>
              <a:noFill/>
            </a:ln>
            <a:effectLst/>
          </c:spPr>
          <c:invertIfNegative val="0"/>
          <c:val>
            <c:numRef>
              <c:f>'[grafieken maken.xlsm]hypotheek'!$C$37:$C$66</c:f>
              <c:numCache>
                <c:formatCode>General</c:formatCode>
                <c:ptCount val="30"/>
                <c:pt idx="0">
                  <c:v>105</c:v>
                </c:pt>
                <c:pt idx="1">
                  <c:v>102.9</c:v>
                </c:pt>
                <c:pt idx="2">
                  <c:v>101.5</c:v>
                </c:pt>
                <c:pt idx="3">
                  <c:v>99.4</c:v>
                </c:pt>
                <c:pt idx="4">
                  <c:v>98</c:v>
                </c:pt>
                <c:pt idx="5">
                  <c:v>95.9</c:v>
                </c:pt>
                <c:pt idx="6">
                  <c:v>93.800000000000011</c:v>
                </c:pt>
                <c:pt idx="7">
                  <c:v>91.7</c:v>
                </c:pt>
                <c:pt idx="8">
                  <c:v>89.6</c:v>
                </c:pt>
                <c:pt idx="9">
                  <c:v>87.5</c:v>
                </c:pt>
                <c:pt idx="10">
                  <c:v>84.7</c:v>
                </c:pt>
                <c:pt idx="11">
                  <c:v>81.900000000000006</c:v>
                </c:pt>
                <c:pt idx="12">
                  <c:v>79.800000000000011</c:v>
                </c:pt>
                <c:pt idx="13">
                  <c:v>77</c:v>
                </c:pt>
                <c:pt idx="14">
                  <c:v>73.5</c:v>
                </c:pt>
                <c:pt idx="15">
                  <c:v>70.7</c:v>
                </c:pt>
                <c:pt idx="16">
                  <c:v>67.2</c:v>
                </c:pt>
                <c:pt idx="17">
                  <c:v>64.400000000000006</c:v>
                </c:pt>
                <c:pt idx="18">
                  <c:v>60.2</c:v>
                </c:pt>
                <c:pt idx="19">
                  <c:v>56.7</c:v>
                </c:pt>
                <c:pt idx="20">
                  <c:v>52.5</c:v>
                </c:pt>
                <c:pt idx="21">
                  <c:v>48.3</c:v>
                </c:pt>
                <c:pt idx="22">
                  <c:v>44.1</c:v>
                </c:pt>
                <c:pt idx="23">
                  <c:v>39.200000000000003</c:v>
                </c:pt>
                <c:pt idx="24">
                  <c:v>34.299999999999997</c:v>
                </c:pt>
                <c:pt idx="25">
                  <c:v>29.4</c:v>
                </c:pt>
                <c:pt idx="26">
                  <c:v>23.8</c:v>
                </c:pt>
                <c:pt idx="27">
                  <c:v>18.2</c:v>
                </c:pt>
                <c:pt idx="28">
                  <c:v>12.600000000000001</c:v>
                </c:pt>
                <c:pt idx="29">
                  <c:v>6.3000000000000007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3C-4189-B7CA-8CFA50ED36FE}"/>
            </c:ext>
          </c:extLst>
        </c:ser>
        <c:ser>
          <c:idx val="2"/>
          <c:order val="2"/>
          <c:tx>
            <c:strRef>
              <c:f>'[grafieken maken.xlsm]hypotheek'!$D$36</c:f>
              <c:strCache>
                <c:ptCount val="1"/>
                <c:pt idx="0">
                  <c:v>Belastingvoordeel</c:v>
                </c:pt>
              </c:strCache>
            </c:strRef>
          </c:tx>
          <c:spPr>
            <a:solidFill>
              <a:srgbClr val="88121B">
                <a:alpha val="70000"/>
              </a:srgbClr>
            </a:solidFill>
            <a:ln>
              <a:noFill/>
            </a:ln>
            <a:effectLst/>
          </c:spPr>
          <c:invertIfNegative val="0"/>
          <c:val>
            <c:numRef>
              <c:f>'[grafieken maken.xlsm]hypotheek'!$D$37:$D$66</c:f>
              <c:numCache>
                <c:formatCode>General</c:formatCode>
                <c:ptCount val="30"/>
                <c:pt idx="0">
                  <c:v>45</c:v>
                </c:pt>
                <c:pt idx="1">
                  <c:v>44.1</c:v>
                </c:pt>
                <c:pt idx="2">
                  <c:v>43.5</c:v>
                </c:pt>
                <c:pt idx="3">
                  <c:v>42.6</c:v>
                </c:pt>
                <c:pt idx="4">
                  <c:v>42</c:v>
                </c:pt>
                <c:pt idx="5">
                  <c:v>41.1</c:v>
                </c:pt>
                <c:pt idx="6">
                  <c:v>40.199999999999996</c:v>
                </c:pt>
                <c:pt idx="7">
                  <c:v>39.299999999999997</c:v>
                </c:pt>
                <c:pt idx="8">
                  <c:v>38.4</c:v>
                </c:pt>
                <c:pt idx="9">
                  <c:v>37.5</c:v>
                </c:pt>
                <c:pt idx="10">
                  <c:v>36.299999999999997</c:v>
                </c:pt>
                <c:pt idx="11">
                  <c:v>35.1</c:v>
                </c:pt>
                <c:pt idx="12">
                  <c:v>34.199999999999996</c:v>
                </c:pt>
                <c:pt idx="13">
                  <c:v>33</c:v>
                </c:pt>
                <c:pt idx="14">
                  <c:v>31.5</c:v>
                </c:pt>
                <c:pt idx="15">
                  <c:v>30.299999999999997</c:v>
                </c:pt>
                <c:pt idx="16">
                  <c:v>28.799999999999997</c:v>
                </c:pt>
                <c:pt idx="17">
                  <c:v>27.599999999999998</c:v>
                </c:pt>
                <c:pt idx="18">
                  <c:v>25.8</c:v>
                </c:pt>
                <c:pt idx="19">
                  <c:v>24.3</c:v>
                </c:pt>
                <c:pt idx="20">
                  <c:v>22.5</c:v>
                </c:pt>
                <c:pt idx="21">
                  <c:v>20.7</c:v>
                </c:pt>
                <c:pt idx="22">
                  <c:v>18.899999999999999</c:v>
                </c:pt>
                <c:pt idx="23">
                  <c:v>16.8</c:v>
                </c:pt>
                <c:pt idx="24">
                  <c:v>14.7</c:v>
                </c:pt>
                <c:pt idx="25">
                  <c:v>12.6</c:v>
                </c:pt>
                <c:pt idx="26">
                  <c:v>10.199999999999999</c:v>
                </c:pt>
                <c:pt idx="27">
                  <c:v>7.8</c:v>
                </c:pt>
                <c:pt idx="28">
                  <c:v>5.3999999999999995</c:v>
                </c:pt>
                <c:pt idx="29">
                  <c:v>2.6999999999999997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3C-4189-B7CA-8CFA50ED3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32832288"/>
        <c:axId val="125351984"/>
      </c:barChart>
      <c:catAx>
        <c:axId val="13283228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25351984"/>
        <c:crosses val="autoZero"/>
        <c:auto val="1"/>
        <c:lblAlgn val="ctr"/>
        <c:lblOffset val="100"/>
        <c:noMultiLvlLbl val="0"/>
      </c:catAx>
      <c:valAx>
        <c:axId val="125351984"/>
        <c:scaling>
          <c:orientation val="minMax"/>
          <c:max val="2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283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666926674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99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3885851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6549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62900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verwerkingsopdracht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1279706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36553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398467" y="3101125"/>
            <a:ext cx="5825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spc="600"/>
              <a:t>economielokaal voor 3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3248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66999299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8233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098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58663014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5696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82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87310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0272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28EFCD-751C-4A51-B595-FC7C74A9B8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Hypotheek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FFE1224-4069-4A21-B0F0-4A2BD23595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of eigenlijk: een hypothecaire lening</a:t>
            </a:r>
          </a:p>
        </p:txBody>
      </p:sp>
    </p:spTree>
    <p:extLst>
      <p:ext uri="{BB962C8B-B14F-4D97-AF65-F5344CB8AC3E}">
        <p14:creationId xmlns:p14="http://schemas.microsoft.com/office/powerpoint/2010/main" val="310584984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8CEA936A-9FA7-4240-9BA6-9AFD2C7910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is een hypothecaire lening?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30BDE42-F0B7-4DAD-B802-8DF7007F75E4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Lineaire hypotheek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E3D722D-2E6A-4E3E-9A00-81C9E544FCDC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Annuïtaire hypotheek</a:t>
            </a:r>
          </a:p>
        </p:txBody>
      </p:sp>
    </p:spTree>
    <p:extLst>
      <p:ext uri="{BB962C8B-B14F-4D97-AF65-F5344CB8AC3E}">
        <p14:creationId xmlns:p14="http://schemas.microsoft.com/office/powerpoint/2010/main" val="211233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F0F4258-9465-4A3C-BEDD-47B5A2CDB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hypothecaire lening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B2BBA230-7291-42DF-9A30-425DDDF43B91}"/>
              </a:ext>
            </a:extLst>
          </p:cNvPr>
          <p:cNvSpPr/>
          <p:nvPr/>
        </p:nvSpPr>
        <p:spPr>
          <a:xfrm>
            <a:off x="6459279" y="2011680"/>
            <a:ext cx="5170746" cy="2834640"/>
          </a:xfrm>
          <a:prstGeom prst="rect">
            <a:avLst/>
          </a:prstGeom>
          <a:solidFill>
            <a:srgbClr val="B5E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 descr="Afbeelding met speelgoed, kamer&#10;&#10;Automatisch gegenereerde beschrijving">
            <a:extLst>
              <a:ext uri="{FF2B5EF4-FFF2-40B4-BE49-F238E27FC236}">
                <a16:creationId xmlns:a16="http://schemas.microsoft.com/office/drawing/2014/main" id="{18A975E6-2807-4826-9558-216D72A615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60" t="50960" r="8240" b="25520"/>
          <a:stretch/>
        </p:blipFill>
        <p:spPr>
          <a:xfrm>
            <a:off x="6459279" y="2699147"/>
            <a:ext cx="1866900" cy="1120140"/>
          </a:xfrm>
          <a:prstGeom prst="rect">
            <a:avLst/>
          </a:prstGeom>
        </p:spPr>
      </p:pic>
      <p:pic>
        <p:nvPicPr>
          <p:cNvPr id="10" name="Afbeelding 9" descr="Afbeelding met speelgoed, kamer&#10;&#10;Automatisch gegenereerde beschrijving">
            <a:extLst>
              <a:ext uri="{FF2B5EF4-FFF2-40B4-BE49-F238E27FC236}">
                <a16:creationId xmlns:a16="http://schemas.microsoft.com/office/drawing/2014/main" id="{EA4F1FD5-E10C-46AD-A637-39321C59E3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0" t="74000" r="40080"/>
          <a:stretch/>
        </p:blipFill>
        <p:spPr>
          <a:xfrm flipH="1">
            <a:off x="9725025" y="2767727"/>
            <a:ext cx="1905000" cy="1238250"/>
          </a:xfrm>
          <a:prstGeom prst="rect">
            <a:avLst/>
          </a:prstGeom>
        </p:spPr>
      </p:pic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5BA0F3E7-808C-42B5-864F-4F414B859221}"/>
              </a:ext>
            </a:extLst>
          </p:cNvPr>
          <p:cNvSpPr/>
          <p:nvPr/>
        </p:nvSpPr>
        <p:spPr>
          <a:xfrm>
            <a:off x="6657370" y="2211804"/>
            <a:ext cx="1620000" cy="432000"/>
          </a:xfrm>
          <a:prstGeom prst="roundRect">
            <a:avLst>
              <a:gd name="adj" fmla="val 42473"/>
            </a:avLst>
          </a:prstGeom>
          <a:noFill/>
          <a:ln w="12700"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11FA17B0-FAF9-4731-A3F0-56D9188BBC38}"/>
              </a:ext>
            </a:extLst>
          </p:cNvPr>
          <p:cNvSpPr txBox="1"/>
          <p:nvPr/>
        </p:nvSpPr>
        <p:spPr>
          <a:xfrm>
            <a:off x="7159433" y="2253396"/>
            <a:ext cx="615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 dirty="0">
                <a:solidFill>
                  <a:srgbClr val="5B60AB"/>
                </a:solidFill>
              </a:rPr>
              <a:t>lener</a:t>
            </a: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5D083ECF-FD13-4CCC-9769-8564F2508A0F}"/>
              </a:ext>
            </a:extLst>
          </p:cNvPr>
          <p:cNvSpPr/>
          <p:nvPr/>
        </p:nvSpPr>
        <p:spPr>
          <a:xfrm>
            <a:off x="9725025" y="2183818"/>
            <a:ext cx="1728699" cy="432000"/>
          </a:xfrm>
          <a:prstGeom prst="roundRect">
            <a:avLst>
              <a:gd name="adj" fmla="val 42473"/>
            </a:avLst>
          </a:prstGeom>
          <a:noFill/>
          <a:ln w="12700"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1D0F454-FD1C-4172-BF12-948ADCB4AB42}"/>
              </a:ext>
            </a:extLst>
          </p:cNvPr>
          <p:cNvSpPr txBox="1"/>
          <p:nvPr/>
        </p:nvSpPr>
        <p:spPr>
          <a:xfrm>
            <a:off x="9744665" y="2233732"/>
            <a:ext cx="1709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 dirty="0">
                <a:solidFill>
                  <a:srgbClr val="5B60AB"/>
                </a:solidFill>
              </a:rPr>
              <a:t>kredietverstrekker</a:t>
            </a:r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D9F44B62-F88C-42E5-BC13-FB8213839AB4}"/>
              </a:ext>
            </a:extLst>
          </p:cNvPr>
          <p:cNvSpPr/>
          <p:nvPr/>
        </p:nvSpPr>
        <p:spPr>
          <a:xfrm>
            <a:off x="6698725" y="4062104"/>
            <a:ext cx="1620000" cy="432000"/>
          </a:xfrm>
          <a:prstGeom prst="roundRect">
            <a:avLst>
              <a:gd name="adj" fmla="val 424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6098CDA7-DF40-48E0-8437-CAB40F3C39FC}"/>
              </a:ext>
            </a:extLst>
          </p:cNvPr>
          <p:cNvSpPr txBox="1"/>
          <p:nvPr/>
        </p:nvSpPr>
        <p:spPr>
          <a:xfrm>
            <a:off x="6742842" y="4110186"/>
            <a:ext cx="15338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 dirty="0">
                <a:solidFill>
                  <a:srgbClr val="5B60AB"/>
                </a:solidFill>
              </a:rPr>
              <a:t>hypotheekgever</a:t>
            </a:r>
            <a:endParaRPr lang="nl-NL" dirty="0">
              <a:solidFill>
                <a:srgbClr val="5B60AB"/>
              </a:solidFill>
            </a:endParaRPr>
          </a:p>
        </p:txBody>
      </p:sp>
      <p:sp>
        <p:nvSpPr>
          <p:cNvPr id="17" name="Rechthoek: afgeronde hoeken 16">
            <a:extLst>
              <a:ext uri="{FF2B5EF4-FFF2-40B4-BE49-F238E27FC236}">
                <a16:creationId xmlns:a16="http://schemas.microsoft.com/office/drawing/2014/main" id="{7CEABE8F-3784-40C0-9BBA-A6BD9C1AEECD}"/>
              </a:ext>
            </a:extLst>
          </p:cNvPr>
          <p:cNvSpPr/>
          <p:nvPr/>
        </p:nvSpPr>
        <p:spPr>
          <a:xfrm>
            <a:off x="9786020" y="4062104"/>
            <a:ext cx="1620000" cy="432000"/>
          </a:xfrm>
          <a:prstGeom prst="roundRect">
            <a:avLst>
              <a:gd name="adj" fmla="val 424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FC6A0F09-1EE2-4524-B29A-94D36EF6B119}"/>
              </a:ext>
            </a:extLst>
          </p:cNvPr>
          <p:cNvSpPr txBox="1"/>
          <p:nvPr/>
        </p:nvSpPr>
        <p:spPr>
          <a:xfrm>
            <a:off x="9759513" y="4108827"/>
            <a:ext cx="1620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rgbClr val="5B60AB"/>
                </a:solidFill>
              </a:rPr>
              <a:t>hypotheeknemer</a:t>
            </a:r>
            <a:endParaRPr lang="nl-NL" dirty="0">
              <a:solidFill>
                <a:srgbClr val="5B60AB"/>
              </a:solidFill>
            </a:endParaRPr>
          </a:p>
        </p:txBody>
      </p: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A536EF36-C9EC-409A-B3AE-5C5EFEAF0E5F}"/>
              </a:ext>
            </a:extLst>
          </p:cNvPr>
          <p:cNvCxnSpPr>
            <a:cxnSpLocks/>
          </p:cNvCxnSpPr>
          <p:nvPr/>
        </p:nvCxnSpPr>
        <p:spPr>
          <a:xfrm flipH="1">
            <a:off x="8423355" y="4369911"/>
            <a:ext cx="1245790" cy="0"/>
          </a:xfrm>
          <a:prstGeom prst="straightConnector1">
            <a:avLst/>
          </a:prstGeom>
          <a:ln w="50800">
            <a:solidFill>
              <a:srgbClr val="4B69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545D973B-3E02-4C4D-A3D0-C22899D728CB}"/>
              </a:ext>
            </a:extLst>
          </p:cNvPr>
          <p:cNvCxnSpPr>
            <a:cxnSpLocks/>
          </p:cNvCxnSpPr>
          <p:nvPr/>
        </p:nvCxnSpPr>
        <p:spPr>
          <a:xfrm>
            <a:off x="8423355" y="4202271"/>
            <a:ext cx="1245790" cy="0"/>
          </a:xfrm>
          <a:prstGeom prst="straightConnector1">
            <a:avLst/>
          </a:prstGeom>
          <a:ln w="50800">
            <a:solidFill>
              <a:srgbClr val="4B69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>
            <a:extLst>
              <a:ext uri="{FF2B5EF4-FFF2-40B4-BE49-F238E27FC236}">
                <a16:creationId xmlns:a16="http://schemas.microsoft.com/office/drawing/2014/main" id="{88370272-544D-4A9B-B4D6-08C6DD4F053E}"/>
              </a:ext>
            </a:extLst>
          </p:cNvPr>
          <p:cNvSpPr txBox="1"/>
          <p:nvPr/>
        </p:nvSpPr>
        <p:spPr>
          <a:xfrm>
            <a:off x="8458754" y="3892827"/>
            <a:ext cx="11031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>
                <a:solidFill>
                  <a:srgbClr val="5B60AB"/>
                </a:solidFill>
              </a:rPr>
              <a:t>onderpand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16B02DDB-C1CB-4D81-AD45-57706A30F048}"/>
              </a:ext>
            </a:extLst>
          </p:cNvPr>
          <p:cNvSpPr txBox="1"/>
          <p:nvPr/>
        </p:nvSpPr>
        <p:spPr>
          <a:xfrm>
            <a:off x="8670320" y="4330184"/>
            <a:ext cx="691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>
                <a:solidFill>
                  <a:srgbClr val="5B60AB"/>
                </a:solidFill>
              </a:rPr>
              <a:t>lening</a:t>
            </a:r>
          </a:p>
        </p:txBody>
      </p:sp>
      <p:pic>
        <p:nvPicPr>
          <p:cNvPr id="23" name="Afbeelding 22" descr="Afbeelding met tekening&#10;&#10;Automatisch gegenereerde beschrijving">
            <a:extLst>
              <a:ext uri="{FF2B5EF4-FFF2-40B4-BE49-F238E27FC236}">
                <a16:creationId xmlns:a16="http://schemas.microsoft.com/office/drawing/2014/main" id="{C47E417B-8569-4F40-92AA-2FFC7FB72E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0" t="18200" r="66700" b="15199"/>
          <a:stretch/>
        </p:blipFill>
        <p:spPr>
          <a:xfrm>
            <a:off x="8607360" y="2699147"/>
            <a:ext cx="874584" cy="1120140"/>
          </a:xfrm>
          <a:prstGeom prst="rect">
            <a:avLst/>
          </a:prstGeom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96A64658-C632-42D5-8B53-C79336822BA9}"/>
              </a:ext>
            </a:extLst>
          </p:cNvPr>
          <p:cNvSpPr txBox="1"/>
          <p:nvPr/>
        </p:nvSpPr>
        <p:spPr>
          <a:xfrm>
            <a:off x="8775491" y="2729627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rgbClr val="B5E4EF"/>
                </a:solidFill>
              </a:rPr>
              <a:t>akte</a:t>
            </a:r>
            <a:endParaRPr lang="nl-NL" dirty="0">
              <a:solidFill>
                <a:srgbClr val="B5E4EF"/>
              </a:solidFill>
            </a:endParaRPr>
          </a:p>
        </p:txBody>
      </p:sp>
      <p:sp>
        <p:nvSpPr>
          <p:cNvPr id="25" name="Tijdelijke aanduiding voor inhoud 2">
            <a:extLst>
              <a:ext uri="{FF2B5EF4-FFF2-40B4-BE49-F238E27FC236}">
                <a16:creationId xmlns:a16="http://schemas.microsoft.com/office/drawing/2014/main" id="{1358B6D1-0B1E-4DC6-8371-2F6DC36CF214}"/>
              </a:ext>
            </a:extLst>
          </p:cNvPr>
          <p:cNvSpPr txBox="1">
            <a:spLocks/>
          </p:cNvSpPr>
          <p:nvPr/>
        </p:nvSpPr>
        <p:spPr>
          <a:xfrm>
            <a:off x="355600" y="1825625"/>
            <a:ext cx="5288456" cy="46672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nl-NL" dirty="0"/>
              <a:t>De lener geeft de kredietverstrekker dus het </a:t>
            </a:r>
            <a:r>
              <a:rPr lang="nl-NL" b="1" i="1" dirty="0"/>
              <a:t>recht van hypotheek</a:t>
            </a:r>
            <a:r>
              <a:rPr lang="nl-NL" dirty="0"/>
              <a:t>. </a:t>
            </a:r>
          </a:p>
          <a:p>
            <a:pPr>
              <a:spcAft>
                <a:spcPts val="1200"/>
              </a:spcAft>
            </a:pPr>
            <a:r>
              <a:rPr lang="nl-NL" dirty="0"/>
              <a:t>De lener neemt geld aan en </a:t>
            </a:r>
            <a:r>
              <a:rPr lang="nl-NL" u="sng" dirty="0"/>
              <a:t>geeft </a:t>
            </a:r>
            <a:r>
              <a:rPr lang="nl-NL" dirty="0"/>
              <a:t>de bank het recht van hypotheek en is daardoor de hypotheekgever. </a:t>
            </a:r>
          </a:p>
          <a:p>
            <a:pPr>
              <a:spcAft>
                <a:spcPts val="1200"/>
              </a:spcAft>
            </a:pPr>
            <a:r>
              <a:rPr lang="nl-NL" dirty="0"/>
              <a:t>De kredietverstrekker geeft het geld en </a:t>
            </a:r>
            <a:r>
              <a:rPr lang="nl-NL" u="sng" dirty="0"/>
              <a:t>neemt </a:t>
            </a:r>
            <a:r>
              <a:rPr lang="nl-NL" dirty="0"/>
              <a:t>in ruil daarvoor het recht van hypotheek aan en is daardoor de hypotheeknemer.</a:t>
            </a:r>
          </a:p>
        </p:txBody>
      </p:sp>
    </p:spTree>
    <p:extLst>
      <p:ext uri="{BB962C8B-B14F-4D97-AF65-F5344CB8AC3E}">
        <p14:creationId xmlns:p14="http://schemas.microsoft.com/office/powerpoint/2010/main" val="86286839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21" grpId="0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ep 31">
            <a:extLst>
              <a:ext uri="{FF2B5EF4-FFF2-40B4-BE49-F238E27FC236}">
                <a16:creationId xmlns:a16="http://schemas.microsoft.com/office/drawing/2014/main" id="{9B758E80-DB48-49F7-A9FD-E3713DE261D0}"/>
              </a:ext>
            </a:extLst>
          </p:cNvPr>
          <p:cNvGrpSpPr/>
          <p:nvPr/>
        </p:nvGrpSpPr>
        <p:grpSpPr>
          <a:xfrm>
            <a:off x="6326416" y="5125212"/>
            <a:ext cx="1901324" cy="1368152"/>
            <a:chOff x="7964716" y="5125212"/>
            <a:chExt cx="1901324" cy="1368152"/>
          </a:xfrm>
        </p:grpSpPr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D7BEBCC6-B5AD-44B8-8E38-E2E08FF015A5}"/>
                </a:ext>
              </a:extLst>
            </p:cNvPr>
            <p:cNvSpPr/>
            <p:nvPr/>
          </p:nvSpPr>
          <p:spPr>
            <a:xfrm>
              <a:off x="7964716" y="5125212"/>
              <a:ext cx="1857460" cy="1368152"/>
            </a:xfrm>
            <a:prstGeom prst="rect">
              <a:avLst/>
            </a:prstGeom>
            <a:solidFill>
              <a:srgbClr val="9BBB5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86C1DBF0-6289-416E-BDF4-AA2507CAC2B1}"/>
                </a:ext>
              </a:extLst>
            </p:cNvPr>
            <p:cNvSpPr txBox="1"/>
            <p:nvPr/>
          </p:nvSpPr>
          <p:spPr>
            <a:xfrm>
              <a:off x="8863586" y="6105587"/>
              <a:ext cx="1002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prstClr val="white">
                      <a:lumMod val="95000"/>
                    </a:prstClr>
                  </a:solidFill>
                  <a:latin typeface="Calibri"/>
                </a:rPr>
                <a:t>aflossing</a:t>
              </a:r>
            </a:p>
          </p:txBody>
        </p:sp>
        <p:grpSp>
          <p:nvGrpSpPr>
            <p:cNvPr id="31" name="Groep 30">
              <a:extLst>
                <a:ext uri="{FF2B5EF4-FFF2-40B4-BE49-F238E27FC236}">
                  <a16:creationId xmlns:a16="http://schemas.microsoft.com/office/drawing/2014/main" id="{AADABEBF-71C0-40B1-A4C1-24260E0B7A47}"/>
                </a:ext>
              </a:extLst>
            </p:cNvPr>
            <p:cNvGrpSpPr/>
            <p:nvPr/>
          </p:nvGrpSpPr>
          <p:grpSpPr>
            <a:xfrm>
              <a:off x="7975778" y="5125212"/>
              <a:ext cx="1875395" cy="1349707"/>
              <a:chOff x="7975778" y="5125212"/>
              <a:chExt cx="1875395" cy="1349707"/>
            </a:xfrm>
          </p:grpSpPr>
          <p:pic>
            <p:nvPicPr>
              <p:cNvPr id="9" name="Picture 2">
                <a:extLst>
                  <a:ext uri="{FF2B5EF4-FFF2-40B4-BE49-F238E27FC236}">
                    <a16:creationId xmlns:a16="http://schemas.microsoft.com/office/drawing/2014/main" id="{35B48EFF-765A-4C3B-80D6-661F6DF6E44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7975778" y="5125212"/>
                <a:ext cx="1875395" cy="13497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C787B164-8BCE-47B9-8E25-9E6D21939C70}"/>
                  </a:ext>
                </a:extLst>
              </p:cNvPr>
              <p:cNvSpPr txBox="1"/>
              <p:nvPr/>
            </p:nvSpPr>
            <p:spPr>
              <a:xfrm>
                <a:off x="8316441" y="5525024"/>
                <a:ext cx="6867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prstClr val="white">
                        <a:lumMod val="95000"/>
                      </a:prstClr>
                    </a:solidFill>
                    <a:latin typeface="Calibri"/>
                  </a:rPr>
                  <a:t>rente</a:t>
                </a:r>
              </a:p>
            </p:txBody>
          </p:sp>
        </p:grp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0AA7C5D3-01F9-48BD-AD07-85E112158669}"/>
              </a:ext>
            </a:extLst>
          </p:cNvPr>
          <p:cNvGrpSpPr/>
          <p:nvPr/>
        </p:nvGrpSpPr>
        <p:grpSpPr>
          <a:xfrm>
            <a:off x="553215" y="5402282"/>
            <a:ext cx="1939925" cy="733425"/>
            <a:chOff x="1648590" y="5402282"/>
            <a:chExt cx="1939925" cy="733425"/>
          </a:xfrm>
        </p:grpSpPr>
        <p:sp>
          <p:nvSpPr>
            <p:cNvPr id="14" name="Vrije vorm 17">
              <a:extLst>
                <a:ext uri="{FF2B5EF4-FFF2-40B4-BE49-F238E27FC236}">
                  <a16:creationId xmlns:a16="http://schemas.microsoft.com/office/drawing/2014/main" id="{94DEF59E-A466-40D2-98BA-8F16D963E297}"/>
                </a:ext>
              </a:extLst>
            </p:cNvPr>
            <p:cNvSpPr/>
            <p:nvPr/>
          </p:nvSpPr>
          <p:spPr>
            <a:xfrm>
              <a:off x="1648590" y="5402282"/>
              <a:ext cx="1939925" cy="733425"/>
            </a:xfrm>
            <a:custGeom>
              <a:avLst/>
              <a:gdLst>
                <a:gd name="connsiteX0" fmla="*/ 0 w 1939925"/>
                <a:gd name="connsiteY0" fmla="*/ 0 h 733425"/>
                <a:gd name="connsiteX1" fmla="*/ 0 w 1939925"/>
                <a:gd name="connsiteY1" fmla="*/ 730250 h 733425"/>
                <a:gd name="connsiteX2" fmla="*/ 1939925 w 1939925"/>
                <a:gd name="connsiteY2" fmla="*/ 733425 h 733425"/>
                <a:gd name="connsiteX3" fmla="*/ 0 w 1939925"/>
                <a:gd name="connsiteY3" fmla="*/ 0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9925" h="733425">
                  <a:moveTo>
                    <a:pt x="0" y="0"/>
                  </a:moveTo>
                  <a:lnTo>
                    <a:pt x="0" y="730250"/>
                  </a:lnTo>
                  <a:lnTo>
                    <a:pt x="1939925" y="733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504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0D9B79ED-40FC-4AFD-8ED5-B5827234DEDD}"/>
                </a:ext>
              </a:extLst>
            </p:cNvPr>
            <p:cNvSpPr txBox="1"/>
            <p:nvPr/>
          </p:nvSpPr>
          <p:spPr>
            <a:xfrm>
              <a:off x="1819595" y="5700509"/>
              <a:ext cx="6867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prstClr val="white">
                      <a:lumMod val="95000"/>
                    </a:prstClr>
                  </a:solidFill>
                  <a:latin typeface="Calibri"/>
                </a:rPr>
                <a:t>rente</a:t>
              </a: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DB98A7D-AAE5-4365-A21F-41E09A8C8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Nog maar twee soorten</a:t>
            </a:r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E73FB122-C762-4A76-9DF6-B17E6F489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2265363"/>
            <a:ext cx="5641976" cy="823912"/>
          </a:xfrm>
        </p:spPr>
        <p:txBody>
          <a:bodyPr/>
          <a:lstStyle/>
          <a:p>
            <a:r>
              <a:rPr lang="nl-NL" dirty="0"/>
              <a:t>Lineaire hypotheek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95EB97-F49E-4AF9-9E5D-BC42C52E9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3120717"/>
            <a:ext cx="5641976" cy="1730681"/>
          </a:xfrm>
        </p:spPr>
        <p:txBody>
          <a:bodyPr/>
          <a:lstStyle/>
          <a:p>
            <a:r>
              <a:rPr lang="nl-NL" dirty="0"/>
              <a:t>Vaste aflossing (per maand)</a:t>
            </a:r>
          </a:p>
          <a:p>
            <a:r>
              <a:rPr lang="nl-NL" dirty="0"/>
              <a:t>Totale maandlasten dalen</a:t>
            </a:r>
          </a:p>
          <a:p>
            <a:r>
              <a:rPr lang="nl-NL" dirty="0"/>
              <a:t>Maar hoge beginlasten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A729AC70-AFC5-4E25-9FE2-7265FA152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65363"/>
            <a:ext cx="5664200" cy="823912"/>
          </a:xfrm>
        </p:spPr>
        <p:txBody>
          <a:bodyPr/>
          <a:lstStyle/>
          <a:p>
            <a:r>
              <a:rPr lang="nl-NL" dirty="0"/>
              <a:t>Annuïtaire hypotheek</a:t>
            </a:r>
          </a:p>
        </p:txBody>
      </p:sp>
      <p:sp>
        <p:nvSpPr>
          <p:cNvPr id="23" name="Tijdelijke aanduiding voor inhoud 22">
            <a:extLst>
              <a:ext uri="{FF2B5EF4-FFF2-40B4-BE49-F238E27FC236}">
                <a16:creationId xmlns:a16="http://schemas.microsoft.com/office/drawing/2014/main" id="{313C7C6C-D57C-4414-A625-8EE32C410D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6" y="3120717"/>
            <a:ext cx="5664199" cy="1730681"/>
          </a:xfrm>
        </p:spPr>
        <p:txBody>
          <a:bodyPr/>
          <a:lstStyle/>
          <a:p>
            <a:r>
              <a:rPr lang="nl-NL" dirty="0"/>
              <a:t>Vaste (totale) maandlasten</a:t>
            </a:r>
          </a:p>
          <a:p>
            <a:r>
              <a:rPr lang="nl-NL" dirty="0"/>
              <a:t>Lost maar langzaam af,</a:t>
            </a:r>
          </a:p>
          <a:p>
            <a:r>
              <a:rPr lang="nl-NL" dirty="0"/>
              <a:t>waardoor je relatief veel rente betaalt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7220E799-179E-4664-8C77-E6AF298CC45F}"/>
              </a:ext>
            </a:extLst>
          </p:cNvPr>
          <p:cNvSpPr/>
          <p:nvPr/>
        </p:nvSpPr>
        <p:spPr>
          <a:xfrm>
            <a:off x="546915" y="6132557"/>
            <a:ext cx="1944216" cy="360318"/>
          </a:xfrm>
          <a:prstGeom prst="rect">
            <a:avLst/>
          </a:prstGeom>
          <a:solidFill>
            <a:srgbClr val="9BBB5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aflossing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B1A1187B-77DB-47B6-823E-C8E1636DDF52}"/>
              </a:ext>
            </a:extLst>
          </p:cNvPr>
          <p:cNvCxnSpPr/>
          <p:nvPr/>
        </p:nvCxnSpPr>
        <p:spPr>
          <a:xfrm>
            <a:off x="546915" y="5060186"/>
            <a:ext cx="0" cy="144016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D90898D5-DCD5-47CC-B678-95BCB3AAB384}"/>
              </a:ext>
            </a:extLst>
          </p:cNvPr>
          <p:cNvCxnSpPr/>
          <p:nvPr/>
        </p:nvCxnSpPr>
        <p:spPr>
          <a:xfrm>
            <a:off x="542153" y="6490216"/>
            <a:ext cx="1948978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1617AABA-211E-4CD5-BBE9-B60C3B05C6BA}"/>
              </a:ext>
            </a:extLst>
          </p:cNvPr>
          <p:cNvSpPr txBox="1"/>
          <p:nvPr/>
        </p:nvSpPr>
        <p:spPr>
          <a:xfrm>
            <a:off x="1339002" y="6464751"/>
            <a:ext cx="1060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prstClr val="black"/>
                </a:solidFill>
                <a:latin typeface="Calibri"/>
              </a:rPr>
              <a:t>looptijd →</a:t>
            </a:r>
          </a:p>
        </p:txBody>
      </p:sp>
      <p:grpSp>
        <p:nvGrpSpPr>
          <p:cNvPr id="29" name="Groep 28">
            <a:extLst>
              <a:ext uri="{FF2B5EF4-FFF2-40B4-BE49-F238E27FC236}">
                <a16:creationId xmlns:a16="http://schemas.microsoft.com/office/drawing/2014/main" id="{6DE8099B-6AE1-462A-8E8A-A1704422BB68}"/>
              </a:ext>
            </a:extLst>
          </p:cNvPr>
          <p:cNvGrpSpPr/>
          <p:nvPr/>
        </p:nvGrpSpPr>
        <p:grpSpPr>
          <a:xfrm>
            <a:off x="492126" y="1421601"/>
            <a:ext cx="5749926" cy="828167"/>
            <a:chOff x="4867554" y="156637"/>
            <a:chExt cx="6748555" cy="972000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AAE17679-BC30-444E-8D47-20C836AC307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843" r="2061" b="43462"/>
            <a:stretch/>
          </p:blipFill>
          <p:spPr bwMode="auto">
            <a:xfrm>
              <a:off x="4867554" y="156637"/>
              <a:ext cx="3377821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>
              <a:extLst>
                <a:ext uri="{FF2B5EF4-FFF2-40B4-BE49-F238E27FC236}">
                  <a16:creationId xmlns:a16="http://schemas.microsoft.com/office/drawing/2014/main" id="{EF8F14E9-B568-4EB8-9C73-89B87084AF9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1" t="56428" b="4876"/>
            <a:stretch/>
          </p:blipFill>
          <p:spPr bwMode="auto">
            <a:xfrm>
              <a:off x="8238288" y="156637"/>
              <a:ext cx="3377821" cy="9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59C1231D-F895-4FCA-A4DB-128049C3A626}"/>
              </a:ext>
            </a:extLst>
          </p:cNvPr>
          <p:cNvCxnSpPr/>
          <p:nvPr/>
        </p:nvCxnSpPr>
        <p:spPr>
          <a:xfrm>
            <a:off x="6326416" y="6493364"/>
            <a:ext cx="1948978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Tekstvak 7">
            <a:extLst>
              <a:ext uri="{FF2B5EF4-FFF2-40B4-BE49-F238E27FC236}">
                <a16:creationId xmlns:a16="http://schemas.microsoft.com/office/drawing/2014/main" id="{EF9DCF0A-8883-41C6-9F76-E28F632F6E7E}"/>
              </a:ext>
            </a:extLst>
          </p:cNvPr>
          <p:cNvSpPr txBox="1"/>
          <p:nvPr/>
        </p:nvSpPr>
        <p:spPr>
          <a:xfrm>
            <a:off x="7123265" y="6467899"/>
            <a:ext cx="1060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prstClr val="black"/>
                </a:solidFill>
                <a:latin typeface="Calibri"/>
              </a:rPr>
              <a:t>looptijd →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2E2B953D-A489-42C7-860B-D5E657FC3137}"/>
              </a:ext>
            </a:extLst>
          </p:cNvPr>
          <p:cNvCxnSpPr/>
          <p:nvPr/>
        </p:nvCxnSpPr>
        <p:spPr>
          <a:xfrm>
            <a:off x="6331178" y="5063334"/>
            <a:ext cx="0" cy="144016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97167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2" grpId="0" build="p"/>
      <p:bldP spid="15" grpId="0" animBg="1"/>
      <p:bldP spid="18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AADA18A0-D7CC-4FFF-90D3-14D2C0906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4475" y="378372"/>
            <a:ext cx="8334375" cy="14020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200" dirty="0"/>
              <a:t>Saskia en Marianne kopen samen een eigen woning.</a:t>
            </a:r>
            <a:br>
              <a:rPr lang="nl-NL" sz="2200" dirty="0"/>
            </a:br>
            <a:r>
              <a:rPr lang="nl-NL" sz="2200" dirty="0"/>
              <a:t>De woning kost € 330.000. </a:t>
            </a:r>
          </a:p>
          <a:p>
            <a:pPr marL="0" indent="0">
              <a:buNone/>
            </a:pPr>
            <a:r>
              <a:rPr lang="nl-NL" sz="2200" dirty="0"/>
              <a:t>Ze sluiten een hypotheek af voor € 300.000, tegen 2,8% rente en een looptijd van 30 jaar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C4489573-3912-4480-8AF5-2B0F63F8C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910" y="2184574"/>
            <a:ext cx="1080000" cy="967834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799FA5BF-886C-4D33-A22D-60C8B710A3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910" y="4730576"/>
            <a:ext cx="1080000" cy="967834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C218805B-521E-43C3-888F-A7E7FCBC9B8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28415" y="690922"/>
            <a:ext cx="1652588" cy="1647825"/>
          </a:xfrm>
          <a:prstGeom prst="rect">
            <a:avLst/>
          </a:prstGeom>
        </p:spPr>
      </p:pic>
      <p:sp>
        <p:nvSpPr>
          <p:cNvPr id="12" name="Tijdelijke aanduiding voor inhoud 7">
            <a:extLst>
              <a:ext uri="{FF2B5EF4-FFF2-40B4-BE49-F238E27FC236}">
                <a16:creationId xmlns:a16="http://schemas.microsoft.com/office/drawing/2014/main" id="{09773759-886F-4F41-A79E-081A88EF6CDE}"/>
              </a:ext>
            </a:extLst>
          </p:cNvPr>
          <p:cNvSpPr txBox="1">
            <a:spLocks/>
          </p:cNvSpPr>
          <p:nvPr/>
        </p:nvSpPr>
        <p:spPr>
          <a:xfrm>
            <a:off x="1038224" y="1780403"/>
            <a:ext cx="9190191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900" dirty="0"/>
              <a:t>Vul onderstaande tabel in als het gaat om een lineaire hypotheek.</a:t>
            </a:r>
          </a:p>
        </p:txBody>
      </p:sp>
      <p:sp>
        <p:nvSpPr>
          <p:cNvPr id="13" name="Tijdelijke aanduiding voor inhoud 7">
            <a:extLst>
              <a:ext uri="{FF2B5EF4-FFF2-40B4-BE49-F238E27FC236}">
                <a16:creationId xmlns:a16="http://schemas.microsoft.com/office/drawing/2014/main" id="{57DDABD4-2CE9-4C40-B411-219FB6A31968}"/>
              </a:ext>
            </a:extLst>
          </p:cNvPr>
          <p:cNvSpPr txBox="1">
            <a:spLocks/>
          </p:cNvSpPr>
          <p:nvPr/>
        </p:nvSpPr>
        <p:spPr>
          <a:xfrm>
            <a:off x="1038223" y="4359102"/>
            <a:ext cx="10842779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defPPr>
              <a:defRPr lang="nl-NL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nl-NL" dirty="0"/>
              <a:t>Vul onderstaande tabel in als het gaat om een annuïtaire hypotheek (annuïteit = € 1.232 p </a:t>
            </a:r>
            <a:r>
              <a:rPr lang="nl-NL" dirty="0" err="1"/>
              <a:t>mnd</a:t>
            </a:r>
            <a:r>
              <a:rPr lang="nl-NL" dirty="0"/>
              <a:t>).</a:t>
            </a:r>
          </a:p>
        </p:txBody>
      </p:sp>
      <p:graphicFrame>
        <p:nvGraphicFramePr>
          <p:cNvPr id="14" name="Tabel 14">
            <a:extLst>
              <a:ext uri="{FF2B5EF4-FFF2-40B4-BE49-F238E27FC236}">
                <a16:creationId xmlns:a16="http://schemas.microsoft.com/office/drawing/2014/main" id="{DA84907C-53FE-43AC-B9AD-61D4CC7A7A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246316"/>
              </p:ext>
            </p:extLst>
          </p:nvPr>
        </p:nvGraphicFramePr>
        <p:xfrm>
          <a:off x="2311595" y="2277194"/>
          <a:ext cx="956940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680">
                  <a:extLst>
                    <a:ext uri="{9D8B030D-6E8A-4147-A177-3AD203B41FA5}">
                      <a16:colId xmlns:a16="http://schemas.microsoft.com/office/drawing/2014/main" val="3058218540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1244499123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4107998623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4158080896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731889768"/>
                    </a:ext>
                  </a:extLst>
                </a:gridCol>
                <a:gridCol w="2146453">
                  <a:extLst>
                    <a:ext uri="{9D8B030D-6E8A-4147-A177-3AD203B41FA5}">
                      <a16:colId xmlns:a16="http://schemas.microsoft.com/office/drawing/2014/main" val="1339261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0" dirty="0"/>
                        <a:t>Jaar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/>
                        <a:t>Schuld 1 jan.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/>
                        <a:t>Rente (/</a:t>
                      </a:r>
                      <a:r>
                        <a:rPr lang="nl-NL" b="0" dirty="0" err="1"/>
                        <a:t>jr</a:t>
                      </a:r>
                      <a:r>
                        <a:rPr lang="nl-NL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/>
                        <a:t>Aflossing (/</a:t>
                      </a:r>
                      <a:r>
                        <a:rPr lang="nl-NL" b="0" dirty="0" err="1"/>
                        <a:t>jr</a:t>
                      </a:r>
                      <a:r>
                        <a:rPr lang="nl-NL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 err="1"/>
                        <a:t>Brutolasten</a:t>
                      </a:r>
                      <a:r>
                        <a:rPr lang="nl-NL" b="0" dirty="0"/>
                        <a:t> (/</a:t>
                      </a:r>
                      <a:r>
                        <a:rPr lang="nl-NL" b="0" dirty="0" err="1"/>
                        <a:t>jr</a:t>
                      </a:r>
                      <a:r>
                        <a:rPr lang="nl-NL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/>
                        <a:t>Restschuld 31 dec.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487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125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135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374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803500"/>
                  </a:ext>
                </a:extLst>
              </a:tr>
            </a:tbl>
          </a:graphicData>
        </a:graphic>
      </p:graphicFrame>
      <p:graphicFrame>
        <p:nvGraphicFramePr>
          <p:cNvPr id="15" name="Tabel 14">
            <a:extLst>
              <a:ext uri="{FF2B5EF4-FFF2-40B4-BE49-F238E27FC236}">
                <a16:creationId xmlns:a16="http://schemas.microsoft.com/office/drawing/2014/main" id="{2CEC0D96-F2C6-4D66-938D-ED16C547D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787042"/>
              </p:ext>
            </p:extLst>
          </p:nvPr>
        </p:nvGraphicFramePr>
        <p:xfrm>
          <a:off x="2311595" y="4828666"/>
          <a:ext cx="956940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305">
                  <a:extLst>
                    <a:ext uri="{9D8B030D-6E8A-4147-A177-3AD203B41FA5}">
                      <a16:colId xmlns:a16="http://schemas.microsoft.com/office/drawing/2014/main" val="3058218540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124449912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107998623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415808089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31889768"/>
                    </a:ext>
                  </a:extLst>
                </a:gridCol>
                <a:gridCol w="2146453">
                  <a:extLst>
                    <a:ext uri="{9D8B030D-6E8A-4147-A177-3AD203B41FA5}">
                      <a16:colId xmlns:a16="http://schemas.microsoft.com/office/drawing/2014/main" val="1339261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0" dirty="0"/>
                        <a:t>Jaar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/>
                        <a:t>Schuld 1 jan.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/>
                        <a:t>Rente (/</a:t>
                      </a:r>
                      <a:r>
                        <a:rPr lang="nl-NL" b="0" dirty="0" err="1"/>
                        <a:t>jr</a:t>
                      </a:r>
                      <a:r>
                        <a:rPr lang="nl-NL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/>
                        <a:t>Aflossing (/</a:t>
                      </a:r>
                      <a:r>
                        <a:rPr lang="nl-NL" b="0" dirty="0" err="1"/>
                        <a:t>jr</a:t>
                      </a:r>
                      <a:r>
                        <a:rPr lang="nl-NL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 err="1"/>
                        <a:t>Brutolasten</a:t>
                      </a:r>
                      <a:r>
                        <a:rPr lang="nl-NL" b="0" dirty="0"/>
                        <a:t> (/</a:t>
                      </a:r>
                      <a:r>
                        <a:rPr lang="nl-NL" b="0" dirty="0" err="1"/>
                        <a:t>jr</a:t>
                      </a:r>
                      <a:r>
                        <a:rPr lang="nl-NL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/>
                        <a:t>Restschuld 31 dec.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487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125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135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374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803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09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DA36C8-2BC7-475B-9413-E18ACBA2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Inkomstenbelasting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57091EA-E272-46F2-A7D1-738829B22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797675" cy="4351338"/>
          </a:xfrm>
        </p:spPr>
        <p:txBody>
          <a:bodyPr>
            <a:normAutofit/>
          </a:bodyPr>
          <a:lstStyle/>
          <a:p>
            <a:r>
              <a:rPr lang="nl-NL" dirty="0"/>
              <a:t>Alle kosten voor de hypotheek (van de hoofdwoning) zijn aftrekbaar.</a:t>
            </a:r>
          </a:p>
          <a:p>
            <a:endParaRPr lang="nl-NL" dirty="0"/>
          </a:p>
          <a:p>
            <a:r>
              <a:rPr lang="nl-NL" dirty="0"/>
              <a:t>Anita betaalt € 7.375 hypotheekrente</a:t>
            </a:r>
          </a:p>
          <a:p>
            <a:r>
              <a:rPr lang="nl-NL" dirty="0"/>
              <a:t>Daardoor wordt haar belastbaar inkomen lager</a:t>
            </a:r>
          </a:p>
          <a:p>
            <a:r>
              <a:rPr lang="nl-NL" dirty="0"/>
              <a:t>en betaalt zij minder belasting:</a:t>
            </a:r>
          </a:p>
          <a:p>
            <a:pPr lvl="1"/>
            <a:r>
              <a:rPr lang="nl-NL" dirty="0"/>
              <a:t>over € 7.375 betaalt ze geen 49% belasting</a:t>
            </a:r>
          </a:p>
          <a:p>
            <a:pPr lvl="1"/>
            <a:r>
              <a:rPr lang="nl-NL" dirty="0"/>
              <a:t>voordeel: € 3.614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nl-NL" dirty="0"/>
              <a:t>Bruto jaarlast hypotheek = € 7.375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nl-NL" dirty="0"/>
              <a:t>Netto jaarlast hypotheek = € 3.761</a:t>
            </a:r>
            <a:r>
              <a:rPr lang="nl-NL" sz="1400" dirty="0"/>
              <a:t> (7.375 - 3.614) </a:t>
            </a:r>
            <a:endParaRPr lang="nl-NL" dirty="0"/>
          </a:p>
          <a:p>
            <a:pPr lvl="1"/>
            <a:endParaRPr lang="nl-NL" dirty="0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6DB628DF-260D-4BB9-A5A7-0B264F1C947B}"/>
              </a:ext>
            </a:extLst>
          </p:cNvPr>
          <p:cNvGrpSpPr/>
          <p:nvPr/>
        </p:nvGrpSpPr>
        <p:grpSpPr>
          <a:xfrm>
            <a:off x="7575382" y="1817999"/>
            <a:ext cx="4104458" cy="4824536"/>
            <a:chOff x="124105" y="1839774"/>
            <a:chExt cx="4104458" cy="4824536"/>
          </a:xfrm>
        </p:grpSpPr>
        <p:sp>
          <p:nvSpPr>
            <p:cNvPr id="7" name="Rechthoek: afgeronde hoeken 6">
              <a:extLst>
                <a:ext uri="{FF2B5EF4-FFF2-40B4-BE49-F238E27FC236}">
                  <a16:creationId xmlns:a16="http://schemas.microsoft.com/office/drawing/2014/main" id="{BE2DD9D7-D874-477E-971B-E17C75AAF399}"/>
                </a:ext>
              </a:extLst>
            </p:cNvPr>
            <p:cNvSpPr/>
            <p:nvPr/>
          </p:nvSpPr>
          <p:spPr>
            <a:xfrm>
              <a:off x="124107" y="1839774"/>
              <a:ext cx="4104456" cy="4824536"/>
            </a:xfrm>
            <a:prstGeom prst="roundRect">
              <a:avLst/>
            </a:prstGeom>
            <a:noFill/>
            <a:ln w="25400" cap="flat" cmpd="sng" algn="ctr">
              <a:solidFill>
                <a:srgbClr val="ED4D0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6E325C95-8594-46D5-94D2-9DF5CA6C23F8}"/>
                </a:ext>
              </a:extLst>
            </p:cNvPr>
            <p:cNvSpPr/>
            <p:nvPr/>
          </p:nvSpPr>
          <p:spPr>
            <a:xfrm>
              <a:off x="1850418" y="4677887"/>
              <a:ext cx="720000" cy="1584175"/>
            </a:xfrm>
            <a:prstGeom prst="rect">
              <a:avLst/>
            </a:prstGeom>
            <a:solidFill>
              <a:srgbClr val="D3858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37%</a:t>
              </a: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33DA7EB3-6EFB-43CF-A8E1-3EA3865399C8}"/>
                </a:ext>
              </a:extLst>
            </p:cNvPr>
            <p:cNvSpPr/>
            <p:nvPr/>
          </p:nvSpPr>
          <p:spPr>
            <a:xfrm>
              <a:off x="1850418" y="3172862"/>
              <a:ext cx="720000" cy="1505026"/>
            </a:xfrm>
            <a:prstGeom prst="rect">
              <a:avLst/>
            </a:prstGeom>
            <a:solidFill>
              <a:srgbClr val="C0504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49%</a:t>
              </a:r>
            </a:p>
          </p:txBody>
        </p: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8DA1774E-ACC3-479E-BEBB-182B5044557B}"/>
                </a:ext>
              </a:extLst>
            </p:cNvPr>
            <p:cNvCxnSpPr/>
            <p:nvPr/>
          </p:nvCxnSpPr>
          <p:spPr>
            <a:xfrm>
              <a:off x="1735412" y="2949695"/>
              <a:ext cx="18201" cy="331236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0577E6D6-DCF8-43A8-A4B0-F8E3E4C047ED}"/>
                </a:ext>
              </a:extLst>
            </p:cNvPr>
            <p:cNvCxnSpPr/>
            <p:nvPr/>
          </p:nvCxnSpPr>
          <p:spPr>
            <a:xfrm>
              <a:off x="1634394" y="4677887"/>
              <a:ext cx="1044000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2" name="Tekstvak 11">
              <a:extLst>
                <a:ext uri="{FF2B5EF4-FFF2-40B4-BE49-F238E27FC236}">
                  <a16:creationId xmlns:a16="http://schemas.microsoft.com/office/drawing/2014/main" id="{AF63D1BE-A544-4F98-8D27-AEDB6F7DA9F7}"/>
                </a:ext>
              </a:extLst>
            </p:cNvPr>
            <p:cNvSpPr txBox="1"/>
            <p:nvPr/>
          </p:nvSpPr>
          <p:spPr>
            <a:xfrm>
              <a:off x="891308" y="4493221"/>
              <a:ext cx="827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prstClr val="black"/>
                  </a:solidFill>
                  <a:latin typeface="Calibri"/>
                </a:rPr>
                <a:t>68.500</a:t>
              </a:r>
            </a:p>
          </p:txBody>
        </p:sp>
        <p:sp>
          <p:nvSpPr>
            <p:cNvPr id="13" name="Tekstvak 12">
              <a:extLst>
                <a:ext uri="{FF2B5EF4-FFF2-40B4-BE49-F238E27FC236}">
                  <a16:creationId xmlns:a16="http://schemas.microsoft.com/office/drawing/2014/main" id="{7299BA1F-EAB7-45F6-8132-474AB7254024}"/>
                </a:ext>
              </a:extLst>
            </p:cNvPr>
            <p:cNvSpPr txBox="1"/>
            <p:nvPr/>
          </p:nvSpPr>
          <p:spPr>
            <a:xfrm rot="16200000">
              <a:off x="-391975" y="4299182"/>
              <a:ext cx="2043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prstClr val="black"/>
                  </a:solidFill>
                  <a:latin typeface="Calibri"/>
                </a:rPr>
                <a:t>belastbaar inkomen</a:t>
              </a:r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19633A48-8E14-4AAE-9947-4205B3037937}"/>
                </a:ext>
              </a:extLst>
            </p:cNvPr>
            <p:cNvSpPr txBox="1"/>
            <p:nvPr/>
          </p:nvSpPr>
          <p:spPr>
            <a:xfrm>
              <a:off x="124105" y="2004399"/>
              <a:ext cx="41044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b="1">
                  <a:solidFill>
                    <a:prstClr val="black"/>
                  </a:solidFill>
                  <a:latin typeface="Calibri"/>
                </a:rPr>
                <a:t>BOX 1</a:t>
              </a: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3F36CCBC-B58E-4CDE-AF63-1DA67E638C9B}"/>
                </a:ext>
              </a:extLst>
            </p:cNvPr>
            <p:cNvSpPr txBox="1"/>
            <p:nvPr/>
          </p:nvSpPr>
          <p:spPr>
            <a:xfrm>
              <a:off x="124107" y="2337041"/>
              <a:ext cx="41044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i="1">
                  <a:solidFill>
                    <a:prstClr val="black"/>
                  </a:solidFill>
                  <a:latin typeface="Calibri"/>
                </a:rPr>
                <a:t>Inkomen uit arbeid en eigen woning.</a:t>
              </a:r>
            </a:p>
          </p:txBody>
        </p:sp>
        <p:sp>
          <p:nvSpPr>
            <p:cNvPr id="16" name="Rechteraccolade 15">
              <a:extLst>
                <a:ext uri="{FF2B5EF4-FFF2-40B4-BE49-F238E27FC236}">
                  <a16:creationId xmlns:a16="http://schemas.microsoft.com/office/drawing/2014/main" id="{E302743C-36A2-4E88-8C40-EE242C1832D6}"/>
                </a:ext>
              </a:extLst>
            </p:cNvPr>
            <p:cNvSpPr/>
            <p:nvPr/>
          </p:nvSpPr>
          <p:spPr>
            <a:xfrm>
              <a:off x="2623734" y="3755578"/>
              <a:ext cx="463090" cy="2435528"/>
            </a:xfrm>
            <a:prstGeom prst="rightBrace">
              <a:avLst/>
            </a:prstGeom>
            <a:noFill/>
            <a:ln w="25400" cap="flat" cmpd="sng" algn="ctr">
              <a:solidFill>
                <a:srgbClr val="ED4D0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9873AA4D-28AC-4BE8-89CC-DA4894E2ABD4}"/>
                </a:ext>
              </a:extLst>
            </p:cNvPr>
            <p:cNvSpPr txBox="1"/>
            <p:nvPr/>
          </p:nvSpPr>
          <p:spPr>
            <a:xfrm>
              <a:off x="2978848" y="4637807"/>
              <a:ext cx="10332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>
                  <a:solidFill>
                    <a:prstClr val="black"/>
                  </a:solidFill>
                  <a:latin typeface="Calibri"/>
                </a:rPr>
                <a:t>belasting</a:t>
              </a:r>
              <a:br>
                <a:rPr lang="nl-NL" dirty="0">
                  <a:solidFill>
                    <a:prstClr val="black"/>
                  </a:solidFill>
                  <a:latin typeface="Calibri"/>
                </a:rPr>
              </a:br>
              <a:r>
                <a:rPr lang="nl-NL" dirty="0">
                  <a:solidFill>
                    <a:prstClr val="black"/>
                  </a:solidFill>
                  <a:latin typeface="Calibri"/>
                </a:rPr>
                <a:t>box 1</a:t>
              </a:r>
            </a:p>
          </p:txBody>
        </p: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C62E3C1E-0909-44F7-9657-99BB5AE40A7E}"/>
                </a:ext>
              </a:extLst>
            </p:cNvPr>
            <p:cNvCxnSpPr/>
            <p:nvPr/>
          </p:nvCxnSpPr>
          <p:spPr>
            <a:xfrm>
              <a:off x="1739665" y="6254314"/>
              <a:ext cx="936000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19" name="Rechthoek 18">
            <a:extLst>
              <a:ext uri="{FF2B5EF4-FFF2-40B4-BE49-F238E27FC236}">
                <a16:creationId xmlns:a16="http://schemas.microsoft.com/office/drawing/2014/main" id="{BBE10FBE-F397-4553-BA0D-7B2C32BFC9F3}"/>
              </a:ext>
            </a:extLst>
          </p:cNvPr>
          <p:cNvSpPr/>
          <p:nvPr/>
        </p:nvSpPr>
        <p:spPr>
          <a:xfrm>
            <a:off x="9489693" y="3724278"/>
            <a:ext cx="318824" cy="2496541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grpSp>
        <p:nvGrpSpPr>
          <p:cNvPr id="21" name="Groep 20">
            <a:extLst>
              <a:ext uri="{FF2B5EF4-FFF2-40B4-BE49-F238E27FC236}">
                <a16:creationId xmlns:a16="http://schemas.microsoft.com/office/drawing/2014/main" id="{0845F812-8A3A-4BB7-BBBB-057662D9E2A0}"/>
              </a:ext>
            </a:extLst>
          </p:cNvPr>
          <p:cNvGrpSpPr/>
          <p:nvPr/>
        </p:nvGrpSpPr>
        <p:grpSpPr>
          <a:xfrm>
            <a:off x="5920811" y="220744"/>
            <a:ext cx="1325563" cy="1325563"/>
            <a:chOff x="5117363" y="365125"/>
            <a:chExt cx="1976540" cy="1976540"/>
          </a:xfrm>
        </p:grpSpPr>
        <p:pic>
          <p:nvPicPr>
            <p:cNvPr id="22" name="Graphic 21" descr="Vrouwelijk profiel">
              <a:extLst>
                <a:ext uri="{FF2B5EF4-FFF2-40B4-BE49-F238E27FC236}">
                  <a16:creationId xmlns:a16="http://schemas.microsoft.com/office/drawing/2014/main" id="{32BC3AD7-2EFD-444B-BDFE-AEB77F10CF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117363" y="365125"/>
              <a:ext cx="1976540" cy="1976540"/>
            </a:xfrm>
            <a:prstGeom prst="rect">
              <a:avLst/>
            </a:prstGeom>
          </p:spPr>
        </p:pic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255D83D4-F452-4372-8DF3-8C5DAB7D124E}"/>
                </a:ext>
              </a:extLst>
            </p:cNvPr>
            <p:cNvSpPr txBox="1"/>
            <p:nvPr/>
          </p:nvSpPr>
          <p:spPr>
            <a:xfrm>
              <a:off x="5649178" y="1565904"/>
              <a:ext cx="942229" cy="4589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Anita</a:t>
              </a:r>
            </a:p>
          </p:txBody>
        </p:sp>
      </p:grpSp>
      <p:sp>
        <p:nvSpPr>
          <p:cNvPr id="24" name="Tekstvak 23">
            <a:extLst>
              <a:ext uri="{FF2B5EF4-FFF2-40B4-BE49-F238E27FC236}">
                <a16:creationId xmlns:a16="http://schemas.microsoft.com/office/drawing/2014/main" id="{4C7F50BE-084B-4DFA-AF17-2E1EEDDCF260}"/>
              </a:ext>
            </a:extLst>
          </p:cNvPr>
          <p:cNvSpPr txBox="1"/>
          <p:nvPr/>
        </p:nvSpPr>
        <p:spPr>
          <a:xfrm>
            <a:off x="7292450" y="189261"/>
            <a:ext cx="4670323" cy="1226106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Alleenstaand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Verdient € 80.000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Eigen huis van € 350.000 (WOZ waarde)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Met hypotheek van € 295.000 tegen 2,5% rente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C0B26A07-E89E-45A7-BBAF-AF3FA4FC6BC8}"/>
              </a:ext>
            </a:extLst>
          </p:cNvPr>
          <p:cNvSpPr/>
          <p:nvPr/>
        </p:nvSpPr>
        <p:spPr>
          <a:xfrm>
            <a:off x="9489693" y="4060819"/>
            <a:ext cx="318824" cy="2160000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A6CDAD0A-F40B-4D98-A4C6-7CA12EF45DF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9489693" y="3724278"/>
            <a:ext cx="323116" cy="335309"/>
          </a:xfrm>
          <a:prstGeom prst="rect">
            <a:avLst/>
          </a:prstGeom>
        </p:spPr>
      </p:pic>
      <p:sp>
        <p:nvSpPr>
          <p:cNvPr id="28" name="Rechthoek 27">
            <a:extLst>
              <a:ext uri="{FF2B5EF4-FFF2-40B4-BE49-F238E27FC236}">
                <a16:creationId xmlns:a16="http://schemas.microsoft.com/office/drawing/2014/main" id="{B6ADCB99-E918-4336-8846-9758DF53AB6F}"/>
              </a:ext>
            </a:extLst>
          </p:cNvPr>
          <p:cNvSpPr/>
          <p:nvPr/>
        </p:nvSpPr>
        <p:spPr>
          <a:xfrm>
            <a:off x="9489693" y="3724278"/>
            <a:ext cx="318824" cy="3353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Ovaal 28">
            <a:extLst>
              <a:ext uri="{FF2B5EF4-FFF2-40B4-BE49-F238E27FC236}">
                <a16:creationId xmlns:a16="http://schemas.microsoft.com/office/drawing/2014/main" id="{E9529224-68B2-4F15-A8CE-08C68F6EE3A5}"/>
              </a:ext>
            </a:extLst>
          </p:cNvPr>
          <p:cNvSpPr/>
          <p:nvPr/>
        </p:nvSpPr>
        <p:spPr>
          <a:xfrm>
            <a:off x="3676650" y="4210049"/>
            <a:ext cx="2486025" cy="733425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696469CC-9A2E-4481-8C37-7D8536F85408}"/>
              </a:ext>
            </a:extLst>
          </p:cNvPr>
          <p:cNvSpPr txBox="1"/>
          <p:nvPr/>
        </p:nvSpPr>
        <p:spPr>
          <a:xfrm>
            <a:off x="3158271" y="4909134"/>
            <a:ext cx="3995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i="1" dirty="0">
                <a:solidFill>
                  <a:srgbClr val="C00000"/>
                </a:solidFill>
              </a:rPr>
              <a:t>stapsgewijs maximumvoordeel omlaag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DA972A7F-05CE-41EC-831A-1C3EB9C7CE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8625" y="4039218"/>
            <a:ext cx="4857970" cy="156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56023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9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24" grpId="0" animBg="1"/>
      <p:bldP spid="25" grpId="0" animBg="1"/>
      <p:bldP spid="28" grpId="0" animBg="1"/>
      <p:bldP spid="29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37309-BC46-4CA5-8C6D-F240A8FF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Netto maandlasten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8621E9-F69D-42B0-A405-09AC00EFE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599" y="1825625"/>
            <a:ext cx="11083925" cy="1427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Door het belastingvoordeel vallen de netto hypotheeklasten lager uit.</a:t>
            </a: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nl-NL" sz="2200" dirty="0"/>
              <a:t>Je betaalt de </a:t>
            </a:r>
            <a:r>
              <a:rPr lang="nl-NL" sz="2200" dirty="0" err="1"/>
              <a:t>brutolasten</a:t>
            </a:r>
            <a:r>
              <a:rPr lang="nl-NL" sz="2200" dirty="0"/>
              <a:t> aan de bank (of een andere hypotheeknemer)</a:t>
            </a: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nl-NL" sz="2200" dirty="0"/>
              <a:t>Maar je krijgt een stukje ‘terug’, omdat je minder belasting hoeft te betalen</a:t>
            </a:r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BBAA2896-A6B4-4060-A9E8-B3B37C108B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16581"/>
              </p:ext>
            </p:extLst>
          </p:nvPr>
        </p:nvGraphicFramePr>
        <p:xfrm>
          <a:off x="244056" y="3243348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8B8487BC-6297-4A8F-9F4B-32317F8727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5798419"/>
              </p:ext>
            </p:extLst>
          </p:nvPr>
        </p:nvGraphicFramePr>
        <p:xfrm>
          <a:off x="6189977" y="3252873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3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2957972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3vw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3vwo" id="{5C2FA244-5FBD-4C3C-AD78-76DDB67D6BFA}" vid="{B9D769C3-6E4C-4202-B7BA-4996BCB0A9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3vwo</Template>
  <TotalTime>3286</TotalTime>
  <Words>394</Words>
  <Application>Microsoft Office PowerPoint</Application>
  <PresentationFormat>Breedbeeld</PresentationFormat>
  <Paragraphs>88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Thema 3vwo</vt:lpstr>
      <vt:lpstr>Hypotheek</vt:lpstr>
      <vt:lpstr>PowerPoint-presentatie</vt:lpstr>
      <vt:lpstr>Een hypothecaire lening</vt:lpstr>
      <vt:lpstr>Nog maar twee soorten</vt:lpstr>
      <vt:lpstr>PowerPoint-presentatie</vt:lpstr>
      <vt:lpstr>Inkomstenbelasting</vt:lpstr>
      <vt:lpstr>Netto maandlasten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Bloemers</dc:creator>
  <cp:lastModifiedBy>Paul Bloemers</cp:lastModifiedBy>
  <cp:revision>3</cp:revision>
  <dcterms:created xsi:type="dcterms:W3CDTF">2021-01-17T11:23:20Z</dcterms:created>
  <dcterms:modified xsi:type="dcterms:W3CDTF">2021-01-19T18:09:29Z</dcterms:modified>
</cp:coreProperties>
</file>