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0" r:id="rId5"/>
    <p:sldId id="260" r:id="rId6"/>
    <p:sldId id="258" r:id="rId7"/>
    <p:sldId id="261" r:id="rId8"/>
    <p:sldId id="263" r:id="rId9"/>
    <p:sldId id="271" r:id="rId10"/>
    <p:sldId id="265" r:id="rId11"/>
    <p:sldId id="269" r:id="rId12"/>
    <p:sldId id="273" r:id="rId13"/>
    <p:sldId id="272" r:id="rId14"/>
    <p:sldId id="262" r:id="rId15"/>
    <p:sldId id="266" r:id="rId16"/>
    <p:sldId id="274" r:id="rId17"/>
    <p:sldId id="264" r:id="rId18"/>
    <p:sldId id="268" r:id="rId19"/>
    <p:sldId id="267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0B6"/>
    <a:srgbClr val="ED4D0F"/>
    <a:srgbClr val="51A041"/>
    <a:srgbClr val="00A143"/>
    <a:srgbClr val="212D3B"/>
    <a:srgbClr val="FFEBD1"/>
    <a:srgbClr val="EC8800"/>
    <a:srgbClr val="34B31C"/>
    <a:srgbClr val="C61400"/>
    <a:srgbClr val="60B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A556E-07B5-4C40-A052-0BA145CE7D6D}" v="1" dt="2021-01-17T11:13:14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63694922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4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1997309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992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7172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4505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31832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684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9045103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4518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53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41938771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5106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5605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097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L7wX1_ozWc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cKKMPIvN6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71063-344B-457A-9E52-DF6577CDB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Beleggen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E32E23-9EE9-4E28-B5AE-B1547B4EF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sparen, obligaties en aandelen</a:t>
            </a:r>
          </a:p>
        </p:txBody>
      </p:sp>
    </p:spTree>
    <p:extLst>
      <p:ext uri="{BB962C8B-B14F-4D97-AF65-F5344CB8AC3E}">
        <p14:creationId xmlns:p14="http://schemas.microsoft.com/office/powerpoint/2010/main" val="2753060714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2A2F995-C524-4BD1-86E1-2FC010E4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Obligatie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2E2B5E8-05A9-45D1-AD3D-EC53E2B1C78B}"/>
              </a:ext>
            </a:extLst>
          </p:cNvPr>
          <p:cNvSpPr/>
          <p:nvPr/>
        </p:nvSpPr>
        <p:spPr>
          <a:xfrm>
            <a:off x="2786438" y="2214870"/>
            <a:ext cx="6619124" cy="2540009"/>
          </a:xfrm>
          <a:prstGeom prst="rect">
            <a:avLst/>
          </a:prstGeom>
          <a:solidFill>
            <a:srgbClr val="C2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F2A470A-FBAF-496C-856B-8FE68DAA698E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6096000" y="2214870"/>
            <a:ext cx="0" cy="2540009"/>
          </a:xfrm>
          <a:prstGeom prst="line">
            <a:avLst/>
          </a:prstGeom>
          <a:ln>
            <a:solidFill>
              <a:srgbClr val="282F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Klavervorm">
            <a:extLst>
              <a:ext uri="{FF2B5EF4-FFF2-40B4-BE49-F238E27FC236}">
                <a16:creationId xmlns:a16="http://schemas.microsoft.com/office/drawing/2014/main" id="{AEBB1479-0C7B-4F5D-BA0D-CC6EB5A0B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361" y="2214871"/>
            <a:ext cx="720000" cy="720000"/>
          </a:xfrm>
          <a:prstGeom prst="rect">
            <a:avLst/>
          </a:prstGeom>
        </p:spPr>
      </p:pic>
      <p:pic>
        <p:nvPicPr>
          <p:cNvPr id="8" name="Graphic 7" descr="Waarschuwing">
            <a:extLst>
              <a:ext uri="{FF2B5EF4-FFF2-40B4-BE49-F238E27FC236}">
                <a16:creationId xmlns:a16="http://schemas.microsoft.com/office/drawing/2014/main" id="{2CE6B3EB-D006-4CEC-9E62-374265077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7351" y="2214871"/>
            <a:ext cx="720000" cy="720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AB829CC-35EC-4B8A-AD9B-791D77966C63}"/>
              </a:ext>
            </a:extLst>
          </p:cNvPr>
          <p:cNvSpPr txBox="1"/>
          <p:nvPr/>
        </p:nvSpPr>
        <p:spPr>
          <a:xfrm>
            <a:off x="3753711" y="2288540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Kansen</a:t>
            </a:r>
            <a:endParaRPr lang="nl-NL" sz="3600" b="1" cap="all" dirty="0">
              <a:solidFill>
                <a:srgbClr val="282F7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3A0E79-E635-4E3C-884F-DD82AD47CCC3}"/>
              </a:ext>
            </a:extLst>
          </p:cNvPr>
          <p:cNvSpPr txBox="1"/>
          <p:nvPr/>
        </p:nvSpPr>
        <p:spPr>
          <a:xfrm>
            <a:off x="7178701" y="228854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Risico's</a:t>
            </a:r>
            <a:endParaRPr lang="nl-NL" sz="3600" b="1" cap="all" dirty="0">
              <a:solidFill>
                <a:srgbClr val="282F7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161D042-16B9-41D3-B8BF-45EBF72CB905}"/>
              </a:ext>
            </a:extLst>
          </p:cNvPr>
          <p:cNvSpPr txBox="1"/>
          <p:nvPr/>
        </p:nvSpPr>
        <p:spPr>
          <a:xfrm>
            <a:off x="2852361" y="2974569"/>
            <a:ext cx="332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Rente (vast)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obligatiehouder ontvangt elke periode een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vast rentepercentage over de nominale waarde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543D98E-5956-43AD-9D1E-BEB27B42DBCC}"/>
              </a:ext>
            </a:extLst>
          </p:cNvPr>
          <p:cNvSpPr txBox="1"/>
          <p:nvPr/>
        </p:nvSpPr>
        <p:spPr>
          <a:xfrm>
            <a:off x="2852361" y="3766530"/>
            <a:ext cx="313419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Koerswinst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de obligatie kan in koers stijgen; verkoop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levert dan meer op dan de prijs waarvoor de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obligatie werd gekocht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7739436-9462-43FF-A116-A14C32D3817C}"/>
              </a:ext>
            </a:extLst>
          </p:cNvPr>
          <p:cNvSpPr txBox="1"/>
          <p:nvPr/>
        </p:nvSpPr>
        <p:spPr>
          <a:xfrm>
            <a:off x="6157576" y="2974569"/>
            <a:ext cx="3150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Faillissement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de lener kan het bedrag dan niet meer terug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betalen.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D5D5DD0-BE01-4331-B210-A739FDA23CC8}"/>
              </a:ext>
            </a:extLst>
          </p:cNvPr>
          <p:cNvSpPr txBox="1"/>
          <p:nvPr/>
        </p:nvSpPr>
        <p:spPr>
          <a:xfrm>
            <a:off x="6157576" y="3766530"/>
            <a:ext cx="305404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Koersverlies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Als de rente op spaargeld stijgt, is jouw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obligatie minder aantrekkelijk: de koers zal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dan gaan delen.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39B43F-942F-42B2-A7F8-23DCCC677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77" y="236952"/>
            <a:ext cx="1571845" cy="15718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E913C6-60BD-4ED4-BAD3-A25D7344A8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528" y="4906897"/>
            <a:ext cx="2132942" cy="15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655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FA529E4-620E-470A-BEE2-81D4A545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66" y="1318095"/>
            <a:ext cx="4151736" cy="2670279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182AB1-05EB-4564-9BE5-0D9BC7E4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Een onderneming heeft € 20 miljoen euro nodig voor de uitbreiding </a:t>
            </a:r>
            <a:br>
              <a:rPr lang="nl-NL" sz="2200" dirty="0"/>
            </a:br>
            <a:r>
              <a:rPr lang="nl-NL" sz="2200" dirty="0"/>
              <a:t>van haar productiefaciliteit. Het bedrijf plaatst hiervoor een </a:t>
            </a:r>
            <a:br>
              <a:rPr lang="nl-NL" sz="2200" dirty="0"/>
            </a:br>
            <a:r>
              <a:rPr lang="nl-NL" sz="2200" dirty="0"/>
              <a:t>4 jarige obligatielening met een couponrente van 3,5%.</a:t>
            </a:r>
          </a:p>
          <a:p>
            <a:pPr marL="0" indent="0">
              <a:buNone/>
            </a:pPr>
            <a:r>
              <a:rPr lang="nl-NL" sz="2200" dirty="0"/>
              <a:t>In de directie is er een discussie over de hoogte </a:t>
            </a:r>
            <a:br>
              <a:rPr lang="nl-NL" sz="2200" dirty="0"/>
            </a:br>
            <a:r>
              <a:rPr lang="nl-NL" sz="2200" dirty="0"/>
              <a:t>van de nominale waarde van elke obligatie.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2200" dirty="0"/>
              <a:t>Welk argument zal directielid 2 gebruiken?</a:t>
            </a:r>
            <a:br>
              <a:rPr lang="nl-NL" sz="2200" dirty="0"/>
            </a:br>
            <a:r>
              <a:rPr lang="nl-NL" sz="2200" dirty="0"/>
              <a:t>Verklaar je antwoord.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200" dirty="0"/>
              <a:t>Er wordt gekozen voor € 1.000 nominale waarde.</a:t>
            </a:r>
            <a:br>
              <a:rPr lang="nl-NL" sz="2200" dirty="0"/>
            </a:br>
            <a:r>
              <a:rPr lang="nl-NL" sz="2200" dirty="0"/>
              <a:t>Na afloop van de inschrijfperiode worden er 20.500</a:t>
            </a:r>
            <a:br>
              <a:rPr lang="nl-NL" sz="2200" dirty="0"/>
            </a:br>
            <a:r>
              <a:rPr lang="nl-NL" sz="2200" dirty="0"/>
              <a:t>obligaties geplaatst tegen een koers van 104,5%.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nl-NL" sz="2200" dirty="0"/>
              <a:t>Verklaar waarom de emissiekoers hoger kan liggen dan de nominale waarde.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nl-NL" sz="2200" dirty="0"/>
              <a:t>Hoeveel geld haalt het bedrijf in totaal op met deze lening?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nl-NL" sz="2200" dirty="0"/>
              <a:t>Wat is het rendement van een belegger over het eerste jaar als hij de obligatie niet verkoopt.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nl-NL" sz="2200" dirty="0"/>
              <a:t>Wat is het rendement van de belegger als hij direct na ontvangst van de eerste couponrente de obligatie verkoopt tegen een koers van 107%.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C603782-328F-4C84-A381-B47B362AA563}"/>
              </a:ext>
            </a:extLst>
          </p:cNvPr>
          <p:cNvSpPr txBox="1"/>
          <p:nvPr/>
        </p:nvSpPr>
        <p:spPr>
          <a:xfrm>
            <a:off x="10711339" y="2884467"/>
            <a:ext cx="1417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Ik stel een</a:t>
            </a:r>
            <a:br>
              <a:rPr lang="nl-NL" sz="1400" dirty="0"/>
            </a:br>
            <a:r>
              <a:rPr lang="nl-NL" sz="1400" dirty="0"/>
              <a:t>nominale</a:t>
            </a:r>
            <a:br>
              <a:rPr lang="nl-NL" sz="1400" dirty="0"/>
            </a:br>
            <a:r>
              <a:rPr lang="nl-NL" sz="1400" dirty="0"/>
              <a:t>waarde van</a:t>
            </a:r>
            <a:br>
              <a:rPr lang="nl-NL" sz="1400" dirty="0"/>
            </a:br>
            <a:r>
              <a:rPr lang="nl-NL" sz="1400" dirty="0"/>
              <a:t>€ 100.000 voor.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41C5E12-75B9-4B51-9C3B-CCEBC501B043}"/>
              </a:ext>
            </a:extLst>
          </p:cNvPr>
          <p:cNvSpPr txBox="1"/>
          <p:nvPr/>
        </p:nvSpPr>
        <p:spPr>
          <a:xfrm>
            <a:off x="7911338" y="1564085"/>
            <a:ext cx="2751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Ik denk dat we beter een lagere</a:t>
            </a:r>
            <a:br>
              <a:rPr lang="nl-NL" sz="1400" dirty="0"/>
            </a:br>
            <a:r>
              <a:rPr lang="nl-NL" sz="1400" dirty="0"/>
              <a:t>nominale waarde kunnen kiezen</a:t>
            </a:r>
            <a:br>
              <a:rPr lang="nl-NL" sz="1400" dirty="0"/>
            </a:br>
            <a:r>
              <a:rPr lang="nl-NL" sz="1400" dirty="0"/>
              <a:t>van € 1.000, want….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66FDDD4-6CF0-4E62-9192-7CC0C5DAC5ED}"/>
              </a:ext>
            </a:extLst>
          </p:cNvPr>
          <p:cNvSpPr txBox="1"/>
          <p:nvPr/>
        </p:nvSpPr>
        <p:spPr>
          <a:xfrm>
            <a:off x="11742122" y="26714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E387FC9-C161-4639-9950-1E9850D67E47}"/>
              </a:ext>
            </a:extLst>
          </p:cNvPr>
          <p:cNvSpPr txBox="1"/>
          <p:nvPr/>
        </p:nvSpPr>
        <p:spPr>
          <a:xfrm>
            <a:off x="10266078" y="1318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802175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084A06F-B20D-4406-9724-E682A1FA9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7518" y="1327927"/>
            <a:ext cx="2884482" cy="2670279"/>
          </a:xfrm>
          <a:custGeom>
            <a:avLst/>
            <a:gdLst>
              <a:gd name="connsiteX0" fmla="*/ 0 w 2884482"/>
              <a:gd name="connsiteY0" fmla="*/ 0 h 2670279"/>
              <a:gd name="connsiteX1" fmla="*/ 2865839 w 2884482"/>
              <a:gd name="connsiteY1" fmla="*/ 0 h 2670279"/>
              <a:gd name="connsiteX2" fmla="*/ 2884482 w 2884482"/>
              <a:gd name="connsiteY2" fmla="*/ 1267789 h 2670279"/>
              <a:gd name="connsiteX3" fmla="*/ 1704611 w 2884482"/>
              <a:gd name="connsiteY3" fmla="*/ 1287453 h 2670279"/>
              <a:gd name="connsiteX4" fmla="*/ 1749219 w 2884482"/>
              <a:gd name="connsiteY4" fmla="*/ 2670279 h 2670279"/>
              <a:gd name="connsiteX5" fmla="*/ 0 w 2884482"/>
              <a:gd name="connsiteY5" fmla="*/ 2670279 h 267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4482" h="2670279">
                <a:moveTo>
                  <a:pt x="0" y="0"/>
                </a:moveTo>
                <a:lnTo>
                  <a:pt x="2865839" y="0"/>
                </a:lnTo>
                <a:lnTo>
                  <a:pt x="2884482" y="1267789"/>
                </a:lnTo>
                <a:lnTo>
                  <a:pt x="1704611" y="1287453"/>
                </a:lnTo>
                <a:lnTo>
                  <a:pt x="1749219" y="2670279"/>
                </a:lnTo>
                <a:lnTo>
                  <a:pt x="0" y="2670279"/>
                </a:lnTo>
                <a:close/>
              </a:path>
            </a:pathLst>
          </a:cu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182AB1-05EB-4564-9BE5-0D9BC7E4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9989256" cy="622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Een onderneming heeft € 20 miljoen euro nodig voor de uitbreiding </a:t>
            </a:r>
            <a:br>
              <a:rPr lang="nl-NL" sz="2200" dirty="0"/>
            </a:br>
            <a:r>
              <a:rPr lang="nl-NL" sz="2200" dirty="0"/>
              <a:t>van haar productiefaciliteit. Het bedrijf plaatst hiervoor een </a:t>
            </a:r>
            <a:br>
              <a:rPr lang="nl-NL" sz="2200" dirty="0"/>
            </a:br>
            <a:r>
              <a:rPr lang="nl-NL" sz="2200" dirty="0"/>
              <a:t>4 jarige obligatielening met een couponrente van 3,5%.</a:t>
            </a:r>
          </a:p>
          <a:p>
            <a:pPr marL="0" indent="0">
              <a:buNone/>
            </a:pPr>
            <a:r>
              <a:rPr lang="nl-NL" sz="2200" dirty="0"/>
              <a:t>In de directie is er een discussie over de hoogte </a:t>
            </a:r>
            <a:br>
              <a:rPr lang="nl-NL" sz="2200" dirty="0"/>
            </a:br>
            <a:r>
              <a:rPr lang="nl-NL" sz="2200" dirty="0"/>
              <a:t>van de nominale waarde van elke obligatie.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2200" dirty="0"/>
              <a:t>Welk argument zal directielid 2 gebruiken?</a:t>
            </a:r>
            <a:br>
              <a:rPr lang="nl-NL" sz="2200" dirty="0"/>
            </a:br>
            <a:r>
              <a:rPr lang="nl-NL" sz="2200" dirty="0"/>
              <a:t>Verklaar je antwoord.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41C5E12-75B9-4B51-9C3B-CCEBC501B043}"/>
              </a:ext>
            </a:extLst>
          </p:cNvPr>
          <p:cNvSpPr txBox="1"/>
          <p:nvPr/>
        </p:nvSpPr>
        <p:spPr>
          <a:xfrm>
            <a:off x="9268190" y="1573917"/>
            <a:ext cx="2751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Ik denk dat we beter een lagere</a:t>
            </a:r>
            <a:br>
              <a:rPr lang="nl-NL" sz="1400" dirty="0"/>
            </a:br>
            <a:r>
              <a:rPr lang="nl-NL" sz="1400" dirty="0"/>
              <a:t>nominale waarde kunnen kiezen</a:t>
            </a:r>
            <a:br>
              <a:rPr lang="nl-NL" sz="1400" dirty="0"/>
            </a:br>
            <a:r>
              <a:rPr lang="nl-NL" sz="1400" dirty="0"/>
              <a:t>van € 1.000, want….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E387FC9-C161-4639-9950-1E9850D67E47}"/>
              </a:ext>
            </a:extLst>
          </p:cNvPr>
          <p:cNvSpPr txBox="1"/>
          <p:nvPr/>
        </p:nvSpPr>
        <p:spPr>
          <a:xfrm>
            <a:off x="11622930" y="13279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F0E3FAD-E6D0-4924-8DBF-83BDAEC33435}"/>
              </a:ext>
            </a:extLst>
          </p:cNvPr>
          <p:cNvSpPr/>
          <p:nvPr/>
        </p:nvSpPr>
        <p:spPr>
          <a:xfrm>
            <a:off x="1460938" y="3028335"/>
            <a:ext cx="8272997" cy="3572162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868179-726E-4088-80F8-054A83BBEC7E}"/>
              </a:ext>
            </a:extLst>
          </p:cNvPr>
          <p:cNvSpPr txBox="1"/>
          <p:nvPr/>
        </p:nvSpPr>
        <p:spPr>
          <a:xfrm>
            <a:off x="1696318" y="3244334"/>
            <a:ext cx="785080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Mogelijk(e) argument(en):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Dan kunnen meer mensen zich een obligatie permitteren, waardoor we makkelijker geld kunnen ophalen.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Omdat de obligatie beter betaalbaar is, is hij beter verhandelbaar; waardoor mensen hem graag willen kopen.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Als je makkelijker geld kan ophalen, zal de koers stijgen en haal je in verhouding goedkoper/meer geld op.</a:t>
            </a:r>
          </a:p>
        </p:txBody>
      </p:sp>
    </p:spTree>
    <p:extLst>
      <p:ext uri="{BB962C8B-B14F-4D97-AF65-F5344CB8AC3E}">
        <p14:creationId xmlns:p14="http://schemas.microsoft.com/office/powerpoint/2010/main" val="829224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182AB1-05EB-4564-9BE5-0D9BC7E4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Een onderneming heeft € 20 miljoen euro nodig voor de uitbreiding </a:t>
            </a:r>
            <a:br>
              <a:rPr lang="nl-NL" sz="2200" dirty="0"/>
            </a:br>
            <a:r>
              <a:rPr lang="nl-NL" sz="2200" dirty="0"/>
              <a:t>van haar productiefaciliteit. Het bedrijf plaatst hiervoor een </a:t>
            </a:r>
            <a:br>
              <a:rPr lang="nl-NL" sz="2200" dirty="0"/>
            </a:br>
            <a:r>
              <a:rPr lang="nl-NL" sz="2200" dirty="0"/>
              <a:t>4 jarige obligatielening met een couponrente van 3,5%.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200" dirty="0"/>
              <a:t>Er wordt gekozen voor € 1.000 nominale waarde. Na afloop van de inschrijf-periode worden er 20.500 obligaties geplaatst tegen een koers van 104,5%.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r>
              <a:rPr lang="nl-NL" sz="2200" dirty="0"/>
              <a:t>Verklaar waarom de emissiekoers hoger kan liggen dan de nominale waarde.</a:t>
            </a:r>
          </a:p>
          <a:p>
            <a:pPr marL="457200" indent="-457200">
              <a:buFont typeface="+mj-lt"/>
              <a:buAutoNum type="alphaLcParenR" startAt="2"/>
            </a:pPr>
            <a:endParaRPr lang="nl-NL" sz="2200" dirty="0"/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r>
              <a:rPr lang="nl-NL" sz="2200" dirty="0"/>
              <a:t>Hoeveel geld haalt het bedrijf in totaal op met deze lening?</a:t>
            </a:r>
          </a:p>
          <a:p>
            <a:pPr marL="457200" indent="-457200">
              <a:buFont typeface="+mj-lt"/>
              <a:buAutoNum type="alphaLcParenR" startAt="2"/>
            </a:pPr>
            <a:endParaRPr lang="nl-NL" sz="2200" dirty="0"/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r>
              <a:rPr lang="nl-NL" sz="2200" dirty="0"/>
              <a:t>Wat is het rendement van een belegger over het eerste jaar als hij de obligatie niet verkoopt.</a:t>
            </a:r>
          </a:p>
          <a:p>
            <a:pPr marL="457200" indent="-457200">
              <a:buFont typeface="+mj-lt"/>
              <a:buAutoNum type="alphaLcParenR" startAt="2"/>
            </a:pPr>
            <a:endParaRPr lang="nl-NL" sz="2200" dirty="0"/>
          </a:p>
          <a:p>
            <a:pPr marL="457200" indent="-457200">
              <a:buFont typeface="+mj-lt"/>
              <a:buAutoNum type="alphaLcParenR" startAt="2"/>
            </a:pPr>
            <a:r>
              <a:rPr lang="nl-NL" sz="2200" dirty="0"/>
              <a:t>Wat is het rendement van de belegger als hij direct na ontvangst van de eerste couponrente de obligatie verkoopt tegen een koers van 107%.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BED69D2-4130-4018-A9D0-5599E9102255}"/>
              </a:ext>
            </a:extLst>
          </p:cNvPr>
          <p:cNvSpPr/>
          <p:nvPr/>
        </p:nvSpPr>
        <p:spPr>
          <a:xfrm>
            <a:off x="1805067" y="2615379"/>
            <a:ext cx="10150959" cy="570272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E391A07-4A87-4456-B684-2E0D416F0FAF}"/>
              </a:ext>
            </a:extLst>
          </p:cNvPr>
          <p:cNvSpPr/>
          <p:nvPr/>
        </p:nvSpPr>
        <p:spPr>
          <a:xfrm>
            <a:off x="1805067" y="3544527"/>
            <a:ext cx="10150959" cy="570272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D278320-A2A0-47F9-8947-9B890899AA60}"/>
              </a:ext>
            </a:extLst>
          </p:cNvPr>
          <p:cNvSpPr/>
          <p:nvPr/>
        </p:nvSpPr>
        <p:spPr>
          <a:xfrm>
            <a:off x="1805067" y="4753897"/>
            <a:ext cx="10150959" cy="570272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C0D66FF-67DF-4AEB-B8FF-70B32691D711}"/>
              </a:ext>
            </a:extLst>
          </p:cNvPr>
          <p:cNvSpPr/>
          <p:nvPr/>
        </p:nvSpPr>
        <p:spPr>
          <a:xfrm>
            <a:off x="1805067" y="6022855"/>
            <a:ext cx="10150959" cy="570272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003381D-D10E-4978-88AB-9C57E37B36D6}"/>
              </a:ext>
            </a:extLst>
          </p:cNvPr>
          <p:cNvSpPr txBox="1"/>
          <p:nvPr/>
        </p:nvSpPr>
        <p:spPr>
          <a:xfrm>
            <a:off x="1805067" y="2577349"/>
            <a:ext cx="988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de obligatie heel aantrekkelijk is (ten opzichte van alternatieven) willen beleggers er best meer voor betalen. Bijvoorbeeld als de rente op de obligatie &gt; rente bij de banken.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B06B744-F512-44C1-AD2A-470D567F2125}"/>
              </a:ext>
            </a:extLst>
          </p:cNvPr>
          <p:cNvSpPr txBox="1"/>
          <p:nvPr/>
        </p:nvSpPr>
        <p:spPr>
          <a:xfrm>
            <a:off x="1805067" y="3627085"/>
            <a:ext cx="988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104,5% van 1.000 = € 1.045 per obligatie × 20.500 stuks = € 21.422.500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8FA7150-FA74-47E7-830A-2651D8EA5BFC}"/>
              </a:ext>
            </a:extLst>
          </p:cNvPr>
          <p:cNvSpPr txBox="1"/>
          <p:nvPr/>
        </p:nvSpPr>
        <p:spPr>
          <a:xfrm>
            <a:off x="1805066" y="4852415"/>
            <a:ext cx="988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3,5% rente over 1.000 = € 35	over een belegging van € 1.045	= 3,35%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AEBF061-ABA0-4AB8-9330-FB08B31E1D4F}"/>
              </a:ext>
            </a:extLst>
          </p:cNvPr>
          <p:cNvSpPr txBox="1"/>
          <p:nvPr/>
        </p:nvSpPr>
        <p:spPr>
          <a:xfrm>
            <a:off x="1805066" y="6109926"/>
            <a:ext cx="988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€ 35 rente + € 25 koerswinst	over een belegging van € 1.045	= 5,74%</a:t>
            </a:r>
          </a:p>
        </p:txBody>
      </p:sp>
    </p:spTree>
    <p:extLst>
      <p:ext uri="{BB962C8B-B14F-4D97-AF65-F5344CB8AC3E}">
        <p14:creationId xmlns:p14="http://schemas.microsoft.com/office/powerpoint/2010/main" val="39835885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/>
      <p:bldP spid="13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71E2C-7557-4B25-983C-4E7679A4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Aandelen</a:t>
            </a:r>
          </a:p>
        </p:txBody>
      </p:sp>
      <p:pic>
        <p:nvPicPr>
          <p:cNvPr id="14" name="Onlinemedia 13" title="Wat is een aandeel?">
            <a:hlinkClick r:id="" action="ppaction://media"/>
            <a:extLst>
              <a:ext uri="{FF2B5EF4-FFF2-40B4-BE49-F238E27FC236}">
                <a16:creationId xmlns:a16="http://schemas.microsoft.com/office/drawing/2014/main" id="{FAE4057A-9BAC-49DF-971A-BCFC964243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9118" y="1873651"/>
            <a:ext cx="7646018" cy="43200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F693C9B8-3698-457F-B2F4-0660E99AB4AD}"/>
              </a:ext>
            </a:extLst>
          </p:cNvPr>
          <p:cNvSpPr txBox="1"/>
          <p:nvPr/>
        </p:nvSpPr>
        <p:spPr>
          <a:xfrm>
            <a:off x="8089483" y="6227123"/>
            <a:ext cx="1854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i="1" dirty="0">
                <a:solidFill>
                  <a:schemeClr val="bg1"/>
                </a:solidFill>
              </a:rPr>
              <a:t>Bron: YouTube, </a:t>
            </a:r>
            <a:r>
              <a:rPr lang="nl-NL" sz="1000" b="1" i="1" dirty="0" err="1">
                <a:solidFill>
                  <a:schemeClr val="bg1"/>
                </a:solidFill>
              </a:rPr>
              <a:t>argentaBE</a:t>
            </a:r>
            <a:r>
              <a:rPr lang="nl-NL" sz="1000" b="1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2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6EB62C-7174-45B1-9068-15870588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Aandelen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33CBFA9-4EBF-4B6C-84C1-BA2624B42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39516" cy="4351338"/>
          </a:xfrm>
        </p:spPr>
        <p:txBody>
          <a:bodyPr/>
          <a:lstStyle/>
          <a:p>
            <a:r>
              <a:rPr lang="nl-NL" dirty="0"/>
              <a:t>Aandeel maakt je economisch mede-eigenaar</a:t>
            </a:r>
          </a:p>
          <a:p>
            <a:r>
              <a:rPr lang="nl-NL" dirty="0"/>
              <a:t>Geld dat bedrijf bij uitgifte aandeel ontvangt, blijft van het bedrijf (geen terugbetaling)</a:t>
            </a:r>
          </a:p>
          <a:p>
            <a:r>
              <a:rPr lang="nl-NL" dirty="0"/>
              <a:t>Aandeel geeft :</a:t>
            </a:r>
          </a:p>
          <a:p>
            <a:pPr lvl="1"/>
            <a:r>
              <a:rPr lang="nl-NL" dirty="0"/>
              <a:t>recht op deel van de winst (</a:t>
            </a:r>
            <a:r>
              <a:rPr lang="nl-NL" b="1" i="1" dirty="0"/>
              <a:t>dividend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recht op inspraak beleid</a:t>
            </a:r>
          </a:p>
          <a:p>
            <a:r>
              <a:rPr lang="nl-NL" dirty="0"/>
              <a:t>Aandeel NV is vrij verhandelbaar:</a:t>
            </a:r>
          </a:p>
          <a:p>
            <a:endParaRPr lang="nl-NL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7CAEBE1-CCA3-4D4C-B51A-4A92C449CD30}"/>
              </a:ext>
            </a:extLst>
          </p:cNvPr>
          <p:cNvGrpSpPr/>
          <p:nvPr/>
        </p:nvGrpSpPr>
        <p:grpSpPr>
          <a:xfrm>
            <a:off x="7150071" y="2045111"/>
            <a:ext cx="5044124" cy="2745192"/>
            <a:chOff x="4644383" y="1242516"/>
            <a:chExt cx="6969767" cy="3793196"/>
          </a:xfrm>
        </p:grpSpPr>
        <p:pic>
          <p:nvPicPr>
            <p:cNvPr id="6" name="Picture 6" descr="Afbeeldingsresultaat voor factory png">
              <a:extLst>
                <a:ext uri="{FF2B5EF4-FFF2-40B4-BE49-F238E27FC236}">
                  <a16:creationId xmlns:a16="http://schemas.microsoft.com/office/drawing/2014/main" id="{C4F93354-2313-4B14-B768-19768951F8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4383" y="3124488"/>
              <a:ext cx="6969767" cy="191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fbeeldingsresultaat voor factory png">
              <a:extLst>
                <a:ext uri="{FF2B5EF4-FFF2-40B4-BE49-F238E27FC236}">
                  <a16:creationId xmlns:a16="http://schemas.microsoft.com/office/drawing/2014/main" id="{47743B76-C454-4737-AEE2-4BDD8356F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42789" y="1242516"/>
              <a:ext cx="5563252" cy="191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2C162DE-6228-406D-8A7A-DDA620FD524A}"/>
              </a:ext>
            </a:extLst>
          </p:cNvPr>
          <p:cNvCxnSpPr>
            <a:cxnSpLocks/>
          </p:cNvCxnSpPr>
          <p:nvPr/>
        </p:nvCxnSpPr>
        <p:spPr>
          <a:xfrm>
            <a:off x="8395030" y="2045111"/>
            <a:ext cx="0" cy="412827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Afbeeldingsresultaat voor scissors png">
            <a:extLst>
              <a:ext uri="{FF2B5EF4-FFF2-40B4-BE49-F238E27FC236}">
                <a16:creationId xmlns:a16="http://schemas.microsoft.com/office/drawing/2014/main" id="{F032D92B-E1DF-4830-9F89-F25DE42B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7658649" y="1179061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2DA5BE9-0F0C-439C-AFF1-CFF316D5E035}"/>
              </a:ext>
            </a:extLst>
          </p:cNvPr>
          <p:cNvCxnSpPr>
            <a:cxnSpLocks/>
          </p:cNvCxnSpPr>
          <p:nvPr/>
        </p:nvCxnSpPr>
        <p:spPr>
          <a:xfrm>
            <a:off x="9702156" y="2045111"/>
            <a:ext cx="0" cy="412827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ACF5FAD-B010-4D7C-B81F-F1B5851784D2}"/>
              </a:ext>
            </a:extLst>
          </p:cNvPr>
          <p:cNvCxnSpPr>
            <a:cxnSpLocks/>
          </p:cNvCxnSpPr>
          <p:nvPr/>
        </p:nvCxnSpPr>
        <p:spPr>
          <a:xfrm>
            <a:off x="11009282" y="2045111"/>
            <a:ext cx="0" cy="412827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ep 23">
            <a:extLst>
              <a:ext uri="{FF2B5EF4-FFF2-40B4-BE49-F238E27FC236}">
                <a16:creationId xmlns:a16="http://schemas.microsoft.com/office/drawing/2014/main" id="{251D7CC9-36D5-492D-9244-3EF590D5F54E}"/>
              </a:ext>
            </a:extLst>
          </p:cNvPr>
          <p:cNvGrpSpPr/>
          <p:nvPr/>
        </p:nvGrpSpPr>
        <p:grpSpPr>
          <a:xfrm>
            <a:off x="7291467" y="4853905"/>
            <a:ext cx="900001" cy="1319478"/>
            <a:chOff x="7291467" y="4793282"/>
            <a:chExt cx="900001" cy="1319478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E841D6B-41B4-4FB0-A0D7-F55B94EA8191}"/>
                </a:ext>
              </a:extLst>
            </p:cNvPr>
            <p:cNvSpPr/>
            <p:nvPr/>
          </p:nvSpPr>
          <p:spPr>
            <a:xfrm>
              <a:off x="7335746" y="4793282"/>
              <a:ext cx="8114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1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€ 500</a:t>
              </a:r>
              <a:endParaRPr lang="nl-NL" sz="1600" dirty="0"/>
            </a:p>
          </p:txBody>
        </p:sp>
        <p:pic>
          <p:nvPicPr>
            <p:cNvPr id="18" name="Picture 2" descr="https://aandelenvriend.files.wordpress.com/2011/11/voorbeeld-aandeel.jpg">
              <a:extLst>
                <a:ext uri="{FF2B5EF4-FFF2-40B4-BE49-F238E27FC236}">
                  <a16:creationId xmlns:a16="http://schemas.microsoft.com/office/drawing/2014/main" id="{C67CAB07-3D6C-4690-8251-95F246826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467" y="5500760"/>
              <a:ext cx="900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66F0B0A5-EBD8-4CD3-B6AB-D5B978ECD965}"/>
              </a:ext>
            </a:extLst>
          </p:cNvPr>
          <p:cNvGrpSpPr/>
          <p:nvPr/>
        </p:nvGrpSpPr>
        <p:grpSpPr>
          <a:xfrm>
            <a:off x="8598593" y="4860051"/>
            <a:ext cx="900001" cy="1313332"/>
            <a:chOff x="8480647" y="4822572"/>
            <a:chExt cx="900001" cy="131333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9D92777-526F-4FEF-91AC-A13A17B35BD0}"/>
                </a:ext>
              </a:extLst>
            </p:cNvPr>
            <p:cNvSpPr/>
            <p:nvPr/>
          </p:nvSpPr>
          <p:spPr>
            <a:xfrm>
              <a:off x="8536148" y="4822572"/>
              <a:ext cx="7889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2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€ 500</a:t>
              </a:r>
              <a:endParaRPr lang="nl-NL" sz="1600" dirty="0"/>
            </a:p>
          </p:txBody>
        </p:sp>
        <p:pic>
          <p:nvPicPr>
            <p:cNvPr id="19" name="Picture 2" descr="https://aandelenvriend.files.wordpress.com/2011/11/voorbeeld-aandeel.jpg">
              <a:extLst>
                <a:ext uri="{FF2B5EF4-FFF2-40B4-BE49-F238E27FC236}">
                  <a16:creationId xmlns:a16="http://schemas.microsoft.com/office/drawing/2014/main" id="{5416E8E2-5DD7-4402-B801-08E60BCDD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647" y="5523904"/>
              <a:ext cx="900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7E9969CC-4989-425E-890A-84BC2A6E01C1}"/>
              </a:ext>
            </a:extLst>
          </p:cNvPr>
          <p:cNvGrpSpPr/>
          <p:nvPr/>
        </p:nvGrpSpPr>
        <p:grpSpPr>
          <a:xfrm>
            <a:off x="9905719" y="4853497"/>
            <a:ext cx="900001" cy="1319886"/>
            <a:chOff x="9852280" y="4816018"/>
            <a:chExt cx="900001" cy="131988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B4276D4-621C-4337-AB7E-35E1BC91EA28}"/>
                </a:ext>
              </a:extLst>
            </p:cNvPr>
            <p:cNvSpPr/>
            <p:nvPr/>
          </p:nvSpPr>
          <p:spPr>
            <a:xfrm>
              <a:off x="9907781" y="4816018"/>
              <a:ext cx="7889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3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€ 500</a:t>
              </a:r>
              <a:endParaRPr lang="nl-NL" sz="1600" dirty="0"/>
            </a:p>
          </p:txBody>
        </p:sp>
        <p:pic>
          <p:nvPicPr>
            <p:cNvPr id="20" name="Picture 2" descr="https://aandelenvriend.files.wordpress.com/2011/11/voorbeeld-aandeel.jpg">
              <a:extLst>
                <a:ext uri="{FF2B5EF4-FFF2-40B4-BE49-F238E27FC236}">
                  <a16:creationId xmlns:a16="http://schemas.microsoft.com/office/drawing/2014/main" id="{0218B90E-0561-4216-8EA1-A228AFAC1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2280" y="5523904"/>
              <a:ext cx="900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3E68A148-DA0A-46ED-8AEA-A5D08CE17C36}"/>
              </a:ext>
            </a:extLst>
          </p:cNvPr>
          <p:cNvGrpSpPr/>
          <p:nvPr/>
        </p:nvGrpSpPr>
        <p:grpSpPr>
          <a:xfrm>
            <a:off x="11212843" y="4853497"/>
            <a:ext cx="900001" cy="1319886"/>
            <a:chOff x="11212843" y="4831273"/>
            <a:chExt cx="900001" cy="1319886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EA9A7A2-EF9D-48D5-8FE4-55E9CF9B681C}"/>
                </a:ext>
              </a:extLst>
            </p:cNvPr>
            <p:cNvSpPr/>
            <p:nvPr/>
          </p:nvSpPr>
          <p:spPr>
            <a:xfrm>
              <a:off x="11222658" y="4831273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…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€ 500</a:t>
              </a:r>
              <a:endParaRPr lang="nl-NL" sz="1600" dirty="0"/>
            </a:p>
          </p:txBody>
        </p:sp>
        <p:pic>
          <p:nvPicPr>
            <p:cNvPr id="21" name="Picture 2" descr="https://aandelenvriend.files.wordpress.com/2011/11/voorbeeld-aandeel.jpg">
              <a:extLst>
                <a:ext uri="{FF2B5EF4-FFF2-40B4-BE49-F238E27FC236}">
                  <a16:creationId xmlns:a16="http://schemas.microsoft.com/office/drawing/2014/main" id="{1DF31366-B1DF-4E71-9B80-299B2C5BA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843" y="5539159"/>
              <a:ext cx="900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 descr="Afbeeldingsresultaat voor scissors png">
            <a:extLst>
              <a:ext uri="{FF2B5EF4-FFF2-40B4-BE49-F238E27FC236}">
                <a16:creationId xmlns:a16="http://schemas.microsoft.com/office/drawing/2014/main" id="{64232AFC-0A5C-4859-82D4-06CF4EBB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8988362" y="1191919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beeldingsresultaat voor scissors png">
            <a:extLst>
              <a:ext uri="{FF2B5EF4-FFF2-40B4-BE49-F238E27FC236}">
                <a16:creationId xmlns:a16="http://schemas.microsoft.com/office/drawing/2014/main" id="{122CA4EE-8193-452D-B768-4128FDEA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10288276" y="1173741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0F6DCC-1145-449D-8095-BEDB0B80A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17" y="4598089"/>
            <a:ext cx="3459099" cy="14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18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5CB81-773C-435F-8EAE-DBB276DB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Rendement aandelen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C37E1-D522-4993-9C31-48E5CDC8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82619" cy="4351338"/>
          </a:xfrm>
        </p:spPr>
        <p:txBody>
          <a:bodyPr/>
          <a:lstStyle/>
          <a:p>
            <a:r>
              <a:rPr lang="nl-NL" dirty="0"/>
              <a:t>Aandeel geeft recht op deel van de winst</a:t>
            </a:r>
            <a:br>
              <a:rPr lang="nl-NL" dirty="0"/>
            </a:br>
            <a:r>
              <a:rPr lang="nl-NL" dirty="0"/>
              <a:t>(dividend)</a:t>
            </a:r>
          </a:p>
          <a:p>
            <a:r>
              <a:rPr lang="nl-NL" dirty="0"/>
              <a:t>Aandeel kan geld opleveren door het voor</a:t>
            </a:r>
            <a:br>
              <a:rPr lang="nl-NL" dirty="0"/>
            </a:br>
            <a:r>
              <a:rPr lang="nl-NL" dirty="0"/>
              <a:t>hoger bedrag weer door te verkopen</a:t>
            </a:r>
            <a:br>
              <a:rPr lang="nl-NL" dirty="0"/>
            </a:br>
            <a:r>
              <a:rPr lang="nl-NL" dirty="0"/>
              <a:t>(koerswinst)</a:t>
            </a:r>
          </a:p>
          <a:p>
            <a:r>
              <a:rPr lang="nl-NL" dirty="0"/>
              <a:t>Waarde van een aandeel:</a:t>
            </a:r>
          </a:p>
          <a:p>
            <a:pPr lvl="1"/>
            <a:r>
              <a:rPr lang="nl-NL" dirty="0"/>
              <a:t>nominale waarde = zoals vermeld op aandeel.</a:t>
            </a:r>
            <a:br>
              <a:rPr lang="nl-NL" dirty="0"/>
            </a:br>
            <a:r>
              <a:rPr lang="nl-NL" dirty="0"/>
              <a:t>(basis voor winstuitkering)</a:t>
            </a:r>
          </a:p>
          <a:p>
            <a:pPr lvl="1"/>
            <a:r>
              <a:rPr lang="nl-NL" dirty="0"/>
              <a:t>emissiewaarde = bedrag dat bedrijf voor aandeel</a:t>
            </a:r>
            <a:br>
              <a:rPr lang="nl-NL" dirty="0"/>
            </a:br>
            <a:r>
              <a:rPr lang="nl-NL" dirty="0"/>
              <a:t>heeft ontvangen bij uitgifte.</a:t>
            </a:r>
          </a:p>
          <a:p>
            <a:pPr lvl="1"/>
            <a:r>
              <a:rPr lang="nl-NL" dirty="0"/>
              <a:t>beurswaarde = bedrag dat aandeel op enig moment waarde is op de beurs.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A7EEA2D-B7F0-4776-B32B-95D489BCA80C}"/>
              </a:ext>
            </a:extLst>
          </p:cNvPr>
          <p:cNvSpPr/>
          <p:nvPr/>
        </p:nvSpPr>
        <p:spPr>
          <a:xfrm>
            <a:off x="7881919" y="221339"/>
            <a:ext cx="3644924" cy="1902140"/>
          </a:xfrm>
          <a:prstGeom prst="rect">
            <a:avLst/>
          </a:prstGeom>
          <a:gradFill>
            <a:gsLst>
              <a:gs pos="0">
                <a:schemeClr val="bg1"/>
              </a:gs>
              <a:gs pos="39000">
                <a:srgbClr val="FFEBD1"/>
              </a:gs>
              <a:gs pos="100000">
                <a:srgbClr val="EC8800"/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28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AANDEEL</a:t>
            </a:r>
          </a:p>
          <a:p>
            <a:pPr algn="ctr"/>
            <a:endParaRPr lang="nl-NL" sz="1200" dirty="0">
              <a:solidFill>
                <a:srgbClr val="212D3B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ctr"/>
            <a:r>
              <a:rPr lang="nl-NL" sz="20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nominaal € 500,-</a:t>
            </a:r>
          </a:p>
          <a:p>
            <a:pPr algn="ctr"/>
            <a:endParaRPr lang="nl-NL" sz="2000" dirty="0">
              <a:solidFill>
                <a:srgbClr val="212D3B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450CFD-E6F0-4C04-BBC8-E3CCB62FC3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01" y="221339"/>
            <a:ext cx="2116719" cy="556901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23416007-4FAA-40AA-9677-564FC5524833}"/>
              </a:ext>
            </a:extLst>
          </p:cNvPr>
          <p:cNvGrpSpPr/>
          <p:nvPr/>
        </p:nvGrpSpPr>
        <p:grpSpPr>
          <a:xfrm>
            <a:off x="7657067" y="2364842"/>
            <a:ext cx="4110493" cy="2132590"/>
            <a:chOff x="7657067" y="2748303"/>
            <a:chExt cx="4110493" cy="2132590"/>
          </a:xfrm>
        </p:grpSpPr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DF3A7275-9FD9-47C3-BB89-405D37F1AB4F}"/>
                </a:ext>
              </a:extLst>
            </p:cNvPr>
            <p:cNvGrpSpPr/>
            <p:nvPr/>
          </p:nvGrpSpPr>
          <p:grpSpPr>
            <a:xfrm>
              <a:off x="7657067" y="2748303"/>
              <a:ext cx="4002070" cy="1872552"/>
              <a:chOff x="7657067" y="2748303"/>
              <a:chExt cx="4002070" cy="1872552"/>
            </a:xfrm>
          </p:grpSpPr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5EB942D6-2571-4AE2-99E2-34AD8DDDAACC}"/>
                  </a:ext>
                </a:extLst>
              </p:cNvPr>
              <p:cNvGrpSpPr/>
              <p:nvPr/>
            </p:nvGrpSpPr>
            <p:grpSpPr>
              <a:xfrm>
                <a:off x="8014213" y="2860881"/>
                <a:ext cx="3644924" cy="1759974"/>
                <a:chOff x="8014213" y="2860881"/>
                <a:chExt cx="3644924" cy="1759974"/>
              </a:xfrm>
            </p:grpSpPr>
            <p:pic>
              <p:nvPicPr>
                <p:cNvPr id="6" name="Afbeelding 5">
                  <a:extLst>
                    <a:ext uri="{FF2B5EF4-FFF2-40B4-BE49-F238E27FC236}">
                      <a16:creationId xmlns:a16="http://schemas.microsoft.com/office/drawing/2014/main" id="{4ABE5907-2ADA-4FC2-AEDA-0D452E7B0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 am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4213" y="2871021"/>
                  <a:ext cx="3644924" cy="1733016"/>
                </a:xfrm>
                <a:prstGeom prst="rect">
                  <a:avLst/>
                </a:prstGeom>
              </p:spPr>
            </p:pic>
            <p:cxnSp>
              <p:nvCxnSpPr>
                <p:cNvPr id="8" name="Rechte verbindingslijn 7">
                  <a:extLst>
                    <a:ext uri="{FF2B5EF4-FFF2-40B4-BE49-F238E27FC236}">
                      <a16:creationId xmlns:a16="http://schemas.microsoft.com/office/drawing/2014/main" id="{47DF6525-C6A1-42BF-AEAB-A5E479C1AAC7}"/>
                    </a:ext>
                  </a:extLst>
                </p:cNvPr>
                <p:cNvCxnSpPr/>
                <p:nvPr/>
              </p:nvCxnSpPr>
              <p:spPr>
                <a:xfrm>
                  <a:off x="8017441" y="2860881"/>
                  <a:ext cx="0" cy="1759974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Rechte verbindingslijn 9">
                  <a:extLst>
                    <a:ext uri="{FF2B5EF4-FFF2-40B4-BE49-F238E27FC236}">
                      <a16:creationId xmlns:a16="http://schemas.microsoft.com/office/drawing/2014/main" id="{84A0407F-D1E9-4C5B-9A3C-D8F12F89BB08}"/>
                    </a:ext>
                  </a:extLst>
                </p:cNvPr>
                <p:cNvCxnSpPr/>
                <p:nvPr/>
              </p:nvCxnSpPr>
              <p:spPr>
                <a:xfrm>
                  <a:off x="8014213" y="4604037"/>
                  <a:ext cx="364492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FBF0AC7C-0501-48E1-83E7-3AD86BE789A4}"/>
                  </a:ext>
                </a:extLst>
              </p:cNvPr>
              <p:cNvSpPr txBox="1"/>
              <p:nvPr/>
            </p:nvSpPr>
            <p:spPr>
              <a:xfrm>
                <a:off x="7657067" y="3629719"/>
                <a:ext cx="4203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100" b="1" dirty="0"/>
                  <a:t>100</a:t>
                </a:r>
                <a:endParaRPr lang="nl-NL" b="1" dirty="0"/>
              </a:p>
            </p:txBody>
          </p:sp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50A5833-5852-4AD7-94C0-FE8548C9BE02}"/>
                  </a:ext>
                </a:extLst>
              </p:cNvPr>
              <p:cNvSpPr txBox="1"/>
              <p:nvPr/>
            </p:nvSpPr>
            <p:spPr>
              <a:xfrm>
                <a:off x="7735615" y="3850073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100" b="1" dirty="0"/>
                  <a:t>90</a:t>
                </a:r>
                <a:endParaRPr lang="nl-NL" b="1" dirty="0"/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CEB1D846-29BE-4858-80B4-E3093AAAF296}"/>
                  </a:ext>
                </a:extLst>
              </p:cNvPr>
              <p:cNvSpPr txBox="1"/>
              <p:nvPr/>
            </p:nvSpPr>
            <p:spPr>
              <a:xfrm>
                <a:off x="7735615" y="4070427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100" b="1" dirty="0"/>
                  <a:t>80</a:t>
                </a:r>
                <a:endParaRPr lang="nl-NL" b="1" dirty="0"/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CAA0D3B-B696-4735-9F09-44DA07F2C14F}"/>
                  </a:ext>
                </a:extLst>
              </p:cNvPr>
              <p:cNvSpPr txBox="1"/>
              <p:nvPr/>
            </p:nvSpPr>
            <p:spPr>
              <a:xfrm>
                <a:off x="7735615" y="4290779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100" b="1" dirty="0"/>
                  <a:t>70</a:t>
                </a:r>
                <a:endParaRPr lang="nl-NL" b="1" dirty="0"/>
              </a:p>
            </p:txBody>
          </p:sp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B1E112D-7EF0-4C48-9ED1-499ECEED3AE9}"/>
                  </a:ext>
                </a:extLst>
              </p:cNvPr>
              <p:cNvSpPr txBox="1"/>
              <p:nvPr/>
            </p:nvSpPr>
            <p:spPr>
              <a:xfrm>
                <a:off x="7657067" y="3409365"/>
                <a:ext cx="4203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100" b="1" dirty="0"/>
                  <a:t>110</a:t>
                </a:r>
                <a:endParaRPr lang="nl-NL" b="1" dirty="0"/>
              </a:p>
            </p:txBody>
          </p: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9D2B8C4-1807-4A0A-8399-CEA34D406570}"/>
                  </a:ext>
                </a:extLst>
              </p:cNvPr>
              <p:cNvSpPr txBox="1"/>
              <p:nvPr/>
            </p:nvSpPr>
            <p:spPr>
              <a:xfrm>
                <a:off x="7657067" y="3189011"/>
                <a:ext cx="4203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100" b="1" dirty="0"/>
                  <a:t>120</a:t>
                </a:r>
                <a:endParaRPr lang="nl-NL" b="1" dirty="0"/>
              </a:p>
            </p:txBody>
          </p:sp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56708ABF-2D0F-4EF5-9D50-A6D9DFAB22A7}"/>
                  </a:ext>
                </a:extLst>
              </p:cNvPr>
              <p:cNvSpPr txBox="1"/>
              <p:nvPr/>
            </p:nvSpPr>
            <p:spPr>
              <a:xfrm>
                <a:off x="7657067" y="2968657"/>
                <a:ext cx="4203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100" b="1" dirty="0"/>
                  <a:t>130</a:t>
                </a:r>
                <a:endParaRPr lang="nl-NL" b="1" dirty="0"/>
              </a:p>
            </p:txBody>
          </p: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BA269DAB-C41C-449E-A00B-7F5EAA024E78}"/>
                  </a:ext>
                </a:extLst>
              </p:cNvPr>
              <p:cNvSpPr txBox="1"/>
              <p:nvPr/>
            </p:nvSpPr>
            <p:spPr>
              <a:xfrm>
                <a:off x="7657067" y="2748303"/>
                <a:ext cx="4203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100" b="1" dirty="0"/>
                  <a:t>140</a:t>
                </a:r>
                <a:endParaRPr lang="nl-NL" b="1" dirty="0"/>
              </a:p>
            </p:txBody>
          </p: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425AAFD9-F6E9-4FF0-BBCE-FE03702E97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54515" y="3737529"/>
                <a:ext cx="3581762" cy="22995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63F19BB4-E434-444E-B005-AA6783DDCDDB}"/>
                </a:ext>
              </a:extLst>
            </p:cNvPr>
            <p:cNvSpPr txBox="1"/>
            <p:nvPr/>
          </p:nvSpPr>
          <p:spPr>
            <a:xfrm>
              <a:off x="11190158" y="4603894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tijd </a:t>
              </a: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endParaRPr lang="nl-NL" sz="1200" dirty="0"/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5D6CA7B9-6D54-41AC-A7E6-749776FB6CFC}"/>
              </a:ext>
            </a:extLst>
          </p:cNvPr>
          <p:cNvGrpSpPr/>
          <p:nvPr/>
        </p:nvGrpSpPr>
        <p:grpSpPr>
          <a:xfrm>
            <a:off x="8014213" y="2482632"/>
            <a:ext cx="3488949" cy="1527436"/>
            <a:chOff x="8014213" y="2866093"/>
            <a:chExt cx="3488949" cy="1527436"/>
          </a:xfrm>
        </p:grpSpPr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6C6AC6C4-A77D-4FC2-A009-C131D45881D7}"/>
                </a:ext>
              </a:extLst>
            </p:cNvPr>
            <p:cNvSpPr/>
            <p:nvPr/>
          </p:nvSpPr>
          <p:spPr>
            <a:xfrm>
              <a:off x="8046720" y="2895600"/>
              <a:ext cx="3429000" cy="1463040"/>
            </a:xfrm>
            <a:custGeom>
              <a:avLst/>
              <a:gdLst>
                <a:gd name="connsiteX0" fmla="*/ 0 w 3429000"/>
                <a:gd name="connsiteY0" fmla="*/ 647700 h 1463040"/>
                <a:gd name="connsiteX1" fmla="*/ 312420 w 3429000"/>
                <a:gd name="connsiteY1" fmla="*/ 434340 h 1463040"/>
                <a:gd name="connsiteX2" fmla="*/ 624840 w 3429000"/>
                <a:gd name="connsiteY2" fmla="*/ 0 h 1463040"/>
                <a:gd name="connsiteX3" fmla="*/ 937260 w 3429000"/>
                <a:gd name="connsiteY3" fmla="*/ 160020 h 1463040"/>
                <a:gd name="connsiteX4" fmla="*/ 1249680 w 3429000"/>
                <a:gd name="connsiteY4" fmla="*/ 685800 h 1463040"/>
                <a:gd name="connsiteX5" fmla="*/ 1562100 w 3429000"/>
                <a:gd name="connsiteY5" fmla="*/ 1394460 h 1463040"/>
                <a:gd name="connsiteX6" fmla="*/ 1866900 w 3429000"/>
                <a:gd name="connsiteY6" fmla="*/ 1287780 h 1463040"/>
                <a:gd name="connsiteX7" fmla="*/ 2179320 w 3429000"/>
                <a:gd name="connsiteY7" fmla="*/ 1463040 h 1463040"/>
                <a:gd name="connsiteX8" fmla="*/ 2484120 w 3429000"/>
                <a:gd name="connsiteY8" fmla="*/ 1112520 h 1463040"/>
                <a:gd name="connsiteX9" fmla="*/ 2804160 w 3429000"/>
                <a:gd name="connsiteY9" fmla="*/ 838200 h 1463040"/>
                <a:gd name="connsiteX10" fmla="*/ 3108960 w 3429000"/>
                <a:gd name="connsiteY10" fmla="*/ 472440 h 1463040"/>
                <a:gd name="connsiteX11" fmla="*/ 3429000 w 3429000"/>
                <a:gd name="connsiteY11" fmla="*/ 47244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9000" h="1463040">
                  <a:moveTo>
                    <a:pt x="0" y="647700"/>
                  </a:moveTo>
                  <a:lnTo>
                    <a:pt x="312420" y="434340"/>
                  </a:lnTo>
                  <a:lnTo>
                    <a:pt x="624840" y="0"/>
                  </a:lnTo>
                  <a:lnTo>
                    <a:pt x="937260" y="160020"/>
                  </a:lnTo>
                  <a:lnTo>
                    <a:pt x="1249680" y="685800"/>
                  </a:lnTo>
                  <a:lnTo>
                    <a:pt x="1562100" y="1394460"/>
                  </a:lnTo>
                  <a:lnTo>
                    <a:pt x="1866900" y="1287780"/>
                  </a:lnTo>
                  <a:lnTo>
                    <a:pt x="2179320" y="1463040"/>
                  </a:lnTo>
                  <a:lnTo>
                    <a:pt x="2484120" y="1112520"/>
                  </a:lnTo>
                  <a:lnTo>
                    <a:pt x="2804160" y="838200"/>
                  </a:lnTo>
                  <a:lnTo>
                    <a:pt x="3108960" y="472440"/>
                  </a:lnTo>
                  <a:lnTo>
                    <a:pt x="3429000" y="47244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7E76975F-3916-47B2-B513-DD667C14893C}"/>
                </a:ext>
              </a:extLst>
            </p:cNvPr>
            <p:cNvSpPr/>
            <p:nvPr/>
          </p:nvSpPr>
          <p:spPr>
            <a:xfrm>
              <a:off x="8014213" y="3512945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E6AEAA00-3C84-4A1E-AE53-E47C65D4FCC7}"/>
                </a:ext>
              </a:extLst>
            </p:cNvPr>
            <p:cNvSpPr/>
            <p:nvPr/>
          </p:nvSpPr>
          <p:spPr>
            <a:xfrm>
              <a:off x="8324845" y="3293309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8ABF888-7EA7-4427-A3A3-A5749B9D9DEA}"/>
                </a:ext>
              </a:extLst>
            </p:cNvPr>
            <p:cNvSpPr/>
            <p:nvPr/>
          </p:nvSpPr>
          <p:spPr>
            <a:xfrm>
              <a:off x="8635477" y="2866093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81914F8-6A4C-4C62-A65C-E42058D11941}"/>
                </a:ext>
              </a:extLst>
            </p:cNvPr>
            <p:cNvSpPr/>
            <p:nvPr/>
          </p:nvSpPr>
          <p:spPr>
            <a:xfrm>
              <a:off x="8946109" y="3019837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A89D4ECD-42E6-400D-B97D-1AF14F323D1E}"/>
                </a:ext>
              </a:extLst>
            </p:cNvPr>
            <p:cNvSpPr/>
            <p:nvPr/>
          </p:nvSpPr>
          <p:spPr>
            <a:xfrm>
              <a:off x="9256741" y="3549332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1DE6EE5-1F9D-4FC7-B512-482255D20DC3}"/>
                </a:ext>
              </a:extLst>
            </p:cNvPr>
            <p:cNvSpPr/>
            <p:nvPr/>
          </p:nvSpPr>
          <p:spPr>
            <a:xfrm>
              <a:off x="9567373" y="4259336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154779C9-3FA1-4A69-98C5-68F6646228F5}"/>
                </a:ext>
              </a:extLst>
            </p:cNvPr>
            <p:cNvSpPr/>
            <p:nvPr/>
          </p:nvSpPr>
          <p:spPr>
            <a:xfrm>
              <a:off x="9878005" y="4152160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A33F0477-4F78-4B9B-A845-6A085F63464F}"/>
                </a:ext>
              </a:extLst>
            </p:cNvPr>
            <p:cNvSpPr/>
            <p:nvPr/>
          </p:nvSpPr>
          <p:spPr>
            <a:xfrm>
              <a:off x="10499269" y="397824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FF561294-0F47-4E86-A7AE-52927F5990DA}"/>
                </a:ext>
              </a:extLst>
            </p:cNvPr>
            <p:cNvSpPr/>
            <p:nvPr/>
          </p:nvSpPr>
          <p:spPr>
            <a:xfrm>
              <a:off x="10188637" y="4321529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0C04771C-FA60-4CDC-8D95-452DA88FBF7E}"/>
                </a:ext>
              </a:extLst>
            </p:cNvPr>
            <p:cNvSpPr/>
            <p:nvPr/>
          </p:nvSpPr>
          <p:spPr>
            <a:xfrm>
              <a:off x="10809901" y="3705653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EEFA2713-44B6-4BCF-92A8-0E6F60C55EEC}"/>
                </a:ext>
              </a:extLst>
            </p:cNvPr>
            <p:cNvSpPr/>
            <p:nvPr/>
          </p:nvSpPr>
          <p:spPr>
            <a:xfrm>
              <a:off x="11120533" y="3339397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75DC9ED7-C86C-47E7-9FBB-F6BEC9470722}"/>
                </a:ext>
              </a:extLst>
            </p:cNvPr>
            <p:cNvSpPr/>
            <p:nvPr/>
          </p:nvSpPr>
          <p:spPr>
            <a:xfrm>
              <a:off x="11431162" y="3333121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123A5A30-59AB-4608-8131-B4B4D9763E24}"/>
              </a:ext>
            </a:extLst>
          </p:cNvPr>
          <p:cNvCxnSpPr>
            <a:cxnSpLocks/>
          </p:cNvCxnSpPr>
          <p:nvPr/>
        </p:nvCxnSpPr>
        <p:spPr>
          <a:xfrm flipV="1">
            <a:off x="8046720" y="3215766"/>
            <a:ext cx="0" cy="128166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7CB3AA15-38FD-44BB-A9F5-FC0A25AE231D}"/>
              </a:ext>
            </a:extLst>
          </p:cNvPr>
          <p:cNvSpPr txBox="1"/>
          <p:nvPr/>
        </p:nvSpPr>
        <p:spPr>
          <a:xfrm>
            <a:off x="7499751" y="4496603"/>
            <a:ext cx="1346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aankoop (110%)</a:t>
            </a:r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5F1F26CF-D5F9-45B2-9113-623FE1028197}"/>
              </a:ext>
            </a:extLst>
          </p:cNvPr>
          <p:cNvCxnSpPr>
            <a:cxnSpLocks/>
          </p:cNvCxnSpPr>
          <p:nvPr/>
        </p:nvCxnSpPr>
        <p:spPr>
          <a:xfrm flipV="1">
            <a:off x="11038089" y="3067161"/>
            <a:ext cx="428090" cy="129177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F226C8CD-2FB9-477D-BAC5-7DA3813595DA}"/>
              </a:ext>
            </a:extLst>
          </p:cNvPr>
          <p:cNvSpPr txBox="1"/>
          <p:nvPr/>
        </p:nvSpPr>
        <p:spPr>
          <a:xfrm>
            <a:off x="10062428" y="4409163"/>
            <a:ext cx="195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bg1"/>
                </a:solidFill>
              </a:rPr>
              <a:t>ontvangst dividend (2%)</a:t>
            </a:r>
            <a:br>
              <a:rPr lang="nl-NL" sz="1200" b="1" dirty="0">
                <a:solidFill>
                  <a:schemeClr val="bg1"/>
                </a:solidFill>
              </a:rPr>
            </a:br>
            <a:r>
              <a:rPr lang="nl-NL" sz="1200" b="1" dirty="0">
                <a:solidFill>
                  <a:schemeClr val="bg1"/>
                </a:solidFill>
              </a:rPr>
              <a:t>verkoop (120%)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32FF95BE-2E81-449D-901D-3684ED31D4E5}"/>
              </a:ext>
            </a:extLst>
          </p:cNvPr>
          <p:cNvSpPr txBox="1"/>
          <p:nvPr/>
        </p:nvSpPr>
        <p:spPr>
          <a:xfrm>
            <a:off x="7480183" y="4881369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bg1"/>
                </a:solidFill>
              </a:rPr>
              <a:t>aankoopbedrag:</a:t>
            </a:r>
            <a:br>
              <a:rPr lang="nl-NL" sz="1200" b="1" dirty="0">
                <a:solidFill>
                  <a:schemeClr val="bg1"/>
                </a:solidFill>
              </a:rPr>
            </a:br>
            <a:r>
              <a:rPr lang="nl-NL" sz="1200" b="1" dirty="0">
                <a:solidFill>
                  <a:schemeClr val="bg1"/>
                </a:solidFill>
              </a:rPr>
              <a:t>1,1 × 500 = € 550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C9CDCEE-F428-4948-8E2F-9A13CC7868B5}"/>
              </a:ext>
            </a:extLst>
          </p:cNvPr>
          <p:cNvSpPr txBox="1"/>
          <p:nvPr/>
        </p:nvSpPr>
        <p:spPr>
          <a:xfrm>
            <a:off x="9979145" y="4881369"/>
            <a:ext cx="211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dividend: 0,02 × 500 = € 10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860EA3E6-831D-4226-8DF8-0D2D5D7DE0A7}"/>
              </a:ext>
            </a:extLst>
          </p:cNvPr>
          <p:cNvSpPr txBox="1"/>
          <p:nvPr/>
        </p:nvSpPr>
        <p:spPr>
          <a:xfrm>
            <a:off x="9997578" y="5087084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verkoop: 1,2 × 500 = € 600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F7357E4-9FB7-4D55-87CB-B903B2CC9258}"/>
                  </a:ext>
                </a:extLst>
              </p:cNvPr>
              <p:cNvSpPr txBox="1"/>
              <p:nvPr/>
            </p:nvSpPr>
            <p:spPr>
              <a:xfrm>
                <a:off x="7194949" y="5696251"/>
                <a:ext cx="3064750" cy="37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200" dirty="0">
                    <a:solidFill>
                      <a:schemeClr val="bg1"/>
                    </a:solidFill>
                  </a:rPr>
                  <a:t>Dividendrendement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100" i="1" smtClean="0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100" b="0" i="0" smtClean="0">
                            <a:solidFill>
                              <a:schemeClr val="bg1"/>
                            </a:solidFill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100" b="0" i="0" smtClean="0">
                            <a:solidFill>
                              <a:schemeClr val="bg1"/>
                            </a:solidFill>
                          </a:rPr>
                          <m:t>550</m:t>
                        </m:r>
                      </m:den>
                    </m:f>
                    <m:r>
                      <m:rPr>
                        <m:nor/>
                      </m:rPr>
                      <a:rPr lang="nl-NL" sz="110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100" b="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 100% = </m:t>
                    </m:r>
                  </m:oMath>
                </a14:m>
                <a:r>
                  <a:rPr lang="nl-NL" sz="1200" dirty="0">
                    <a:solidFill>
                      <a:schemeClr val="bg1"/>
                    </a:solidFill>
                  </a:rPr>
                  <a:t> 1,8%</a:t>
                </a:r>
              </a:p>
            </p:txBody>
          </p:sp>
        </mc:Choice>
        <mc:Fallback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F7357E4-9FB7-4D55-87CB-B903B2CC9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949" y="5696251"/>
                <a:ext cx="3064750" cy="373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2D46C184-2B5B-477B-B159-7D3B1D5F08A5}"/>
                  </a:ext>
                </a:extLst>
              </p:cNvPr>
              <p:cNvSpPr txBox="1"/>
              <p:nvPr/>
            </p:nvSpPr>
            <p:spPr>
              <a:xfrm>
                <a:off x="7191535" y="6114703"/>
                <a:ext cx="2870786" cy="37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200" dirty="0">
                    <a:solidFill>
                      <a:schemeClr val="bg1"/>
                    </a:solidFill>
                  </a:rPr>
                  <a:t>Koersrendement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100" i="1" smtClean="0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100" b="0" i="0" smtClean="0">
                            <a:solidFill>
                              <a:schemeClr val="bg1"/>
                            </a:solidFill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100" b="0" i="0" smtClean="0">
                            <a:solidFill>
                              <a:schemeClr val="bg1"/>
                            </a:solidFill>
                          </a:rPr>
                          <m:t>550</m:t>
                        </m:r>
                      </m:den>
                    </m:f>
                    <m:r>
                      <m:rPr>
                        <m:nor/>
                      </m:rPr>
                      <a:rPr lang="nl-NL" sz="110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100" b="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 100% = </m:t>
                    </m:r>
                  </m:oMath>
                </a14:m>
                <a:r>
                  <a:rPr lang="nl-NL" sz="1200" dirty="0">
                    <a:solidFill>
                      <a:schemeClr val="bg1"/>
                    </a:solidFill>
                  </a:rPr>
                  <a:t> 9,1%</a:t>
                </a:r>
              </a:p>
            </p:txBody>
          </p:sp>
        </mc:Choice>
        <mc:Fallback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2D46C184-2B5B-477B-B159-7D3B1D5F0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535" y="6114703"/>
                <a:ext cx="2870786" cy="373628"/>
              </a:xfrm>
              <a:prstGeom prst="rect">
                <a:avLst/>
              </a:prstGeom>
              <a:blipFill>
                <a:blip r:embed="rId5"/>
                <a:stretch>
                  <a:fillRect l="-212" b="-16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hteraccolade 52">
            <a:extLst>
              <a:ext uri="{FF2B5EF4-FFF2-40B4-BE49-F238E27FC236}">
                <a16:creationId xmlns:a16="http://schemas.microsoft.com/office/drawing/2014/main" id="{A4EF13B7-E14F-47CE-BE82-2F46EBFDD0D5}"/>
              </a:ext>
            </a:extLst>
          </p:cNvPr>
          <p:cNvSpPr/>
          <p:nvPr/>
        </p:nvSpPr>
        <p:spPr>
          <a:xfrm>
            <a:off x="10070077" y="5625194"/>
            <a:ext cx="252086" cy="940410"/>
          </a:xfrm>
          <a:prstGeom prst="rightBrace">
            <a:avLst>
              <a:gd name="adj1" fmla="val 2889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2C8BE226-9640-403A-8355-506CD51E6E46}"/>
                  </a:ext>
                </a:extLst>
              </p:cNvPr>
              <p:cNvSpPr txBox="1"/>
              <p:nvPr/>
            </p:nvSpPr>
            <p:spPr>
              <a:xfrm>
                <a:off x="10277287" y="5762583"/>
                <a:ext cx="1898277" cy="614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>
                    <a:solidFill>
                      <a:schemeClr val="bg1"/>
                    </a:solidFill>
                  </a:rPr>
                  <a:t>Aandelenrendement </a:t>
                </a:r>
              </a:p>
              <a:p>
                <a:pPr algn="ctr"/>
                <a:r>
                  <a:rPr lang="nl-NL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200" i="1" smtClean="0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200" b="0" i="0" smtClean="0">
                            <a:solidFill>
                              <a:schemeClr val="bg1"/>
                            </a:solidFill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200" b="0" i="0" smtClean="0">
                            <a:solidFill>
                              <a:schemeClr val="bg1"/>
                            </a:solidFill>
                          </a:rPr>
                          <m:t>550</m:t>
                        </m:r>
                      </m:den>
                    </m:f>
                    <m:r>
                      <m:rPr>
                        <m:nor/>
                      </m:rPr>
                      <a:rPr lang="nl-NL" sz="120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200" b="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 100% = </m:t>
                    </m:r>
                  </m:oMath>
                </a14:m>
                <a:r>
                  <a:rPr lang="nl-NL" sz="1400" dirty="0">
                    <a:solidFill>
                      <a:schemeClr val="bg1"/>
                    </a:solidFill>
                  </a:rPr>
                  <a:t> 10,9%</a:t>
                </a:r>
              </a:p>
            </p:txBody>
          </p:sp>
        </mc:Choice>
        <mc:Fallback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2C8BE226-9640-403A-8355-506CD51E6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287" y="5762583"/>
                <a:ext cx="1898277" cy="614592"/>
              </a:xfrm>
              <a:prstGeom prst="rect">
                <a:avLst/>
              </a:prstGeom>
              <a:blipFill>
                <a:blip r:embed="rId6"/>
                <a:stretch>
                  <a:fillRect t="-990" b="-29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0672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3" grpId="0"/>
      <p:bldP spid="46" grpId="0"/>
      <p:bldP spid="47" grpId="0"/>
      <p:bldP spid="49" grpId="0"/>
      <p:bldP spid="50" grpId="0"/>
      <p:bldP spid="51" grpId="0"/>
      <p:bldP spid="52" grpId="0"/>
      <p:bldP spid="53" grpId="0" animBg="1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53E67-D0D6-44D1-8038-C077B40D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CD8DCAC-DCDE-42B6-8342-B90AE1BD0889}"/>
              </a:ext>
            </a:extLst>
          </p:cNvPr>
          <p:cNvSpPr/>
          <p:nvPr/>
        </p:nvSpPr>
        <p:spPr>
          <a:xfrm>
            <a:off x="2786438" y="2214871"/>
            <a:ext cx="6619124" cy="2268862"/>
          </a:xfrm>
          <a:prstGeom prst="rect">
            <a:avLst/>
          </a:prstGeom>
          <a:solidFill>
            <a:srgbClr val="C2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20B5CD0-12E5-48CB-B4C3-32E0A33AFF72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6096000" y="2214871"/>
            <a:ext cx="0" cy="2268862"/>
          </a:xfrm>
          <a:prstGeom prst="line">
            <a:avLst/>
          </a:prstGeom>
          <a:ln>
            <a:solidFill>
              <a:srgbClr val="282F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Klavervorm">
            <a:extLst>
              <a:ext uri="{FF2B5EF4-FFF2-40B4-BE49-F238E27FC236}">
                <a16:creationId xmlns:a16="http://schemas.microsoft.com/office/drawing/2014/main" id="{D4E2B475-6AC8-4F37-9795-62BBF4045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361" y="2214871"/>
            <a:ext cx="720000" cy="720000"/>
          </a:xfrm>
          <a:prstGeom prst="rect">
            <a:avLst/>
          </a:prstGeom>
        </p:spPr>
      </p:pic>
      <p:pic>
        <p:nvPicPr>
          <p:cNvPr id="7" name="Graphic 6" descr="Waarschuwing">
            <a:extLst>
              <a:ext uri="{FF2B5EF4-FFF2-40B4-BE49-F238E27FC236}">
                <a16:creationId xmlns:a16="http://schemas.microsoft.com/office/drawing/2014/main" id="{566BE910-5819-4A8B-B402-F90D8ADF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7351" y="2214871"/>
            <a:ext cx="720000" cy="720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BA43CFE-5996-483B-A737-E14111117ECA}"/>
              </a:ext>
            </a:extLst>
          </p:cNvPr>
          <p:cNvSpPr txBox="1"/>
          <p:nvPr/>
        </p:nvSpPr>
        <p:spPr>
          <a:xfrm>
            <a:off x="3753711" y="2288540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Kansen</a:t>
            </a:r>
            <a:endParaRPr lang="nl-NL" sz="3600" b="1" cap="all" dirty="0">
              <a:solidFill>
                <a:srgbClr val="282F7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5EFB30-C3D0-44DC-BC8B-5087C417D2E6}"/>
              </a:ext>
            </a:extLst>
          </p:cNvPr>
          <p:cNvSpPr txBox="1"/>
          <p:nvPr/>
        </p:nvSpPr>
        <p:spPr>
          <a:xfrm>
            <a:off x="7178701" y="228854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Risico's</a:t>
            </a:r>
            <a:endParaRPr lang="nl-NL" sz="3600" b="1" cap="all" dirty="0">
              <a:solidFill>
                <a:srgbClr val="282F7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105CE93-945A-4885-B1AE-14B885E8708F}"/>
              </a:ext>
            </a:extLst>
          </p:cNvPr>
          <p:cNvSpPr txBox="1"/>
          <p:nvPr/>
        </p:nvSpPr>
        <p:spPr>
          <a:xfrm>
            <a:off x="2852361" y="2974569"/>
            <a:ext cx="2440092" cy="651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Dividend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aandeelhouders delen in de winst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EBEB54A-CEDA-4E85-A456-EBA9F2B2CC0B}"/>
              </a:ext>
            </a:extLst>
          </p:cNvPr>
          <p:cNvSpPr txBox="1"/>
          <p:nvPr/>
        </p:nvSpPr>
        <p:spPr>
          <a:xfrm>
            <a:off x="2852361" y="3627189"/>
            <a:ext cx="2794355" cy="856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Koerswinst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de aandelen worden verkocht voor een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hogere prijs van ze werden gekocht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A5A17C-6675-4C26-9C50-4043775CA2C6}"/>
              </a:ext>
            </a:extLst>
          </p:cNvPr>
          <p:cNvSpPr txBox="1"/>
          <p:nvPr/>
        </p:nvSpPr>
        <p:spPr>
          <a:xfrm>
            <a:off x="6157576" y="2974569"/>
            <a:ext cx="2674130" cy="651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Verliezen mogelijk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de prijs van aandelen kan ook dalen.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0490CD4-B7B1-4005-96FB-F1D17E8CCBD2}"/>
              </a:ext>
            </a:extLst>
          </p:cNvPr>
          <p:cNvSpPr txBox="1"/>
          <p:nvPr/>
        </p:nvSpPr>
        <p:spPr>
          <a:xfrm>
            <a:off x="6157576" y="3627189"/>
            <a:ext cx="3340979" cy="856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Geen vast rendement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 tegenstelling tot bijv. spaargeld kan de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belegger niet rekenen op een vaste opbrengst.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15D46C-9505-484A-B9E8-D91A208B0D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6350" y="10630"/>
            <a:ext cx="201929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259E05E-D5DF-4A9E-A19A-55C00ED00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3422" y="342900"/>
            <a:ext cx="2536723" cy="30861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1925ECF-211F-4E68-8F45-D4EBFE066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Ceder heeft een tijdje geleden 50 aandelen gekocht van Shell.</a:t>
            </a:r>
            <a:br>
              <a:rPr lang="nl-NL" dirty="0"/>
            </a:br>
            <a:r>
              <a:rPr lang="nl-NL" dirty="0"/>
              <a:t>Hij betaalde € 25,99 voor per stuk.</a:t>
            </a:r>
            <a:br>
              <a:rPr lang="nl-NL" dirty="0"/>
            </a:br>
            <a:r>
              <a:rPr lang="nl-NL" dirty="0"/>
              <a:t>De nominale waarde van het aandeel is € 10.</a:t>
            </a:r>
          </a:p>
          <a:p>
            <a:pPr marL="0" indent="0">
              <a:buNone/>
            </a:pPr>
            <a:r>
              <a:rPr lang="nl-NL" dirty="0"/>
              <a:t>In oktober keert Shell 7% dividend uit.</a:t>
            </a:r>
          </a:p>
          <a:p>
            <a:pPr marL="0" indent="0">
              <a:buNone/>
            </a:pPr>
            <a:r>
              <a:rPr lang="nl-NL" dirty="0"/>
              <a:t>Kort daarop keldert de koers van Shell naar € 14,74.</a:t>
            </a:r>
            <a:br>
              <a:rPr lang="nl-NL" dirty="0"/>
            </a:br>
            <a:r>
              <a:rPr lang="nl-NL" dirty="0"/>
              <a:t>Ceder verkoopt zijn aandelen snel uit angst nog meer te verliezen.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Bereken: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nl-NL" dirty="0"/>
              <a:t>Het dividendrendement.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endParaRPr lang="nl-NL" dirty="0"/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nl-NL" dirty="0"/>
              <a:t>Het koersrendement.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endParaRPr lang="nl-NL" dirty="0"/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nl-NL" dirty="0"/>
              <a:t>Het aandelenrendement.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E5D1E5AF-A4FA-4329-AEAA-A49DE75402EF}"/>
              </a:ext>
            </a:extLst>
          </p:cNvPr>
          <p:cNvSpPr/>
          <p:nvPr/>
        </p:nvSpPr>
        <p:spPr>
          <a:xfrm>
            <a:off x="9943725" y="816285"/>
            <a:ext cx="1848465" cy="1632155"/>
          </a:xfrm>
          <a:custGeom>
            <a:avLst/>
            <a:gdLst>
              <a:gd name="connsiteX0" fmla="*/ 0 w 1848465"/>
              <a:gd name="connsiteY0" fmla="*/ 501445 h 1632155"/>
              <a:gd name="connsiteX1" fmla="*/ 324465 w 1848465"/>
              <a:gd name="connsiteY1" fmla="*/ 245806 h 1632155"/>
              <a:gd name="connsiteX2" fmla="*/ 462116 w 1848465"/>
              <a:gd name="connsiteY2" fmla="*/ 393290 h 1632155"/>
              <a:gd name="connsiteX3" fmla="*/ 717755 w 1848465"/>
              <a:gd name="connsiteY3" fmla="*/ 0 h 1632155"/>
              <a:gd name="connsiteX4" fmla="*/ 1848465 w 1848465"/>
              <a:gd name="connsiteY4" fmla="*/ 1632155 h 16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465" h="1632155">
                <a:moveTo>
                  <a:pt x="0" y="501445"/>
                </a:moveTo>
                <a:lnTo>
                  <a:pt x="324465" y="245806"/>
                </a:lnTo>
                <a:lnTo>
                  <a:pt x="462116" y="393290"/>
                </a:lnTo>
                <a:lnTo>
                  <a:pt x="717755" y="0"/>
                </a:lnTo>
                <a:lnTo>
                  <a:pt x="1848465" y="1632155"/>
                </a:lnTo>
              </a:path>
            </a:pathLst>
          </a:custGeom>
          <a:noFill/>
          <a:ln w="120650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974AF0E-43FA-4D3D-AC47-4D5E63054D12}"/>
              </a:ext>
            </a:extLst>
          </p:cNvPr>
          <p:cNvSpPr/>
          <p:nvPr/>
        </p:nvSpPr>
        <p:spPr>
          <a:xfrm>
            <a:off x="1883727" y="4087125"/>
            <a:ext cx="9639680" cy="570272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5B65EC6-7BA9-480F-B904-C679783006DB}"/>
              </a:ext>
            </a:extLst>
          </p:cNvPr>
          <p:cNvSpPr/>
          <p:nvPr/>
        </p:nvSpPr>
        <p:spPr>
          <a:xfrm>
            <a:off x="1883727" y="5154558"/>
            <a:ext cx="9639680" cy="570272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E7675C-2344-4313-880B-908603F94F6C}"/>
              </a:ext>
            </a:extLst>
          </p:cNvPr>
          <p:cNvSpPr/>
          <p:nvPr/>
        </p:nvSpPr>
        <p:spPr>
          <a:xfrm>
            <a:off x="1883727" y="6207183"/>
            <a:ext cx="9639680" cy="570272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ED16A96-6F52-4BE8-A1DB-5D74673D7E36}"/>
                  </a:ext>
                </a:extLst>
              </p:cNvPr>
              <p:cNvSpPr txBox="1"/>
              <p:nvPr/>
            </p:nvSpPr>
            <p:spPr>
              <a:xfrm>
                <a:off x="2013920" y="4121519"/>
                <a:ext cx="4821256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bg1"/>
                    </a:solidFill>
                  </a:rPr>
                  <a:t>Dividendrendement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>
                            <a:solidFill>
                              <a:schemeClr val="bg1"/>
                            </a:solidFill>
                          </a:rPr>
                          <m:t>0,70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>
                            <a:solidFill>
                              <a:schemeClr val="bg1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nl-NL" sz="1600" i="0" smtClean="0">
                            <a:solidFill>
                              <a:schemeClr val="bg1"/>
                            </a:solidFill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nl-NL" sz="1600" b="0" i="0" smtClean="0">
                            <a:solidFill>
                              <a:schemeClr val="bg1"/>
                            </a:solidFill>
                          </a:rPr>
                          <m:t>,99</m:t>
                        </m:r>
                      </m:den>
                    </m:f>
                    <m:r>
                      <m:rPr>
                        <m:nor/>
                      </m:rPr>
                      <a:rPr lang="nl-NL" sz="160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60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 100% </m:t>
                    </m:r>
                    <m:r>
                      <a:rPr lang="nl-NL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nl-NL" sz="160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 2,7%</a:t>
                </a:r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ED16A96-6F52-4BE8-A1DB-5D74673D7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20" y="4121519"/>
                <a:ext cx="4821256" cy="528030"/>
              </a:xfrm>
              <a:prstGeom prst="rect">
                <a:avLst/>
              </a:prstGeom>
              <a:blipFill>
                <a:blip r:embed="rId3"/>
                <a:stretch>
                  <a:fillRect l="-1011" b="-80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0586646-D964-491B-8364-3D1A155AACD8}"/>
                  </a:ext>
                </a:extLst>
              </p:cNvPr>
              <p:cNvSpPr txBox="1"/>
              <p:nvPr/>
            </p:nvSpPr>
            <p:spPr>
              <a:xfrm>
                <a:off x="2013920" y="5188952"/>
                <a:ext cx="480041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bg1"/>
                    </a:solidFill>
                  </a:rPr>
                  <a:t>Koersrendement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>
                            <a:solidFill>
                              <a:schemeClr val="bg1"/>
                            </a:solidFill>
                          </a:rPr>
                          <m:t>-11,25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>
                            <a:solidFill>
                              <a:schemeClr val="bg1"/>
                            </a:solidFill>
                          </a:rPr>
                          <m:t>25,99</m:t>
                        </m:r>
                      </m:den>
                    </m:f>
                    <m:r>
                      <m:rPr>
                        <m:nor/>
                      </m:rPr>
                      <a:rPr lang="nl-NL" sz="160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600" b="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 100% </m:t>
                    </m:r>
                    <m:r>
                      <a:rPr lang="nl-NL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nl-NL" sz="1600" b="0" i="0" smtClean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 - 43,3%</a:t>
                </a:r>
              </a:p>
            </p:txBody>
          </p:sp>
        </mc:Choice>
        <mc:Fallback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0586646-D964-491B-8364-3D1A155A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20" y="5188952"/>
                <a:ext cx="4800417" cy="528030"/>
              </a:xfrm>
              <a:prstGeom prst="rect">
                <a:avLst/>
              </a:prstGeom>
              <a:blipFill>
                <a:blip r:embed="rId4"/>
                <a:stretch>
                  <a:fillRect l="-1015" b="-80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vak 14">
            <a:extLst>
              <a:ext uri="{FF2B5EF4-FFF2-40B4-BE49-F238E27FC236}">
                <a16:creationId xmlns:a16="http://schemas.microsoft.com/office/drawing/2014/main" id="{490969A1-E725-4475-813A-86E2E61A6FA5}"/>
              </a:ext>
            </a:extLst>
          </p:cNvPr>
          <p:cNvSpPr txBox="1"/>
          <p:nvPr/>
        </p:nvSpPr>
        <p:spPr>
          <a:xfrm>
            <a:off x="2013920" y="6307653"/>
            <a:ext cx="5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Aandelenrendement  = + 2,7 – 43,3 = - 40,6%</a:t>
            </a:r>
          </a:p>
        </p:txBody>
      </p:sp>
    </p:spTree>
    <p:extLst>
      <p:ext uri="{BB962C8B-B14F-4D97-AF65-F5344CB8AC3E}">
        <p14:creationId xmlns:p14="http://schemas.microsoft.com/office/powerpoint/2010/main" val="4266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045FF-DDEA-4164-A12C-40C70248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Aandeel / Obligatie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62E7B5C-B339-4263-8851-04C73CCF8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81104"/>
              </p:ext>
            </p:extLst>
          </p:nvPr>
        </p:nvGraphicFramePr>
        <p:xfrm>
          <a:off x="195758" y="1743457"/>
          <a:ext cx="11800483" cy="441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370">
                  <a:extLst>
                    <a:ext uri="{9D8B030D-6E8A-4147-A177-3AD203B41FA5}">
                      <a16:colId xmlns:a16="http://schemas.microsoft.com/office/drawing/2014/main" val="2605946222"/>
                    </a:ext>
                  </a:extLst>
                </a:gridCol>
                <a:gridCol w="4896545">
                  <a:extLst>
                    <a:ext uri="{9D8B030D-6E8A-4147-A177-3AD203B41FA5}">
                      <a16:colId xmlns:a16="http://schemas.microsoft.com/office/drawing/2014/main" val="412456977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41450654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AANDEEL</a:t>
                      </a:r>
                    </a:p>
                  </a:txBody>
                  <a:tcPr>
                    <a:solidFill>
                      <a:srgbClr val="51A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OBLIGATIE</a:t>
                      </a:r>
                    </a:p>
                  </a:txBody>
                  <a:tcPr>
                    <a:solidFill>
                      <a:srgbClr val="ED4D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4504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l-NL" sz="1400" b="1" dirty="0"/>
                        <a:t>Wat is het?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Een stukje van </a:t>
                      </a:r>
                      <a:r>
                        <a:rPr lang="nl-NL" sz="1400" b="1" dirty="0"/>
                        <a:t>het economisch eigendom </a:t>
                      </a:r>
                      <a:r>
                        <a:rPr lang="nl-NL" sz="1400" dirty="0"/>
                        <a:t>van een bedrijf (eigendomsbewijs)</a:t>
                      </a:r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Een stukje van </a:t>
                      </a:r>
                      <a:r>
                        <a:rPr lang="nl-NL" sz="1400" b="1" dirty="0"/>
                        <a:t>een lening </a:t>
                      </a:r>
                      <a:r>
                        <a:rPr lang="nl-NL" sz="1400" dirty="0"/>
                        <a:t>aan het bedrijf  / de overheid</a:t>
                      </a:r>
                      <a:br>
                        <a:rPr lang="nl-NL" sz="1400" dirty="0"/>
                      </a:br>
                      <a:r>
                        <a:rPr lang="nl-NL" sz="1400" dirty="0"/>
                        <a:t>(schuldbewijs)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611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l-NL" sz="1400" b="1" dirty="0"/>
                        <a:t>De koper heet een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aandeelhouder</a:t>
                      </a:r>
                      <a:endParaRPr lang="nl-NL" sz="1400" dirty="0"/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obligatiehouder / schuldeiser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9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Stemrecht?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Ja</a:t>
                      </a:r>
                      <a:endParaRPr lang="nl-NL" sz="1400" dirty="0"/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Nee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9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Recht op het geld terugkrijgen van bedrijf?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Nee</a:t>
                      </a:r>
                      <a:r>
                        <a:rPr lang="nl-NL" sz="1400" dirty="0"/>
                        <a:t>, geld is permanent van het bedrijf.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dirty="0"/>
                        <a:t>Aandeelhouder kan geld terug krijgen door het aandeel door te verkopen aan andere belegger.</a:t>
                      </a:r>
                      <a:br>
                        <a:rPr lang="nl-NL" sz="1400" dirty="0"/>
                      </a:br>
                      <a:r>
                        <a:rPr lang="nl-NL" sz="1400" dirty="0"/>
                        <a:t>(met </a:t>
                      </a:r>
                      <a:r>
                        <a:rPr lang="nl-NL" sz="1400" b="1" dirty="0"/>
                        <a:t>koerswinst </a:t>
                      </a:r>
                      <a:r>
                        <a:rPr lang="nl-NL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nl-NL" sz="1400" dirty="0"/>
                        <a:t> of </a:t>
                      </a:r>
                      <a:r>
                        <a:rPr lang="nl-NL" sz="1400" b="1" dirty="0"/>
                        <a:t>koersverlies</a:t>
                      </a:r>
                      <a:r>
                        <a:rPr lang="nl-NL" sz="1400" dirty="0"/>
                        <a:t> </a:t>
                      </a:r>
                      <a:r>
                        <a:rPr lang="nl-NL" sz="1400" dirty="0">
                          <a:sym typeface="Wingdings" panose="05000000000000000000" pitchFamily="2" charset="2"/>
                        </a:rPr>
                        <a:t>)</a:t>
                      </a:r>
                      <a:endParaRPr lang="nl-NL" sz="1400" dirty="0"/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Ja</a:t>
                      </a:r>
                      <a:r>
                        <a:rPr lang="nl-NL" sz="1400" dirty="0"/>
                        <a:t>, de </a:t>
                      </a:r>
                      <a:r>
                        <a:rPr lang="nl-NL" sz="1400" b="1" dirty="0">
                          <a:solidFill>
                            <a:srgbClr val="1A80B6"/>
                          </a:solidFill>
                        </a:rPr>
                        <a:t>nominale waarde </a:t>
                      </a:r>
                      <a:r>
                        <a:rPr lang="nl-NL" sz="1400" dirty="0"/>
                        <a:t>krijg je terug. </a:t>
                      </a:r>
                      <a:br>
                        <a:rPr lang="nl-NL" sz="1400" dirty="0"/>
                      </a:br>
                      <a:r>
                        <a:rPr lang="nl-NL" sz="1400" dirty="0"/>
                        <a:t>Meestal aan eind looptijd.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dirty="0"/>
                        <a:t>Een obligatie kun je ook doorverkopen aan andere belegger. (met </a:t>
                      </a:r>
                      <a:r>
                        <a:rPr lang="nl-NL" sz="1400" b="1" dirty="0"/>
                        <a:t>koerswinst </a:t>
                      </a:r>
                      <a:r>
                        <a:rPr lang="nl-NL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nl-NL" sz="1400" dirty="0"/>
                        <a:t> of </a:t>
                      </a:r>
                      <a:r>
                        <a:rPr lang="nl-NL" sz="1400" b="1" dirty="0"/>
                        <a:t>koersverlies</a:t>
                      </a:r>
                      <a:r>
                        <a:rPr lang="nl-NL" sz="1400" dirty="0"/>
                        <a:t> </a:t>
                      </a:r>
                      <a:r>
                        <a:rPr lang="nl-NL" sz="1400" dirty="0">
                          <a:sym typeface="Wingdings" panose="05000000000000000000" pitchFamily="2" charset="2"/>
                        </a:rPr>
                        <a:t>)</a:t>
                      </a:r>
                      <a:endParaRPr lang="nl-NL" sz="1400" dirty="0"/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0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Vergoeding per periode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Dividend</a:t>
                      </a:r>
                      <a:r>
                        <a:rPr lang="nl-NL" sz="1400" dirty="0"/>
                        <a:t> (= stukje van de winst) </a:t>
                      </a:r>
                    </a:p>
                    <a:p>
                      <a:r>
                        <a:rPr lang="nl-NL" sz="1400" dirty="0"/>
                        <a:t>als % over de </a:t>
                      </a:r>
                      <a:r>
                        <a:rPr lang="nl-NL" sz="1400" b="1" dirty="0">
                          <a:solidFill>
                            <a:srgbClr val="FF0000"/>
                          </a:solidFill>
                        </a:rPr>
                        <a:t>nominale waarde</a:t>
                      </a:r>
                      <a:r>
                        <a:rPr lang="nl-NL" sz="1400" dirty="0"/>
                        <a:t>.</a:t>
                      </a:r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(Coupon)rente </a:t>
                      </a:r>
                      <a:br>
                        <a:rPr lang="nl-NL" sz="1400" b="1" dirty="0"/>
                      </a:br>
                      <a:r>
                        <a:rPr lang="nl-NL" sz="1400" dirty="0"/>
                        <a:t>als % over het deel van de (openstaande) </a:t>
                      </a:r>
                      <a:r>
                        <a:rPr lang="nl-NL" sz="1400" b="1" dirty="0">
                          <a:solidFill>
                            <a:srgbClr val="FF0000"/>
                          </a:solidFill>
                        </a:rPr>
                        <a:t>nominale waarde</a:t>
                      </a:r>
                      <a:r>
                        <a:rPr lang="nl-NL" sz="1400" dirty="0"/>
                        <a:t>.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12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b="1" dirty="0"/>
                        <a:t>Risico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Hoger dan bij obligaties</a:t>
                      </a:r>
                      <a:r>
                        <a:rPr lang="nl-NL" sz="1400" dirty="0"/>
                        <a:t>, want bij faillissement bedrijf krijgen eerst de schuldeisers (dus ook: obligatiehouders) geld terug en als er wat over is dan pas aandeelhouders.</a:t>
                      </a:r>
                    </a:p>
                    <a:p>
                      <a:r>
                        <a:rPr lang="nl-NL" sz="1400" dirty="0"/>
                        <a:t>Bovendien is de koers minder stabiel.</a:t>
                      </a:r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/>
                        <a:t>Lager dan bij aandelen</a:t>
                      </a:r>
                      <a:r>
                        <a:rPr lang="nl-NL" sz="1400" dirty="0"/>
                        <a:t>, want bij faillissement bedrijf krijgen eerst de schuldeisers (dus ook: obligatiehouders) geld terug en als er wat over is dan pas aandeelhouders.</a:t>
                      </a:r>
                      <a:br>
                        <a:rPr lang="nl-NL" sz="1400" dirty="0"/>
                      </a:br>
                      <a:r>
                        <a:rPr lang="nl-NL" sz="1400" dirty="0"/>
                        <a:t>Bovendien is de koers stabieler.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5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24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AFD6333-E0F1-4695-996B-0DEC0EED2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Beleggen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CE0CC-1F46-4F4A-871A-CB9DF0EF51B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Obligaties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AFD309-43AE-4029-A924-273057C7FDA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Aandelen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72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C8E58-C572-4922-98D7-7C19A7C7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Sparen is/of beleggen</a:t>
            </a:r>
          </a:p>
        </p:txBody>
      </p:sp>
      <p:grpSp>
        <p:nvGrpSpPr>
          <p:cNvPr id="45" name="Groep 44">
            <a:extLst>
              <a:ext uri="{FF2B5EF4-FFF2-40B4-BE49-F238E27FC236}">
                <a16:creationId xmlns:a16="http://schemas.microsoft.com/office/drawing/2014/main" id="{6CDA33F9-632E-488C-AA4D-7ECFC348114F}"/>
              </a:ext>
            </a:extLst>
          </p:cNvPr>
          <p:cNvGrpSpPr/>
          <p:nvPr/>
        </p:nvGrpSpPr>
        <p:grpSpPr>
          <a:xfrm>
            <a:off x="2765034" y="2725765"/>
            <a:ext cx="6056300" cy="4053126"/>
            <a:chOff x="3650859" y="2190512"/>
            <a:chExt cx="6056300" cy="4053126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BCDEE2E5-BC04-4087-8C2D-BE77EAAA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50859" y="2192894"/>
              <a:ext cx="3235037" cy="4047880"/>
            </a:xfrm>
            <a:custGeom>
              <a:avLst/>
              <a:gdLst>
                <a:gd name="connsiteX0" fmla="*/ 0 w 3235037"/>
                <a:gd name="connsiteY0" fmla="*/ 0 h 4047880"/>
                <a:gd name="connsiteX1" fmla="*/ 3235037 w 3235037"/>
                <a:gd name="connsiteY1" fmla="*/ 0 h 4047880"/>
                <a:gd name="connsiteX2" fmla="*/ 3065145 w 3235037"/>
                <a:gd name="connsiteY2" fmla="*/ 1639824 h 4047880"/>
                <a:gd name="connsiteX3" fmla="*/ 2516505 w 3235037"/>
                <a:gd name="connsiteY3" fmla="*/ 1632204 h 4047880"/>
                <a:gd name="connsiteX4" fmla="*/ 2638425 w 3235037"/>
                <a:gd name="connsiteY4" fmla="*/ 2439924 h 4047880"/>
                <a:gd name="connsiteX5" fmla="*/ 2996565 w 3235037"/>
                <a:gd name="connsiteY5" fmla="*/ 2432304 h 4047880"/>
                <a:gd name="connsiteX6" fmla="*/ 2840936 w 3235037"/>
                <a:gd name="connsiteY6" fmla="*/ 4047880 h 4047880"/>
                <a:gd name="connsiteX7" fmla="*/ 0 w 3235037"/>
                <a:gd name="connsiteY7" fmla="*/ 4047880 h 404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5037" h="4047880">
                  <a:moveTo>
                    <a:pt x="0" y="0"/>
                  </a:moveTo>
                  <a:lnTo>
                    <a:pt x="3235037" y="0"/>
                  </a:lnTo>
                  <a:lnTo>
                    <a:pt x="3065145" y="1639824"/>
                  </a:lnTo>
                  <a:lnTo>
                    <a:pt x="2516505" y="1632204"/>
                  </a:lnTo>
                  <a:lnTo>
                    <a:pt x="2638425" y="2439924"/>
                  </a:lnTo>
                  <a:lnTo>
                    <a:pt x="2996565" y="2432304"/>
                  </a:lnTo>
                  <a:lnTo>
                    <a:pt x="2840936" y="4047880"/>
                  </a:lnTo>
                  <a:lnTo>
                    <a:pt x="0" y="4047880"/>
                  </a:lnTo>
                  <a:close/>
                </a:path>
              </a:pathLst>
            </a:cu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F06E6E94-F524-4B00-AAAC-531C666BA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61388" y="2192894"/>
              <a:ext cx="3245771" cy="4047880"/>
            </a:xfrm>
            <a:custGeom>
              <a:avLst/>
              <a:gdLst>
                <a:gd name="connsiteX0" fmla="*/ 402698 w 3245771"/>
                <a:gd name="connsiteY0" fmla="*/ 0 h 4047880"/>
                <a:gd name="connsiteX1" fmla="*/ 3245771 w 3245771"/>
                <a:gd name="connsiteY1" fmla="*/ 0 h 4047880"/>
                <a:gd name="connsiteX2" fmla="*/ 3245771 w 3245771"/>
                <a:gd name="connsiteY2" fmla="*/ 4047880 h 4047880"/>
                <a:gd name="connsiteX3" fmla="*/ 0 w 3245771"/>
                <a:gd name="connsiteY3" fmla="*/ 4047880 h 4047880"/>
                <a:gd name="connsiteX4" fmla="*/ 164025 w 3245771"/>
                <a:gd name="connsiteY4" fmla="*/ 2429992 h 4047880"/>
                <a:gd name="connsiteX5" fmla="*/ 506925 w 3245771"/>
                <a:gd name="connsiteY5" fmla="*/ 2429992 h 4047880"/>
                <a:gd name="connsiteX6" fmla="*/ 621225 w 3245771"/>
                <a:gd name="connsiteY6" fmla="*/ 2391892 h 4047880"/>
                <a:gd name="connsiteX7" fmla="*/ 689805 w 3245771"/>
                <a:gd name="connsiteY7" fmla="*/ 2300452 h 4047880"/>
                <a:gd name="connsiteX8" fmla="*/ 720285 w 3245771"/>
                <a:gd name="connsiteY8" fmla="*/ 2209012 h 4047880"/>
                <a:gd name="connsiteX9" fmla="*/ 682185 w 3245771"/>
                <a:gd name="connsiteY9" fmla="*/ 1774672 h 4047880"/>
                <a:gd name="connsiteX10" fmla="*/ 644085 w 3245771"/>
                <a:gd name="connsiteY10" fmla="*/ 1660372 h 4047880"/>
                <a:gd name="connsiteX11" fmla="*/ 537405 w 3245771"/>
                <a:gd name="connsiteY11" fmla="*/ 1622272 h 4047880"/>
                <a:gd name="connsiteX12" fmla="*/ 400245 w 3245771"/>
                <a:gd name="connsiteY12" fmla="*/ 1629892 h 4047880"/>
                <a:gd name="connsiteX13" fmla="*/ 247845 w 3245771"/>
                <a:gd name="connsiteY13" fmla="*/ 1622272 h 404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771" h="4047880">
                  <a:moveTo>
                    <a:pt x="402698" y="0"/>
                  </a:moveTo>
                  <a:lnTo>
                    <a:pt x="3245771" y="0"/>
                  </a:lnTo>
                  <a:lnTo>
                    <a:pt x="3245771" y="4047880"/>
                  </a:lnTo>
                  <a:lnTo>
                    <a:pt x="0" y="4047880"/>
                  </a:lnTo>
                  <a:lnTo>
                    <a:pt x="164025" y="2429992"/>
                  </a:lnTo>
                  <a:lnTo>
                    <a:pt x="506925" y="2429992"/>
                  </a:lnTo>
                  <a:lnTo>
                    <a:pt x="621225" y="2391892"/>
                  </a:lnTo>
                  <a:lnTo>
                    <a:pt x="689805" y="2300452"/>
                  </a:lnTo>
                  <a:lnTo>
                    <a:pt x="720285" y="2209012"/>
                  </a:lnTo>
                  <a:lnTo>
                    <a:pt x="682185" y="1774672"/>
                  </a:lnTo>
                  <a:lnTo>
                    <a:pt x="644085" y="1660372"/>
                  </a:lnTo>
                  <a:lnTo>
                    <a:pt x="537405" y="1622272"/>
                  </a:lnTo>
                  <a:lnTo>
                    <a:pt x="400245" y="1629892"/>
                  </a:lnTo>
                  <a:lnTo>
                    <a:pt x="247845" y="1622272"/>
                  </a:lnTo>
                  <a:close/>
                </a:path>
              </a:pathLst>
            </a:custGeom>
          </p:spPr>
        </p:pic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A6F16BBD-AB74-4452-A823-EA87B562EC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900" y="2190512"/>
              <a:ext cx="401990" cy="4053126"/>
            </a:xfrm>
            <a:prstGeom prst="line">
              <a:avLst/>
            </a:prstGeom>
            <a:ln w="34925">
              <a:solidFill>
                <a:srgbClr val="BEFB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49AE6DC6-BD91-49A3-9BA7-92F3DF626F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9381" y="2190512"/>
              <a:ext cx="408478" cy="4048363"/>
            </a:xfrm>
            <a:prstGeom prst="line">
              <a:avLst/>
            </a:prstGeom>
            <a:ln w="34925">
              <a:solidFill>
                <a:srgbClr val="96B4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68C6140-0C77-4AFA-8EBA-C9626B55C318}"/>
                </a:ext>
              </a:extLst>
            </p:cNvPr>
            <p:cNvGrpSpPr/>
            <p:nvPr/>
          </p:nvGrpSpPr>
          <p:grpSpPr>
            <a:xfrm>
              <a:off x="6058242" y="3817656"/>
              <a:ext cx="1140118" cy="838200"/>
              <a:chOff x="5547944" y="1821731"/>
              <a:chExt cx="1140118" cy="838200"/>
            </a:xfrm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E899F49-813A-4F05-BF88-78BDA9DF8486}"/>
                  </a:ext>
                </a:extLst>
              </p:cNvPr>
              <p:cNvSpPr/>
              <p:nvPr/>
            </p:nvSpPr>
            <p:spPr>
              <a:xfrm>
                <a:off x="5547944" y="1821731"/>
                <a:ext cx="632337" cy="838200"/>
              </a:xfrm>
              <a:custGeom>
                <a:avLst/>
                <a:gdLst>
                  <a:gd name="connsiteX0" fmla="*/ 111908 w 632337"/>
                  <a:gd name="connsiteY0" fmla="*/ 0 h 838200"/>
                  <a:gd name="connsiteX1" fmla="*/ 632337 w 632337"/>
                  <a:gd name="connsiteY1" fmla="*/ 0 h 838200"/>
                  <a:gd name="connsiteX2" fmla="*/ 544414 w 632337"/>
                  <a:gd name="connsiteY2" fmla="*/ 838200 h 838200"/>
                  <a:gd name="connsiteX3" fmla="*/ 111908 w 632337"/>
                  <a:gd name="connsiteY3" fmla="*/ 838200 h 838200"/>
                  <a:gd name="connsiteX4" fmla="*/ 0 w 632337"/>
                  <a:gd name="connsiteY4" fmla="*/ 726292 h 838200"/>
                  <a:gd name="connsiteX5" fmla="*/ 0 w 632337"/>
                  <a:gd name="connsiteY5" fmla="*/ 111908 h 838200"/>
                  <a:gd name="connsiteX6" fmla="*/ 111908 w 632337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337" h="838200">
                    <a:moveTo>
                      <a:pt x="111908" y="0"/>
                    </a:moveTo>
                    <a:lnTo>
                      <a:pt x="632337" y="0"/>
                    </a:lnTo>
                    <a:lnTo>
                      <a:pt x="544414" y="838200"/>
                    </a:lnTo>
                    <a:lnTo>
                      <a:pt x="111908" y="838200"/>
                    </a:lnTo>
                    <a:cubicBezTo>
                      <a:pt x="50103" y="838200"/>
                      <a:pt x="0" y="788097"/>
                      <a:pt x="0" y="726292"/>
                    </a:cubicBezTo>
                    <a:lnTo>
                      <a:pt x="0" y="111908"/>
                    </a:lnTo>
                    <a:cubicBezTo>
                      <a:pt x="0" y="50103"/>
                      <a:pt x="50103" y="0"/>
                      <a:pt x="111908" y="0"/>
                    </a:cubicBezTo>
                    <a:close/>
                  </a:path>
                </a:pathLst>
              </a:custGeom>
              <a:solidFill>
                <a:srgbClr val="94CEFA"/>
              </a:solidFill>
              <a:ln w="34925">
                <a:solidFill>
                  <a:srgbClr val="BEFB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3E2F5551-CE5F-40B9-8F2A-FA3040AF4BEF}"/>
                  </a:ext>
                </a:extLst>
              </p:cNvPr>
              <p:cNvSpPr/>
              <p:nvPr/>
            </p:nvSpPr>
            <p:spPr>
              <a:xfrm>
                <a:off x="6134100" y="1821731"/>
                <a:ext cx="553962" cy="838200"/>
              </a:xfrm>
              <a:custGeom>
                <a:avLst/>
                <a:gdLst>
                  <a:gd name="connsiteX0" fmla="*/ 79829 w 553962"/>
                  <a:gd name="connsiteY0" fmla="*/ 0 h 838200"/>
                  <a:gd name="connsiteX1" fmla="*/ 442054 w 553962"/>
                  <a:gd name="connsiteY1" fmla="*/ 0 h 838200"/>
                  <a:gd name="connsiteX2" fmla="*/ 553962 w 553962"/>
                  <a:gd name="connsiteY2" fmla="*/ 111908 h 838200"/>
                  <a:gd name="connsiteX3" fmla="*/ 553962 w 553962"/>
                  <a:gd name="connsiteY3" fmla="*/ 726292 h 838200"/>
                  <a:gd name="connsiteX4" fmla="*/ 442054 w 553962"/>
                  <a:gd name="connsiteY4" fmla="*/ 838200 h 838200"/>
                  <a:gd name="connsiteX5" fmla="*/ 0 w 553962"/>
                  <a:gd name="connsiteY5" fmla="*/ 83820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962" h="838200">
                    <a:moveTo>
                      <a:pt x="79829" y="0"/>
                    </a:moveTo>
                    <a:lnTo>
                      <a:pt x="442054" y="0"/>
                    </a:lnTo>
                    <a:cubicBezTo>
                      <a:pt x="503859" y="0"/>
                      <a:pt x="553962" y="50103"/>
                      <a:pt x="553962" y="111908"/>
                    </a:cubicBezTo>
                    <a:lnTo>
                      <a:pt x="553962" y="726292"/>
                    </a:lnTo>
                    <a:cubicBezTo>
                      <a:pt x="553962" y="788097"/>
                      <a:pt x="503859" y="838200"/>
                      <a:pt x="442054" y="838200"/>
                    </a:cubicBezTo>
                    <a:lnTo>
                      <a:pt x="0" y="838200"/>
                    </a:lnTo>
                    <a:close/>
                  </a:path>
                </a:pathLst>
              </a:custGeom>
              <a:solidFill>
                <a:srgbClr val="94CEFA"/>
              </a:solidFill>
              <a:ln w="34925">
                <a:solidFill>
                  <a:srgbClr val="96B4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NL"/>
              </a:p>
            </p:txBody>
          </p:sp>
        </p:grpSp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8435B61A-C687-4134-82BD-4C21AE3C9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203" y="3720286"/>
              <a:ext cx="685340" cy="1182727"/>
            </a:xfrm>
            <a:prstGeom prst="rect">
              <a:avLst/>
            </a:prstGeom>
          </p:spPr>
        </p:pic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4BA299C2-58F7-4875-9B2F-A0E1F918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963" y="3720286"/>
              <a:ext cx="654591" cy="1182727"/>
            </a:xfrm>
            <a:prstGeom prst="rect">
              <a:avLst/>
            </a:prstGeom>
          </p:spPr>
        </p:pic>
      </p:grpSp>
      <p:sp>
        <p:nvSpPr>
          <p:cNvPr id="46" name="Tekstvak 45">
            <a:extLst>
              <a:ext uri="{FF2B5EF4-FFF2-40B4-BE49-F238E27FC236}">
                <a16:creationId xmlns:a16="http://schemas.microsoft.com/office/drawing/2014/main" id="{21FB0517-23B8-48C8-A4FB-D41C17757734}"/>
              </a:ext>
            </a:extLst>
          </p:cNvPr>
          <p:cNvSpPr txBox="1"/>
          <p:nvPr/>
        </p:nvSpPr>
        <p:spPr>
          <a:xfrm>
            <a:off x="9210862" y="3833527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groter/groot</a:t>
            </a:r>
            <a:br>
              <a:rPr lang="nl-NL" dirty="0"/>
            </a:br>
            <a:r>
              <a:rPr lang="nl-NL" dirty="0"/>
              <a:t>risico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65661CC4-B15D-4CC0-AA55-988AB4422568}"/>
              </a:ext>
            </a:extLst>
          </p:cNvPr>
          <p:cNvSpPr txBox="1"/>
          <p:nvPr/>
        </p:nvSpPr>
        <p:spPr>
          <a:xfrm>
            <a:off x="924527" y="3833526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weinig/geen</a:t>
            </a:r>
            <a:br>
              <a:rPr lang="nl-NL" dirty="0"/>
            </a:br>
            <a:r>
              <a:rPr lang="nl-NL" dirty="0"/>
              <a:t>risico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5775222E-50DE-461F-A0F6-000A2AAF7175}"/>
              </a:ext>
            </a:extLst>
          </p:cNvPr>
          <p:cNvSpPr txBox="1"/>
          <p:nvPr/>
        </p:nvSpPr>
        <p:spPr>
          <a:xfrm>
            <a:off x="9037741" y="5150095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kans op</a:t>
            </a:r>
            <a:br>
              <a:rPr lang="nl-NL" dirty="0"/>
            </a:br>
            <a:r>
              <a:rPr lang="nl-NL" dirty="0"/>
              <a:t>groter inkomen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B3CE697-C71A-458B-AD4D-1E5E5B04B547}"/>
              </a:ext>
            </a:extLst>
          </p:cNvPr>
          <p:cNvSpPr txBox="1"/>
          <p:nvPr/>
        </p:nvSpPr>
        <p:spPr>
          <a:xfrm>
            <a:off x="1104065" y="5150094"/>
            <a:ext cx="105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weinig</a:t>
            </a:r>
            <a:br>
              <a:rPr lang="nl-NL" dirty="0"/>
            </a:br>
            <a:r>
              <a:rPr lang="nl-NL" dirty="0"/>
              <a:t>inkomen</a:t>
            </a:r>
          </a:p>
        </p:txBody>
      </p: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DF176472-67E7-4AF3-A825-84C50BCC9AD7}"/>
              </a:ext>
            </a:extLst>
          </p:cNvPr>
          <p:cNvCxnSpPr>
            <a:stCxn id="47" idx="2"/>
            <a:endCxn id="49" idx="0"/>
          </p:cNvCxnSpPr>
          <p:nvPr/>
        </p:nvCxnSpPr>
        <p:spPr>
          <a:xfrm>
            <a:off x="1632413" y="4479857"/>
            <a:ext cx="3" cy="670237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B0E615B-E93E-4D75-A4F1-705734D964E3}"/>
              </a:ext>
            </a:extLst>
          </p:cNvPr>
          <p:cNvCxnSpPr>
            <a:stCxn id="46" idx="2"/>
            <a:endCxn id="48" idx="0"/>
          </p:cNvCxnSpPr>
          <p:nvPr/>
        </p:nvCxnSpPr>
        <p:spPr>
          <a:xfrm>
            <a:off x="9899512" y="4479858"/>
            <a:ext cx="4" cy="670237"/>
          </a:xfrm>
          <a:prstGeom prst="straightConnector1">
            <a:avLst/>
          </a:prstGeom>
          <a:ln w="31750">
            <a:solidFill>
              <a:srgbClr val="6579A9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FCD09F3A-7401-4DA1-9551-4FEDCB093E3D}"/>
              </a:ext>
            </a:extLst>
          </p:cNvPr>
          <p:cNvSpPr txBox="1"/>
          <p:nvPr/>
        </p:nvSpPr>
        <p:spPr>
          <a:xfrm>
            <a:off x="336332" y="1687253"/>
            <a:ext cx="11480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/>
              <a:t>Beleggen</a:t>
            </a:r>
            <a:r>
              <a:rPr lang="nl-NL" sz="2000" i="1" dirty="0"/>
              <a:t> </a:t>
            </a:r>
          </a:p>
          <a:p>
            <a:r>
              <a:rPr lang="nl-NL" sz="2000" i="1" dirty="0"/>
              <a:t>is het vastleggen van geld voor langere of kortere tijd met als doel om in de toekomst financieel voordeel te behalen.</a:t>
            </a:r>
          </a:p>
        </p:txBody>
      </p:sp>
    </p:spTree>
    <p:extLst>
      <p:ext uri="{BB962C8B-B14F-4D97-AF65-F5344CB8AC3E}">
        <p14:creationId xmlns:p14="http://schemas.microsoft.com/office/powerpoint/2010/main" val="27968364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6E34A4-D0B9-4C03-B768-AC814633F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8" y="0"/>
            <a:ext cx="9342456" cy="68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1995"/>
      </p:ext>
    </p:extLst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C8E58-C572-4922-98D7-7C19A7C7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Beleggen: hoeveel risico neem je?</a:t>
            </a:r>
          </a:p>
        </p:txBody>
      </p:sp>
      <p:grpSp>
        <p:nvGrpSpPr>
          <p:cNvPr id="63" name="Groep 62">
            <a:extLst>
              <a:ext uri="{FF2B5EF4-FFF2-40B4-BE49-F238E27FC236}">
                <a16:creationId xmlns:a16="http://schemas.microsoft.com/office/drawing/2014/main" id="{9264600E-A073-4468-A73A-6D15569BE930}"/>
              </a:ext>
            </a:extLst>
          </p:cNvPr>
          <p:cNvGrpSpPr/>
          <p:nvPr/>
        </p:nvGrpSpPr>
        <p:grpSpPr>
          <a:xfrm>
            <a:off x="441214" y="1611180"/>
            <a:ext cx="6046514" cy="5246820"/>
            <a:chOff x="983079" y="548680"/>
            <a:chExt cx="5732318" cy="4974180"/>
          </a:xfrm>
        </p:grpSpPr>
        <p:sp>
          <p:nvSpPr>
            <p:cNvPr id="54" name="Vijfhoek 1">
              <a:extLst>
                <a:ext uri="{FF2B5EF4-FFF2-40B4-BE49-F238E27FC236}">
                  <a16:creationId xmlns:a16="http://schemas.microsoft.com/office/drawing/2014/main" id="{8750ECE1-6668-4D2C-98AF-CB13DBFC8FE2}"/>
                </a:ext>
              </a:extLst>
            </p:cNvPr>
            <p:cNvSpPr/>
            <p:nvPr/>
          </p:nvSpPr>
          <p:spPr>
            <a:xfrm rot="16200000">
              <a:off x="-576572" y="2672916"/>
              <a:ext cx="4536504" cy="288032"/>
            </a:xfrm>
            <a:prstGeom prst="homePlate">
              <a:avLst/>
            </a:prstGeom>
            <a:gradFill flip="none" rotWithShape="1">
              <a:gsLst>
                <a:gs pos="99000">
                  <a:srgbClr val="FFC000"/>
                </a:gs>
                <a:gs pos="0">
                  <a:srgbClr val="29B21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Vijfhoek 3">
              <a:extLst>
                <a:ext uri="{FF2B5EF4-FFF2-40B4-BE49-F238E27FC236}">
                  <a16:creationId xmlns:a16="http://schemas.microsoft.com/office/drawing/2014/main" id="{4B34EBB2-9E14-480F-86F1-18C8461DB2FB}"/>
                </a:ext>
              </a:extLst>
            </p:cNvPr>
            <p:cNvSpPr/>
            <p:nvPr/>
          </p:nvSpPr>
          <p:spPr>
            <a:xfrm>
              <a:off x="1835697" y="4797152"/>
              <a:ext cx="4536504" cy="288032"/>
            </a:xfrm>
            <a:prstGeom prst="homePlate">
              <a:avLst/>
            </a:prstGeom>
            <a:gradFill flip="none" rotWithShape="1">
              <a:gsLst>
                <a:gs pos="1000">
                  <a:srgbClr val="C00000"/>
                </a:gs>
                <a:gs pos="99000">
                  <a:srgbClr val="FFC000"/>
                </a:gs>
                <a:gs pos="0">
                  <a:srgbClr val="29B21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017C137A-21E4-4B74-8D5D-B3EA80593C93}"/>
                </a:ext>
              </a:extLst>
            </p:cNvPr>
            <p:cNvSpPr txBox="1"/>
            <p:nvPr/>
          </p:nvSpPr>
          <p:spPr>
            <a:xfrm rot="16200000">
              <a:off x="359088" y="2349483"/>
              <a:ext cx="1685658" cy="437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Rendement</a:t>
              </a:r>
              <a:endParaRPr lang="nl-NL" sz="2800" dirty="0"/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34675269-B7AA-43E2-BB33-0F5E37CD0AE8}"/>
                </a:ext>
              </a:extLst>
            </p:cNvPr>
            <p:cNvSpPr txBox="1"/>
            <p:nvPr/>
          </p:nvSpPr>
          <p:spPr>
            <a:xfrm>
              <a:off x="3419872" y="5085184"/>
              <a:ext cx="971396" cy="437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Risico</a:t>
              </a:r>
            </a:p>
          </p:txBody>
        </p: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4DA5F9BD-FF88-4066-BEC0-EB8A837DD11A}"/>
                </a:ext>
              </a:extLst>
            </p:cNvPr>
            <p:cNvCxnSpPr/>
            <p:nvPr/>
          </p:nvCxnSpPr>
          <p:spPr>
            <a:xfrm flipV="1">
              <a:off x="2339752" y="1052736"/>
              <a:ext cx="3312368" cy="32811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>
              <a:extLst>
                <a:ext uri="{FF2B5EF4-FFF2-40B4-BE49-F238E27FC236}">
                  <a16:creationId xmlns:a16="http://schemas.microsoft.com/office/drawing/2014/main" id="{C18AD1FF-8F0B-4154-AA83-90B41B24E28B}"/>
                </a:ext>
              </a:extLst>
            </p:cNvPr>
            <p:cNvCxnSpPr/>
            <p:nvPr/>
          </p:nvCxnSpPr>
          <p:spPr>
            <a:xfrm>
              <a:off x="2339752" y="836712"/>
              <a:ext cx="0" cy="792088"/>
            </a:xfrm>
            <a:prstGeom prst="straightConnector1">
              <a:avLst/>
            </a:prstGeom>
            <a:ln>
              <a:solidFill>
                <a:srgbClr val="3C8C1C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A6D035ED-D2E2-4C6C-9001-4F6E103D0103}"/>
                </a:ext>
              </a:extLst>
            </p:cNvPr>
            <p:cNvSpPr txBox="1"/>
            <p:nvPr/>
          </p:nvSpPr>
          <p:spPr>
            <a:xfrm>
              <a:off x="2390338" y="837608"/>
              <a:ext cx="17136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Laag risico</a:t>
              </a:r>
            </a:p>
            <a:p>
              <a:r>
                <a:rPr lang="nl-NL"/>
                <a:t>Laag rendement</a:t>
              </a:r>
            </a:p>
          </p:txBody>
        </p:sp>
        <p:cxnSp>
          <p:nvCxnSpPr>
            <p:cNvPr id="61" name="Rechte verbindingslijn met pijl 60">
              <a:extLst>
                <a:ext uri="{FF2B5EF4-FFF2-40B4-BE49-F238E27FC236}">
                  <a16:creationId xmlns:a16="http://schemas.microsoft.com/office/drawing/2014/main" id="{50503335-48F2-4B25-A30F-47192C08C548}"/>
                </a:ext>
              </a:extLst>
            </p:cNvPr>
            <p:cNvCxnSpPr/>
            <p:nvPr/>
          </p:nvCxnSpPr>
          <p:spPr>
            <a:xfrm flipV="1">
              <a:off x="4067944" y="3541812"/>
              <a:ext cx="0" cy="7920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93E33AF3-BE8C-4167-A1B4-BAC9AAA6104F}"/>
                </a:ext>
              </a:extLst>
            </p:cNvPr>
            <p:cNvSpPr txBox="1"/>
            <p:nvPr/>
          </p:nvSpPr>
          <p:spPr>
            <a:xfrm>
              <a:off x="4096410" y="3687569"/>
              <a:ext cx="26189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Hoog risico</a:t>
              </a:r>
            </a:p>
            <a:p>
              <a:r>
                <a:rPr lang="nl-NL"/>
                <a:t>Mogelijk hoog rendement</a:t>
              </a:r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77A83A60-7F2D-4880-8322-AEA836AB785E}"/>
              </a:ext>
            </a:extLst>
          </p:cNvPr>
          <p:cNvSpPr txBox="1"/>
          <p:nvPr/>
        </p:nvSpPr>
        <p:spPr>
          <a:xfrm>
            <a:off x="1499794" y="5158946"/>
            <a:ext cx="1352547" cy="369332"/>
          </a:xfrm>
          <a:prstGeom prst="rect">
            <a:avLst/>
          </a:prstGeom>
          <a:solidFill>
            <a:srgbClr val="FCB700"/>
          </a:solidFill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Spaargeld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1DC2D6A-1206-491C-8CF8-4C86AE551F02}"/>
              </a:ext>
            </a:extLst>
          </p:cNvPr>
          <p:cNvSpPr txBox="1"/>
          <p:nvPr/>
        </p:nvSpPr>
        <p:spPr>
          <a:xfrm>
            <a:off x="2110423" y="4520346"/>
            <a:ext cx="1352548" cy="369332"/>
          </a:xfrm>
          <a:prstGeom prst="rect">
            <a:avLst/>
          </a:prstGeom>
          <a:solidFill>
            <a:srgbClr val="EC8800"/>
          </a:solidFill>
          <a:ln w="25400">
            <a:solidFill>
              <a:srgbClr val="B7BB0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Obligatie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2B92E83-0DAF-40FF-92E8-0D2BEB06870A}"/>
              </a:ext>
            </a:extLst>
          </p:cNvPr>
          <p:cNvSpPr txBox="1"/>
          <p:nvPr/>
        </p:nvSpPr>
        <p:spPr>
          <a:xfrm>
            <a:off x="2854907" y="3768236"/>
            <a:ext cx="1337968" cy="369332"/>
          </a:xfrm>
          <a:prstGeom prst="rect">
            <a:avLst/>
          </a:prstGeom>
          <a:solidFill>
            <a:srgbClr val="E06200"/>
          </a:solidFill>
          <a:ln w="25400">
            <a:solidFill>
              <a:srgbClr val="92B9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Aandelen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BC448647-41BB-4590-B7F0-6D36566754C9}"/>
              </a:ext>
            </a:extLst>
          </p:cNvPr>
          <p:cNvSpPr txBox="1"/>
          <p:nvPr/>
        </p:nvSpPr>
        <p:spPr>
          <a:xfrm>
            <a:off x="3389088" y="2977272"/>
            <a:ext cx="1977084" cy="369332"/>
          </a:xfrm>
          <a:prstGeom prst="rect">
            <a:avLst/>
          </a:prstGeom>
          <a:solidFill>
            <a:srgbClr val="D23600"/>
          </a:solidFill>
          <a:ln w="25400">
            <a:solidFill>
              <a:srgbClr val="60B61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Onroerend goed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0815AC3-CA1A-4163-BE23-7BFBF8846F98}"/>
              </a:ext>
            </a:extLst>
          </p:cNvPr>
          <p:cNvSpPr txBox="1"/>
          <p:nvPr/>
        </p:nvSpPr>
        <p:spPr>
          <a:xfrm>
            <a:off x="4377630" y="2256822"/>
            <a:ext cx="1337968" cy="369332"/>
          </a:xfrm>
          <a:prstGeom prst="rect">
            <a:avLst/>
          </a:prstGeom>
          <a:solidFill>
            <a:srgbClr val="C61400"/>
          </a:solidFill>
          <a:ln w="25400">
            <a:solidFill>
              <a:srgbClr val="34B3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Derivaten 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8B29305-3026-46DF-8B76-F9B502BCCE8D}"/>
              </a:ext>
            </a:extLst>
          </p:cNvPr>
          <p:cNvSpPr txBox="1"/>
          <p:nvPr/>
        </p:nvSpPr>
        <p:spPr>
          <a:xfrm>
            <a:off x="6825830" y="2158806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Stel je hebt als gezin € 10.000 “over”.</a:t>
            </a:r>
          </a:p>
          <a:p>
            <a:r>
              <a:rPr lang="nl-NL" dirty="0"/>
              <a:t>Wat zou jij dan kiezen?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C469308-4135-4722-BB31-19F48FAF856A}"/>
              </a:ext>
            </a:extLst>
          </p:cNvPr>
          <p:cNvSpPr txBox="1"/>
          <p:nvPr/>
        </p:nvSpPr>
        <p:spPr>
          <a:xfrm>
            <a:off x="6825830" y="3378715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Stel je hebt als gezin € 500.000 “over”.</a:t>
            </a:r>
          </a:p>
          <a:p>
            <a:r>
              <a:rPr lang="nl-NL" dirty="0"/>
              <a:t>Verandert dat je keuze?</a:t>
            </a:r>
          </a:p>
        </p:txBody>
      </p:sp>
      <p:pic>
        <p:nvPicPr>
          <p:cNvPr id="11" name="Graphic 10" descr="Schatkist met effen opvulling">
            <a:extLst>
              <a:ext uri="{FF2B5EF4-FFF2-40B4-BE49-F238E27FC236}">
                <a16:creationId xmlns:a16="http://schemas.microsoft.com/office/drawing/2014/main" id="{84A49E29-C364-406E-AB04-9E36C95F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720" y="3223168"/>
            <a:ext cx="914400" cy="914400"/>
          </a:xfrm>
          <a:prstGeom prst="rect">
            <a:avLst/>
          </a:prstGeom>
        </p:spPr>
      </p:pic>
      <p:pic>
        <p:nvPicPr>
          <p:cNvPr id="14" name="Graphic 13" descr="Munten met effen opvulling">
            <a:extLst>
              <a:ext uri="{FF2B5EF4-FFF2-40B4-BE49-F238E27FC236}">
                <a16:creationId xmlns:a16="http://schemas.microsoft.com/office/drawing/2014/main" id="{36B62929-09E3-4ADF-8D02-82FAE65AF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0351" y="2196412"/>
            <a:ext cx="488863" cy="488863"/>
          </a:xfrm>
          <a:prstGeom prst="rect">
            <a:avLst/>
          </a:prstGeom>
        </p:spPr>
      </p:pic>
      <p:sp>
        <p:nvSpPr>
          <p:cNvPr id="50" name="Tekstvak 49">
            <a:extLst>
              <a:ext uri="{FF2B5EF4-FFF2-40B4-BE49-F238E27FC236}">
                <a16:creationId xmlns:a16="http://schemas.microsoft.com/office/drawing/2014/main" id="{B5054BB8-F0BB-49A4-85F5-B760651C1824}"/>
              </a:ext>
            </a:extLst>
          </p:cNvPr>
          <p:cNvSpPr txBox="1"/>
          <p:nvPr/>
        </p:nvSpPr>
        <p:spPr>
          <a:xfrm>
            <a:off x="7076699" y="3977759"/>
            <a:ext cx="3632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i="1" dirty="0"/>
              <a:t>meer vermogen zorgt voor (relatief)</a:t>
            </a:r>
            <a:br>
              <a:rPr lang="nl-NL" sz="1600" b="1" i="1" dirty="0"/>
            </a:br>
            <a:r>
              <a:rPr lang="nl-NL" sz="1600" b="1" i="1" dirty="0"/>
              <a:t>meer inkomen uit vermogen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C41A53-637B-47A7-95F6-D6C0781C75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756" y="4705012"/>
            <a:ext cx="2305500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6" grpId="0" animBg="1"/>
      <p:bldP spid="38" grpId="0" animBg="1"/>
      <p:bldP spid="8" grpId="0"/>
      <p:bldP spid="40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9F48635F-DE38-4AB7-87DD-3A844F4E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47290" y="3618411"/>
            <a:ext cx="1863634" cy="3239589"/>
          </a:xfrm>
          <a:custGeom>
            <a:avLst/>
            <a:gdLst>
              <a:gd name="connsiteX0" fmla="*/ 0 w 1863634"/>
              <a:gd name="connsiteY0" fmla="*/ 0 h 3239589"/>
              <a:gd name="connsiteX1" fmla="*/ 1863634 w 1863634"/>
              <a:gd name="connsiteY1" fmla="*/ 0 h 3239589"/>
              <a:gd name="connsiteX2" fmla="*/ 1863634 w 1863634"/>
              <a:gd name="connsiteY2" fmla="*/ 3239589 h 3239589"/>
              <a:gd name="connsiteX3" fmla="*/ 0 w 1863634"/>
              <a:gd name="connsiteY3" fmla="*/ 3239589 h 32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34" h="3239589">
                <a:moveTo>
                  <a:pt x="0" y="0"/>
                </a:moveTo>
                <a:lnTo>
                  <a:pt x="1863634" y="0"/>
                </a:lnTo>
                <a:lnTo>
                  <a:pt x="1863634" y="3239589"/>
                </a:lnTo>
                <a:lnTo>
                  <a:pt x="0" y="3239589"/>
                </a:lnTo>
                <a:close/>
              </a:path>
            </a:pathLst>
          </a:cu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893E71D-7156-4919-A28B-1EAC4396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Spaargeld - risico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585C330-2DBE-4321-9C4A-32255E810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599" y="1825625"/>
            <a:ext cx="10855325" cy="4667250"/>
          </a:xfrm>
        </p:spPr>
        <p:txBody>
          <a:bodyPr>
            <a:normAutofit/>
          </a:bodyPr>
          <a:lstStyle/>
          <a:p>
            <a:r>
              <a:rPr lang="nl-NL" dirty="0"/>
              <a:t>Spaargeld vrij opneembaar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→ als je minder rente krijg dan de inflatie = koopkrachtverlies</a:t>
            </a:r>
          </a:p>
          <a:p>
            <a:pPr marL="457200" lvl="1" indent="0">
              <a:buNone/>
              <a:tabLst>
                <a:tab pos="757238" algn="l"/>
                <a:tab pos="809625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→ bedrag is “maar” tot € 100.000 gegarandeerd als de bank failliet gaat</a:t>
            </a:r>
          </a:p>
          <a:p>
            <a:pPr marL="457200" lvl="1" indent="0">
              <a:buNone/>
              <a:tabLst>
                <a:tab pos="757238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depositogarantiestelsel)</a:t>
            </a:r>
          </a:p>
          <a:p>
            <a:pPr marL="457200" lvl="1" indent="0">
              <a:buNone/>
              <a:tabLst>
                <a:tab pos="757238" algn="l"/>
              </a:tabLst>
            </a:pPr>
            <a:endParaRPr lang="nl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/>
              <a:t>Spaargeld vastzetten (levert iets meer rente op)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nl-NL" dirty="0"/>
              <a:t> boete als je eerder wilt opnemen</a:t>
            </a:r>
          </a:p>
          <a:p>
            <a:pPr marL="457200" lvl="1" indent="0">
              <a:buNone/>
              <a:tabLst>
                <a:tab pos="757238" algn="l"/>
              </a:tabLs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2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54203-46F3-4DF3-83E5-EBB2744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Obligatie</a:t>
            </a:r>
          </a:p>
        </p:txBody>
      </p:sp>
      <p:pic>
        <p:nvPicPr>
          <p:cNvPr id="4" name="Onlinemedia 3" title="Wat is een obligatie?">
            <a:hlinkClick r:id="" action="ppaction://media"/>
            <a:extLst>
              <a:ext uri="{FF2B5EF4-FFF2-40B4-BE49-F238E27FC236}">
                <a16:creationId xmlns:a16="http://schemas.microsoft.com/office/drawing/2014/main" id="{0237BFC8-2455-44DE-B997-109EBD0A71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8391" y="1856648"/>
            <a:ext cx="7646018" cy="432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7FEBD6A-9F2F-444E-9C4D-B2FD6C9495AE}"/>
              </a:ext>
            </a:extLst>
          </p:cNvPr>
          <p:cNvSpPr txBox="1"/>
          <p:nvPr/>
        </p:nvSpPr>
        <p:spPr>
          <a:xfrm>
            <a:off x="8089483" y="6227123"/>
            <a:ext cx="1854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i="1" dirty="0">
                <a:solidFill>
                  <a:schemeClr val="bg1"/>
                </a:solidFill>
              </a:rPr>
              <a:t>Bron: YouTube, </a:t>
            </a:r>
            <a:r>
              <a:rPr lang="nl-NL" sz="1000" b="1" i="1" dirty="0" err="1">
                <a:solidFill>
                  <a:schemeClr val="bg1"/>
                </a:solidFill>
              </a:rPr>
              <a:t>argentaBE</a:t>
            </a:r>
            <a:r>
              <a:rPr lang="nl-NL" sz="1000" b="1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0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899F76-B686-4C51-B0E2-42162CCD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Obligatie(lening)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3A1336E-2D76-49F6-B1D8-6384C72F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33458" cy="4351338"/>
          </a:xfrm>
        </p:spPr>
        <p:txBody>
          <a:bodyPr/>
          <a:lstStyle/>
          <a:p>
            <a:r>
              <a:rPr lang="nl-NL" dirty="0"/>
              <a:t>Grote lening van bedrijf of overheid</a:t>
            </a:r>
          </a:p>
          <a:p>
            <a:r>
              <a:rPr lang="nl-NL" dirty="0"/>
              <a:t>Onder vooraf bepaalde vooraarden:</a:t>
            </a:r>
          </a:p>
          <a:p>
            <a:pPr lvl="1"/>
            <a:r>
              <a:rPr lang="nl-NL" dirty="0"/>
              <a:t>vast bedrag (nominale waarde)</a:t>
            </a:r>
          </a:p>
          <a:p>
            <a:pPr lvl="1"/>
            <a:r>
              <a:rPr lang="nl-NL" dirty="0"/>
              <a:t>een vaste looptijd (bijvoorbeeld 5 jaar)</a:t>
            </a:r>
          </a:p>
          <a:p>
            <a:pPr lvl="1"/>
            <a:r>
              <a:rPr lang="nl-NL" dirty="0"/>
              <a:t>een vaste (coupon)rentevergoeding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8CDE22-8D34-4AC9-89E3-F6CE4EC3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97" y="1246303"/>
            <a:ext cx="4130517" cy="4130517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CD48BE3-1390-43BB-90F2-CD160C6839A3}"/>
              </a:ext>
            </a:extLst>
          </p:cNvPr>
          <p:cNvCxnSpPr>
            <a:cxnSpLocks/>
          </p:cNvCxnSpPr>
          <p:nvPr/>
        </p:nvCxnSpPr>
        <p:spPr>
          <a:xfrm>
            <a:off x="8395030" y="1258527"/>
            <a:ext cx="0" cy="4932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Afbeeldingsresultaat voor scissors png">
            <a:extLst>
              <a:ext uri="{FF2B5EF4-FFF2-40B4-BE49-F238E27FC236}">
                <a16:creationId xmlns:a16="http://schemas.microsoft.com/office/drawing/2014/main" id="{4FE955F8-F316-4FEF-A7A6-E29C1DF5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7658649" y="480969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A5051CD-4AF9-4DBB-B5D0-62EB39EA1C8C}"/>
              </a:ext>
            </a:extLst>
          </p:cNvPr>
          <p:cNvCxnSpPr>
            <a:cxnSpLocks/>
          </p:cNvCxnSpPr>
          <p:nvPr/>
        </p:nvCxnSpPr>
        <p:spPr>
          <a:xfrm>
            <a:off x="9702156" y="1258527"/>
            <a:ext cx="0" cy="4932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C7B7B2D-23FB-43C6-86AC-56204588EA5D}"/>
              </a:ext>
            </a:extLst>
          </p:cNvPr>
          <p:cNvCxnSpPr>
            <a:cxnSpLocks/>
          </p:cNvCxnSpPr>
          <p:nvPr/>
        </p:nvCxnSpPr>
        <p:spPr>
          <a:xfrm>
            <a:off x="11009282" y="1258527"/>
            <a:ext cx="0" cy="4932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Afbeeldingsresultaat voor scissors png">
            <a:extLst>
              <a:ext uri="{FF2B5EF4-FFF2-40B4-BE49-F238E27FC236}">
                <a16:creationId xmlns:a16="http://schemas.microsoft.com/office/drawing/2014/main" id="{BE10BFCB-7474-4031-BCA2-A1221C8B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8988362" y="493827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scissors png">
            <a:extLst>
              <a:ext uri="{FF2B5EF4-FFF2-40B4-BE49-F238E27FC236}">
                <a16:creationId xmlns:a16="http://schemas.microsoft.com/office/drawing/2014/main" id="{CF48AA59-8AFD-4D06-8F3E-4C0E3279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10288276" y="475649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00165444-6AC1-4AF7-9BA4-878B15477B42}"/>
              </a:ext>
            </a:extLst>
          </p:cNvPr>
          <p:cNvSpPr/>
          <p:nvPr/>
        </p:nvSpPr>
        <p:spPr>
          <a:xfrm>
            <a:off x="1291477" y="4087518"/>
            <a:ext cx="4194720" cy="2478698"/>
          </a:xfrm>
          <a:prstGeom prst="rect">
            <a:avLst/>
          </a:prstGeom>
          <a:gradFill>
            <a:gsLst>
              <a:gs pos="0">
                <a:schemeClr val="bg1"/>
              </a:gs>
              <a:gs pos="39000">
                <a:srgbClr val="FFEBD1"/>
              </a:gs>
              <a:gs pos="100000">
                <a:srgbClr val="EC8800"/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28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Obligatielening</a:t>
            </a:r>
          </a:p>
          <a:p>
            <a:pPr algn="ctr"/>
            <a:endParaRPr lang="nl-NL" sz="1200" dirty="0">
              <a:solidFill>
                <a:srgbClr val="212D3B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ctr"/>
            <a:r>
              <a:rPr lang="nl-NL" sz="20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nominaal € 1.000,-</a:t>
            </a:r>
          </a:p>
          <a:p>
            <a:pPr algn="ctr"/>
            <a:r>
              <a:rPr lang="nl-NL" sz="20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5 jaar</a:t>
            </a:r>
          </a:p>
          <a:p>
            <a:pPr algn="ctr"/>
            <a:r>
              <a:rPr lang="nl-NL" sz="20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2,8% rente jaarlijks</a:t>
            </a:r>
            <a:br>
              <a:rPr lang="nl-NL" sz="8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</a:br>
            <a:endParaRPr lang="nl-NL" sz="800" dirty="0">
              <a:solidFill>
                <a:srgbClr val="212D3B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77B393E8-2BFD-41AD-BFA2-385676EC0A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77" y="4087518"/>
            <a:ext cx="2717898" cy="715069"/>
          </a:xfrm>
          <a:prstGeom prst="rect">
            <a:avLst/>
          </a:prstGeom>
        </p:spPr>
      </p:pic>
      <p:grpSp>
        <p:nvGrpSpPr>
          <p:cNvPr id="31" name="Groep 30">
            <a:extLst>
              <a:ext uri="{FF2B5EF4-FFF2-40B4-BE49-F238E27FC236}">
                <a16:creationId xmlns:a16="http://schemas.microsoft.com/office/drawing/2014/main" id="{17BE6A40-F758-4B07-B6F4-4B9BA86BEEA6}"/>
              </a:ext>
            </a:extLst>
          </p:cNvPr>
          <p:cNvGrpSpPr/>
          <p:nvPr/>
        </p:nvGrpSpPr>
        <p:grpSpPr>
          <a:xfrm>
            <a:off x="7306748" y="4853905"/>
            <a:ext cx="907200" cy="1304367"/>
            <a:chOff x="7306748" y="4853905"/>
            <a:chExt cx="907200" cy="1304367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1C0C28-4B37-412B-A431-D0D92B5E728E}"/>
                </a:ext>
              </a:extLst>
            </p:cNvPr>
            <p:cNvSpPr/>
            <p:nvPr/>
          </p:nvSpPr>
          <p:spPr>
            <a:xfrm>
              <a:off x="7306892" y="4853905"/>
              <a:ext cx="8691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1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€ 1.000</a:t>
              </a:r>
              <a:endParaRPr lang="nl-NL" sz="1600" dirty="0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58325559-F0D8-444D-95B7-777104C9D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748" y="5438272"/>
              <a:ext cx="907200" cy="720000"/>
            </a:xfrm>
            <a:prstGeom prst="rect">
              <a:avLst/>
            </a:prstGeom>
          </p:spPr>
        </p:pic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3C1BB60B-D1E7-4BEB-A8F4-BEAE7C076995}"/>
              </a:ext>
            </a:extLst>
          </p:cNvPr>
          <p:cNvGrpSpPr/>
          <p:nvPr/>
        </p:nvGrpSpPr>
        <p:grpSpPr>
          <a:xfrm>
            <a:off x="8608714" y="4860051"/>
            <a:ext cx="907200" cy="1298221"/>
            <a:chOff x="8608714" y="4860051"/>
            <a:chExt cx="907200" cy="129822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78A54D0-6BE7-430C-843B-555D28364AAE}"/>
                </a:ext>
              </a:extLst>
            </p:cNvPr>
            <p:cNvSpPr/>
            <p:nvPr/>
          </p:nvSpPr>
          <p:spPr>
            <a:xfrm>
              <a:off x="8614018" y="4860051"/>
              <a:ext cx="8691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2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€ 1.000</a:t>
              </a:r>
              <a:endParaRPr lang="nl-NL" sz="1600" dirty="0"/>
            </a:p>
          </p:txBody>
        </p:sp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3D146ABD-1EF0-43E0-8A63-A7B229FA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714" y="5438272"/>
              <a:ext cx="907200" cy="720000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622D2EC7-5A8E-49A8-8341-E44F3A46530F}"/>
              </a:ext>
            </a:extLst>
          </p:cNvPr>
          <p:cNvGrpSpPr/>
          <p:nvPr/>
        </p:nvGrpSpPr>
        <p:grpSpPr>
          <a:xfrm>
            <a:off x="9921144" y="4853497"/>
            <a:ext cx="910453" cy="1304775"/>
            <a:chOff x="9921144" y="4853497"/>
            <a:chExt cx="910453" cy="1304775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E8EDCFE4-8383-454D-A12B-474007A5EF0B}"/>
                </a:ext>
              </a:extLst>
            </p:cNvPr>
            <p:cNvSpPr/>
            <p:nvPr/>
          </p:nvSpPr>
          <p:spPr>
            <a:xfrm>
              <a:off x="9921144" y="4853497"/>
              <a:ext cx="8691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3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€ 1.000</a:t>
              </a:r>
              <a:endParaRPr lang="nl-NL" sz="1600" dirty="0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56B9DCFC-AF2A-468F-A9E7-1356F904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397" y="5438272"/>
              <a:ext cx="907200" cy="720000"/>
            </a:xfrm>
            <a:prstGeom prst="rect">
              <a:avLst/>
            </a:prstGeom>
          </p:spPr>
        </p:pic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C9F18EAD-527B-41AE-B123-F6DDE4CDE64A}"/>
              </a:ext>
            </a:extLst>
          </p:cNvPr>
          <p:cNvGrpSpPr/>
          <p:nvPr/>
        </p:nvGrpSpPr>
        <p:grpSpPr>
          <a:xfrm>
            <a:off x="11211437" y="4853497"/>
            <a:ext cx="919360" cy="1316841"/>
            <a:chOff x="11211437" y="4853497"/>
            <a:chExt cx="919360" cy="1316841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2F28315-18ED-485F-9EDF-87E9549A5811}"/>
                </a:ext>
              </a:extLst>
            </p:cNvPr>
            <p:cNvSpPr/>
            <p:nvPr/>
          </p:nvSpPr>
          <p:spPr>
            <a:xfrm>
              <a:off x="11211437" y="4853497"/>
              <a:ext cx="9028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…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€ 1.000</a:t>
              </a:r>
              <a:endParaRPr lang="nl-NL" sz="1600" dirty="0"/>
            </a:p>
          </p:txBody>
        </p:sp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D4D03BF-4040-4D4A-81BC-8CDDF8E96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597" y="5450338"/>
              <a:ext cx="9072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62419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F173B-F0B1-458C-86AF-CF439060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Rendement obligaties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60A5492-B54C-406C-A84C-F5B7BFBD7B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8"/>
                <a:ext cx="11531600" cy="5040001"/>
              </a:xfrm>
            </p:spPr>
            <p:txBody>
              <a:bodyPr/>
              <a:lstStyle/>
              <a:p>
                <a:r>
                  <a:rPr lang="nl-NL" dirty="0"/>
                  <a:t>Nominale waarde</a:t>
                </a:r>
              </a:p>
              <a:p>
                <a:pPr lvl="1"/>
                <a:r>
                  <a:rPr lang="nl-NL" dirty="0"/>
                  <a:t>Bedrag waarover couponrente berekend wordt</a:t>
                </a:r>
              </a:p>
              <a:p>
                <a:pPr lvl="1"/>
                <a:r>
                  <a:rPr lang="nl-NL" dirty="0"/>
                  <a:t>Bedrag dat aan einde looptijd terugbetaald wordt</a:t>
                </a:r>
              </a:p>
              <a:p>
                <a:r>
                  <a:rPr lang="nl-NL" dirty="0"/>
                  <a:t>Beurswaarde</a:t>
                </a:r>
              </a:p>
              <a:p>
                <a:pPr lvl="1"/>
                <a:r>
                  <a:rPr lang="nl-NL" dirty="0"/>
                  <a:t>Bedrag dat de obligatie op een bepaald</a:t>
                </a:r>
                <a:br>
                  <a:rPr lang="nl-NL" dirty="0"/>
                </a:br>
                <a:r>
                  <a:rPr lang="nl-NL" dirty="0"/>
                  <a:t>moment kost</a:t>
                </a:r>
              </a:p>
              <a:p>
                <a:pPr lvl="1"/>
                <a:r>
                  <a:rPr lang="nl-NL" dirty="0"/>
                  <a:t>Afhankelijk van aantrekkelijkheid</a:t>
                </a:r>
                <a:br>
                  <a:rPr lang="nl-NL" dirty="0"/>
                </a:br>
                <a:r>
                  <a:rPr lang="nl-NL" dirty="0"/>
                  <a:t>(ten opzichte van alternatieven)</a:t>
                </a:r>
              </a:p>
              <a:p>
                <a:pPr lvl="1"/>
                <a:r>
                  <a:rPr lang="nl-NL" dirty="0"/>
                  <a:t>Koers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/>
                          <m:t>beurswaarde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/>
                          <m:t>nominale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waarde</m:t>
                        </m:r>
                      </m:den>
                    </m:f>
                    <m:r>
                      <m:rPr>
                        <m:nor/>
                      </m:rPr>
                      <a:rPr lang="nl-NL" sz="1600" i="0" smtClean="0"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600" b="0" i="0" smtClean="0"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nl-NL" sz="1600" dirty="0"/>
              </a:p>
              <a:p>
                <a:pPr>
                  <a:spcBef>
                    <a:spcPts val="1800"/>
                  </a:spcBef>
                </a:pPr>
                <a:r>
                  <a:rPr lang="nl-NL" dirty="0"/>
                  <a:t>Rendement</a:t>
                </a:r>
              </a:p>
              <a:p>
                <a:pPr lvl="1"/>
                <a:r>
                  <a:rPr lang="nl-NL" dirty="0"/>
                  <a:t>Opbrengst ten opzichte van belegde bedrag (%)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60A5492-B54C-406C-A84C-F5B7BFBD7B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8"/>
                <a:ext cx="11531600" cy="5040001"/>
              </a:xfrm>
              <a:blipFill>
                <a:blip r:embed="rId2"/>
                <a:stretch>
                  <a:fillRect l="-687" t="-157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A1BDD4D6-EC39-49B1-B2CE-08E37FD6D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56" y="357499"/>
            <a:ext cx="4212701" cy="249348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4D7C6A1-2E8B-4968-A205-D5C9654949FD}"/>
              </a:ext>
            </a:extLst>
          </p:cNvPr>
          <p:cNvSpPr txBox="1"/>
          <p:nvPr/>
        </p:nvSpPr>
        <p:spPr>
          <a:xfrm>
            <a:off x="11320368" y="4371878"/>
            <a:ext cx="803425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00" dirty="0"/>
              <a:t>€ 1.000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B6012D3-302A-44E8-8903-C6D748478F0E}"/>
              </a:ext>
            </a:extLst>
          </p:cNvPr>
          <p:cNvSpPr txBox="1"/>
          <p:nvPr/>
        </p:nvSpPr>
        <p:spPr>
          <a:xfrm>
            <a:off x="10338736" y="4010228"/>
            <a:ext cx="58381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00" dirty="0"/>
              <a:t>€ 28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9DDD2F7-5398-478E-8485-C426F4DBC702}"/>
              </a:ext>
            </a:extLst>
          </p:cNvPr>
          <p:cNvSpPr txBox="1"/>
          <p:nvPr/>
        </p:nvSpPr>
        <p:spPr>
          <a:xfrm>
            <a:off x="8168496" y="4010228"/>
            <a:ext cx="58381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00" dirty="0"/>
              <a:t>€ 28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35DD40A-F858-4922-A8EB-7D5E17AD8CA1}"/>
              </a:ext>
            </a:extLst>
          </p:cNvPr>
          <p:cNvSpPr txBox="1"/>
          <p:nvPr/>
        </p:nvSpPr>
        <p:spPr>
          <a:xfrm>
            <a:off x="9253616" y="4010228"/>
            <a:ext cx="58381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00" dirty="0"/>
              <a:t>€ 28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7388986-F377-4BD4-9659-12AC96F30BF2}"/>
              </a:ext>
            </a:extLst>
          </p:cNvPr>
          <p:cNvSpPr txBox="1"/>
          <p:nvPr/>
        </p:nvSpPr>
        <p:spPr>
          <a:xfrm>
            <a:off x="7074807" y="4010228"/>
            <a:ext cx="58381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00" dirty="0"/>
              <a:t>€ 28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4C62702-7038-4DD5-9847-FF28E43FA039}"/>
              </a:ext>
            </a:extLst>
          </p:cNvPr>
          <p:cNvSpPr txBox="1"/>
          <p:nvPr/>
        </p:nvSpPr>
        <p:spPr>
          <a:xfrm>
            <a:off x="11417002" y="4007021"/>
            <a:ext cx="58381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00" dirty="0"/>
              <a:t>€ 28</a:t>
            </a: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5E21B860-0BF5-47AC-A608-5B4FF0E28505}"/>
              </a:ext>
            </a:extLst>
          </p:cNvPr>
          <p:cNvGrpSpPr/>
          <p:nvPr/>
        </p:nvGrpSpPr>
        <p:grpSpPr>
          <a:xfrm>
            <a:off x="6392817" y="3429000"/>
            <a:ext cx="5649224" cy="513566"/>
            <a:chOff x="6392817" y="3429000"/>
            <a:chExt cx="5649224" cy="513566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139969D7-D4F7-415B-8F67-7EC44DA513FE}"/>
                </a:ext>
              </a:extLst>
            </p:cNvPr>
            <p:cNvCxnSpPr>
              <a:cxnSpLocks/>
            </p:cNvCxnSpPr>
            <p:nvPr/>
          </p:nvCxnSpPr>
          <p:spPr>
            <a:xfrm>
              <a:off x="7143750" y="3798550"/>
              <a:ext cx="4552413" cy="0"/>
            </a:xfrm>
            <a:prstGeom prst="line">
              <a:avLst/>
            </a:prstGeom>
            <a:ln w="57150">
              <a:solidFill>
                <a:srgbClr val="51A04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3A01C432-E4D0-4050-942A-5125300EABF7}"/>
                </a:ext>
              </a:extLst>
            </p:cNvPr>
            <p:cNvCxnSpPr/>
            <p:nvPr/>
          </p:nvCxnSpPr>
          <p:spPr>
            <a:xfrm>
              <a:off x="8455803" y="3726542"/>
              <a:ext cx="0" cy="216024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BFEC2539-ECBA-411E-B635-5343974F13F2}"/>
                </a:ext>
              </a:extLst>
            </p:cNvPr>
            <p:cNvCxnSpPr>
              <a:cxnSpLocks/>
            </p:cNvCxnSpPr>
            <p:nvPr/>
          </p:nvCxnSpPr>
          <p:spPr>
            <a:xfrm>
              <a:off x="7375683" y="3712177"/>
              <a:ext cx="0" cy="216024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B0B3E306-9433-43AD-9169-00D3847C8BFD}"/>
                </a:ext>
              </a:extLst>
            </p:cNvPr>
            <p:cNvCxnSpPr/>
            <p:nvPr/>
          </p:nvCxnSpPr>
          <p:spPr>
            <a:xfrm>
              <a:off x="9535923" y="3712177"/>
              <a:ext cx="0" cy="216024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FF2F4FEA-5ED6-409C-8E85-0088D72A4186}"/>
                </a:ext>
              </a:extLst>
            </p:cNvPr>
            <p:cNvCxnSpPr/>
            <p:nvPr/>
          </p:nvCxnSpPr>
          <p:spPr>
            <a:xfrm>
              <a:off x="10616043" y="3717343"/>
              <a:ext cx="0" cy="216024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BBFB8729-E3E1-4D39-AEA0-BC6834B4123D}"/>
                </a:ext>
              </a:extLst>
            </p:cNvPr>
            <p:cNvCxnSpPr/>
            <p:nvPr/>
          </p:nvCxnSpPr>
          <p:spPr>
            <a:xfrm>
              <a:off x="11696163" y="3712177"/>
              <a:ext cx="0" cy="216024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3EB62406-EA50-4E48-A948-2230C6E92207}"/>
                </a:ext>
              </a:extLst>
            </p:cNvPr>
            <p:cNvSpPr txBox="1"/>
            <p:nvPr/>
          </p:nvSpPr>
          <p:spPr>
            <a:xfrm>
              <a:off x="7067862" y="342900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2021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E1956C00-472C-4F1C-A258-DEDC51E3B325}"/>
                </a:ext>
              </a:extLst>
            </p:cNvPr>
            <p:cNvSpPr txBox="1"/>
            <p:nvPr/>
          </p:nvSpPr>
          <p:spPr>
            <a:xfrm>
              <a:off x="8146673" y="342900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2022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31610E5-5B7E-40C0-83B8-7F742DE4ACA8}"/>
                </a:ext>
              </a:extLst>
            </p:cNvPr>
            <p:cNvSpPr txBox="1"/>
            <p:nvPr/>
          </p:nvSpPr>
          <p:spPr>
            <a:xfrm>
              <a:off x="9235731" y="342900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2023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22C8BAEE-5538-4589-8C7E-50AEB96BD111}"/>
                </a:ext>
              </a:extLst>
            </p:cNvPr>
            <p:cNvSpPr txBox="1"/>
            <p:nvPr/>
          </p:nvSpPr>
          <p:spPr>
            <a:xfrm>
              <a:off x="10319072" y="342900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2024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5ECD4A9C-8C59-4C52-870A-7EBBDD32CBFC}"/>
                </a:ext>
              </a:extLst>
            </p:cNvPr>
            <p:cNvSpPr txBox="1"/>
            <p:nvPr/>
          </p:nvSpPr>
          <p:spPr>
            <a:xfrm>
              <a:off x="11402122" y="342900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2025</a:t>
              </a:r>
            </a:p>
          </p:txBody>
        </p: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F8247C59-143B-4567-8425-231A850A4EF4}"/>
                </a:ext>
              </a:extLst>
            </p:cNvPr>
            <p:cNvCxnSpPr>
              <a:cxnSpLocks/>
            </p:cNvCxnSpPr>
            <p:nvPr/>
          </p:nvCxnSpPr>
          <p:spPr>
            <a:xfrm>
              <a:off x="6696075" y="3798550"/>
              <a:ext cx="457199" cy="0"/>
            </a:xfrm>
            <a:prstGeom prst="line">
              <a:avLst/>
            </a:prstGeom>
            <a:ln w="57150">
              <a:solidFill>
                <a:srgbClr val="1A80B6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B5DD2F28-A90C-4A15-A4B9-C5ACE9CBB3B5}"/>
                </a:ext>
              </a:extLst>
            </p:cNvPr>
            <p:cNvCxnSpPr>
              <a:cxnSpLocks/>
            </p:cNvCxnSpPr>
            <p:nvPr/>
          </p:nvCxnSpPr>
          <p:spPr>
            <a:xfrm>
              <a:off x="6701790" y="3712177"/>
              <a:ext cx="0" cy="216024"/>
            </a:xfrm>
            <a:prstGeom prst="line">
              <a:avLst/>
            </a:prstGeom>
            <a:ln w="28575">
              <a:solidFill>
                <a:srgbClr val="1A80B6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32A11FAA-52E4-4DD7-B7E8-D44B29FE4502}"/>
                </a:ext>
              </a:extLst>
            </p:cNvPr>
            <p:cNvSpPr txBox="1"/>
            <p:nvPr/>
          </p:nvSpPr>
          <p:spPr>
            <a:xfrm>
              <a:off x="6392817" y="342900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F9E4ECC1-7236-4D24-8B44-00C7D458F800}"/>
              </a:ext>
            </a:extLst>
          </p:cNvPr>
          <p:cNvSpPr txBox="1"/>
          <p:nvPr/>
        </p:nvSpPr>
        <p:spPr>
          <a:xfrm>
            <a:off x="6534682" y="36370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CFB3232-7303-4824-8564-115FFDAFA6CF}"/>
              </a:ext>
            </a:extLst>
          </p:cNvPr>
          <p:cNvSpPr txBox="1"/>
          <p:nvPr/>
        </p:nvSpPr>
        <p:spPr>
          <a:xfrm rot="3195212">
            <a:off x="6271309" y="4020788"/>
            <a:ext cx="86914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00" dirty="0"/>
              <a:t>€ 1.050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7604FA1-3FD1-488C-9D33-C30858998E8F}"/>
              </a:ext>
            </a:extLst>
          </p:cNvPr>
          <p:cNvSpPr txBox="1"/>
          <p:nvPr/>
        </p:nvSpPr>
        <p:spPr>
          <a:xfrm>
            <a:off x="1645443" y="5882759"/>
            <a:ext cx="639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chemeClr val="bg1"/>
                </a:solidFill>
              </a:rPr>
              <a:t>€ 28</a:t>
            </a:r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CDCCFDD0-53B7-4CED-8534-7421B79AF16F}"/>
              </a:ext>
            </a:extLst>
          </p:cNvPr>
          <p:cNvCxnSpPr>
            <a:cxnSpLocks/>
          </p:cNvCxnSpPr>
          <p:nvPr/>
        </p:nvCxnSpPr>
        <p:spPr>
          <a:xfrm>
            <a:off x="1436765" y="6213991"/>
            <a:ext cx="10572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1E3C4913-E5CA-49B6-92B2-0D7464A3645F}"/>
              </a:ext>
            </a:extLst>
          </p:cNvPr>
          <p:cNvSpPr txBox="1"/>
          <p:nvPr/>
        </p:nvSpPr>
        <p:spPr>
          <a:xfrm>
            <a:off x="1475475" y="6202362"/>
            <a:ext cx="979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chemeClr val="bg1"/>
                </a:solidFill>
              </a:rPr>
              <a:t>€ 1050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1994E2EC-FF52-4D02-9B75-5D8EA66DAAB9}"/>
              </a:ext>
            </a:extLst>
          </p:cNvPr>
          <p:cNvSpPr txBox="1"/>
          <p:nvPr/>
        </p:nvSpPr>
        <p:spPr>
          <a:xfrm>
            <a:off x="2448767" y="6043490"/>
            <a:ext cx="2252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chemeClr val="bg1"/>
                </a:solidFill>
              </a:rPr>
              <a:t>× 100% = 2,67%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FA05CD7-5A24-4404-AC63-52AB30E49C77}"/>
                  </a:ext>
                </a:extLst>
              </p:cNvPr>
              <p:cNvSpPr txBox="1"/>
              <p:nvPr/>
            </p:nvSpPr>
            <p:spPr>
              <a:xfrm>
                <a:off x="5618566" y="4616440"/>
                <a:ext cx="2188420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i="1" smtClean="0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400" b="0" i="0" smtClean="0"/>
                            <m:t>1.050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400" b="0" i="0" smtClean="0"/>
                            <m:t>1.000</m:t>
                          </m:r>
                        </m:den>
                      </m:f>
                      <m:r>
                        <a:rPr lang="nl-NL" sz="1400" i="1" smtClean="0"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ea typeface="Cambria Math" panose="02040503050406030204" pitchFamily="18" charset="0"/>
                        </a:rPr>
                        <m:t>100%=105(%)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FA05CD7-5A24-4404-AC63-52AB30E49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566" y="4616440"/>
                <a:ext cx="2188420" cy="505844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7152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33412 -0.00046 " pathEditMode="relative" rAng="0" ptsTypes="AA">
                                      <p:cBhvr>
                                        <p:cTn id="65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33" grpId="0"/>
      <p:bldP spid="33" grpId="1"/>
      <p:bldP spid="33" grpId="2"/>
      <p:bldP spid="34" grpId="0" animBg="1"/>
      <p:bldP spid="36" grpId="0"/>
      <p:bldP spid="39" grpId="0"/>
      <p:bldP spid="40" grpId="0"/>
      <p:bldP spid="19" grpId="0"/>
      <p:bldP spid="19" grpId="1"/>
    </p:bldLst>
  </p:timing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459</TotalTime>
  <Words>1570</Words>
  <Application>Microsoft Office PowerPoint</Application>
  <PresentationFormat>Breedbeeld</PresentationFormat>
  <Paragraphs>228</Paragraphs>
  <Slides>20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Adobe Gothic Std B</vt:lpstr>
      <vt:lpstr>Adobe Heiti Std R</vt:lpstr>
      <vt:lpstr>Arial</vt:lpstr>
      <vt:lpstr>Cambria Math</vt:lpstr>
      <vt:lpstr>Wingdings</vt:lpstr>
      <vt:lpstr>Thema 3vwo</vt:lpstr>
      <vt:lpstr>Beleggen</vt:lpstr>
      <vt:lpstr>PowerPoint-presentatie</vt:lpstr>
      <vt:lpstr>Sparen is/of beleggen</vt:lpstr>
      <vt:lpstr>PowerPoint-presentatie</vt:lpstr>
      <vt:lpstr>Beleggen: hoeveel risico neem je?</vt:lpstr>
      <vt:lpstr>Spaargeld - risico</vt:lpstr>
      <vt:lpstr>Obligatie</vt:lpstr>
      <vt:lpstr>Obligatie(lening)</vt:lpstr>
      <vt:lpstr>Rendement obligaties</vt:lpstr>
      <vt:lpstr>Obligatie</vt:lpstr>
      <vt:lpstr>PowerPoint-presentatie</vt:lpstr>
      <vt:lpstr>PowerPoint-presentatie</vt:lpstr>
      <vt:lpstr>PowerPoint-presentatie</vt:lpstr>
      <vt:lpstr>Aandelen</vt:lpstr>
      <vt:lpstr>Aandelen</vt:lpstr>
      <vt:lpstr>Rendement aandelen</vt:lpstr>
      <vt:lpstr>Aandelen</vt:lpstr>
      <vt:lpstr>PowerPoint-presentatie</vt:lpstr>
      <vt:lpstr>Aandeel / Obligatie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Budgetteren</dc:title>
  <dc:creator>Paul Bloemers</dc:creator>
  <cp:lastModifiedBy>Paul Bloemers</cp:lastModifiedBy>
  <cp:revision>4</cp:revision>
  <dcterms:created xsi:type="dcterms:W3CDTF">2020-10-21T11:52:54Z</dcterms:created>
  <dcterms:modified xsi:type="dcterms:W3CDTF">2021-01-17T11:13:17Z</dcterms:modified>
</cp:coreProperties>
</file>