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ED4D0F"/>
    <a:srgbClr val="51A041"/>
    <a:srgbClr val="E6E6E6"/>
    <a:srgbClr val="3DA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E4512D-E2B4-4168-A15E-1C87ED05BC11}" v="1" dt="2021-01-17T11:13:30.937"/>
    <p1510:client id="{9CF73F56-EC03-4C97-8701-81E16EC92E87}" v="947" dt="2021-01-17T09:27:25.4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nl-NL"/>
              <a:t>Spaargedrag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Data!$D$1</c:f>
              <c:strCache>
                <c:ptCount val="1"/>
                <c:pt idx="0">
                  <c:v>Totaal spaargeld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Data!$A$62:$A$267</c:f>
              <c:strCache>
                <c:ptCount val="206"/>
                <c:pt idx="0">
                  <c:v>januari 2003</c:v>
                </c:pt>
                <c:pt idx="1">
                  <c:v>februari 2003</c:v>
                </c:pt>
                <c:pt idx="2">
                  <c:v>maart 2003</c:v>
                </c:pt>
                <c:pt idx="3">
                  <c:v>april 2003</c:v>
                </c:pt>
                <c:pt idx="4">
                  <c:v>mei 2003</c:v>
                </c:pt>
                <c:pt idx="5">
                  <c:v>juni 2003</c:v>
                </c:pt>
                <c:pt idx="6">
                  <c:v>juli 2003</c:v>
                </c:pt>
                <c:pt idx="7">
                  <c:v>augustus 2003</c:v>
                </c:pt>
                <c:pt idx="8">
                  <c:v>september 2003</c:v>
                </c:pt>
                <c:pt idx="9">
                  <c:v>oktober 2003</c:v>
                </c:pt>
                <c:pt idx="10">
                  <c:v>november 2003</c:v>
                </c:pt>
                <c:pt idx="11">
                  <c:v>december 2003</c:v>
                </c:pt>
                <c:pt idx="12">
                  <c:v>januari 2004</c:v>
                </c:pt>
                <c:pt idx="13">
                  <c:v>februari 2004</c:v>
                </c:pt>
                <c:pt idx="14">
                  <c:v>maart 2004</c:v>
                </c:pt>
                <c:pt idx="15">
                  <c:v>april 2004</c:v>
                </c:pt>
                <c:pt idx="16">
                  <c:v>mei 2004</c:v>
                </c:pt>
                <c:pt idx="17">
                  <c:v>juni 2004</c:v>
                </c:pt>
                <c:pt idx="18">
                  <c:v>juli 2004</c:v>
                </c:pt>
                <c:pt idx="19">
                  <c:v>augustus 2004</c:v>
                </c:pt>
                <c:pt idx="20">
                  <c:v>september 2004</c:v>
                </c:pt>
                <c:pt idx="21">
                  <c:v>oktober 2004</c:v>
                </c:pt>
                <c:pt idx="22">
                  <c:v>november 2004</c:v>
                </c:pt>
                <c:pt idx="23">
                  <c:v>december 2004</c:v>
                </c:pt>
                <c:pt idx="24">
                  <c:v>januari 2005</c:v>
                </c:pt>
                <c:pt idx="25">
                  <c:v>februari 2005</c:v>
                </c:pt>
                <c:pt idx="26">
                  <c:v>maart 2005</c:v>
                </c:pt>
                <c:pt idx="27">
                  <c:v>april 2005</c:v>
                </c:pt>
                <c:pt idx="28">
                  <c:v>mei 2005</c:v>
                </c:pt>
                <c:pt idx="29">
                  <c:v>juni 2005</c:v>
                </c:pt>
                <c:pt idx="30">
                  <c:v>juli 2005</c:v>
                </c:pt>
                <c:pt idx="31">
                  <c:v>augustus 2005</c:v>
                </c:pt>
                <c:pt idx="32">
                  <c:v>september 2005</c:v>
                </c:pt>
                <c:pt idx="33">
                  <c:v>oktober 2005</c:v>
                </c:pt>
                <c:pt idx="34">
                  <c:v>november 2005</c:v>
                </c:pt>
                <c:pt idx="35">
                  <c:v>december 2005</c:v>
                </c:pt>
                <c:pt idx="36">
                  <c:v>januari 2006</c:v>
                </c:pt>
                <c:pt idx="37">
                  <c:v>februari 2006</c:v>
                </c:pt>
                <c:pt idx="38">
                  <c:v>maart 2006</c:v>
                </c:pt>
                <c:pt idx="39">
                  <c:v>april 2006</c:v>
                </c:pt>
                <c:pt idx="40">
                  <c:v>mei 2006</c:v>
                </c:pt>
                <c:pt idx="41">
                  <c:v>juni 2006</c:v>
                </c:pt>
                <c:pt idx="42">
                  <c:v>juli 2006</c:v>
                </c:pt>
                <c:pt idx="43">
                  <c:v>augustus 2006</c:v>
                </c:pt>
                <c:pt idx="44">
                  <c:v>september 2006</c:v>
                </c:pt>
                <c:pt idx="45">
                  <c:v>oktober 2006</c:v>
                </c:pt>
                <c:pt idx="46">
                  <c:v>november 2006</c:v>
                </c:pt>
                <c:pt idx="47">
                  <c:v>december 2006</c:v>
                </c:pt>
                <c:pt idx="48">
                  <c:v>januari 2007</c:v>
                </c:pt>
                <c:pt idx="49">
                  <c:v>februari 2007</c:v>
                </c:pt>
                <c:pt idx="50">
                  <c:v>maart 2007</c:v>
                </c:pt>
                <c:pt idx="51">
                  <c:v>april 2007</c:v>
                </c:pt>
                <c:pt idx="52">
                  <c:v>mei 2007</c:v>
                </c:pt>
                <c:pt idx="53">
                  <c:v>juni 2007</c:v>
                </c:pt>
                <c:pt idx="54">
                  <c:v>juli 2007</c:v>
                </c:pt>
                <c:pt idx="55">
                  <c:v>augustus 2007</c:v>
                </c:pt>
                <c:pt idx="56">
                  <c:v>september 2007</c:v>
                </c:pt>
                <c:pt idx="57">
                  <c:v>oktober 2007</c:v>
                </c:pt>
                <c:pt idx="58">
                  <c:v>november 2007</c:v>
                </c:pt>
                <c:pt idx="59">
                  <c:v>december 2007</c:v>
                </c:pt>
                <c:pt idx="60">
                  <c:v>januari 2008</c:v>
                </c:pt>
                <c:pt idx="61">
                  <c:v>februari 2008</c:v>
                </c:pt>
                <c:pt idx="62">
                  <c:v>maart 2008</c:v>
                </c:pt>
                <c:pt idx="63">
                  <c:v>april 2008</c:v>
                </c:pt>
                <c:pt idx="64">
                  <c:v>mei 2008</c:v>
                </c:pt>
                <c:pt idx="65">
                  <c:v>juni 2008</c:v>
                </c:pt>
                <c:pt idx="66">
                  <c:v>juli 2008</c:v>
                </c:pt>
                <c:pt idx="67">
                  <c:v>augustus 2008</c:v>
                </c:pt>
                <c:pt idx="68">
                  <c:v>september 2008</c:v>
                </c:pt>
                <c:pt idx="69">
                  <c:v>oktober 2008</c:v>
                </c:pt>
                <c:pt idx="70">
                  <c:v>november 2008</c:v>
                </c:pt>
                <c:pt idx="71">
                  <c:v>december 2008</c:v>
                </c:pt>
                <c:pt idx="72">
                  <c:v>januari 2009</c:v>
                </c:pt>
                <c:pt idx="73">
                  <c:v>februari 2009</c:v>
                </c:pt>
                <c:pt idx="74">
                  <c:v>maart 2009</c:v>
                </c:pt>
                <c:pt idx="75">
                  <c:v>april 2009</c:v>
                </c:pt>
                <c:pt idx="76">
                  <c:v>mei 2009</c:v>
                </c:pt>
                <c:pt idx="77">
                  <c:v>juni 2009</c:v>
                </c:pt>
                <c:pt idx="78">
                  <c:v>juli 2009</c:v>
                </c:pt>
                <c:pt idx="79">
                  <c:v>augustus 2009</c:v>
                </c:pt>
                <c:pt idx="80">
                  <c:v>september 2009</c:v>
                </c:pt>
                <c:pt idx="81">
                  <c:v>oktober 2009</c:v>
                </c:pt>
                <c:pt idx="82">
                  <c:v>november 2009</c:v>
                </c:pt>
                <c:pt idx="83">
                  <c:v>december 2009</c:v>
                </c:pt>
                <c:pt idx="84">
                  <c:v>januari 2010</c:v>
                </c:pt>
                <c:pt idx="85">
                  <c:v>februari 2010</c:v>
                </c:pt>
                <c:pt idx="86">
                  <c:v>maart 2010</c:v>
                </c:pt>
                <c:pt idx="87">
                  <c:v>april 2010</c:v>
                </c:pt>
                <c:pt idx="88">
                  <c:v>mei 2010</c:v>
                </c:pt>
                <c:pt idx="89">
                  <c:v>juni 2010</c:v>
                </c:pt>
                <c:pt idx="90">
                  <c:v>juli 2010</c:v>
                </c:pt>
                <c:pt idx="91">
                  <c:v>augustus 2010</c:v>
                </c:pt>
                <c:pt idx="92">
                  <c:v>september 2010</c:v>
                </c:pt>
                <c:pt idx="93">
                  <c:v>oktober 2010</c:v>
                </c:pt>
                <c:pt idx="94">
                  <c:v>november 2010</c:v>
                </c:pt>
                <c:pt idx="95">
                  <c:v>december 2010</c:v>
                </c:pt>
                <c:pt idx="96">
                  <c:v>januari 2011</c:v>
                </c:pt>
                <c:pt idx="97">
                  <c:v>februari 2011</c:v>
                </c:pt>
                <c:pt idx="98">
                  <c:v>maart 2011</c:v>
                </c:pt>
                <c:pt idx="99">
                  <c:v>april 2011</c:v>
                </c:pt>
                <c:pt idx="100">
                  <c:v>mei 2011</c:v>
                </c:pt>
                <c:pt idx="101">
                  <c:v>juni 2011</c:v>
                </c:pt>
                <c:pt idx="102">
                  <c:v>juli 2011</c:v>
                </c:pt>
                <c:pt idx="103">
                  <c:v>augustus 2011</c:v>
                </c:pt>
                <c:pt idx="104">
                  <c:v>september 2011</c:v>
                </c:pt>
                <c:pt idx="105">
                  <c:v>oktober 2011</c:v>
                </c:pt>
                <c:pt idx="106">
                  <c:v>november 2011</c:v>
                </c:pt>
                <c:pt idx="107">
                  <c:v>december 2011</c:v>
                </c:pt>
                <c:pt idx="108">
                  <c:v>januari 2012</c:v>
                </c:pt>
                <c:pt idx="109">
                  <c:v>februari 2012</c:v>
                </c:pt>
                <c:pt idx="110">
                  <c:v>maart 2012</c:v>
                </c:pt>
                <c:pt idx="111">
                  <c:v>april 2012</c:v>
                </c:pt>
                <c:pt idx="112">
                  <c:v>mei 2012</c:v>
                </c:pt>
                <c:pt idx="113">
                  <c:v>juni 2012</c:v>
                </c:pt>
                <c:pt idx="114">
                  <c:v>juli 2012</c:v>
                </c:pt>
                <c:pt idx="115">
                  <c:v>augustus 2012</c:v>
                </c:pt>
                <c:pt idx="116">
                  <c:v>september 2012</c:v>
                </c:pt>
                <c:pt idx="117">
                  <c:v>oktober 2012</c:v>
                </c:pt>
                <c:pt idx="118">
                  <c:v>november 2012</c:v>
                </c:pt>
                <c:pt idx="119">
                  <c:v>december 2012</c:v>
                </c:pt>
                <c:pt idx="120">
                  <c:v>januari 2013</c:v>
                </c:pt>
                <c:pt idx="121">
                  <c:v>februari 2013</c:v>
                </c:pt>
                <c:pt idx="122">
                  <c:v>maart 2013</c:v>
                </c:pt>
                <c:pt idx="123">
                  <c:v>april 2013</c:v>
                </c:pt>
                <c:pt idx="124">
                  <c:v>mei 2013</c:v>
                </c:pt>
                <c:pt idx="125">
                  <c:v>juni 2013</c:v>
                </c:pt>
                <c:pt idx="126">
                  <c:v>juli 2013</c:v>
                </c:pt>
                <c:pt idx="127">
                  <c:v>augustus 2013</c:v>
                </c:pt>
                <c:pt idx="128">
                  <c:v>september 2013</c:v>
                </c:pt>
                <c:pt idx="129">
                  <c:v>oktober 2013</c:v>
                </c:pt>
                <c:pt idx="130">
                  <c:v>november 2013</c:v>
                </c:pt>
                <c:pt idx="131">
                  <c:v>december 2013</c:v>
                </c:pt>
                <c:pt idx="132">
                  <c:v>januari 2014</c:v>
                </c:pt>
                <c:pt idx="133">
                  <c:v>februari 2014</c:v>
                </c:pt>
                <c:pt idx="134">
                  <c:v>maart 2014</c:v>
                </c:pt>
                <c:pt idx="135">
                  <c:v>april 2014</c:v>
                </c:pt>
                <c:pt idx="136">
                  <c:v>mei 2014</c:v>
                </c:pt>
                <c:pt idx="137">
                  <c:v>juni 2014</c:v>
                </c:pt>
                <c:pt idx="138">
                  <c:v>juli 2014</c:v>
                </c:pt>
                <c:pt idx="139">
                  <c:v>augustus 2014</c:v>
                </c:pt>
                <c:pt idx="140">
                  <c:v>september 2014</c:v>
                </c:pt>
                <c:pt idx="141">
                  <c:v>oktober 2014</c:v>
                </c:pt>
                <c:pt idx="142">
                  <c:v>november 2014</c:v>
                </c:pt>
                <c:pt idx="143">
                  <c:v>december 2014</c:v>
                </c:pt>
                <c:pt idx="144">
                  <c:v>januari 2015</c:v>
                </c:pt>
                <c:pt idx="145">
                  <c:v>februari 2015</c:v>
                </c:pt>
                <c:pt idx="146">
                  <c:v>maart 2015</c:v>
                </c:pt>
                <c:pt idx="147">
                  <c:v>april 2015</c:v>
                </c:pt>
                <c:pt idx="148">
                  <c:v>mei 2015</c:v>
                </c:pt>
                <c:pt idx="149">
                  <c:v>juni 2015</c:v>
                </c:pt>
                <c:pt idx="150">
                  <c:v>juli 2015</c:v>
                </c:pt>
                <c:pt idx="151">
                  <c:v>augustus 2015</c:v>
                </c:pt>
                <c:pt idx="152">
                  <c:v>september 2015</c:v>
                </c:pt>
                <c:pt idx="153">
                  <c:v>oktober 2015</c:v>
                </c:pt>
                <c:pt idx="154">
                  <c:v>november 2015</c:v>
                </c:pt>
                <c:pt idx="155">
                  <c:v>december 2015</c:v>
                </c:pt>
                <c:pt idx="156">
                  <c:v>januari 2016</c:v>
                </c:pt>
                <c:pt idx="157">
                  <c:v>februari 2016</c:v>
                </c:pt>
                <c:pt idx="158">
                  <c:v>maart 2016</c:v>
                </c:pt>
                <c:pt idx="159">
                  <c:v>april 2016</c:v>
                </c:pt>
                <c:pt idx="160">
                  <c:v>mei 2016</c:v>
                </c:pt>
                <c:pt idx="161">
                  <c:v>juni 2016</c:v>
                </c:pt>
                <c:pt idx="162">
                  <c:v>juli 2016</c:v>
                </c:pt>
                <c:pt idx="163">
                  <c:v>augustus 2016</c:v>
                </c:pt>
                <c:pt idx="164">
                  <c:v>september 2016</c:v>
                </c:pt>
                <c:pt idx="165">
                  <c:v>oktober 2016</c:v>
                </c:pt>
                <c:pt idx="166">
                  <c:v>november 2016</c:v>
                </c:pt>
                <c:pt idx="167">
                  <c:v>december 2016</c:v>
                </c:pt>
                <c:pt idx="168">
                  <c:v>januari 2017</c:v>
                </c:pt>
                <c:pt idx="169">
                  <c:v>februari 2017</c:v>
                </c:pt>
                <c:pt idx="170">
                  <c:v>maart 2017</c:v>
                </c:pt>
                <c:pt idx="171">
                  <c:v>april 2017</c:v>
                </c:pt>
                <c:pt idx="172">
                  <c:v>mei 2017</c:v>
                </c:pt>
                <c:pt idx="173">
                  <c:v>juni 2017</c:v>
                </c:pt>
                <c:pt idx="174">
                  <c:v>juli 2017</c:v>
                </c:pt>
                <c:pt idx="175">
                  <c:v>augustus 2017</c:v>
                </c:pt>
                <c:pt idx="176">
                  <c:v>september 2017</c:v>
                </c:pt>
                <c:pt idx="177">
                  <c:v>oktober 2017</c:v>
                </c:pt>
                <c:pt idx="178">
                  <c:v>november 2017</c:v>
                </c:pt>
                <c:pt idx="179">
                  <c:v>december 2017</c:v>
                </c:pt>
                <c:pt idx="180">
                  <c:v>januari 2018</c:v>
                </c:pt>
                <c:pt idx="181">
                  <c:v>februari 2018</c:v>
                </c:pt>
                <c:pt idx="182">
                  <c:v>maart 2018</c:v>
                </c:pt>
                <c:pt idx="183">
                  <c:v>april 2018</c:v>
                </c:pt>
                <c:pt idx="184">
                  <c:v>mei 2018</c:v>
                </c:pt>
                <c:pt idx="185">
                  <c:v>juni 2018</c:v>
                </c:pt>
                <c:pt idx="186">
                  <c:v>juli 2018</c:v>
                </c:pt>
                <c:pt idx="187">
                  <c:v>augustus 2018</c:v>
                </c:pt>
                <c:pt idx="188">
                  <c:v>september 2018</c:v>
                </c:pt>
                <c:pt idx="189">
                  <c:v>oktober 2018</c:v>
                </c:pt>
                <c:pt idx="190">
                  <c:v>november 2018</c:v>
                </c:pt>
                <c:pt idx="191">
                  <c:v>december 2018</c:v>
                </c:pt>
                <c:pt idx="192">
                  <c:v>januari 2019</c:v>
                </c:pt>
                <c:pt idx="193">
                  <c:v>februari 2019</c:v>
                </c:pt>
                <c:pt idx="194">
                  <c:v>maart 2019</c:v>
                </c:pt>
                <c:pt idx="195">
                  <c:v>april 2019</c:v>
                </c:pt>
                <c:pt idx="196">
                  <c:v>mei 2019</c:v>
                </c:pt>
                <c:pt idx="197">
                  <c:v>juni 2019</c:v>
                </c:pt>
                <c:pt idx="198">
                  <c:v>juli 2019</c:v>
                </c:pt>
                <c:pt idx="199">
                  <c:v>augustus 2019</c:v>
                </c:pt>
                <c:pt idx="200">
                  <c:v>september 2019</c:v>
                </c:pt>
                <c:pt idx="201">
                  <c:v>oktober 2019</c:v>
                </c:pt>
                <c:pt idx="202">
                  <c:v>november 2019</c:v>
                </c:pt>
                <c:pt idx="203">
                  <c:v>december 2019</c:v>
                </c:pt>
                <c:pt idx="204">
                  <c:v>januari 2020</c:v>
                </c:pt>
                <c:pt idx="205">
                  <c:v>februari 2020</c:v>
                </c:pt>
              </c:strCache>
            </c:strRef>
          </c:cat>
          <c:val>
            <c:numRef>
              <c:f>Data!$D$62:$D$267</c:f>
            </c:numRef>
          </c:val>
          <c:extLst>
            <c:ext xmlns:c16="http://schemas.microsoft.com/office/drawing/2014/chart" uri="{C3380CC4-5D6E-409C-BE32-E72D297353CC}">
              <c16:uniqueId val="{00000000-F32F-4D16-B620-9256901A1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479695"/>
        <c:axId val="192286255"/>
      </c:barChart>
      <c:barChart>
        <c:barDir val="col"/>
        <c:grouping val="stacke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Vrije looptijd</c:v>
                </c:pt>
              </c:strCache>
            </c:strRef>
          </c:tx>
          <c:spPr>
            <a:solidFill>
              <a:srgbClr val="4B69A2"/>
            </a:solidFill>
            <a:ln>
              <a:noFill/>
            </a:ln>
            <a:effectLst/>
          </c:spPr>
          <c:invertIfNegative val="0"/>
          <c:cat>
            <c:strRef>
              <c:f>Data!$A$62:$A$267</c:f>
              <c:strCache>
                <c:ptCount val="206"/>
                <c:pt idx="0">
                  <c:v>januari 2003</c:v>
                </c:pt>
                <c:pt idx="1">
                  <c:v>februari 2003</c:v>
                </c:pt>
                <c:pt idx="2">
                  <c:v>maart 2003</c:v>
                </c:pt>
                <c:pt idx="3">
                  <c:v>april 2003</c:v>
                </c:pt>
                <c:pt idx="4">
                  <c:v>mei 2003</c:v>
                </c:pt>
                <c:pt idx="5">
                  <c:v>juni 2003</c:v>
                </c:pt>
                <c:pt idx="6">
                  <c:v>juli 2003</c:v>
                </c:pt>
                <c:pt idx="7">
                  <c:v>augustus 2003</c:v>
                </c:pt>
                <c:pt idx="8">
                  <c:v>september 2003</c:v>
                </c:pt>
                <c:pt idx="9">
                  <c:v>oktober 2003</c:v>
                </c:pt>
                <c:pt idx="10">
                  <c:v>november 2003</c:v>
                </c:pt>
                <c:pt idx="11">
                  <c:v>december 2003</c:v>
                </c:pt>
                <c:pt idx="12">
                  <c:v>januari 2004</c:v>
                </c:pt>
                <c:pt idx="13">
                  <c:v>februari 2004</c:v>
                </c:pt>
                <c:pt idx="14">
                  <c:v>maart 2004</c:v>
                </c:pt>
                <c:pt idx="15">
                  <c:v>april 2004</c:v>
                </c:pt>
                <c:pt idx="16">
                  <c:v>mei 2004</c:v>
                </c:pt>
                <c:pt idx="17">
                  <c:v>juni 2004</c:v>
                </c:pt>
                <c:pt idx="18">
                  <c:v>juli 2004</c:v>
                </c:pt>
                <c:pt idx="19">
                  <c:v>augustus 2004</c:v>
                </c:pt>
                <c:pt idx="20">
                  <c:v>september 2004</c:v>
                </c:pt>
                <c:pt idx="21">
                  <c:v>oktober 2004</c:v>
                </c:pt>
                <c:pt idx="22">
                  <c:v>november 2004</c:v>
                </c:pt>
                <c:pt idx="23">
                  <c:v>december 2004</c:v>
                </c:pt>
                <c:pt idx="24">
                  <c:v>januari 2005</c:v>
                </c:pt>
                <c:pt idx="25">
                  <c:v>februari 2005</c:v>
                </c:pt>
                <c:pt idx="26">
                  <c:v>maart 2005</c:v>
                </c:pt>
                <c:pt idx="27">
                  <c:v>april 2005</c:v>
                </c:pt>
                <c:pt idx="28">
                  <c:v>mei 2005</c:v>
                </c:pt>
                <c:pt idx="29">
                  <c:v>juni 2005</c:v>
                </c:pt>
                <c:pt idx="30">
                  <c:v>juli 2005</c:v>
                </c:pt>
                <c:pt idx="31">
                  <c:v>augustus 2005</c:v>
                </c:pt>
                <c:pt idx="32">
                  <c:v>september 2005</c:v>
                </c:pt>
                <c:pt idx="33">
                  <c:v>oktober 2005</c:v>
                </c:pt>
                <c:pt idx="34">
                  <c:v>november 2005</c:v>
                </c:pt>
                <c:pt idx="35">
                  <c:v>december 2005</c:v>
                </c:pt>
                <c:pt idx="36">
                  <c:v>januari 2006</c:v>
                </c:pt>
                <c:pt idx="37">
                  <c:v>februari 2006</c:v>
                </c:pt>
                <c:pt idx="38">
                  <c:v>maart 2006</c:v>
                </c:pt>
                <c:pt idx="39">
                  <c:v>april 2006</c:v>
                </c:pt>
                <c:pt idx="40">
                  <c:v>mei 2006</c:v>
                </c:pt>
                <c:pt idx="41">
                  <c:v>juni 2006</c:v>
                </c:pt>
                <c:pt idx="42">
                  <c:v>juli 2006</c:v>
                </c:pt>
                <c:pt idx="43">
                  <c:v>augustus 2006</c:v>
                </c:pt>
                <c:pt idx="44">
                  <c:v>september 2006</c:v>
                </c:pt>
                <c:pt idx="45">
                  <c:v>oktober 2006</c:v>
                </c:pt>
                <c:pt idx="46">
                  <c:v>november 2006</c:v>
                </c:pt>
                <c:pt idx="47">
                  <c:v>december 2006</c:v>
                </c:pt>
                <c:pt idx="48">
                  <c:v>januari 2007</c:v>
                </c:pt>
                <c:pt idx="49">
                  <c:v>februari 2007</c:v>
                </c:pt>
                <c:pt idx="50">
                  <c:v>maart 2007</c:v>
                </c:pt>
                <c:pt idx="51">
                  <c:v>april 2007</c:v>
                </c:pt>
                <c:pt idx="52">
                  <c:v>mei 2007</c:v>
                </c:pt>
                <c:pt idx="53">
                  <c:v>juni 2007</c:v>
                </c:pt>
                <c:pt idx="54">
                  <c:v>juli 2007</c:v>
                </c:pt>
                <c:pt idx="55">
                  <c:v>augustus 2007</c:v>
                </c:pt>
                <c:pt idx="56">
                  <c:v>september 2007</c:v>
                </c:pt>
                <c:pt idx="57">
                  <c:v>oktober 2007</c:v>
                </c:pt>
                <c:pt idx="58">
                  <c:v>november 2007</c:v>
                </c:pt>
                <c:pt idx="59">
                  <c:v>december 2007</c:v>
                </c:pt>
                <c:pt idx="60">
                  <c:v>januari 2008</c:v>
                </c:pt>
                <c:pt idx="61">
                  <c:v>februari 2008</c:v>
                </c:pt>
                <c:pt idx="62">
                  <c:v>maart 2008</c:v>
                </c:pt>
                <c:pt idx="63">
                  <c:v>april 2008</c:v>
                </c:pt>
                <c:pt idx="64">
                  <c:v>mei 2008</c:v>
                </c:pt>
                <c:pt idx="65">
                  <c:v>juni 2008</c:v>
                </c:pt>
                <c:pt idx="66">
                  <c:v>juli 2008</c:v>
                </c:pt>
                <c:pt idx="67">
                  <c:v>augustus 2008</c:v>
                </c:pt>
                <c:pt idx="68">
                  <c:v>september 2008</c:v>
                </c:pt>
                <c:pt idx="69">
                  <c:v>oktober 2008</c:v>
                </c:pt>
                <c:pt idx="70">
                  <c:v>november 2008</c:v>
                </c:pt>
                <c:pt idx="71">
                  <c:v>december 2008</c:v>
                </c:pt>
                <c:pt idx="72">
                  <c:v>januari 2009</c:v>
                </c:pt>
                <c:pt idx="73">
                  <c:v>februari 2009</c:v>
                </c:pt>
                <c:pt idx="74">
                  <c:v>maart 2009</c:v>
                </c:pt>
                <c:pt idx="75">
                  <c:v>april 2009</c:v>
                </c:pt>
                <c:pt idx="76">
                  <c:v>mei 2009</c:v>
                </c:pt>
                <c:pt idx="77">
                  <c:v>juni 2009</c:v>
                </c:pt>
                <c:pt idx="78">
                  <c:v>juli 2009</c:v>
                </c:pt>
                <c:pt idx="79">
                  <c:v>augustus 2009</c:v>
                </c:pt>
                <c:pt idx="80">
                  <c:v>september 2009</c:v>
                </c:pt>
                <c:pt idx="81">
                  <c:v>oktober 2009</c:v>
                </c:pt>
                <c:pt idx="82">
                  <c:v>november 2009</c:v>
                </c:pt>
                <c:pt idx="83">
                  <c:v>december 2009</c:v>
                </c:pt>
                <c:pt idx="84">
                  <c:v>januari 2010</c:v>
                </c:pt>
                <c:pt idx="85">
                  <c:v>februari 2010</c:v>
                </c:pt>
                <c:pt idx="86">
                  <c:v>maart 2010</c:v>
                </c:pt>
                <c:pt idx="87">
                  <c:v>april 2010</c:v>
                </c:pt>
                <c:pt idx="88">
                  <c:v>mei 2010</c:v>
                </c:pt>
                <c:pt idx="89">
                  <c:v>juni 2010</c:v>
                </c:pt>
                <c:pt idx="90">
                  <c:v>juli 2010</c:v>
                </c:pt>
                <c:pt idx="91">
                  <c:v>augustus 2010</c:v>
                </c:pt>
                <c:pt idx="92">
                  <c:v>september 2010</c:v>
                </c:pt>
                <c:pt idx="93">
                  <c:v>oktober 2010</c:v>
                </c:pt>
                <c:pt idx="94">
                  <c:v>november 2010</c:v>
                </c:pt>
                <c:pt idx="95">
                  <c:v>december 2010</c:v>
                </c:pt>
                <c:pt idx="96">
                  <c:v>januari 2011</c:v>
                </c:pt>
                <c:pt idx="97">
                  <c:v>februari 2011</c:v>
                </c:pt>
                <c:pt idx="98">
                  <c:v>maart 2011</c:v>
                </c:pt>
                <c:pt idx="99">
                  <c:v>april 2011</c:v>
                </c:pt>
                <c:pt idx="100">
                  <c:v>mei 2011</c:v>
                </c:pt>
                <c:pt idx="101">
                  <c:v>juni 2011</c:v>
                </c:pt>
                <c:pt idx="102">
                  <c:v>juli 2011</c:v>
                </c:pt>
                <c:pt idx="103">
                  <c:v>augustus 2011</c:v>
                </c:pt>
                <c:pt idx="104">
                  <c:v>september 2011</c:v>
                </c:pt>
                <c:pt idx="105">
                  <c:v>oktober 2011</c:v>
                </c:pt>
                <c:pt idx="106">
                  <c:v>november 2011</c:v>
                </c:pt>
                <c:pt idx="107">
                  <c:v>december 2011</c:v>
                </c:pt>
                <c:pt idx="108">
                  <c:v>januari 2012</c:v>
                </c:pt>
                <c:pt idx="109">
                  <c:v>februari 2012</c:v>
                </c:pt>
                <c:pt idx="110">
                  <c:v>maart 2012</c:v>
                </c:pt>
                <c:pt idx="111">
                  <c:v>april 2012</c:v>
                </c:pt>
                <c:pt idx="112">
                  <c:v>mei 2012</c:v>
                </c:pt>
                <c:pt idx="113">
                  <c:v>juni 2012</c:v>
                </c:pt>
                <c:pt idx="114">
                  <c:v>juli 2012</c:v>
                </c:pt>
                <c:pt idx="115">
                  <c:v>augustus 2012</c:v>
                </c:pt>
                <c:pt idx="116">
                  <c:v>september 2012</c:v>
                </c:pt>
                <c:pt idx="117">
                  <c:v>oktober 2012</c:v>
                </c:pt>
                <c:pt idx="118">
                  <c:v>november 2012</c:v>
                </c:pt>
                <c:pt idx="119">
                  <c:v>december 2012</c:v>
                </c:pt>
                <c:pt idx="120">
                  <c:v>januari 2013</c:v>
                </c:pt>
                <c:pt idx="121">
                  <c:v>februari 2013</c:v>
                </c:pt>
                <c:pt idx="122">
                  <c:v>maart 2013</c:v>
                </c:pt>
                <c:pt idx="123">
                  <c:v>april 2013</c:v>
                </c:pt>
                <c:pt idx="124">
                  <c:v>mei 2013</c:v>
                </c:pt>
                <c:pt idx="125">
                  <c:v>juni 2013</c:v>
                </c:pt>
                <c:pt idx="126">
                  <c:v>juli 2013</c:v>
                </c:pt>
                <c:pt idx="127">
                  <c:v>augustus 2013</c:v>
                </c:pt>
                <c:pt idx="128">
                  <c:v>september 2013</c:v>
                </c:pt>
                <c:pt idx="129">
                  <c:v>oktober 2013</c:v>
                </c:pt>
                <c:pt idx="130">
                  <c:v>november 2013</c:v>
                </c:pt>
                <c:pt idx="131">
                  <c:v>december 2013</c:v>
                </c:pt>
                <c:pt idx="132">
                  <c:v>januari 2014</c:v>
                </c:pt>
                <c:pt idx="133">
                  <c:v>februari 2014</c:v>
                </c:pt>
                <c:pt idx="134">
                  <c:v>maart 2014</c:v>
                </c:pt>
                <c:pt idx="135">
                  <c:v>april 2014</c:v>
                </c:pt>
                <c:pt idx="136">
                  <c:v>mei 2014</c:v>
                </c:pt>
                <c:pt idx="137">
                  <c:v>juni 2014</c:v>
                </c:pt>
                <c:pt idx="138">
                  <c:v>juli 2014</c:v>
                </c:pt>
                <c:pt idx="139">
                  <c:v>augustus 2014</c:v>
                </c:pt>
                <c:pt idx="140">
                  <c:v>september 2014</c:v>
                </c:pt>
                <c:pt idx="141">
                  <c:v>oktober 2014</c:v>
                </c:pt>
                <c:pt idx="142">
                  <c:v>november 2014</c:v>
                </c:pt>
                <c:pt idx="143">
                  <c:v>december 2014</c:v>
                </c:pt>
                <c:pt idx="144">
                  <c:v>januari 2015</c:v>
                </c:pt>
                <c:pt idx="145">
                  <c:v>februari 2015</c:v>
                </c:pt>
                <c:pt idx="146">
                  <c:v>maart 2015</c:v>
                </c:pt>
                <c:pt idx="147">
                  <c:v>april 2015</c:v>
                </c:pt>
                <c:pt idx="148">
                  <c:v>mei 2015</c:v>
                </c:pt>
                <c:pt idx="149">
                  <c:v>juni 2015</c:v>
                </c:pt>
                <c:pt idx="150">
                  <c:v>juli 2015</c:v>
                </c:pt>
                <c:pt idx="151">
                  <c:v>augustus 2015</c:v>
                </c:pt>
                <c:pt idx="152">
                  <c:v>september 2015</c:v>
                </c:pt>
                <c:pt idx="153">
                  <c:v>oktober 2015</c:v>
                </c:pt>
                <c:pt idx="154">
                  <c:v>november 2015</c:v>
                </c:pt>
                <c:pt idx="155">
                  <c:v>december 2015</c:v>
                </c:pt>
                <c:pt idx="156">
                  <c:v>januari 2016</c:v>
                </c:pt>
                <c:pt idx="157">
                  <c:v>februari 2016</c:v>
                </c:pt>
                <c:pt idx="158">
                  <c:v>maart 2016</c:v>
                </c:pt>
                <c:pt idx="159">
                  <c:v>april 2016</c:v>
                </c:pt>
                <c:pt idx="160">
                  <c:v>mei 2016</c:v>
                </c:pt>
                <c:pt idx="161">
                  <c:v>juni 2016</c:v>
                </c:pt>
                <c:pt idx="162">
                  <c:v>juli 2016</c:v>
                </c:pt>
                <c:pt idx="163">
                  <c:v>augustus 2016</c:v>
                </c:pt>
                <c:pt idx="164">
                  <c:v>september 2016</c:v>
                </c:pt>
                <c:pt idx="165">
                  <c:v>oktober 2016</c:v>
                </c:pt>
                <c:pt idx="166">
                  <c:v>november 2016</c:v>
                </c:pt>
                <c:pt idx="167">
                  <c:v>december 2016</c:v>
                </c:pt>
                <c:pt idx="168">
                  <c:v>januari 2017</c:v>
                </c:pt>
                <c:pt idx="169">
                  <c:v>februari 2017</c:v>
                </c:pt>
                <c:pt idx="170">
                  <c:v>maart 2017</c:v>
                </c:pt>
                <c:pt idx="171">
                  <c:v>april 2017</c:v>
                </c:pt>
                <c:pt idx="172">
                  <c:v>mei 2017</c:v>
                </c:pt>
                <c:pt idx="173">
                  <c:v>juni 2017</c:v>
                </c:pt>
                <c:pt idx="174">
                  <c:v>juli 2017</c:v>
                </c:pt>
                <c:pt idx="175">
                  <c:v>augustus 2017</c:v>
                </c:pt>
                <c:pt idx="176">
                  <c:v>september 2017</c:v>
                </c:pt>
                <c:pt idx="177">
                  <c:v>oktober 2017</c:v>
                </c:pt>
                <c:pt idx="178">
                  <c:v>november 2017</c:v>
                </c:pt>
                <c:pt idx="179">
                  <c:v>december 2017</c:v>
                </c:pt>
                <c:pt idx="180">
                  <c:v>januari 2018</c:v>
                </c:pt>
                <c:pt idx="181">
                  <c:v>februari 2018</c:v>
                </c:pt>
                <c:pt idx="182">
                  <c:v>maart 2018</c:v>
                </c:pt>
                <c:pt idx="183">
                  <c:v>april 2018</c:v>
                </c:pt>
                <c:pt idx="184">
                  <c:v>mei 2018</c:v>
                </c:pt>
                <c:pt idx="185">
                  <c:v>juni 2018</c:v>
                </c:pt>
                <c:pt idx="186">
                  <c:v>juli 2018</c:v>
                </c:pt>
                <c:pt idx="187">
                  <c:v>augustus 2018</c:v>
                </c:pt>
                <c:pt idx="188">
                  <c:v>september 2018</c:v>
                </c:pt>
                <c:pt idx="189">
                  <c:v>oktober 2018</c:v>
                </c:pt>
                <c:pt idx="190">
                  <c:v>november 2018</c:v>
                </c:pt>
                <c:pt idx="191">
                  <c:v>december 2018</c:v>
                </c:pt>
                <c:pt idx="192">
                  <c:v>januari 2019</c:v>
                </c:pt>
                <c:pt idx="193">
                  <c:v>februari 2019</c:v>
                </c:pt>
                <c:pt idx="194">
                  <c:v>maart 2019</c:v>
                </c:pt>
                <c:pt idx="195">
                  <c:v>april 2019</c:v>
                </c:pt>
                <c:pt idx="196">
                  <c:v>mei 2019</c:v>
                </c:pt>
                <c:pt idx="197">
                  <c:v>juni 2019</c:v>
                </c:pt>
                <c:pt idx="198">
                  <c:v>juli 2019</c:v>
                </c:pt>
                <c:pt idx="199">
                  <c:v>augustus 2019</c:v>
                </c:pt>
                <c:pt idx="200">
                  <c:v>september 2019</c:v>
                </c:pt>
                <c:pt idx="201">
                  <c:v>oktober 2019</c:v>
                </c:pt>
                <c:pt idx="202">
                  <c:v>november 2019</c:v>
                </c:pt>
                <c:pt idx="203">
                  <c:v>december 2019</c:v>
                </c:pt>
                <c:pt idx="204">
                  <c:v>januari 2020</c:v>
                </c:pt>
                <c:pt idx="205">
                  <c:v>februari 2020</c:v>
                </c:pt>
              </c:strCache>
            </c:strRef>
          </c:cat>
          <c:val>
            <c:numRef>
              <c:f>Data!$B$62:$B$267</c:f>
              <c:numCache>
                <c:formatCode>#,##0</c:formatCode>
                <c:ptCount val="206"/>
                <c:pt idx="0">
                  <c:v>154743</c:v>
                </c:pt>
                <c:pt idx="1">
                  <c:v>156525</c:v>
                </c:pt>
                <c:pt idx="2">
                  <c:v>158277</c:v>
                </c:pt>
                <c:pt idx="3">
                  <c:v>159762</c:v>
                </c:pt>
                <c:pt idx="4">
                  <c:v>162384</c:v>
                </c:pt>
                <c:pt idx="5">
                  <c:v>164279</c:v>
                </c:pt>
                <c:pt idx="6">
                  <c:v>166461</c:v>
                </c:pt>
                <c:pt idx="7">
                  <c:v>167512</c:v>
                </c:pt>
                <c:pt idx="8">
                  <c:v>168488</c:v>
                </c:pt>
                <c:pt idx="9">
                  <c:v>169788</c:v>
                </c:pt>
                <c:pt idx="10">
                  <c:v>169777</c:v>
                </c:pt>
                <c:pt idx="11">
                  <c:v>170946</c:v>
                </c:pt>
                <c:pt idx="12">
                  <c:v>176151</c:v>
                </c:pt>
                <c:pt idx="13">
                  <c:v>176792</c:v>
                </c:pt>
                <c:pt idx="14">
                  <c:v>177873</c:v>
                </c:pt>
                <c:pt idx="15">
                  <c:v>179303</c:v>
                </c:pt>
                <c:pt idx="16">
                  <c:v>181666</c:v>
                </c:pt>
                <c:pt idx="17">
                  <c:v>184251</c:v>
                </c:pt>
                <c:pt idx="18">
                  <c:v>184773</c:v>
                </c:pt>
                <c:pt idx="19">
                  <c:v>185567</c:v>
                </c:pt>
                <c:pt idx="20">
                  <c:v>186357</c:v>
                </c:pt>
                <c:pt idx="21">
                  <c:v>186791</c:v>
                </c:pt>
                <c:pt idx="22">
                  <c:v>186665</c:v>
                </c:pt>
                <c:pt idx="23">
                  <c:v>186637</c:v>
                </c:pt>
                <c:pt idx="24">
                  <c:v>190933</c:v>
                </c:pt>
                <c:pt idx="25">
                  <c:v>190941</c:v>
                </c:pt>
                <c:pt idx="26">
                  <c:v>191438</c:v>
                </c:pt>
                <c:pt idx="27">
                  <c:v>191463</c:v>
                </c:pt>
                <c:pt idx="28">
                  <c:v>194269</c:v>
                </c:pt>
                <c:pt idx="29">
                  <c:v>197130</c:v>
                </c:pt>
                <c:pt idx="30">
                  <c:v>198601</c:v>
                </c:pt>
                <c:pt idx="31">
                  <c:v>199216</c:v>
                </c:pt>
                <c:pt idx="32">
                  <c:v>201129</c:v>
                </c:pt>
                <c:pt idx="33">
                  <c:v>200448</c:v>
                </c:pt>
                <c:pt idx="34">
                  <c:v>200234</c:v>
                </c:pt>
                <c:pt idx="35">
                  <c:v>197442</c:v>
                </c:pt>
                <c:pt idx="36">
                  <c:v>201947</c:v>
                </c:pt>
                <c:pt idx="37">
                  <c:v>201995</c:v>
                </c:pt>
                <c:pt idx="38">
                  <c:v>203327</c:v>
                </c:pt>
                <c:pt idx="39">
                  <c:v>202913</c:v>
                </c:pt>
                <c:pt idx="40">
                  <c:v>205168</c:v>
                </c:pt>
                <c:pt idx="41">
                  <c:v>207550</c:v>
                </c:pt>
                <c:pt idx="42">
                  <c:v>207135</c:v>
                </c:pt>
                <c:pt idx="43">
                  <c:v>207353</c:v>
                </c:pt>
                <c:pt idx="44">
                  <c:v>207166</c:v>
                </c:pt>
                <c:pt idx="45">
                  <c:v>206757</c:v>
                </c:pt>
                <c:pt idx="46">
                  <c:v>206670</c:v>
                </c:pt>
                <c:pt idx="47">
                  <c:v>205347</c:v>
                </c:pt>
                <c:pt idx="48">
                  <c:v>206764</c:v>
                </c:pt>
                <c:pt idx="49">
                  <c:v>203936</c:v>
                </c:pt>
                <c:pt idx="50">
                  <c:v>203267</c:v>
                </c:pt>
                <c:pt idx="51">
                  <c:v>200787</c:v>
                </c:pt>
                <c:pt idx="52">
                  <c:v>203033</c:v>
                </c:pt>
                <c:pt idx="53">
                  <c:v>204100</c:v>
                </c:pt>
                <c:pt idx="54">
                  <c:v>199470</c:v>
                </c:pt>
                <c:pt idx="55">
                  <c:v>197207</c:v>
                </c:pt>
                <c:pt idx="56">
                  <c:v>195531</c:v>
                </c:pt>
                <c:pt idx="57">
                  <c:v>188570</c:v>
                </c:pt>
                <c:pt idx="58">
                  <c:v>185778</c:v>
                </c:pt>
                <c:pt idx="59">
                  <c:v>183575</c:v>
                </c:pt>
                <c:pt idx="60">
                  <c:v>182521</c:v>
                </c:pt>
                <c:pt idx="61">
                  <c:v>180703</c:v>
                </c:pt>
                <c:pt idx="62">
                  <c:v>181168</c:v>
                </c:pt>
                <c:pt idx="63">
                  <c:v>179618</c:v>
                </c:pt>
                <c:pt idx="64">
                  <c:v>180436</c:v>
                </c:pt>
                <c:pt idx="65">
                  <c:v>181356</c:v>
                </c:pt>
                <c:pt idx="66">
                  <c:v>175871</c:v>
                </c:pt>
                <c:pt idx="67">
                  <c:v>173219</c:v>
                </c:pt>
                <c:pt idx="68">
                  <c:v>170060</c:v>
                </c:pt>
                <c:pt idx="69">
                  <c:v>165366</c:v>
                </c:pt>
                <c:pt idx="70">
                  <c:v>165037</c:v>
                </c:pt>
                <c:pt idx="71">
                  <c:v>168362</c:v>
                </c:pt>
                <c:pt idx="72">
                  <c:v>177233</c:v>
                </c:pt>
                <c:pt idx="73">
                  <c:v>182085</c:v>
                </c:pt>
                <c:pt idx="74">
                  <c:v>187958</c:v>
                </c:pt>
                <c:pt idx="75">
                  <c:v>195559</c:v>
                </c:pt>
                <c:pt idx="76">
                  <c:v>202133</c:v>
                </c:pt>
                <c:pt idx="77">
                  <c:v>206984</c:v>
                </c:pt>
                <c:pt idx="78">
                  <c:v>212882</c:v>
                </c:pt>
                <c:pt idx="79">
                  <c:v>216413</c:v>
                </c:pt>
                <c:pt idx="80">
                  <c:v>218955</c:v>
                </c:pt>
                <c:pt idx="81">
                  <c:v>225098</c:v>
                </c:pt>
                <c:pt idx="82">
                  <c:v>228802</c:v>
                </c:pt>
                <c:pt idx="83">
                  <c:v>232559</c:v>
                </c:pt>
                <c:pt idx="84">
                  <c:v>249390</c:v>
                </c:pt>
                <c:pt idx="85">
                  <c:v>251555</c:v>
                </c:pt>
                <c:pt idx="86">
                  <c:v>253973</c:v>
                </c:pt>
                <c:pt idx="87">
                  <c:v>254859</c:v>
                </c:pt>
                <c:pt idx="88">
                  <c:v>257895</c:v>
                </c:pt>
                <c:pt idx="89">
                  <c:v>258864</c:v>
                </c:pt>
                <c:pt idx="90">
                  <c:v>260037</c:v>
                </c:pt>
                <c:pt idx="91">
                  <c:v>260372</c:v>
                </c:pt>
                <c:pt idx="92">
                  <c:v>260326</c:v>
                </c:pt>
                <c:pt idx="93">
                  <c:v>260153</c:v>
                </c:pt>
                <c:pt idx="94">
                  <c:v>259009</c:v>
                </c:pt>
                <c:pt idx="95">
                  <c:v>258166</c:v>
                </c:pt>
                <c:pt idx="96">
                  <c:v>262282</c:v>
                </c:pt>
                <c:pt idx="97">
                  <c:v>262050</c:v>
                </c:pt>
                <c:pt idx="98">
                  <c:v>261911</c:v>
                </c:pt>
                <c:pt idx="99">
                  <c:v>262862</c:v>
                </c:pt>
                <c:pt idx="100">
                  <c:v>265382</c:v>
                </c:pt>
                <c:pt idx="101">
                  <c:v>266703</c:v>
                </c:pt>
                <c:pt idx="102">
                  <c:v>266899</c:v>
                </c:pt>
                <c:pt idx="103">
                  <c:v>266158</c:v>
                </c:pt>
                <c:pt idx="104">
                  <c:v>265467</c:v>
                </c:pt>
                <c:pt idx="105">
                  <c:v>262688</c:v>
                </c:pt>
                <c:pt idx="106">
                  <c:v>259142</c:v>
                </c:pt>
                <c:pt idx="107">
                  <c:v>258006</c:v>
                </c:pt>
                <c:pt idx="108">
                  <c:v>262072</c:v>
                </c:pt>
                <c:pt idx="109">
                  <c:v>260936</c:v>
                </c:pt>
                <c:pt idx="110">
                  <c:v>260737</c:v>
                </c:pt>
                <c:pt idx="111">
                  <c:v>260495</c:v>
                </c:pt>
                <c:pt idx="112">
                  <c:v>263640</c:v>
                </c:pt>
                <c:pt idx="113">
                  <c:v>265607</c:v>
                </c:pt>
                <c:pt idx="114">
                  <c:v>266052</c:v>
                </c:pt>
                <c:pt idx="115">
                  <c:v>267028</c:v>
                </c:pt>
                <c:pt idx="116">
                  <c:v>266790</c:v>
                </c:pt>
                <c:pt idx="117">
                  <c:v>269339</c:v>
                </c:pt>
                <c:pt idx="118">
                  <c:v>273234</c:v>
                </c:pt>
                <c:pt idx="119">
                  <c:v>275335</c:v>
                </c:pt>
                <c:pt idx="120">
                  <c:v>281658</c:v>
                </c:pt>
                <c:pt idx="121">
                  <c:v>283290</c:v>
                </c:pt>
                <c:pt idx="122">
                  <c:v>283170</c:v>
                </c:pt>
                <c:pt idx="123">
                  <c:v>282348</c:v>
                </c:pt>
                <c:pt idx="124">
                  <c:v>285731</c:v>
                </c:pt>
                <c:pt idx="125">
                  <c:v>286488</c:v>
                </c:pt>
                <c:pt idx="126">
                  <c:v>286314</c:v>
                </c:pt>
                <c:pt idx="127">
                  <c:v>284931</c:v>
                </c:pt>
                <c:pt idx="128">
                  <c:v>284211</c:v>
                </c:pt>
                <c:pt idx="129">
                  <c:v>283229</c:v>
                </c:pt>
                <c:pt idx="130">
                  <c:v>281692</c:v>
                </c:pt>
                <c:pt idx="131">
                  <c:v>279576</c:v>
                </c:pt>
                <c:pt idx="132">
                  <c:v>283248</c:v>
                </c:pt>
                <c:pt idx="133">
                  <c:v>282382</c:v>
                </c:pt>
                <c:pt idx="134">
                  <c:v>282825</c:v>
                </c:pt>
                <c:pt idx="135">
                  <c:v>282971</c:v>
                </c:pt>
                <c:pt idx="136">
                  <c:v>287462</c:v>
                </c:pt>
                <c:pt idx="137">
                  <c:v>288295</c:v>
                </c:pt>
                <c:pt idx="138">
                  <c:v>287548</c:v>
                </c:pt>
                <c:pt idx="139">
                  <c:v>286907</c:v>
                </c:pt>
                <c:pt idx="140">
                  <c:v>286204</c:v>
                </c:pt>
                <c:pt idx="141">
                  <c:v>285424</c:v>
                </c:pt>
                <c:pt idx="142">
                  <c:v>284134</c:v>
                </c:pt>
                <c:pt idx="143">
                  <c:v>279034</c:v>
                </c:pt>
                <c:pt idx="144">
                  <c:v>283753</c:v>
                </c:pt>
                <c:pt idx="145">
                  <c:v>283543</c:v>
                </c:pt>
                <c:pt idx="146">
                  <c:v>286076</c:v>
                </c:pt>
                <c:pt idx="147">
                  <c:v>286003</c:v>
                </c:pt>
                <c:pt idx="148">
                  <c:v>290153</c:v>
                </c:pt>
                <c:pt idx="149">
                  <c:v>291569</c:v>
                </c:pt>
                <c:pt idx="150">
                  <c:v>290803</c:v>
                </c:pt>
                <c:pt idx="151">
                  <c:v>290694</c:v>
                </c:pt>
                <c:pt idx="152">
                  <c:v>289848</c:v>
                </c:pt>
                <c:pt idx="153">
                  <c:v>288441</c:v>
                </c:pt>
                <c:pt idx="154">
                  <c:v>286699</c:v>
                </c:pt>
                <c:pt idx="155">
                  <c:v>282104</c:v>
                </c:pt>
                <c:pt idx="156">
                  <c:v>285239</c:v>
                </c:pt>
                <c:pt idx="157">
                  <c:v>284492</c:v>
                </c:pt>
                <c:pt idx="158">
                  <c:v>285485</c:v>
                </c:pt>
                <c:pt idx="159">
                  <c:v>285757</c:v>
                </c:pt>
                <c:pt idx="160">
                  <c:v>290628</c:v>
                </c:pt>
                <c:pt idx="161">
                  <c:v>292410</c:v>
                </c:pt>
                <c:pt idx="162">
                  <c:v>291944</c:v>
                </c:pt>
                <c:pt idx="163">
                  <c:v>291703</c:v>
                </c:pt>
                <c:pt idx="164">
                  <c:v>291310</c:v>
                </c:pt>
                <c:pt idx="165">
                  <c:v>290933</c:v>
                </c:pt>
                <c:pt idx="166">
                  <c:v>290370</c:v>
                </c:pt>
                <c:pt idx="167">
                  <c:v>286498</c:v>
                </c:pt>
                <c:pt idx="168">
                  <c:v>289259</c:v>
                </c:pt>
                <c:pt idx="169">
                  <c:v>289525</c:v>
                </c:pt>
                <c:pt idx="170">
                  <c:v>290523</c:v>
                </c:pt>
                <c:pt idx="171">
                  <c:v>291098</c:v>
                </c:pt>
                <c:pt idx="172">
                  <c:v>295665</c:v>
                </c:pt>
                <c:pt idx="173">
                  <c:v>297624</c:v>
                </c:pt>
                <c:pt idx="174">
                  <c:v>296323</c:v>
                </c:pt>
                <c:pt idx="175">
                  <c:v>295447</c:v>
                </c:pt>
                <c:pt idx="176">
                  <c:v>295335</c:v>
                </c:pt>
                <c:pt idx="177">
                  <c:v>295109</c:v>
                </c:pt>
                <c:pt idx="178">
                  <c:v>293705</c:v>
                </c:pt>
                <c:pt idx="179">
                  <c:v>296712</c:v>
                </c:pt>
                <c:pt idx="180">
                  <c:v>299160</c:v>
                </c:pt>
                <c:pt idx="181">
                  <c:v>298273</c:v>
                </c:pt>
                <c:pt idx="182">
                  <c:v>299400</c:v>
                </c:pt>
                <c:pt idx="183">
                  <c:v>300144</c:v>
                </c:pt>
                <c:pt idx="184">
                  <c:v>305177</c:v>
                </c:pt>
                <c:pt idx="185">
                  <c:v>307555</c:v>
                </c:pt>
                <c:pt idx="186">
                  <c:v>307087</c:v>
                </c:pt>
                <c:pt idx="187">
                  <c:v>306494</c:v>
                </c:pt>
                <c:pt idx="188">
                  <c:v>305681</c:v>
                </c:pt>
                <c:pt idx="189">
                  <c:v>305512</c:v>
                </c:pt>
                <c:pt idx="190">
                  <c:v>305012</c:v>
                </c:pt>
                <c:pt idx="191">
                  <c:v>301626</c:v>
                </c:pt>
                <c:pt idx="192">
                  <c:v>303713</c:v>
                </c:pt>
                <c:pt idx="193">
                  <c:v>304008</c:v>
                </c:pt>
                <c:pt idx="194">
                  <c:v>305983</c:v>
                </c:pt>
                <c:pt idx="195">
                  <c:v>307424</c:v>
                </c:pt>
                <c:pt idx="196">
                  <c:v>313453</c:v>
                </c:pt>
                <c:pt idx="197">
                  <c:v>314927</c:v>
                </c:pt>
                <c:pt idx="198">
                  <c:v>315000</c:v>
                </c:pt>
                <c:pt idx="199">
                  <c:v>314542</c:v>
                </c:pt>
                <c:pt idx="200">
                  <c:v>314241</c:v>
                </c:pt>
                <c:pt idx="201">
                  <c:v>314139</c:v>
                </c:pt>
                <c:pt idx="202">
                  <c:v>313858</c:v>
                </c:pt>
                <c:pt idx="203">
                  <c:v>312910</c:v>
                </c:pt>
                <c:pt idx="204">
                  <c:v>313792</c:v>
                </c:pt>
                <c:pt idx="205">
                  <c:v>313846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2F-4D16-B620-9256901A114B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Vaste looptijd</c:v>
                </c:pt>
              </c:strCache>
            </c:strRef>
          </c:tx>
          <c:spPr>
            <a:solidFill>
              <a:srgbClr val="ED4D0F"/>
            </a:solidFill>
            <a:ln>
              <a:noFill/>
            </a:ln>
            <a:effectLst/>
          </c:spPr>
          <c:invertIfNegative val="0"/>
          <c:cat>
            <c:strRef>
              <c:f>Data!$A$62:$A$267</c:f>
              <c:strCache>
                <c:ptCount val="206"/>
                <c:pt idx="0">
                  <c:v>januari 2003</c:v>
                </c:pt>
                <c:pt idx="1">
                  <c:v>februari 2003</c:v>
                </c:pt>
                <c:pt idx="2">
                  <c:v>maart 2003</c:v>
                </c:pt>
                <c:pt idx="3">
                  <c:v>april 2003</c:v>
                </c:pt>
                <c:pt idx="4">
                  <c:v>mei 2003</c:v>
                </c:pt>
                <c:pt idx="5">
                  <c:v>juni 2003</c:v>
                </c:pt>
                <c:pt idx="6">
                  <c:v>juli 2003</c:v>
                </c:pt>
                <c:pt idx="7">
                  <c:v>augustus 2003</c:v>
                </c:pt>
                <c:pt idx="8">
                  <c:v>september 2003</c:v>
                </c:pt>
                <c:pt idx="9">
                  <c:v>oktober 2003</c:v>
                </c:pt>
                <c:pt idx="10">
                  <c:v>november 2003</c:v>
                </c:pt>
                <c:pt idx="11">
                  <c:v>december 2003</c:v>
                </c:pt>
                <c:pt idx="12">
                  <c:v>januari 2004</c:v>
                </c:pt>
                <c:pt idx="13">
                  <c:v>februari 2004</c:v>
                </c:pt>
                <c:pt idx="14">
                  <c:v>maart 2004</c:v>
                </c:pt>
                <c:pt idx="15">
                  <c:v>april 2004</c:v>
                </c:pt>
                <c:pt idx="16">
                  <c:v>mei 2004</c:v>
                </c:pt>
                <c:pt idx="17">
                  <c:v>juni 2004</c:v>
                </c:pt>
                <c:pt idx="18">
                  <c:v>juli 2004</c:v>
                </c:pt>
                <c:pt idx="19">
                  <c:v>augustus 2004</c:v>
                </c:pt>
                <c:pt idx="20">
                  <c:v>september 2004</c:v>
                </c:pt>
                <c:pt idx="21">
                  <c:v>oktober 2004</c:v>
                </c:pt>
                <c:pt idx="22">
                  <c:v>november 2004</c:v>
                </c:pt>
                <c:pt idx="23">
                  <c:v>december 2004</c:v>
                </c:pt>
                <c:pt idx="24">
                  <c:v>januari 2005</c:v>
                </c:pt>
                <c:pt idx="25">
                  <c:v>februari 2005</c:v>
                </c:pt>
                <c:pt idx="26">
                  <c:v>maart 2005</c:v>
                </c:pt>
                <c:pt idx="27">
                  <c:v>april 2005</c:v>
                </c:pt>
                <c:pt idx="28">
                  <c:v>mei 2005</c:v>
                </c:pt>
                <c:pt idx="29">
                  <c:v>juni 2005</c:v>
                </c:pt>
                <c:pt idx="30">
                  <c:v>juli 2005</c:v>
                </c:pt>
                <c:pt idx="31">
                  <c:v>augustus 2005</c:v>
                </c:pt>
                <c:pt idx="32">
                  <c:v>september 2005</c:v>
                </c:pt>
                <c:pt idx="33">
                  <c:v>oktober 2005</c:v>
                </c:pt>
                <c:pt idx="34">
                  <c:v>november 2005</c:v>
                </c:pt>
                <c:pt idx="35">
                  <c:v>december 2005</c:v>
                </c:pt>
                <c:pt idx="36">
                  <c:v>januari 2006</c:v>
                </c:pt>
                <c:pt idx="37">
                  <c:v>februari 2006</c:v>
                </c:pt>
                <c:pt idx="38">
                  <c:v>maart 2006</c:v>
                </c:pt>
                <c:pt idx="39">
                  <c:v>april 2006</c:v>
                </c:pt>
                <c:pt idx="40">
                  <c:v>mei 2006</c:v>
                </c:pt>
                <c:pt idx="41">
                  <c:v>juni 2006</c:v>
                </c:pt>
                <c:pt idx="42">
                  <c:v>juli 2006</c:v>
                </c:pt>
                <c:pt idx="43">
                  <c:v>augustus 2006</c:v>
                </c:pt>
                <c:pt idx="44">
                  <c:v>september 2006</c:v>
                </c:pt>
                <c:pt idx="45">
                  <c:v>oktober 2006</c:v>
                </c:pt>
                <c:pt idx="46">
                  <c:v>november 2006</c:v>
                </c:pt>
                <c:pt idx="47">
                  <c:v>december 2006</c:v>
                </c:pt>
                <c:pt idx="48">
                  <c:v>januari 2007</c:v>
                </c:pt>
                <c:pt idx="49">
                  <c:v>februari 2007</c:v>
                </c:pt>
                <c:pt idx="50">
                  <c:v>maart 2007</c:v>
                </c:pt>
                <c:pt idx="51">
                  <c:v>april 2007</c:v>
                </c:pt>
                <c:pt idx="52">
                  <c:v>mei 2007</c:v>
                </c:pt>
                <c:pt idx="53">
                  <c:v>juni 2007</c:v>
                </c:pt>
                <c:pt idx="54">
                  <c:v>juli 2007</c:v>
                </c:pt>
                <c:pt idx="55">
                  <c:v>augustus 2007</c:v>
                </c:pt>
                <c:pt idx="56">
                  <c:v>september 2007</c:v>
                </c:pt>
                <c:pt idx="57">
                  <c:v>oktober 2007</c:v>
                </c:pt>
                <c:pt idx="58">
                  <c:v>november 2007</c:v>
                </c:pt>
                <c:pt idx="59">
                  <c:v>december 2007</c:v>
                </c:pt>
                <c:pt idx="60">
                  <c:v>januari 2008</c:v>
                </c:pt>
                <c:pt idx="61">
                  <c:v>februari 2008</c:v>
                </c:pt>
                <c:pt idx="62">
                  <c:v>maart 2008</c:v>
                </c:pt>
                <c:pt idx="63">
                  <c:v>april 2008</c:v>
                </c:pt>
                <c:pt idx="64">
                  <c:v>mei 2008</c:v>
                </c:pt>
                <c:pt idx="65">
                  <c:v>juni 2008</c:v>
                </c:pt>
                <c:pt idx="66">
                  <c:v>juli 2008</c:v>
                </c:pt>
                <c:pt idx="67">
                  <c:v>augustus 2008</c:v>
                </c:pt>
                <c:pt idx="68">
                  <c:v>september 2008</c:v>
                </c:pt>
                <c:pt idx="69">
                  <c:v>oktober 2008</c:v>
                </c:pt>
                <c:pt idx="70">
                  <c:v>november 2008</c:v>
                </c:pt>
                <c:pt idx="71">
                  <c:v>december 2008</c:v>
                </c:pt>
                <c:pt idx="72">
                  <c:v>januari 2009</c:v>
                </c:pt>
                <c:pt idx="73">
                  <c:v>februari 2009</c:v>
                </c:pt>
                <c:pt idx="74">
                  <c:v>maart 2009</c:v>
                </c:pt>
                <c:pt idx="75">
                  <c:v>april 2009</c:v>
                </c:pt>
                <c:pt idx="76">
                  <c:v>mei 2009</c:v>
                </c:pt>
                <c:pt idx="77">
                  <c:v>juni 2009</c:v>
                </c:pt>
                <c:pt idx="78">
                  <c:v>juli 2009</c:v>
                </c:pt>
                <c:pt idx="79">
                  <c:v>augustus 2009</c:v>
                </c:pt>
                <c:pt idx="80">
                  <c:v>september 2009</c:v>
                </c:pt>
                <c:pt idx="81">
                  <c:v>oktober 2009</c:v>
                </c:pt>
                <c:pt idx="82">
                  <c:v>november 2009</c:v>
                </c:pt>
                <c:pt idx="83">
                  <c:v>december 2009</c:v>
                </c:pt>
                <c:pt idx="84">
                  <c:v>januari 2010</c:v>
                </c:pt>
                <c:pt idx="85">
                  <c:v>februari 2010</c:v>
                </c:pt>
                <c:pt idx="86">
                  <c:v>maart 2010</c:v>
                </c:pt>
                <c:pt idx="87">
                  <c:v>april 2010</c:v>
                </c:pt>
                <c:pt idx="88">
                  <c:v>mei 2010</c:v>
                </c:pt>
                <c:pt idx="89">
                  <c:v>juni 2010</c:v>
                </c:pt>
                <c:pt idx="90">
                  <c:v>juli 2010</c:v>
                </c:pt>
                <c:pt idx="91">
                  <c:v>augustus 2010</c:v>
                </c:pt>
                <c:pt idx="92">
                  <c:v>september 2010</c:v>
                </c:pt>
                <c:pt idx="93">
                  <c:v>oktober 2010</c:v>
                </c:pt>
                <c:pt idx="94">
                  <c:v>november 2010</c:v>
                </c:pt>
                <c:pt idx="95">
                  <c:v>december 2010</c:v>
                </c:pt>
                <c:pt idx="96">
                  <c:v>januari 2011</c:v>
                </c:pt>
                <c:pt idx="97">
                  <c:v>februari 2011</c:v>
                </c:pt>
                <c:pt idx="98">
                  <c:v>maart 2011</c:v>
                </c:pt>
                <c:pt idx="99">
                  <c:v>april 2011</c:v>
                </c:pt>
                <c:pt idx="100">
                  <c:v>mei 2011</c:v>
                </c:pt>
                <c:pt idx="101">
                  <c:v>juni 2011</c:v>
                </c:pt>
                <c:pt idx="102">
                  <c:v>juli 2011</c:v>
                </c:pt>
                <c:pt idx="103">
                  <c:v>augustus 2011</c:v>
                </c:pt>
                <c:pt idx="104">
                  <c:v>september 2011</c:v>
                </c:pt>
                <c:pt idx="105">
                  <c:v>oktober 2011</c:v>
                </c:pt>
                <c:pt idx="106">
                  <c:v>november 2011</c:v>
                </c:pt>
                <c:pt idx="107">
                  <c:v>december 2011</c:v>
                </c:pt>
                <c:pt idx="108">
                  <c:v>januari 2012</c:v>
                </c:pt>
                <c:pt idx="109">
                  <c:v>februari 2012</c:v>
                </c:pt>
                <c:pt idx="110">
                  <c:v>maart 2012</c:v>
                </c:pt>
                <c:pt idx="111">
                  <c:v>april 2012</c:v>
                </c:pt>
                <c:pt idx="112">
                  <c:v>mei 2012</c:v>
                </c:pt>
                <c:pt idx="113">
                  <c:v>juni 2012</c:v>
                </c:pt>
                <c:pt idx="114">
                  <c:v>juli 2012</c:v>
                </c:pt>
                <c:pt idx="115">
                  <c:v>augustus 2012</c:v>
                </c:pt>
                <c:pt idx="116">
                  <c:v>september 2012</c:v>
                </c:pt>
                <c:pt idx="117">
                  <c:v>oktober 2012</c:v>
                </c:pt>
                <c:pt idx="118">
                  <c:v>november 2012</c:v>
                </c:pt>
                <c:pt idx="119">
                  <c:v>december 2012</c:v>
                </c:pt>
                <c:pt idx="120">
                  <c:v>januari 2013</c:v>
                </c:pt>
                <c:pt idx="121">
                  <c:v>februari 2013</c:v>
                </c:pt>
                <c:pt idx="122">
                  <c:v>maart 2013</c:v>
                </c:pt>
                <c:pt idx="123">
                  <c:v>april 2013</c:v>
                </c:pt>
                <c:pt idx="124">
                  <c:v>mei 2013</c:v>
                </c:pt>
                <c:pt idx="125">
                  <c:v>juni 2013</c:v>
                </c:pt>
                <c:pt idx="126">
                  <c:v>juli 2013</c:v>
                </c:pt>
                <c:pt idx="127">
                  <c:v>augustus 2013</c:v>
                </c:pt>
                <c:pt idx="128">
                  <c:v>september 2013</c:v>
                </c:pt>
                <c:pt idx="129">
                  <c:v>oktober 2013</c:v>
                </c:pt>
                <c:pt idx="130">
                  <c:v>november 2013</c:v>
                </c:pt>
                <c:pt idx="131">
                  <c:v>december 2013</c:v>
                </c:pt>
                <c:pt idx="132">
                  <c:v>januari 2014</c:v>
                </c:pt>
                <c:pt idx="133">
                  <c:v>februari 2014</c:v>
                </c:pt>
                <c:pt idx="134">
                  <c:v>maart 2014</c:v>
                </c:pt>
                <c:pt idx="135">
                  <c:v>april 2014</c:v>
                </c:pt>
                <c:pt idx="136">
                  <c:v>mei 2014</c:v>
                </c:pt>
                <c:pt idx="137">
                  <c:v>juni 2014</c:v>
                </c:pt>
                <c:pt idx="138">
                  <c:v>juli 2014</c:v>
                </c:pt>
                <c:pt idx="139">
                  <c:v>augustus 2014</c:v>
                </c:pt>
                <c:pt idx="140">
                  <c:v>september 2014</c:v>
                </c:pt>
                <c:pt idx="141">
                  <c:v>oktober 2014</c:v>
                </c:pt>
                <c:pt idx="142">
                  <c:v>november 2014</c:v>
                </c:pt>
                <c:pt idx="143">
                  <c:v>december 2014</c:v>
                </c:pt>
                <c:pt idx="144">
                  <c:v>januari 2015</c:v>
                </c:pt>
                <c:pt idx="145">
                  <c:v>februari 2015</c:v>
                </c:pt>
                <c:pt idx="146">
                  <c:v>maart 2015</c:v>
                </c:pt>
                <c:pt idx="147">
                  <c:v>april 2015</c:v>
                </c:pt>
                <c:pt idx="148">
                  <c:v>mei 2015</c:v>
                </c:pt>
                <c:pt idx="149">
                  <c:v>juni 2015</c:v>
                </c:pt>
                <c:pt idx="150">
                  <c:v>juli 2015</c:v>
                </c:pt>
                <c:pt idx="151">
                  <c:v>augustus 2015</c:v>
                </c:pt>
                <c:pt idx="152">
                  <c:v>september 2015</c:v>
                </c:pt>
                <c:pt idx="153">
                  <c:v>oktober 2015</c:v>
                </c:pt>
                <c:pt idx="154">
                  <c:v>november 2015</c:v>
                </c:pt>
                <c:pt idx="155">
                  <c:v>december 2015</c:v>
                </c:pt>
                <c:pt idx="156">
                  <c:v>januari 2016</c:v>
                </c:pt>
                <c:pt idx="157">
                  <c:v>februari 2016</c:v>
                </c:pt>
                <c:pt idx="158">
                  <c:v>maart 2016</c:v>
                </c:pt>
                <c:pt idx="159">
                  <c:v>april 2016</c:v>
                </c:pt>
                <c:pt idx="160">
                  <c:v>mei 2016</c:v>
                </c:pt>
                <c:pt idx="161">
                  <c:v>juni 2016</c:v>
                </c:pt>
                <c:pt idx="162">
                  <c:v>juli 2016</c:v>
                </c:pt>
                <c:pt idx="163">
                  <c:v>augustus 2016</c:v>
                </c:pt>
                <c:pt idx="164">
                  <c:v>september 2016</c:v>
                </c:pt>
                <c:pt idx="165">
                  <c:v>oktober 2016</c:v>
                </c:pt>
                <c:pt idx="166">
                  <c:v>november 2016</c:v>
                </c:pt>
                <c:pt idx="167">
                  <c:v>december 2016</c:v>
                </c:pt>
                <c:pt idx="168">
                  <c:v>januari 2017</c:v>
                </c:pt>
                <c:pt idx="169">
                  <c:v>februari 2017</c:v>
                </c:pt>
                <c:pt idx="170">
                  <c:v>maart 2017</c:v>
                </c:pt>
                <c:pt idx="171">
                  <c:v>april 2017</c:v>
                </c:pt>
                <c:pt idx="172">
                  <c:v>mei 2017</c:v>
                </c:pt>
                <c:pt idx="173">
                  <c:v>juni 2017</c:v>
                </c:pt>
                <c:pt idx="174">
                  <c:v>juli 2017</c:v>
                </c:pt>
                <c:pt idx="175">
                  <c:v>augustus 2017</c:v>
                </c:pt>
                <c:pt idx="176">
                  <c:v>september 2017</c:v>
                </c:pt>
                <c:pt idx="177">
                  <c:v>oktober 2017</c:v>
                </c:pt>
                <c:pt idx="178">
                  <c:v>november 2017</c:v>
                </c:pt>
                <c:pt idx="179">
                  <c:v>december 2017</c:v>
                </c:pt>
                <c:pt idx="180">
                  <c:v>januari 2018</c:v>
                </c:pt>
                <c:pt idx="181">
                  <c:v>februari 2018</c:v>
                </c:pt>
                <c:pt idx="182">
                  <c:v>maart 2018</c:v>
                </c:pt>
                <c:pt idx="183">
                  <c:v>april 2018</c:v>
                </c:pt>
                <c:pt idx="184">
                  <c:v>mei 2018</c:v>
                </c:pt>
                <c:pt idx="185">
                  <c:v>juni 2018</c:v>
                </c:pt>
                <c:pt idx="186">
                  <c:v>juli 2018</c:v>
                </c:pt>
                <c:pt idx="187">
                  <c:v>augustus 2018</c:v>
                </c:pt>
                <c:pt idx="188">
                  <c:v>september 2018</c:v>
                </c:pt>
                <c:pt idx="189">
                  <c:v>oktober 2018</c:v>
                </c:pt>
                <c:pt idx="190">
                  <c:v>november 2018</c:v>
                </c:pt>
                <c:pt idx="191">
                  <c:v>december 2018</c:v>
                </c:pt>
                <c:pt idx="192">
                  <c:v>januari 2019</c:v>
                </c:pt>
                <c:pt idx="193">
                  <c:v>februari 2019</c:v>
                </c:pt>
                <c:pt idx="194">
                  <c:v>maart 2019</c:v>
                </c:pt>
                <c:pt idx="195">
                  <c:v>april 2019</c:v>
                </c:pt>
                <c:pt idx="196">
                  <c:v>mei 2019</c:v>
                </c:pt>
                <c:pt idx="197">
                  <c:v>juni 2019</c:v>
                </c:pt>
                <c:pt idx="198">
                  <c:v>juli 2019</c:v>
                </c:pt>
                <c:pt idx="199">
                  <c:v>augustus 2019</c:v>
                </c:pt>
                <c:pt idx="200">
                  <c:v>september 2019</c:v>
                </c:pt>
                <c:pt idx="201">
                  <c:v>oktober 2019</c:v>
                </c:pt>
                <c:pt idx="202">
                  <c:v>november 2019</c:v>
                </c:pt>
                <c:pt idx="203">
                  <c:v>december 2019</c:v>
                </c:pt>
                <c:pt idx="204">
                  <c:v>januari 2020</c:v>
                </c:pt>
                <c:pt idx="205">
                  <c:v>februari 2020</c:v>
                </c:pt>
              </c:strCache>
            </c:strRef>
          </c:cat>
          <c:val>
            <c:numRef>
              <c:f>Data!$C$62:$C$267</c:f>
              <c:numCache>
                <c:formatCode>#,##0</c:formatCode>
                <c:ptCount val="206"/>
                <c:pt idx="0">
                  <c:v>23624</c:v>
                </c:pt>
                <c:pt idx="1">
                  <c:v>23489</c:v>
                </c:pt>
                <c:pt idx="2">
                  <c:v>22790</c:v>
                </c:pt>
                <c:pt idx="3">
                  <c:v>22824</c:v>
                </c:pt>
                <c:pt idx="4">
                  <c:v>22573</c:v>
                </c:pt>
                <c:pt idx="5">
                  <c:v>22138</c:v>
                </c:pt>
                <c:pt idx="6">
                  <c:v>22138</c:v>
                </c:pt>
                <c:pt idx="7">
                  <c:v>21977</c:v>
                </c:pt>
                <c:pt idx="8">
                  <c:v>21776</c:v>
                </c:pt>
                <c:pt idx="9">
                  <c:v>21433</c:v>
                </c:pt>
                <c:pt idx="10">
                  <c:v>21333</c:v>
                </c:pt>
                <c:pt idx="11">
                  <c:v>19727</c:v>
                </c:pt>
                <c:pt idx="12">
                  <c:v>19287</c:v>
                </c:pt>
                <c:pt idx="13">
                  <c:v>19601</c:v>
                </c:pt>
                <c:pt idx="14">
                  <c:v>19299</c:v>
                </c:pt>
                <c:pt idx="15">
                  <c:v>19457</c:v>
                </c:pt>
                <c:pt idx="16">
                  <c:v>19279</c:v>
                </c:pt>
                <c:pt idx="17">
                  <c:v>19593</c:v>
                </c:pt>
                <c:pt idx="18">
                  <c:v>19841</c:v>
                </c:pt>
                <c:pt idx="19">
                  <c:v>19920</c:v>
                </c:pt>
                <c:pt idx="20">
                  <c:v>19744</c:v>
                </c:pt>
                <c:pt idx="21">
                  <c:v>19524</c:v>
                </c:pt>
                <c:pt idx="22">
                  <c:v>19626</c:v>
                </c:pt>
                <c:pt idx="23">
                  <c:v>21164</c:v>
                </c:pt>
                <c:pt idx="24">
                  <c:v>20720</c:v>
                </c:pt>
                <c:pt idx="25">
                  <c:v>20384</c:v>
                </c:pt>
                <c:pt idx="26">
                  <c:v>20455</c:v>
                </c:pt>
                <c:pt idx="27">
                  <c:v>20593</c:v>
                </c:pt>
                <c:pt idx="28">
                  <c:v>20427</c:v>
                </c:pt>
                <c:pt idx="29">
                  <c:v>20326</c:v>
                </c:pt>
                <c:pt idx="30">
                  <c:v>20283</c:v>
                </c:pt>
                <c:pt idx="31">
                  <c:v>20600</c:v>
                </c:pt>
                <c:pt idx="32">
                  <c:v>18855</c:v>
                </c:pt>
                <c:pt idx="33">
                  <c:v>18614</c:v>
                </c:pt>
                <c:pt idx="34">
                  <c:v>18316</c:v>
                </c:pt>
                <c:pt idx="35">
                  <c:v>20737</c:v>
                </c:pt>
                <c:pt idx="36">
                  <c:v>20271</c:v>
                </c:pt>
                <c:pt idx="37">
                  <c:v>20201</c:v>
                </c:pt>
                <c:pt idx="38">
                  <c:v>20066</c:v>
                </c:pt>
                <c:pt idx="39">
                  <c:v>20379</c:v>
                </c:pt>
                <c:pt idx="40">
                  <c:v>21068</c:v>
                </c:pt>
                <c:pt idx="41">
                  <c:v>21281</c:v>
                </c:pt>
                <c:pt idx="42">
                  <c:v>21610</c:v>
                </c:pt>
                <c:pt idx="43">
                  <c:v>21787</c:v>
                </c:pt>
                <c:pt idx="44">
                  <c:v>22104</c:v>
                </c:pt>
                <c:pt idx="45">
                  <c:v>22602</c:v>
                </c:pt>
                <c:pt idx="46">
                  <c:v>23336</c:v>
                </c:pt>
                <c:pt idx="47">
                  <c:v>23463</c:v>
                </c:pt>
                <c:pt idx="48">
                  <c:v>25913</c:v>
                </c:pt>
                <c:pt idx="49">
                  <c:v>29025</c:v>
                </c:pt>
                <c:pt idx="50">
                  <c:v>31362</c:v>
                </c:pt>
                <c:pt idx="51">
                  <c:v>34873</c:v>
                </c:pt>
                <c:pt idx="52">
                  <c:v>36991</c:v>
                </c:pt>
                <c:pt idx="53">
                  <c:v>39454</c:v>
                </c:pt>
                <c:pt idx="54">
                  <c:v>44898</c:v>
                </c:pt>
                <c:pt idx="55">
                  <c:v>47149</c:v>
                </c:pt>
                <c:pt idx="56">
                  <c:v>49595</c:v>
                </c:pt>
                <c:pt idx="57">
                  <c:v>57751</c:v>
                </c:pt>
                <c:pt idx="58">
                  <c:v>61019</c:v>
                </c:pt>
                <c:pt idx="59">
                  <c:v>63160</c:v>
                </c:pt>
                <c:pt idx="60">
                  <c:v>68562</c:v>
                </c:pt>
                <c:pt idx="61">
                  <c:v>71083</c:v>
                </c:pt>
                <c:pt idx="62">
                  <c:v>71564</c:v>
                </c:pt>
                <c:pt idx="63">
                  <c:v>75433</c:v>
                </c:pt>
                <c:pt idx="64">
                  <c:v>78586</c:v>
                </c:pt>
                <c:pt idx="65">
                  <c:v>80342</c:v>
                </c:pt>
                <c:pt idx="66">
                  <c:v>88020</c:v>
                </c:pt>
                <c:pt idx="67">
                  <c:v>92028</c:v>
                </c:pt>
                <c:pt idx="68">
                  <c:v>92168</c:v>
                </c:pt>
                <c:pt idx="69">
                  <c:v>98063</c:v>
                </c:pt>
                <c:pt idx="70">
                  <c:v>99268</c:v>
                </c:pt>
                <c:pt idx="71">
                  <c:v>98009</c:v>
                </c:pt>
                <c:pt idx="72">
                  <c:v>96015</c:v>
                </c:pt>
                <c:pt idx="73">
                  <c:v>93387</c:v>
                </c:pt>
                <c:pt idx="74">
                  <c:v>90188</c:v>
                </c:pt>
                <c:pt idx="75">
                  <c:v>83947</c:v>
                </c:pt>
                <c:pt idx="76">
                  <c:v>81858</c:v>
                </c:pt>
                <c:pt idx="77">
                  <c:v>79810</c:v>
                </c:pt>
                <c:pt idx="78">
                  <c:v>75821</c:v>
                </c:pt>
                <c:pt idx="79">
                  <c:v>72872</c:v>
                </c:pt>
                <c:pt idx="80">
                  <c:v>69914</c:v>
                </c:pt>
                <c:pt idx="81">
                  <c:v>61844</c:v>
                </c:pt>
                <c:pt idx="82">
                  <c:v>57031</c:v>
                </c:pt>
                <c:pt idx="83">
                  <c:v>51536</c:v>
                </c:pt>
                <c:pt idx="84">
                  <c:v>39839</c:v>
                </c:pt>
                <c:pt idx="85">
                  <c:v>37834</c:v>
                </c:pt>
                <c:pt idx="86">
                  <c:v>36820</c:v>
                </c:pt>
                <c:pt idx="87">
                  <c:v>36595</c:v>
                </c:pt>
                <c:pt idx="88">
                  <c:v>36838</c:v>
                </c:pt>
                <c:pt idx="89">
                  <c:v>33987</c:v>
                </c:pt>
                <c:pt idx="90">
                  <c:v>33017</c:v>
                </c:pt>
                <c:pt idx="91">
                  <c:v>32614</c:v>
                </c:pt>
                <c:pt idx="92">
                  <c:v>31740</c:v>
                </c:pt>
                <c:pt idx="93">
                  <c:v>31581</c:v>
                </c:pt>
                <c:pt idx="94">
                  <c:v>31853</c:v>
                </c:pt>
                <c:pt idx="95">
                  <c:v>32609</c:v>
                </c:pt>
                <c:pt idx="96">
                  <c:v>33450</c:v>
                </c:pt>
                <c:pt idx="97">
                  <c:v>33939</c:v>
                </c:pt>
                <c:pt idx="98">
                  <c:v>34477</c:v>
                </c:pt>
                <c:pt idx="99">
                  <c:v>33950</c:v>
                </c:pt>
                <c:pt idx="100">
                  <c:v>35061</c:v>
                </c:pt>
                <c:pt idx="101">
                  <c:v>35902</c:v>
                </c:pt>
                <c:pt idx="102">
                  <c:v>36685</c:v>
                </c:pt>
                <c:pt idx="103">
                  <c:v>37472</c:v>
                </c:pt>
                <c:pt idx="104">
                  <c:v>38163</c:v>
                </c:pt>
                <c:pt idx="105">
                  <c:v>41373</c:v>
                </c:pt>
                <c:pt idx="106">
                  <c:v>46154</c:v>
                </c:pt>
                <c:pt idx="107">
                  <c:v>48335</c:v>
                </c:pt>
                <c:pt idx="108">
                  <c:v>50345</c:v>
                </c:pt>
                <c:pt idx="109">
                  <c:v>52896</c:v>
                </c:pt>
                <c:pt idx="110">
                  <c:v>54061</c:v>
                </c:pt>
                <c:pt idx="111">
                  <c:v>54147</c:v>
                </c:pt>
                <c:pt idx="112">
                  <c:v>54404</c:v>
                </c:pt>
                <c:pt idx="113">
                  <c:v>54806</c:v>
                </c:pt>
                <c:pt idx="114">
                  <c:v>55051</c:v>
                </c:pt>
                <c:pt idx="115">
                  <c:v>55637</c:v>
                </c:pt>
                <c:pt idx="116">
                  <c:v>55904</c:v>
                </c:pt>
                <c:pt idx="117">
                  <c:v>53562</c:v>
                </c:pt>
                <c:pt idx="118">
                  <c:v>49870</c:v>
                </c:pt>
                <c:pt idx="119">
                  <c:v>49846</c:v>
                </c:pt>
                <c:pt idx="120">
                  <c:v>48523</c:v>
                </c:pt>
                <c:pt idx="121">
                  <c:v>46687</c:v>
                </c:pt>
                <c:pt idx="122">
                  <c:v>46890</c:v>
                </c:pt>
                <c:pt idx="123">
                  <c:v>46809</c:v>
                </c:pt>
                <c:pt idx="124">
                  <c:v>46249</c:v>
                </c:pt>
                <c:pt idx="125">
                  <c:v>46597</c:v>
                </c:pt>
                <c:pt idx="126">
                  <c:v>46417</c:v>
                </c:pt>
                <c:pt idx="127">
                  <c:v>46920</c:v>
                </c:pt>
                <c:pt idx="128">
                  <c:v>47103</c:v>
                </c:pt>
                <c:pt idx="129">
                  <c:v>46864</c:v>
                </c:pt>
                <c:pt idx="130">
                  <c:v>47232</c:v>
                </c:pt>
                <c:pt idx="131">
                  <c:v>48338</c:v>
                </c:pt>
                <c:pt idx="132">
                  <c:v>48814</c:v>
                </c:pt>
                <c:pt idx="133">
                  <c:v>49128</c:v>
                </c:pt>
                <c:pt idx="134">
                  <c:v>49418</c:v>
                </c:pt>
                <c:pt idx="135">
                  <c:v>49390</c:v>
                </c:pt>
                <c:pt idx="136">
                  <c:v>49285</c:v>
                </c:pt>
                <c:pt idx="137">
                  <c:v>49491</c:v>
                </c:pt>
                <c:pt idx="138">
                  <c:v>49407</c:v>
                </c:pt>
                <c:pt idx="139">
                  <c:v>49547</c:v>
                </c:pt>
                <c:pt idx="140">
                  <c:v>50301</c:v>
                </c:pt>
                <c:pt idx="141">
                  <c:v>50050</c:v>
                </c:pt>
                <c:pt idx="142">
                  <c:v>49818</c:v>
                </c:pt>
                <c:pt idx="143">
                  <c:v>49972</c:v>
                </c:pt>
                <c:pt idx="144">
                  <c:v>50362</c:v>
                </c:pt>
                <c:pt idx="145">
                  <c:v>50206</c:v>
                </c:pt>
                <c:pt idx="146">
                  <c:v>50421</c:v>
                </c:pt>
                <c:pt idx="147">
                  <c:v>50620</c:v>
                </c:pt>
                <c:pt idx="148">
                  <c:v>50627</c:v>
                </c:pt>
                <c:pt idx="149">
                  <c:v>50768</c:v>
                </c:pt>
                <c:pt idx="150">
                  <c:v>50460</c:v>
                </c:pt>
                <c:pt idx="151">
                  <c:v>50334</c:v>
                </c:pt>
                <c:pt idx="152">
                  <c:v>50389</c:v>
                </c:pt>
                <c:pt idx="153">
                  <c:v>50949</c:v>
                </c:pt>
                <c:pt idx="154">
                  <c:v>50957</c:v>
                </c:pt>
                <c:pt idx="155">
                  <c:v>50102</c:v>
                </c:pt>
                <c:pt idx="156">
                  <c:v>50179</c:v>
                </c:pt>
                <c:pt idx="157">
                  <c:v>50032</c:v>
                </c:pt>
                <c:pt idx="158">
                  <c:v>50353</c:v>
                </c:pt>
                <c:pt idx="159">
                  <c:v>50394</c:v>
                </c:pt>
                <c:pt idx="160">
                  <c:v>50281</c:v>
                </c:pt>
                <c:pt idx="161">
                  <c:v>50259</c:v>
                </c:pt>
                <c:pt idx="162">
                  <c:v>50068</c:v>
                </c:pt>
                <c:pt idx="163">
                  <c:v>49888</c:v>
                </c:pt>
                <c:pt idx="164">
                  <c:v>49709</c:v>
                </c:pt>
                <c:pt idx="165">
                  <c:v>49478</c:v>
                </c:pt>
                <c:pt idx="166">
                  <c:v>49267</c:v>
                </c:pt>
                <c:pt idx="167">
                  <c:v>51530</c:v>
                </c:pt>
                <c:pt idx="168">
                  <c:v>51411</c:v>
                </c:pt>
                <c:pt idx="169">
                  <c:v>51339</c:v>
                </c:pt>
                <c:pt idx="170">
                  <c:v>51379</c:v>
                </c:pt>
                <c:pt idx="171">
                  <c:v>51208</c:v>
                </c:pt>
                <c:pt idx="172">
                  <c:v>51612</c:v>
                </c:pt>
                <c:pt idx="173">
                  <c:v>51420</c:v>
                </c:pt>
                <c:pt idx="174">
                  <c:v>51383</c:v>
                </c:pt>
                <c:pt idx="175">
                  <c:v>51517</c:v>
                </c:pt>
                <c:pt idx="176">
                  <c:v>51545</c:v>
                </c:pt>
                <c:pt idx="177">
                  <c:v>51452</c:v>
                </c:pt>
                <c:pt idx="178">
                  <c:v>51379</c:v>
                </c:pt>
                <c:pt idx="179">
                  <c:v>52039</c:v>
                </c:pt>
                <c:pt idx="180">
                  <c:v>52111</c:v>
                </c:pt>
                <c:pt idx="181">
                  <c:v>52113</c:v>
                </c:pt>
                <c:pt idx="182">
                  <c:v>52695</c:v>
                </c:pt>
                <c:pt idx="183">
                  <c:v>52568</c:v>
                </c:pt>
                <c:pt idx="184">
                  <c:v>52607</c:v>
                </c:pt>
                <c:pt idx="185">
                  <c:v>52837</c:v>
                </c:pt>
                <c:pt idx="186">
                  <c:v>52856</c:v>
                </c:pt>
                <c:pt idx="187">
                  <c:v>52971</c:v>
                </c:pt>
                <c:pt idx="188">
                  <c:v>53050</c:v>
                </c:pt>
                <c:pt idx="189">
                  <c:v>53020</c:v>
                </c:pt>
                <c:pt idx="190">
                  <c:v>53212</c:v>
                </c:pt>
                <c:pt idx="191">
                  <c:v>53985</c:v>
                </c:pt>
                <c:pt idx="192">
                  <c:v>54357</c:v>
                </c:pt>
                <c:pt idx="193">
                  <c:v>54426</c:v>
                </c:pt>
                <c:pt idx="194">
                  <c:v>54435</c:v>
                </c:pt>
                <c:pt idx="195">
                  <c:v>54503</c:v>
                </c:pt>
                <c:pt idx="196">
                  <c:v>54676</c:v>
                </c:pt>
                <c:pt idx="197">
                  <c:v>54699</c:v>
                </c:pt>
                <c:pt idx="198">
                  <c:v>54695</c:v>
                </c:pt>
                <c:pt idx="199">
                  <c:v>54947</c:v>
                </c:pt>
                <c:pt idx="200">
                  <c:v>55308</c:v>
                </c:pt>
                <c:pt idx="201">
                  <c:v>55207</c:v>
                </c:pt>
                <c:pt idx="202">
                  <c:v>55229</c:v>
                </c:pt>
                <c:pt idx="203">
                  <c:v>55270</c:v>
                </c:pt>
                <c:pt idx="204">
                  <c:v>55710</c:v>
                </c:pt>
                <c:pt idx="205">
                  <c:v>55726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2F-4D16-B620-9256901A1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100"/>
        <c:axId val="373479695"/>
        <c:axId val="192286255"/>
      </c:barChart>
      <c:lineChart>
        <c:grouping val="standard"/>
        <c:varyColors val="0"/>
        <c:ser>
          <c:idx val="3"/>
          <c:order val="3"/>
          <c:tx>
            <c:strRef>
              <c:f>Data!$E$1</c:f>
              <c:strCache>
                <c:ptCount val="1"/>
                <c:pt idx="0">
                  <c:v>Rente</c:v>
                </c:pt>
              </c:strCache>
            </c:strRef>
          </c:tx>
          <c:spPr>
            <a:ln w="38100" cap="rnd">
              <a:solidFill>
                <a:srgbClr val="258812"/>
              </a:solidFill>
              <a:round/>
            </a:ln>
            <a:effectLst/>
          </c:spPr>
          <c:marker>
            <c:symbol val="none"/>
          </c:marker>
          <c:cat>
            <c:strRef>
              <c:f>Data!$A$62:$A$267</c:f>
              <c:strCache>
                <c:ptCount val="206"/>
                <c:pt idx="0">
                  <c:v>januari 2003</c:v>
                </c:pt>
                <c:pt idx="1">
                  <c:v>februari 2003</c:v>
                </c:pt>
                <c:pt idx="2">
                  <c:v>maart 2003</c:v>
                </c:pt>
                <c:pt idx="3">
                  <c:v>april 2003</c:v>
                </c:pt>
                <c:pt idx="4">
                  <c:v>mei 2003</c:v>
                </c:pt>
                <c:pt idx="5">
                  <c:v>juni 2003</c:v>
                </c:pt>
                <c:pt idx="6">
                  <c:v>juli 2003</c:v>
                </c:pt>
                <c:pt idx="7">
                  <c:v>augustus 2003</c:v>
                </c:pt>
                <c:pt idx="8">
                  <c:v>september 2003</c:v>
                </c:pt>
                <c:pt idx="9">
                  <c:v>oktober 2003</c:v>
                </c:pt>
                <c:pt idx="10">
                  <c:v>november 2003</c:v>
                </c:pt>
                <c:pt idx="11">
                  <c:v>december 2003</c:v>
                </c:pt>
                <c:pt idx="12">
                  <c:v>januari 2004</c:v>
                </c:pt>
                <c:pt idx="13">
                  <c:v>februari 2004</c:v>
                </c:pt>
                <c:pt idx="14">
                  <c:v>maart 2004</c:v>
                </c:pt>
                <c:pt idx="15">
                  <c:v>april 2004</c:v>
                </c:pt>
                <c:pt idx="16">
                  <c:v>mei 2004</c:v>
                </c:pt>
                <c:pt idx="17">
                  <c:v>juni 2004</c:v>
                </c:pt>
                <c:pt idx="18">
                  <c:v>juli 2004</c:v>
                </c:pt>
                <c:pt idx="19">
                  <c:v>augustus 2004</c:v>
                </c:pt>
                <c:pt idx="20">
                  <c:v>september 2004</c:v>
                </c:pt>
                <c:pt idx="21">
                  <c:v>oktober 2004</c:v>
                </c:pt>
                <c:pt idx="22">
                  <c:v>november 2004</c:v>
                </c:pt>
                <c:pt idx="23">
                  <c:v>december 2004</c:v>
                </c:pt>
                <c:pt idx="24">
                  <c:v>januari 2005</c:v>
                </c:pt>
                <c:pt idx="25">
                  <c:v>februari 2005</c:v>
                </c:pt>
                <c:pt idx="26">
                  <c:v>maart 2005</c:v>
                </c:pt>
                <c:pt idx="27">
                  <c:v>april 2005</c:v>
                </c:pt>
                <c:pt idx="28">
                  <c:v>mei 2005</c:v>
                </c:pt>
                <c:pt idx="29">
                  <c:v>juni 2005</c:v>
                </c:pt>
                <c:pt idx="30">
                  <c:v>juli 2005</c:v>
                </c:pt>
                <c:pt idx="31">
                  <c:v>augustus 2005</c:v>
                </c:pt>
                <c:pt idx="32">
                  <c:v>september 2005</c:v>
                </c:pt>
                <c:pt idx="33">
                  <c:v>oktober 2005</c:v>
                </c:pt>
                <c:pt idx="34">
                  <c:v>november 2005</c:v>
                </c:pt>
                <c:pt idx="35">
                  <c:v>december 2005</c:v>
                </c:pt>
                <c:pt idx="36">
                  <c:v>januari 2006</c:v>
                </c:pt>
                <c:pt idx="37">
                  <c:v>februari 2006</c:v>
                </c:pt>
                <c:pt idx="38">
                  <c:v>maart 2006</c:v>
                </c:pt>
                <c:pt idx="39">
                  <c:v>april 2006</c:v>
                </c:pt>
                <c:pt idx="40">
                  <c:v>mei 2006</c:v>
                </c:pt>
                <c:pt idx="41">
                  <c:v>juni 2006</c:v>
                </c:pt>
                <c:pt idx="42">
                  <c:v>juli 2006</c:v>
                </c:pt>
                <c:pt idx="43">
                  <c:v>augustus 2006</c:v>
                </c:pt>
                <c:pt idx="44">
                  <c:v>september 2006</c:v>
                </c:pt>
                <c:pt idx="45">
                  <c:v>oktober 2006</c:v>
                </c:pt>
                <c:pt idx="46">
                  <c:v>november 2006</c:v>
                </c:pt>
                <c:pt idx="47">
                  <c:v>december 2006</c:v>
                </c:pt>
                <c:pt idx="48">
                  <c:v>januari 2007</c:v>
                </c:pt>
                <c:pt idx="49">
                  <c:v>februari 2007</c:v>
                </c:pt>
                <c:pt idx="50">
                  <c:v>maart 2007</c:v>
                </c:pt>
                <c:pt idx="51">
                  <c:v>april 2007</c:v>
                </c:pt>
                <c:pt idx="52">
                  <c:v>mei 2007</c:v>
                </c:pt>
                <c:pt idx="53">
                  <c:v>juni 2007</c:v>
                </c:pt>
                <c:pt idx="54">
                  <c:v>juli 2007</c:v>
                </c:pt>
                <c:pt idx="55">
                  <c:v>augustus 2007</c:v>
                </c:pt>
                <c:pt idx="56">
                  <c:v>september 2007</c:v>
                </c:pt>
                <c:pt idx="57">
                  <c:v>oktober 2007</c:v>
                </c:pt>
                <c:pt idx="58">
                  <c:v>november 2007</c:v>
                </c:pt>
                <c:pt idx="59">
                  <c:v>december 2007</c:v>
                </c:pt>
                <c:pt idx="60">
                  <c:v>januari 2008</c:v>
                </c:pt>
                <c:pt idx="61">
                  <c:v>februari 2008</c:v>
                </c:pt>
                <c:pt idx="62">
                  <c:v>maart 2008</c:v>
                </c:pt>
                <c:pt idx="63">
                  <c:v>april 2008</c:v>
                </c:pt>
                <c:pt idx="64">
                  <c:v>mei 2008</c:v>
                </c:pt>
                <c:pt idx="65">
                  <c:v>juni 2008</c:v>
                </c:pt>
                <c:pt idx="66">
                  <c:v>juli 2008</c:v>
                </c:pt>
                <c:pt idx="67">
                  <c:v>augustus 2008</c:v>
                </c:pt>
                <c:pt idx="68">
                  <c:v>september 2008</c:v>
                </c:pt>
                <c:pt idx="69">
                  <c:v>oktober 2008</c:v>
                </c:pt>
                <c:pt idx="70">
                  <c:v>november 2008</c:v>
                </c:pt>
                <c:pt idx="71">
                  <c:v>december 2008</c:v>
                </c:pt>
                <c:pt idx="72">
                  <c:v>januari 2009</c:v>
                </c:pt>
                <c:pt idx="73">
                  <c:v>februari 2009</c:v>
                </c:pt>
                <c:pt idx="74">
                  <c:v>maart 2009</c:v>
                </c:pt>
                <c:pt idx="75">
                  <c:v>april 2009</c:v>
                </c:pt>
                <c:pt idx="76">
                  <c:v>mei 2009</c:v>
                </c:pt>
                <c:pt idx="77">
                  <c:v>juni 2009</c:v>
                </c:pt>
                <c:pt idx="78">
                  <c:v>juli 2009</c:v>
                </c:pt>
                <c:pt idx="79">
                  <c:v>augustus 2009</c:v>
                </c:pt>
                <c:pt idx="80">
                  <c:v>september 2009</c:v>
                </c:pt>
                <c:pt idx="81">
                  <c:v>oktober 2009</c:v>
                </c:pt>
                <c:pt idx="82">
                  <c:v>november 2009</c:v>
                </c:pt>
                <c:pt idx="83">
                  <c:v>december 2009</c:v>
                </c:pt>
                <c:pt idx="84">
                  <c:v>januari 2010</c:v>
                </c:pt>
                <c:pt idx="85">
                  <c:v>februari 2010</c:v>
                </c:pt>
                <c:pt idx="86">
                  <c:v>maart 2010</c:v>
                </c:pt>
                <c:pt idx="87">
                  <c:v>april 2010</c:v>
                </c:pt>
                <c:pt idx="88">
                  <c:v>mei 2010</c:v>
                </c:pt>
                <c:pt idx="89">
                  <c:v>juni 2010</c:v>
                </c:pt>
                <c:pt idx="90">
                  <c:v>juli 2010</c:v>
                </c:pt>
                <c:pt idx="91">
                  <c:v>augustus 2010</c:v>
                </c:pt>
                <c:pt idx="92">
                  <c:v>september 2010</c:v>
                </c:pt>
                <c:pt idx="93">
                  <c:v>oktober 2010</c:v>
                </c:pt>
                <c:pt idx="94">
                  <c:v>november 2010</c:v>
                </c:pt>
                <c:pt idx="95">
                  <c:v>december 2010</c:v>
                </c:pt>
                <c:pt idx="96">
                  <c:v>januari 2011</c:v>
                </c:pt>
                <c:pt idx="97">
                  <c:v>februari 2011</c:v>
                </c:pt>
                <c:pt idx="98">
                  <c:v>maart 2011</c:v>
                </c:pt>
                <c:pt idx="99">
                  <c:v>april 2011</c:v>
                </c:pt>
                <c:pt idx="100">
                  <c:v>mei 2011</c:v>
                </c:pt>
                <c:pt idx="101">
                  <c:v>juni 2011</c:v>
                </c:pt>
                <c:pt idx="102">
                  <c:v>juli 2011</c:v>
                </c:pt>
                <c:pt idx="103">
                  <c:v>augustus 2011</c:v>
                </c:pt>
                <c:pt idx="104">
                  <c:v>september 2011</c:v>
                </c:pt>
                <c:pt idx="105">
                  <c:v>oktober 2011</c:v>
                </c:pt>
                <c:pt idx="106">
                  <c:v>november 2011</c:v>
                </c:pt>
                <c:pt idx="107">
                  <c:v>december 2011</c:v>
                </c:pt>
                <c:pt idx="108">
                  <c:v>januari 2012</c:v>
                </c:pt>
                <c:pt idx="109">
                  <c:v>februari 2012</c:v>
                </c:pt>
                <c:pt idx="110">
                  <c:v>maart 2012</c:v>
                </c:pt>
                <c:pt idx="111">
                  <c:v>april 2012</c:v>
                </c:pt>
                <c:pt idx="112">
                  <c:v>mei 2012</c:v>
                </c:pt>
                <c:pt idx="113">
                  <c:v>juni 2012</c:v>
                </c:pt>
                <c:pt idx="114">
                  <c:v>juli 2012</c:v>
                </c:pt>
                <c:pt idx="115">
                  <c:v>augustus 2012</c:v>
                </c:pt>
                <c:pt idx="116">
                  <c:v>september 2012</c:v>
                </c:pt>
                <c:pt idx="117">
                  <c:v>oktober 2012</c:v>
                </c:pt>
                <c:pt idx="118">
                  <c:v>november 2012</c:v>
                </c:pt>
                <c:pt idx="119">
                  <c:v>december 2012</c:v>
                </c:pt>
                <c:pt idx="120">
                  <c:v>januari 2013</c:v>
                </c:pt>
                <c:pt idx="121">
                  <c:v>februari 2013</c:v>
                </c:pt>
                <c:pt idx="122">
                  <c:v>maart 2013</c:v>
                </c:pt>
                <c:pt idx="123">
                  <c:v>april 2013</c:v>
                </c:pt>
                <c:pt idx="124">
                  <c:v>mei 2013</c:v>
                </c:pt>
                <c:pt idx="125">
                  <c:v>juni 2013</c:v>
                </c:pt>
                <c:pt idx="126">
                  <c:v>juli 2013</c:v>
                </c:pt>
                <c:pt idx="127">
                  <c:v>augustus 2013</c:v>
                </c:pt>
                <c:pt idx="128">
                  <c:v>september 2013</c:v>
                </c:pt>
                <c:pt idx="129">
                  <c:v>oktober 2013</c:v>
                </c:pt>
                <c:pt idx="130">
                  <c:v>november 2013</c:v>
                </c:pt>
                <c:pt idx="131">
                  <c:v>december 2013</c:v>
                </c:pt>
                <c:pt idx="132">
                  <c:v>januari 2014</c:v>
                </c:pt>
                <c:pt idx="133">
                  <c:v>februari 2014</c:v>
                </c:pt>
                <c:pt idx="134">
                  <c:v>maart 2014</c:v>
                </c:pt>
                <c:pt idx="135">
                  <c:v>april 2014</c:v>
                </c:pt>
                <c:pt idx="136">
                  <c:v>mei 2014</c:v>
                </c:pt>
                <c:pt idx="137">
                  <c:v>juni 2014</c:v>
                </c:pt>
                <c:pt idx="138">
                  <c:v>juli 2014</c:v>
                </c:pt>
                <c:pt idx="139">
                  <c:v>augustus 2014</c:v>
                </c:pt>
                <c:pt idx="140">
                  <c:v>september 2014</c:v>
                </c:pt>
                <c:pt idx="141">
                  <c:v>oktober 2014</c:v>
                </c:pt>
                <c:pt idx="142">
                  <c:v>november 2014</c:v>
                </c:pt>
                <c:pt idx="143">
                  <c:v>december 2014</c:v>
                </c:pt>
                <c:pt idx="144">
                  <c:v>januari 2015</c:v>
                </c:pt>
                <c:pt idx="145">
                  <c:v>februari 2015</c:v>
                </c:pt>
                <c:pt idx="146">
                  <c:v>maart 2015</c:v>
                </c:pt>
                <c:pt idx="147">
                  <c:v>april 2015</c:v>
                </c:pt>
                <c:pt idx="148">
                  <c:v>mei 2015</c:v>
                </c:pt>
                <c:pt idx="149">
                  <c:v>juni 2015</c:v>
                </c:pt>
                <c:pt idx="150">
                  <c:v>juli 2015</c:v>
                </c:pt>
                <c:pt idx="151">
                  <c:v>augustus 2015</c:v>
                </c:pt>
                <c:pt idx="152">
                  <c:v>september 2015</c:v>
                </c:pt>
                <c:pt idx="153">
                  <c:v>oktober 2015</c:v>
                </c:pt>
                <c:pt idx="154">
                  <c:v>november 2015</c:v>
                </c:pt>
                <c:pt idx="155">
                  <c:v>december 2015</c:v>
                </c:pt>
                <c:pt idx="156">
                  <c:v>januari 2016</c:v>
                </c:pt>
                <c:pt idx="157">
                  <c:v>februari 2016</c:v>
                </c:pt>
                <c:pt idx="158">
                  <c:v>maart 2016</c:v>
                </c:pt>
                <c:pt idx="159">
                  <c:v>april 2016</c:v>
                </c:pt>
                <c:pt idx="160">
                  <c:v>mei 2016</c:v>
                </c:pt>
                <c:pt idx="161">
                  <c:v>juni 2016</c:v>
                </c:pt>
                <c:pt idx="162">
                  <c:v>juli 2016</c:v>
                </c:pt>
                <c:pt idx="163">
                  <c:v>augustus 2016</c:v>
                </c:pt>
                <c:pt idx="164">
                  <c:v>september 2016</c:v>
                </c:pt>
                <c:pt idx="165">
                  <c:v>oktober 2016</c:v>
                </c:pt>
                <c:pt idx="166">
                  <c:v>november 2016</c:v>
                </c:pt>
                <c:pt idx="167">
                  <c:v>december 2016</c:v>
                </c:pt>
                <c:pt idx="168">
                  <c:v>januari 2017</c:v>
                </c:pt>
                <c:pt idx="169">
                  <c:v>februari 2017</c:v>
                </c:pt>
                <c:pt idx="170">
                  <c:v>maart 2017</c:v>
                </c:pt>
                <c:pt idx="171">
                  <c:v>april 2017</c:v>
                </c:pt>
                <c:pt idx="172">
                  <c:v>mei 2017</c:v>
                </c:pt>
                <c:pt idx="173">
                  <c:v>juni 2017</c:v>
                </c:pt>
                <c:pt idx="174">
                  <c:v>juli 2017</c:v>
                </c:pt>
                <c:pt idx="175">
                  <c:v>augustus 2017</c:v>
                </c:pt>
                <c:pt idx="176">
                  <c:v>september 2017</c:v>
                </c:pt>
                <c:pt idx="177">
                  <c:v>oktober 2017</c:v>
                </c:pt>
                <c:pt idx="178">
                  <c:v>november 2017</c:v>
                </c:pt>
                <c:pt idx="179">
                  <c:v>december 2017</c:v>
                </c:pt>
                <c:pt idx="180">
                  <c:v>januari 2018</c:v>
                </c:pt>
                <c:pt idx="181">
                  <c:v>februari 2018</c:v>
                </c:pt>
                <c:pt idx="182">
                  <c:v>maart 2018</c:v>
                </c:pt>
                <c:pt idx="183">
                  <c:v>april 2018</c:v>
                </c:pt>
                <c:pt idx="184">
                  <c:v>mei 2018</c:v>
                </c:pt>
                <c:pt idx="185">
                  <c:v>juni 2018</c:v>
                </c:pt>
                <c:pt idx="186">
                  <c:v>juli 2018</c:v>
                </c:pt>
                <c:pt idx="187">
                  <c:v>augustus 2018</c:v>
                </c:pt>
                <c:pt idx="188">
                  <c:v>september 2018</c:v>
                </c:pt>
                <c:pt idx="189">
                  <c:v>oktober 2018</c:v>
                </c:pt>
                <c:pt idx="190">
                  <c:v>november 2018</c:v>
                </c:pt>
                <c:pt idx="191">
                  <c:v>december 2018</c:v>
                </c:pt>
                <c:pt idx="192">
                  <c:v>januari 2019</c:v>
                </c:pt>
                <c:pt idx="193">
                  <c:v>februari 2019</c:v>
                </c:pt>
                <c:pt idx="194">
                  <c:v>maart 2019</c:v>
                </c:pt>
                <c:pt idx="195">
                  <c:v>april 2019</c:v>
                </c:pt>
                <c:pt idx="196">
                  <c:v>mei 2019</c:v>
                </c:pt>
                <c:pt idx="197">
                  <c:v>juni 2019</c:v>
                </c:pt>
                <c:pt idx="198">
                  <c:v>juli 2019</c:v>
                </c:pt>
                <c:pt idx="199">
                  <c:v>augustus 2019</c:v>
                </c:pt>
                <c:pt idx="200">
                  <c:v>september 2019</c:v>
                </c:pt>
                <c:pt idx="201">
                  <c:v>oktober 2019</c:v>
                </c:pt>
                <c:pt idx="202">
                  <c:v>november 2019</c:v>
                </c:pt>
                <c:pt idx="203">
                  <c:v>december 2019</c:v>
                </c:pt>
                <c:pt idx="204">
                  <c:v>januari 2020</c:v>
                </c:pt>
                <c:pt idx="205">
                  <c:v>februari 2020</c:v>
                </c:pt>
              </c:strCache>
            </c:strRef>
          </c:cat>
          <c:val>
            <c:numRef>
              <c:f>Data!$E$62:$E$267</c:f>
              <c:numCache>
                <c:formatCode>0.00%</c:formatCode>
                <c:ptCount val="206"/>
                <c:pt idx="0">
                  <c:v>3.0299999999999997E-2</c:v>
                </c:pt>
                <c:pt idx="1">
                  <c:v>3.0499999999999999E-2</c:v>
                </c:pt>
                <c:pt idx="2">
                  <c:v>2.92E-2</c:v>
                </c:pt>
                <c:pt idx="3">
                  <c:v>2.87E-2</c:v>
                </c:pt>
                <c:pt idx="4">
                  <c:v>2.86E-2</c:v>
                </c:pt>
                <c:pt idx="5">
                  <c:v>2.8999999999999998E-2</c:v>
                </c:pt>
                <c:pt idx="6">
                  <c:v>2.7900000000000001E-2</c:v>
                </c:pt>
                <c:pt idx="7">
                  <c:v>2.75E-2</c:v>
                </c:pt>
                <c:pt idx="8">
                  <c:v>2.75E-2</c:v>
                </c:pt>
                <c:pt idx="9">
                  <c:v>2.75E-2</c:v>
                </c:pt>
                <c:pt idx="10">
                  <c:v>2.7400000000000001E-2</c:v>
                </c:pt>
                <c:pt idx="11">
                  <c:v>2.7400000000000001E-2</c:v>
                </c:pt>
                <c:pt idx="12">
                  <c:v>2.7200000000000002E-2</c:v>
                </c:pt>
                <c:pt idx="13">
                  <c:v>2.69E-2</c:v>
                </c:pt>
                <c:pt idx="14">
                  <c:v>2.69E-2</c:v>
                </c:pt>
                <c:pt idx="15">
                  <c:v>2.6800000000000001E-2</c:v>
                </c:pt>
                <c:pt idx="16">
                  <c:v>2.6600000000000002E-2</c:v>
                </c:pt>
                <c:pt idx="17">
                  <c:v>2.6600000000000002E-2</c:v>
                </c:pt>
                <c:pt idx="18">
                  <c:v>2.6699999999999998E-2</c:v>
                </c:pt>
                <c:pt idx="19">
                  <c:v>2.6600000000000002E-2</c:v>
                </c:pt>
                <c:pt idx="20">
                  <c:v>2.6600000000000002E-2</c:v>
                </c:pt>
                <c:pt idx="21">
                  <c:v>2.6699999999999998E-2</c:v>
                </c:pt>
                <c:pt idx="22">
                  <c:v>2.6699999999999998E-2</c:v>
                </c:pt>
                <c:pt idx="23">
                  <c:v>2.6000000000000002E-2</c:v>
                </c:pt>
                <c:pt idx="24">
                  <c:v>2.58E-2</c:v>
                </c:pt>
                <c:pt idx="25">
                  <c:v>2.5399999999999999E-2</c:v>
                </c:pt>
                <c:pt idx="26">
                  <c:v>2.53E-2</c:v>
                </c:pt>
                <c:pt idx="27">
                  <c:v>2.4799999999999999E-2</c:v>
                </c:pt>
                <c:pt idx="28">
                  <c:v>2.4700000000000003E-2</c:v>
                </c:pt>
                <c:pt idx="29">
                  <c:v>2.46E-2</c:v>
                </c:pt>
                <c:pt idx="30">
                  <c:v>2.4500000000000001E-2</c:v>
                </c:pt>
                <c:pt idx="31">
                  <c:v>2.4399999999999998E-2</c:v>
                </c:pt>
                <c:pt idx="32">
                  <c:v>2.41E-2</c:v>
                </c:pt>
                <c:pt idx="33">
                  <c:v>2.4E-2</c:v>
                </c:pt>
                <c:pt idx="34">
                  <c:v>2.4E-2</c:v>
                </c:pt>
                <c:pt idx="35">
                  <c:v>2.4E-2</c:v>
                </c:pt>
                <c:pt idx="36">
                  <c:v>2.3900000000000001E-2</c:v>
                </c:pt>
                <c:pt idx="37">
                  <c:v>2.3700000000000002E-2</c:v>
                </c:pt>
                <c:pt idx="38">
                  <c:v>2.3700000000000002E-2</c:v>
                </c:pt>
                <c:pt idx="39">
                  <c:v>2.3799999999999998E-2</c:v>
                </c:pt>
                <c:pt idx="40">
                  <c:v>2.41E-2</c:v>
                </c:pt>
                <c:pt idx="41">
                  <c:v>2.4199999999999999E-2</c:v>
                </c:pt>
                <c:pt idx="42">
                  <c:v>2.4900000000000002E-2</c:v>
                </c:pt>
                <c:pt idx="43">
                  <c:v>2.4799999999999999E-2</c:v>
                </c:pt>
                <c:pt idx="44">
                  <c:v>2.4700000000000003E-2</c:v>
                </c:pt>
                <c:pt idx="45">
                  <c:v>2.5000000000000001E-2</c:v>
                </c:pt>
                <c:pt idx="46">
                  <c:v>2.5099999999999997E-2</c:v>
                </c:pt>
                <c:pt idx="47">
                  <c:v>2.5099999999999997E-2</c:v>
                </c:pt>
                <c:pt idx="48">
                  <c:v>2.5499999999999998E-2</c:v>
                </c:pt>
                <c:pt idx="49">
                  <c:v>2.5499999999999998E-2</c:v>
                </c:pt>
                <c:pt idx="50">
                  <c:v>2.5499999999999998E-2</c:v>
                </c:pt>
                <c:pt idx="51">
                  <c:v>2.6099999999999998E-2</c:v>
                </c:pt>
                <c:pt idx="52">
                  <c:v>2.6000000000000002E-2</c:v>
                </c:pt>
                <c:pt idx="53">
                  <c:v>2.6000000000000002E-2</c:v>
                </c:pt>
                <c:pt idx="54">
                  <c:v>2.6699999999999998E-2</c:v>
                </c:pt>
                <c:pt idx="55">
                  <c:v>2.69E-2</c:v>
                </c:pt>
                <c:pt idx="56">
                  <c:v>2.75E-2</c:v>
                </c:pt>
                <c:pt idx="57">
                  <c:v>2.7900000000000001E-2</c:v>
                </c:pt>
                <c:pt idx="58">
                  <c:v>2.7900000000000001E-2</c:v>
                </c:pt>
                <c:pt idx="59">
                  <c:v>2.7999999999999997E-2</c:v>
                </c:pt>
                <c:pt idx="60">
                  <c:v>2.7900000000000001E-2</c:v>
                </c:pt>
                <c:pt idx="61">
                  <c:v>2.7699999999999999E-2</c:v>
                </c:pt>
                <c:pt idx="62">
                  <c:v>2.7900000000000001E-2</c:v>
                </c:pt>
                <c:pt idx="63">
                  <c:v>2.7999999999999997E-2</c:v>
                </c:pt>
                <c:pt idx="64">
                  <c:v>2.7999999999999997E-2</c:v>
                </c:pt>
                <c:pt idx="65">
                  <c:v>2.8399999999999998E-2</c:v>
                </c:pt>
                <c:pt idx="66">
                  <c:v>2.8500000000000001E-2</c:v>
                </c:pt>
                <c:pt idx="67">
                  <c:v>3.0200000000000001E-2</c:v>
                </c:pt>
                <c:pt idx="68">
                  <c:v>3.04E-2</c:v>
                </c:pt>
                <c:pt idx="69">
                  <c:v>3.0899999999999997E-2</c:v>
                </c:pt>
                <c:pt idx="70">
                  <c:v>3.1200000000000002E-2</c:v>
                </c:pt>
                <c:pt idx="71">
                  <c:v>3.1699999999999999E-2</c:v>
                </c:pt>
                <c:pt idx="72">
                  <c:v>3.1899999999999998E-2</c:v>
                </c:pt>
                <c:pt idx="73">
                  <c:v>3.0800000000000001E-2</c:v>
                </c:pt>
                <c:pt idx="74">
                  <c:v>2.9300000000000003E-2</c:v>
                </c:pt>
                <c:pt idx="75">
                  <c:v>2.81E-2</c:v>
                </c:pt>
                <c:pt idx="76">
                  <c:v>2.7900000000000001E-2</c:v>
                </c:pt>
                <c:pt idx="77">
                  <c:v>2.6600000000000002E-2</c:v>
                </c:pt>
                <c:pt idx="78">
                  <c:v>2.4900000000000002E-2</c:v>
                </c:pt>
                <c:pt idx="79">
                  <c:v>2.41E-2</c:v>
                </c:pt>
                <c:pt idx="80">
                  <c:v>2.3700000000000002E-2</c:v>
                </c:pt>
                <c:pt idx="81">
                  <c:v>2.23E-2</c:v>
                </c:pt>
                <c:pt idx="82">
                  <c:v>2.2000000000000002E-2</c:v>
                </c:pt>
                <c:pt idx="83">
                  <c:v>2.1700000000000001E-2</c:v>
                </c:pt>
                <c:pt idx="84">
                  <c:v>2.1000000000000001E-2</c:v>
                </c:pt>
                <c:pt idx="85">
                  <c:v>2.1099999999999997E-2</c:v>
                </c:pt>
                <c:pt idx="86">
                  <c:v>2.0799999999999999E-2</c:v>
                </c:pt>
                <c:pt idx="87">
                  <c:v>2.0499999999999997E-2</c:v>
                </c:pt>
                <c:pt idx="88">
                  <c:v>2.0299999999999999E-2</c:v>
                </c:pt>
                <c:pt idx="89">
                  <c:v>1.9599999999999999E-2</c:v>
                </c:pt>
                <c:pt idx="90">
                  <c:v>1.9599999999999999E-2</c:v>
                </c:pt>
                <c:pt idx="91">
                  <c:v>1.9599999999999999E-2</c:v>
                </c:pt>
                <c:pt idx="92">
                  <c:v>1.9599999999999999E-2</c:v>
                </c:pt>
                <c:pt idx="93">
                  <c:v>1.9799999999999998E-2</c:v>
                </c:pt>
                <c:pt idx="94">
                  <c:v>1.9900000000000001E-2</c:v>
                </c:pt>
                <c:pt idx="95">
                  <c:v>1.9900000000000001E-2</c:v>
                </c:pt>
                <c:pt idx="96">
                  <c:v>2.0199999999999999E-2</c:v>
                </c:pt>
                <c:pt idx="97">
                  <c:v>2.0199999999999999E-2</c:v>
                </c:pt>
                <c:pt idx="98">
                  <c:v>2.0400000000000001E-2</c:v>
                </c:pt>
                <c:pt idx="99">
                  <c:v>2.1400000000000002E-2</c:v>
                </c:pt>
                <c:pt idx="100">
                  <c:v>2.1499999999999998E-2</c:v>
                </c:pt>
                <c:pt idx="101">
                  <c:v>2.2099999999999998E-2</c:v>
                </c:pt>
                <c:pt idx="102">
                  <c:v>2.23E-2</c:v>
                </c:pt>
                <c:pt idx="103">
                  <c:v>2.2700000000000001E-2</c:v>
                </c:pt>
                <c:pt idx="104">
                  <c:v>2.2799999999999997E-2</c:v>
                </c:pt>
                <c:pt idx="105">
                  <c:v>2.3E-2</c:v>
                </c:pt>
                <c:pt idx="106">
                  <c:v>2.35E-2</c:v>
                </c:pt>
                <c:pt idx="107">
                  <c:v>2.3799999999999998E-2</c:v>
                </c:pt>
                <c:pt idx="108">
                  <c:v>2.3799999999999998E-2</c:v>
                </c:pt>
                <c:pt idx="109">
                  <c:v>2.4E-2</c:v>
                </c:pt>
                <c:pt idx="110">
                  <c:v>2.3900000000000001E-2</c:v>
                </c:pt>
                <c:pt idx="111">
                  <c:v>2.35E-2</c:v>
                </c:pt>
                <c:pt idx="112">
                  <c:v>2.3399999999999997E-2</c:v>
                </c:pt>
                <c:pt idx="113">
                  <c:v>2.2599999999999999E-2</c:v>
                </c:pt>
                <c:pt idx="114">
                  <c:v>2.1499999999999998E-2</c:v>
                </c:pt>
                <c:pt idx="115">
                  <c:v>2.1000000000000001E-2</c:v>
                </c:pt>
                <c:pt idx="116">
                  <c:v>2.0299999999999999E-2</c:v>
                </c:pt>
                <c:pt idx="117">
                  <c:v>2.0099999999999996E-2</c:v>
                </c:pt>
                <c:pt idx="118">
                  <c:v>0.02</c:v>
                </c:pt>
                <c:pt idx="119">
                  <c:v>0.02</c:v>
                </c:pt>
                <c:pt idx="120">
                  <c:v>1.9099999999999999E-2</c:v>
                </c:pt>
                <c:pt idx="121">
                  <c:v>1.8000000000000002E-2</c:v>
                </c:pt>
                <c:pt idx="122">
                  <c:v>1.72E-2</c:v>
                </c:pt>
                <c:pt idx="123">
                  <c:v>1.7000000000000001E-2</c:v>
                </c:pt>
                <c:pt idx="124">
                  <c:v>1.6299999999999999E-2</c:v>
                </c:pt>
                <c:pt idx="125">
                  <c:v>1.61E-2</c:v>
                </c:pt>
                <c:pt idx="126">
                  <c:v>1.5300000000000001E-2</c:v>
                </c:pt>
                <c:pt idx="127">
                  <c:v>1.5100000000000001E-2</c:v>
                </c:pt>
                <c:pt idx="128">
                  <c:v>1.4999999999999999E-2</c:v>
                </c:pt>
                <c:pt idx="129">
                  <c:v>1.4499999999999999E-2</c:v>
                </c:pt>
                <c:pt idx="130">
                  <c:v>1.43E-2</c:v>
                </c:pt>
                <c:pt idx="131">
                  <c:v>1.44E-2</c:v>
                </c:pt>
                <c:pt idx="132">
                  <c:v>1.3999999999999999E-2</c:v>
                </c:pt>
                <c:pt idx="133">
                  <c:v>1.3600000000000001E-2</c:v>
                </c:pt>
                <c:pt idx="134">
                  <c:v>1.3600000000000001E-2</c:v>
                </c:pt>
                <c:pt idx="135">
                  <c:v>1.3600000000000001E-2</c:v>
                </c:pt>
                <c:pt idx="136">
                  <c:v>1.3500000000000002E-2</c:v>
                </c:pt>
                <c:pt idx="137">
                  <c:v>1.3500000000000002E-2</c:v>
                </c:pt>
                <c:pt idx="138">
                  <c:v>1.2800000000000001E-2</c:v>
                </c:pt>
                <c:pt idx="139">
                  <c:v>1.2699999999999999E-2</c:v>
                </c:pt>
                <c:pt idx="140">
                  <c:v>1.2500000000000001E-2</c:v>
                </c:pt>
                <c:pt idx="141">
                  <c:v>1.2E-2</c:v>
                </c:pt>
                <c:pt idx="142">
                  <c:v>1.2E-2</c:v>
                </c:pt>
                <c:pt idx="143">
                  <c:v>1.1599999999999999E-2</c:v>
                </c:pt>
                <c:pt idx="144">
                  <c:v>1.15E-2</c:v>
                </c:pt>
                <c:pt idx="145">
                  <c:v>1.1399999999999999E-2</c:v>
                </c:pt>
                <c:pt idx="146">
                  <c:v>1.1000000000000001E-2</c:v>
                </c:pt>
                <c:pt idx="147">
                  <c:v>1.0500000000000001E-2</c:v>
                </c:pt>
                <c:pt idx="148">
                  <c:v>1.03E-2</c:v>
                </c:pt>
                <c:pt idx="149">
                  <c:v>1.0200000000000001E-2</c:v>
                </c:pt>
                <c:pt idx="150">
                  <c:v>9.5999999999999992E-3</c:v>
                </c:pt>
                <c:pt idx="151">
                  <c:v>9.3999999999999986E-3</c:v>
                </c:pt>
                <c:pt idx="152">
                  <c:v>9.300000000000001E-3</c:v>
                </c:pt>
                <c:pt idx="153">
                  <c:v>9.0000000000000011E-3</c:v>
                </c:pt>
                <c:pt idx="154">
                  <c:v>8.3999999999999995E-3</c:v>
                </c:pt>
                <c:pt idx="155">
                  <c:v>8.3000000000000001E-3</c:v>
                </c:pt>
                <c:pt idx="156">
                  <c:v>7.4999999999999997E-3</c:v>
                </c:pt>
                <c:pt idx="157">
                  <c:v>7.3000000000000001E-3</c:v>
                </c:pt>
                <c:pt idx="158">
                  <c:v>6.6E-3</c:v>
                </c:pt>
                <c:pt idx="159">
                  <c:v>6.4000000000000003E-3</c:v>
                </c:pt>
                <c:pt idx="160">
                  <c:v>6.3E-3</c:v>
                </c:pt>
                <c:pt idx="161">
                  <c:v>5.7999999999999996E-3</c:v>
                </c:pt>
                <c:pt idx="162">
                  <c:v>5.4000000000000003E-3</c:v>
                </c:pt>
                <c:pt idx="163">
                  <c:v>5.3E-3</c:v>
                </c:pt>
                <c:pt idx="164">
                  <c:v>4.5999999999999999E-3</c:v>
                </c:pt>
                <c:pt idx="165">
                  <c:v>4.4000000000000003E-3</c:v>
                </c:pt>
                <c:pt idx="166">
                  <c:v>4.3E-3</c:v>
                </c:pt>
                <c:pt idx="167">
                  <c:v>4.0999999999999995E-3</c:v>
                </c:pt>
                <c:pt idx="168">
                  <c:v>3.7000000000000002E-3</c:v>
                </c:pt>
                <c:pt idx="169">
                  <c:v>3.4999999999999996E-3</c:v>
                </c:pt>
                <c:pt idx="170">
                  <c:v>3.0999999999999999E-3</c:v>
                </c:pt>
                <c:pt idx="171">
                  <c:v>3.0000000000000001E-3</c:v>
                </c:pt>
                <c:pt idx="172">
                  <c:v>2.8000000000000004E-3</c:v>
                </c:pt>
                <c:pt idx="173">
                  <c:v>2.5000000000000001E-3</c:v>
                </c:pt>
                <c:pt idx="174">
                  <c:v>2.3999999999999998E-3</c:v>
                </c:pt>
                <c:pt idx="175">
                  <c:v>2E-3</c:v>
                </c:pt>
                <c:pt idx="176">
                  <c:v>2E-3</c:v>
                </c:pt>
                <c:pt idx="177">
                  <c:v>1.7000000000000001E-3</c:v>
                </c:pt>
                <c:pt idx="178">
                  <c:v>1.7000000000000001E-3</c:v>
                </c:pt>
                <c:pt idx="179">
                  <c:v>1.4000000000000002E-3</c:v>
                </c:pt>
                <c:pt idx="180">
                  <c:v>1.4000000000000002E-3</c:v>
                </c:pt>
                <c:pt idx="181">
                  <c:v>1.4000000000000002E-3</c:v>
                </c:pt>
                <c:pt idx="182">
                  <c:v>1.4000000000000002E-3</c:v>
                </c:pt>
                <c:pt idx="183">
                  <c:v>1.2999999999999999E-3</c:v>
                </c:pt>
                <c:pt idx="184">
                  <c:v>1.2999999999999999E-3</c:v>
                </c:pt>
                <c:pt idx="185">
                  <c:v>1.2999999999999999E-3</c:v>
                </c:pt>
                <c:pt idx="186">
                  <c:v>1.1999999999999999E-3</c:v>
                </c:pt>
                <c:pt idx="187">
                  <c:v>1.1000000000000001E-3</c:v>
                </c:pt>
                <c:pt idx="188">
                  <c:v>1.1000000000000001E-3</c:v>
                </c:pt>
                <c:pt idx="189">
                  <c:v>1.1000000000000001E-3</c:v>
                </c:pt>
                <c:pt idx="190">
                  <c:v>1.1000000000000001E-3</c:v>
                </c:pt>
                <c:pt idx="191">
                  <c:v>1E-3</c:v>
                </c:pt>
                <c:pt idx="192">
                  <c:v>8.9999999999999998E-4</c:v>
                </c:pt>
                <c:pt idx="193">
                  <c:v>8.9999999999999998E-4</c:v>
                </c:pt>
                <c:pt idx="194">
                  <c:v>8.9999999999999998E-4</c:v>
                </c:pt>
                <c:pt idx="195">
                  <c:v>8.9999999999999998E-4</c:v>
                </c:pt>
                <c:pt idx="196">
                  <c:v>8.9999999999999998E-4</c:v>
                </c:pt>
                <c:pt idx="197">
                  <c:v>8.9999999999999998E-4</c:v>
                </c:pt>
                <c:pt idx="198">
                  <c:v>8.0000000000000004E-4</c:v>
                </c:pt>
                <c:pt idx="199">
                  <c:v>8.0000000000000004E-4</c:v>
                </c:pt>
                <c:pt idx="200">
                  <c:v>8.0000000000000004E-4</c:v>
                </c:pt>
                <c:pt idx="201">
                  <c:v>8.0000000000000004E-4</c:v>
                </c:pt>
                <c:pt idx="202">
                  <c:v>5.9999999999999995E-4</c:v>
                </c:pt>
                <c:pt idx="203">
                  <c:v>5.9999999999999995E-4</c:v>
                </c:pt>
                <c:pt idx="204">
                  <c:v>5.9999999999999995E-4</c:v>
                </c:pt>
                <c:pt idx="205">
                  <c:v>5.9999999999999995E-4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2F-4D16-B620-9256901A1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515695"/>
        <c:axId val="192282095"/>
      </c:lineChart>
      <c:dateAx>
        <c:axId val="373479695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92286255"/>
        <c:crosses val="autoZero"/>
        <c:auto val="0"/>
        <c:lblOffset val="100"/>
        <c:baseTimeUnit val="days"/>
        <c:majorUnit val="6"/>
        <c:minorUnit val="6"/>
      </c:dateAx>
      <c:valAx>
        <c:axId val="192286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3479695"/>
        <c:crosses val="autoZero"/>
        <c:crossBetween val="midCat"/>
      </c:valAx>
      <c:valAx>
        <c:axId val="192282095"/>
        <c:scaling>
          <c:orientation val="minMax"/>
        </c:scaling>
        <c:delete val="0"/>
        <c:axPos val="r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3515695"/>
        <c:crosses val="max"/>
        <c:crossBetween val="between"/>
      </c:valAx>
      <c:catAx>
        <c:axId val="37351569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228209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63694922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4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1997309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9921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7172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4505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18327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7684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09045103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4518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53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41938771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5106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2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560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0975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71063-344B-457A-9E52-DF6577CDB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Lenen en Sparen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E32E23-9EE9-4E28-B5AE-B1547B4EF5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ruilen over de tijd</a:t>
            </a:r>
          </a:p>
        </p:txBody>
      </p:sp>
    </p:spTree>
    <p:extLst>
      <p:ext uri="{BB962C8B-B14F-4D97-AF65-F5344CB8AC3E}">
        <p14:creationId xmlns:p14="http://schemas.microsoft.com/office/powerpoint/2010/main" val="2753060714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BCF5106-FCE8-40FE-A64E-BE9D5D71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1180730"/>
            <a:ext cx="10426262" cy="5419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Jan leent € 5.000 uit aan zijn vriend Theo. Theo gebruikt het geld om een eigen bedrijfje te starten.</a:t>
            </a:r>
          </a:p>
          <a:p>
            <a:pPr marL="0" indent="0">
              <a:buNone/>
            </a:pPr>
            <a:r>
              <a:rPr lang="nl-NL" sz="2200" dirty="0"/>
              <a:t>Theo zal over 10 jaar het hele bedrag ineens terug betalen.</a:t>
            </a:r>
          </a:p>
          <a:p>
            <a:pPr marL="0" indent="0">
              <a:buNone/>
            </a:pPr>
            <a:r>
              <a:rPr lang="nl-NL" sz="2200" dirty="0"/>
              <a:t>De gemiddelde inflatie is 2%.</a:t>
            </a:r>
          </a:p>
          <a:p>
            <a:pPr marL="0" indent="0">
              <a:buNone/>
            </a:pPr>
            <a:endParaRPr lang="nl-NL" sz="2200" dirty="0"/>
          </a:p>
          <a:p>
            <a:pPr marL="457200" indent="-457200">
              <a:buFont typeface="+mj-lt"/>
              <a:buAutoNum type="arabicPeriod"/>
            </a:pPr>
            <a:r>
              <a:rPr lang="nl-NL" sz="2200" dirty="0"/>
              <a:t>Bereken hoeveel procent de koopkracht van het uitgeleende bedrag daalt in deze 10 jaar.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/>
              <a:t>Waaruit bestaat het debiteurenrisico in dit geval?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/>
              <a:t>Wat zou Jan kunnen doen om het debiteurenrisico te verkleinen?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FB504D9-F82F-4F11-A132-157754AEA0E0}"/>
              </a:ext>
            </a:extLst>
          </p:cNvPr>
          <p:cNvSpPr/>
          <p:nvPr/>
        </p:nvSpPr>
        <p:spPr>
          <a:xfrm>
            <a:off x="1464816" y="4856085"/>
            <a:ext cx="10440139" cy="1740024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F019B6-1042-4C76-9077-99DF8A1F7764}"/>
              </a:ext>
            </a:extLst>
          </p:cNvPr>
          <p:cNvSpPr txBox="1"/>
          <p:nvPr/>
        </p:nvSpPr>
        <p:spPr>
          <a:xfrm>
            <a:off x="1526958" y="4980372"/>
            <a:ext cx="102980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AutoNum type="arabicPeriod"/>
            </a:pPr>
            <a:r>
              <a:rPr lang="nl-NL" dirty="0"/>
              <a:t>Stel dat een product nu € 1 kost – je kunt nu dus 5.000 producten kopen.</a:t>
            </a:r>
          </a:p>
          <a:p>
            <a:pPr marL="355600" indent="-355600">
              <a:tabLst>
                <a:tab pos="355600" algn="l"/>
              </a:tabLst>
            </a:pPr>
            <a:r>
              <a:rPr lang="nl-NL" dirty="0"/>
              <a:t>	Over 10 jaar kost het product € 1 × 1,02</a:t>
            </a:r>
            <a:r>
              <a:rPr lang="nl-NL" baseline="30000" dirty="0"/>
              <a:t>10</a:t>
            </a:r>
            <a:r>
              <a:rPr lang="nl-NL" dirty="0"/>
              <a:t> ≈ € 1,22</a:t>
            </a:r>
          </a:p>
          <a:p>
            <a:pPr marL="355600" indent="-355600">
              <a:tabLst>
                <a:tab pos="355600" algn="l"/>
              </a:tabLst>
            </a:pPr>
            <a:r>
              <a:rPr lang="nl-NL" dirty="0"/>
              <a:t>	Je kunt over 10 jaar dus nog maar 4.098 producten kopen.</a:t>
            </a:r>
          </a:p>
          <a:p>
            <a:pPr marL="355600" indent="-355600">
              <a:tabLst>
                <a:tab pos="355600" algn="l"/>
              </a:tabLst>
            </a:pPr>
            <a:endParaRPr lang="nl-NL" dirty="0"/>
          </a:p>
          <a:p>
            <a:pPr marL="355600" indent="-355600">
              <a:tabLst>
                <a:tab pos="355600" algn="l"/>
              </a:tabLst>
            </a:pPr>
            <a:r>
              <a:rPr lang="nl-NL" dirty="0"/>
              <a:t>	Dat is 18% minder dan nu.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6D1445D-1C2F-4281-A9EF-9CBFF294AFB6}"/>
                  </a:ext>
                </a:extLst>
              </p:cNvPr>
              <p:cNvSpPr txBox="1"/>
              <p:nvPr/>
            </p:nvSpPr>
            <p:spPr>
              <a:xfrm>
                <a:off x="8231516" y="6021573"/>
                <a:ext cx="3655681" cy="505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RIC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NIC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PIC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122</m:t>
                        </m:r>
                      </m:den>
                    </m:f>
                    <m:r>
                      <m:rPr>
                        <m:nor/>
                      </m:rPr>
                      <a:rPr lang="nl-NL" sz="1600" i="0" smtClean="0"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600" b="0" i="0" smtClean="0"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nl-NL" dirty="0"/>
                  <a:t> ≈ 82 (-18%) </a:t>
                </a:r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6D1445D-1C2F-4281-A9EF-9CBFF294A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516" y="6021573"/>
                <a:ext cx="3655681" cy="505331"/>
              </a:xfrm>
              <a:prstGeom prst="rect">
                <a:avLst/>
              </a:prstGeom>
              <a:blipFill>
                <a:blip r:embed="rId2"/>
                <a:stretch>
                  <a:fillRect l="-1333" r="-333" b="-72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555BB5B4-0434-402D-AD68-441F23CDA4BC}"/>
              </a:ext>
            </a:extLst>
          </p:cNvPr>
          <p:cNvSpPr txBox="1"/>
          <p:nvPr/>
        </p:nvSpPr>
        <p:spPr>
          <a:xfrm>
            <a:off x="1525078" y="4979159"/>
            <a:ext cx="1029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+mj-lt"/>
              <a:buAutoNum type="arabicPeriod" startAt="2"/>
            </a:pPr>
            <a:r>
              <a:rPr lang="nl-NL" dirty="0"/>
              <a:t>Het bedrijf kan failliet gaan, waardoor Theo het geld niet meer kan terug betalen.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2C4433C-F81B-45D2-931A-EF83CD699D59}"/>
              </a:ext>
            </a:extLst>
          </p:cNvPr>
          <p:cNvSpPr txBox="1"/>
          <p:nvPr/>
        </p:nvSpPr>
        <p:spPr>
          <a:xfrm>
            <a:off x="1526373" y="4979159"/>
            <a:ext cx="10298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+mj-lt"/>
              <a:buAutoNum type="arabicPeriod" startAt="3"/>
            </a:pPr>
            <a:r>
              <a:rPr lang="nl-NL" dirty="0"/>
              <a:t>Jan zou bijvoorbeeld:</a:t>
            </a:r>
          </a:p>
          <a:p>
            <a:pPr marL="812800" lvl="1" indent="-355600">
              <a:buFont typeface="Arial" panose="020B0604020202020204" pitchFamily="34" charset="0"/>
              <a:buChar char="•"/>
            </a:pPr>
            <a:r>
              <a:rPr lang="nl-NL" dirty="0"/>
              <a:t>Een onderpand kunnen vragen voor het bedrag.</a:t>
            </a:r>
          </a:p>
          <a:p>
            <a:pPr marL="812800" lvl="1" indent="-355600">
              <a:buFont typeface="Arial" panose="020B0604020202020204" pitchFamily="34" charset="0"/>
              <a:buChar char="•"/>
            </a:pPr>
            <a:r>
              <a:rPr lang="nl-NL" dirty="0"/>
              <a:t>Een rol kunnen opeisen binnen het bedrijf bij belangrijke beslissingen.</a:t>
            </a:r>
          </a:p>
        </p:txBody>
      </p:sp>
    </p:spTree>
    <p:extLst>
      <p:ext uri="{BB962C8B-B14F-4D97-AF65-F5344CB8AC3E}">
        <p14:creationId xmlns:p14="http://schemas.microsoft.com/office/powerpoint/2010/main" val="269556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 build="allAtOnce"/>
      <p:bldP spid="9" grpId="0"/>
      <p:bldP spid="9" grpId="1"/>
      <p:bldP spid="10" grpId="0"/>
      <p:bldP spid="1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85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CAFD6333-E0F1-4695-996B-0DEC0EED2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04918"/>
            <a:ext cx="10515600" cy="461665"/>
          </a:xfrm>
        </p:spPr>
        <p:txBody>
          <a:bodyPr/>
          <a:lstStyle/>
          <a:p>
            <a:r>
              <a:rPr lang="nl-NL" dirty="0"/>
              <a:t>Sparen – rekenen met samengestelde rente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6CE0CC-1F46-4F4A-871A-CB9DF0EF51B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26982"/>
            <a:ext cx="10515600" cy="461665"/>
          </a:xfrm>
        </p:spPr>
        <p:txBody>
          <a:bodyPr/>
          <a:lstStyle/>
          <a:p>
            <a:r>
              <a:rPr lang="nl-NL" dirty="0"/>
              <a:t>Lenen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AAFD309-43AE-4029-A924-273057C7FDA2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Ruilen over de tijd</a:t>
            </a:r>
          </a:p>
        </p:txBody>
      </p:sp>
    </p:spTree>
    <p:extLst>
      <p:ext uri="{BB962C8B-B14F-4D97-AF65-F5344CB8AC3E}">
        <p14:creationId xmlns:p14="http://schemas.microsoft.com/office/powerpoint/2010/main" val="150672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74B3CBB-AA4A-4FEC-8400-DCE1ACA02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Sparen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3A45735-8205-4066-A12D-CE2A4CF57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Mensen hebben een voorkeur om NU te consumeren.</a:t>
            </a:r>
            <a:br>
              <a:rPr lang="nl-NL" dirty="0"/>
            </a:br>
            <a:r>
              <a:rPr lang="nl-NL" dirty="0"/>
              <a:t>(waardering huidige &gt; toekomst)</a:t>
            </a:r>
          </a:p>
          <a:p>
            <a:r>
              <a:rPr lang="nl-NL" dirty="0"/>
              <a:t>Maar tóch sparen mensen, omdat ze:</a:t>
            </a:r>
          </a:p>
          <a:p>
            <a:pPr lvl="1"/>
            <a:r>
              <a:rPr lang="nl-NL" dirty="0"/>
              <a:t>een </a:t>
            </a:r>
            <a:r>
              <a:rPr lang="nl-NL" b="1" dirty="0"/>
              <a:t>doel</a:t>
            </a:r>
            <a:r>
              <a:rPr lang="nl-NL" dirty="0"/>
              <a:t> hebben</a:t>
            </a:r>
            <a:br>
              <a:rPr lang="nl-NL" dirty="0"/>
            </a:br>
            <a:r>
              <a:rPr lang="nl-NL" dirty="0"/>
              <a:t>zoals de aanschaf van een auto </a:t>
            </a:r>
            <a:br>
              <a:rPr lang="nl-NL" dirty="0"/>
            </a:br>
            <a:r>
              <a:rPr lang="nl-NL" dirty="0"/>
              <a:t>of de financiering van een studie</a:t>
            </a:r>
            <a:br>
              <a:rPr lang="nl-NL" dirty="0"/>
            </a:br>
            <a:r>
              <a:rPr lang="nl-NL" dirty="0"/>
              <a:t>of pensioen willen opbouwen</a:t>
            </a:r>
          </a:p>
          <a:p>
            <a:pPr lvl="1"/>
            <a:r>
              <a:rPr lang="nl-NL" dirty="0"/>
              <a:t>uit </a:t>
            </a:r>
            <a:r>
              <a:rPr lang="nl-NL" b="1" dirty="0"/>
              <a:t>voorzorg</a:t>
            </a:r>
            <a:r>
              <a:rPr lang="nl-NL" dirty="0"/>
              <a:t> een financiële buffer willen opbouwen</a:t>
            </a:r>
          </a:p>
          <a:p>
            <a:pPr lvl="1"/>
            <a:r>
              <a:rPr lang="nl-NL" dirty="0"/>
              <a:t>dan </a:t>
            </a:r>
            <a:r>
              <a:rPr lang="nl-NL" b="1" dirty="0"/>
              <a:t>geld verdienen</a:t>
            </a:r>
            <a:br>
              <a:rPr lang="nl-NL" dirty="0"/>
            </a:br>
            <a:r>
              <a:rPr lang="nl-NL" dirty="0"/>
              <a:t>want sparen levert rente-inkomsten op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034A71D-0FBE-454E-BE62-E24A8F4CC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762" y="2283930"/>
            <a:ext cx="3419475" cy="3419475"/>
          </a:xfrm>
          <a:prstGeom prst="rect">
            <a:avLst/>
          </a:prstGeom>
        </p:spPr>
      </p:pic>
      <p:grpSp>
        <p:nvGrpSpPr>
          <p:cNvPr id="12" name="Groep 11">
            <a:extLst>
              <a:ext uri="{FF2B5EF4-FFF2-40B4-BE49-F238E27FC236}">
                <a16:creationId xmlns:a16="http://schemas.microsoft.com/office/drawing/2014/main" id="{D9B8EC02-26BB-4CA7-B828-A377CB5493E0}"/>
              </a:ext>
            </a:extLst>
          </p:cNvPr>
          <p:cNvGrpSpPr/>
          <p:nvPr/>
        </p:nvGrpSpPr>
        <p:grpSpPr>
          <a:xfrm>
            <a:off x="8807087" y="1236662"/>
            <a:ext cx="1743075" cy="1743075"/>
            <a:chOff x="8972550" y="819150"/>
            <a:chExt cx="1743075" cy="1743075"/>
          </a:xfrm>
        </p:grpSpPr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1D25276A-020F-4870-A5FE-CFB5AC9629C8}"/>
                </a:ext>
              </a:extLst>
            </p:cNvPr>
            <p:cNvSpPr/>
            <p:nvPr/>
          </p:nvSpPr>
          <p:spPr>
            <a:xfrm>
              <a:off x="8972550" y="819150"/>
              <a:ext cx="1743075" cy="1743075"/>
            </a:xfrm>
            <a:prstGeom prst="rect">
              <a:avLst/>
            </a:prstGeom>
            <a:solidFill>
              <a:srgbClr val="ED4D0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Afbeelding met person, persoon, televisie, binnen&#10;&#10;Automatisch gegenereerde beschrijving">
              <a:extLst>
                <a:ext uri="{FF2B5EF4-FFF2-40B4-BE49-F238E27FC236}">
                  <a16:creationId xmlns:a16="http://schemas.microsoft.com/office/drawing/2014/main" id="{755A6198-BD07-403C-95CE-82E153417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1125" y="835337"/>
              <a:ext cx="1695450" cy="1695450"/>
            </a:xfrm>
            <a:prstGeom prst="rect">
              <a:avLst/>
            </a:prstGeom>
          </p:spPr>
        </p:pic>
      </p:grpSp>
      <p:pic>
        <p:nvPicPr>
          <p:cNvPr id="14" name="Graphic 13" descr="Cabriolet met effen opvulling">
            <a:extLst>
              <a:ext uri="{FF2B5EF4-FFF2-40B4-BE49-F238E27FC236}">
                <a16:creationId xmlns:a16="http://schemas.microsoft.com/office/drawing/2014/main" id="{012A4C4B-0CC0-44E0-89C7-8B75E65570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9734" y="4789005"/>
            <a:ext cx="914400" cy="914400"/>
          </a:xfrm>
          <a:prstGeom prst="rect">
            <a:avLst/>
          </a:prstGeom>
        </p:spPr>
      </p:pic>
      <p:pic>
        <p:nvPicPr>
          <p:cNvPr id="16" name="Graphic 15" descr="Man met wandelstok met effen opvulling">
            <a:extLst>
              <a:ext uri="{FF2B5EF4-FFF2-40B4-BE49-F238E27FC236}">
                <a16:creationId xmlns:a16="http://schemas.microsoft.com/office/drawing/2014/main" id="{571FEEDE-2B27-40C9-9810-1724B9D364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86809" y="5479171"/>
            <a:ext cx="914400" cy="914400"/>
          </a:xfrm>
          <a:prstGeom prst="rect">
            <a:avLst/>
          </a:prstGeom>
        </p:spPr>
      </p:pic>
      <p:pic>
        <p:nvPicPr>
          <p:cNvPr id="18" name="Graphic 17" descr="Munten met effen opvulling">
            <a:extLst>
              <a:ext uri="{FF2B5EF4-FFF2-40B4-BE49-F238E27FC236}">
                <a16:creationId xmlns:a16="http://schemas.microsoft.com/office/drawing/2014/main" id="{F51C28C9-D172-463C-B58D-6AA0DD19A0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37963" y="5613412"/>
            <a:ext cx="914400" cy="914400"/>
          </a:xfrm>
          <a:prstGeom prst="rect">
            <a:avLst/>
          </a:prstGeom>
        </p:spPr>
      </p:pic>
      <p:pic>
        <p:nvPicPr>
          <p:cNvPr id="20" name="Graphic 19" descr="Staafdiagram met stijgende lijn met effen opvulling">
            <a:extLst>
              <a:ext uri="{FF2B5EF4-FFF2-40B4-BE49-F238E27FC236}">
                <a16:creationId xmlns:a16="http://schemas.microsoft.com/office/drawing/2014/main" id="{20B07560-AFC7-4B6C-A234-BA368F3DC30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997713" y="51605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3898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AB65C3-15A1-43F5-9BE0-0B38E1D44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Lage of negatieve rente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05E843-D58A-4C35-844A-C2B6EE30F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543755" cy="4667250"/>
          </a:xfrm>
        </p:spPr>
        <p:txBody>
          <a:bodyPr>
            <a:normAutofit/>
          </a:bodyPr>
          <a:lstStyle/>
          <a:p>
            <a:r>
              <a:rPr lang="nl-NL" sz="2200" dirty="0"/>
              <a:t>In 20 jaar is de rente sterk gedaald,</a:t>
            </a:r>
          </a:p>
          <a:p>
            <a:r>
              <a:rPr lang="nl-NL" sz="2200" dirty="0"/>
              <a:t>toch zijn we MEER gaan sparen</a:t>
            </a:r>
          </a:p>
          <a:p>
            <a:endParaRPr lang="nl-NL" sz="2200" dirty="0"/>
          </a:p>
          <a:p>
            <a:r>
              <a:rPr lang="nl-NL" sz="2200" dirty="0"/>
              <a:t>Oorzaken: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800" dirty="0"/>
              <a:t>Meer onzekerheid = meer sparen voor buffers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800" dirty="0"/>
              <a:t>Minder rente = meer sparen om doel te halen</a:t>
            </a:r>
            <a:br>
              <a:rPr lang="nl-NL" sz="1800" dirty="0"/>
            </a:br>
            <a:r>
              <a:rPr lang="nl-NL" sz="1800" dirty="0"/>
              <a:t>(zowel pensioen als auto..)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NL" sz="1800" dirty="0"/>
          </a:p>
          <a:p>
            <a:r>
              <a:rPr lang="nl-NL" sz="2200" dirty="0"/>
              <a:t>Negatieve rente mogelijk?</a:t>
            </a:r>
          </a:p>
          <a:p>
            <a:pPr lvl="1"/>
            <a:r>
              <a:rPr lang="nl-NL" sz="1800" dirty="0"/>
              <a:t>Als mensen bereid zijn om te betalen voor het veilig bewaren van hun geld: JA,</a:t>
            </a:r>
          </a:p>
          <a:p>
            <a:pPr lvl="1"/>
            <a:r>
              <a:rPr lang="nl-NL" sz="1800" dirty="0"/>
              <a:t>want doelen en onzekerheid blijven reden om te sparen.</a:t>
            </a:r>
          </a:p>
        </p:txBody>
      </p:sp>
      <p:graphicFrame>
        <p:nvGraphicFramePr>
          <p:cNvPr id="7" name="Grafiek 6">
            <a:extLst>
              <a:ext uri="{FF2B5EF4-FFF2-40B4-BE49-F238E27FC236}">
                <a16:creationId xmlns:a16="http://schemas.microsoft.com/office/drawing/2014/main" id="{09DC47EA-0F56-46A2-BF22-70B66BEFE7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155826"/>
              </p:ext>
            </p:extLst>
          </p:nvPr>
        </p:nvGraphicFramePr>
        <p:xfrm>
          <a:off x="6105634" y="1825625"/>
          <a:ext cx="5969809" cy="370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15982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C979DC-B3C7-4DB5-9C79-4A59AC06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Sparen: rente over rente</a:t>
            </a:r>
            <a:br>
              <a:rPr lang="nl-NL" dirty="0"/>
            </a:b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 samengestelde rente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47062B-3265-4661-A055-5BE0ACE3FA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Als je spaart, krijg je op 1 januari de rente van afgelopen jaar bijgeschreven op je rekening.</a:t>
            </a:r>
          </a:p>
          <a:p>
            <a:pPr marL="0" indent="0">
              <a:buNone/>
            </a:pPr>
            <a:r>
              <a:rPr lang="nl-NL" sz="2200" dirty="0"/>
              <a:t>Als het eenmaal op je rekening staat, krijg je ook over dát bedrag rente.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nl-NL" sz="2200" dirty="0"/>
              <a:t>Je krijgt rente over rente.</a:t>
            </a:r>
          </a:p>
          <a:p>
            <a:pPr marL="0" indent="0">
              <a:spcBef>
                <a:spcPts val="300"/>
              </a:spcBef>
              <a:buNone/>
            </a:pPr>
            <a:endParaRPr lang="nl-NL" sz="2200" dirty="0"/>
          </a:p>
          <a:p>
            <a:pPr marL="0" indent="0">
              <a:spcBef>
                <a:spcPts val="300"/>
              </a:spcBef>
              <a:buNone/>
            </a:pPr>
            <a:r>
              <a:rPr lang="nl-NL" sz="2000" dirty="0"/>
              <a:t>Voorbeeld:</a:t>
            </a:r>
          </a:p>
          <a:p>
            <a:pPr lvl="1"/>
            <a:r>
              <a:rPr lang="nl-NL" sz="1800" dirty="0"/>
              <a:t>€ 5.000 sparen (vanaf 1 januari)</a:t>
            </a:r>
          </a:p>
          <a:p>
            <a:pPr lvl="1"/>
            <a:r>
              <a:rPr lang="nl-NL" sz="1800" dirty="0"/>
              <a:t>5 jaar lang</a:t>
            </a:r>
          </a:p>
          <a:p>
            <a:pPr lvl="1"/>
            <a:r>
              <a:rPr lang="nl-NL" sz="1800" dirty="0"/>
              <a:t>tegen 2% rente</a:t>
            </a:r>
          </a:p>
        </p:txBody>
      </p:sp>
      <p:grpSp>
        <p:nvGrpSpPr>
          <p:cNvPr id="73" name="Groep 72">
            <a:extLst>
              <a:ext uri="{FF2B5EF4-FFF2-40B4-BE49-F238E27FC236}">
                <a16:creationId xmlns:a16="http://schemas.microsoft.com/office/drawing/2014/main" id="{4270BB26-C3D1-4D73-AC53-474973D1FEC5}"/>
              </a:ext>
            </a:extLst>
          </p:cNvPr>
          <p:cNvGrpSpPr/>
          <p:nvPr/>
        </p:nvGrpSpPr>
        <p:grpSpPr>
          <a:xfrm>
            <a:off x="6876358" y="2876878"/>
            <a:ext cx="3805402" cy="643351"/>
            <a:chOff x="6876358" y="2876878"/>
            <a:chExt cx="3805402" cy="643351"/>
          </a:xfrm>
        </p:grpSpPr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539F1F52-D21C-43D0-9574-BA691F2D366A}"/>
                </a:ext>
              </a:extLst>
            </p:cNvPr>
            <p:cNvCxnSpPr/>
            <p:nvPr/>
          </p:nvCxnSpPr>
          <p:spPr>
            <a:xfrm>
              <a:off x="7648172" y="3036976"/>
              <a:ext cx="2890982" cy="0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3F50EEF1-A136-4EDF-9054-8397E5085A81}"/>
                </a:ext>
              </a:extLst>
            </p:cNvPr>
            <p:cNvCxnSpPr/>
            <p:nvPr/>
          </p:nvCxnSpPr>
          <p:spPr>
            <a:xfrm>
              <a:off x="7650225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A9216201-44DE-4427-AA63-EECC5809C4B5}"/>
                </a:ext>
              </a:extLst>
            </p:cNvPr>
            <p:cNvCxnSpPr/>
            <p:nvPr/>
          </p:nvCxnSpPr>
          <p:spPr>
            <a:xfrm>
              <a:off x="8228011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358213C1-1693-49C2-825A-374713289A1A}"/>
                </a:ext>
              </a:extLst>
            </p:cNvPr>
            <p:cNvCxnSpPr/>
            <p:nvPr/>
          </p:nvCxnSpPr>
          <p:spPr>
            <a:xfrm>
              <a:off x="8805797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BB9F7FF3-64C2-41E3-83D6-F3655B6CF1DD}"/>
                </a:ext>
              </a:extLst>
            </p:cNvPr>
            <p:cNvCxnSpPr/>
            <p:nvPr/>
          </p:nvCxnSpPr>
          <p:spPr>
            <a:xfrm>
              <a:off x="9383583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042206C2-ABF5-4494-ACD2-2A2B2C67E3B9}"/>
                </a:ext>
              </a:extLst>
            </p:cNvPr>
            <p:cNvCxnSpPr/>
            <p:nvPr/>
          </p:nvCxnSpPr>
          <p:spPr>
            <a:xfrm>
              <a:off x="9961369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7C996D7A-A0C8-466F-9E9D-BD40439E39DF}"/>
                </a:ext>
              </a:extLst>
            </p:cNvPr>
            <p:cNvCxnSpPr/>
            <p:nvPr/>
          </p:nvCxnSpPr>
          <p:spPr>
            <a:xfrm>
              <a:off x="10539154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43" name="Tekstvak 42">
              <a:extLst>
                <a:ext uri="{FF2B5EF4-FFF2-40B4-BE49-F238E27FC236}">
                  <a16:creationId xmlns:a16="http://schemas.microsoft.com/office/drawing/2014/main" id="{76943A50-BDAB-4D62-8D5F-B5DCAC95F39A}"/>
                </a:ext>
              </a:extLst>
            </p:cNvPr>
            <p:cNvSpPr txBox="1"/>
            <p:nvPr/>
          </p:nvSpPr>
          <p:spPr>
            <a:xfrm>
              <a:off x="6964204" y="3150897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prstClr val="black"/>
                  </a:solidFill>
                  <a:latin typeface="Calibri"/>
                </a:rPr>
                <a:t>jaar</a:t>
              </a:r>
            </a:p>
          </p:txBody>
        </p: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47DD7310-FCC6-4996-8BD3-292F83F900B7}"/>
                </a:ext>
              </a:extLst>
            </p:cNvPr>
            <p:cNvSpPr txBox="1"/>
            <p:nvPr/>
          </p:nvSpPr>
          <p:spPr>
            <a:xfrm>
              <a:off x="7503741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0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093F9A01-4977-4EBA-A0C4-2F05EA0A922B}"/>
                </a:ext>
              </a:extLst>
            </p:cNvPr>
            <p:cNvSpPr txBox="1"/>
            <p:nvPr/>
          </p:nvSpPr>
          <p:spPr>
            <a:xfrm>
              <a:off x="8083579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1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96F6B23D-60CC-4275-91FC-F25EFCFBD8AE}"/>
                </a:ext>
              </a:extLst>
            </p:cNvPr>
            <p:cNvSpPr txBox="1"/>
            <p:nvPr/>
          </p:nvSpPr>
          <p:spPr>
            <a:xfrm>
              <a:off x="8661363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2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6E025286-6F65-4BF1-BF5B-329AE330B1A4}"/>
                </a:ext>
              </a:extLst>
            </p:cNvPr>
            <p:cNvSpPr txBox="1"/>
            <p:nvPr/>
          </p:nvSpPr>
          <p:spPr>
            <a:xfrm>
              <a:off x="9239147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3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1CC809E5-273A-4FE3-85D6-2041A02726DF}"/>
                </a:ext>
              </a:extLst>
            </p:cNvPr>
            <p:cNvSpPr txBox="1"/>
            <p:nvPr/>
          </p:nvSpPr>
          <p:spPr>
            <a:xfrm>
              <a:off x="9816938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4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76FB537-4FFE-4D2D-AAF5-98E44829EAB1}"/>
                </a:ext>
              </a:extLst>
            </p:cNvPr>
            <p:cNvSpPr txBox="1"/>
            <p:nvPr/>
          </p:nvSpPr>
          <p:spPr>
            <a:xfrm>
              <a:off x="10392898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5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B2770904-2DAB-4326-BD97-2397BC58AF26}"/>
                </a:ext>
              </a:extLst>
            </p:cNvPr>
            <p:cNvSpPr txBox="1"/>
            <p:nvPr/>
          </p:nvSpPr>
          <p:spPr>
            <a:xfrm>
              <a:off x="6876358" y="2876878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>
                  <a:solidFill>
                    <a:srgbClr val="ED4D0F"/>
                  </a:solidFill>
                  <a:latin typeface="Calibri"/>
                </a:rPr>
                <a:t>€ 5.000</a:t>
              </a:r>
            </a:p>
          </p:txBody>
        </p:sp>
      </p:grpSp>
      <p:grpSp>
        <p:nvGrpSpPr>
          <p:cNvPr id="51" name="Groep 50">
            <a:extLst>
              <a:ext uri="{FF2B5EF4-FFF2-40B4-BE49-F238E27FC236}">
                <a16:creationId xmlns:a16="http://schemas.microsoft.com/office/drawing/2014/main" id="{FC0EAB65-9047-45A6-8933-192FCCFFBE57}"/>
              </a:ext>
            </a:extLst>
          </p:cNvPr>
          <p:cNvGrpSpPr/>
          <p:nvPr/>
        </p:nvGrpSpPr>
        <p:grpSpPr>
          <a:xfrm>
            <a:off x="7592907" y="2390645"/>
            <a:ext cx="633507" cy="480023"/>
            <a:chOff x="1624726" y="286541"/>
            <a:chExt cx="633507" cy="480023"/>
          </a:xfrm>
        </p:grpSpPr>
        <p:sp>
          <p:nvSpPr>
            <p:cNvPr id="52" name="Pijl: gekromd omlaag 51">
              <a:extLst>
                <a:ext uri="{FF2B5EF4-FFF2-40B4-BE49-F238E27FC236}">
                  <a16:creationId xmlns:a16="http://schemas.microsoft.com/office/drawing/2014/main" id="{DD375ED9-1B9C-4621-A39C-6C939999AEA2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C49F21FD-FA73-43A0-A5B4-587AC1BDAA59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2D5FB36A-2BA8-46BB-BA72-6E1A3DA4488D}"/>
              </a:ext>
            </a:extLst>
          </p:cNvPr>
          <p:cNvGrpSpPr/>
          <p:nvPr/>
        </p:nvGrpSpPr>
        <p:grpSpPr>
          <a:xfrm>
            <a:off x="8184907" y="2390645"/>
            <a:ext cx="633507" cy="480023"/>
            <a:chOff x="1624726" y="286541"/>
            <a:chExt cx="633507" cy="480023"/>
          </a:xfrm>
        </p:grpSpPr>
        <p:sp>
          <p:nvSpPr>
            <p:cNvPr id="55" name="Pijl: gekromd omlaag 54">
              <a:extLst>
                <a:ext uri="{FF2B5EF4-FFF2-40B4-BE49-F238E27FC236}">
                  <a16:creationId xmlns:a16="http://schemas.microsoft.com/office/drawing/2014/main" id="{19F9F8F5-874D-4A6F-9A9B-573FB0B8AD8F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E5F937A2-9976-4DAF-8EF3-440E8E658BE1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CA3F38DA-229C-465A-8BE9-E33AA2A82F56}"/>
              </a:ext>
            </a:extLst>
          </p:cNvPr>
          <p:cNvGrpSpPr/>
          <p:nvPr/>
        </p:nvGrpSpPr>
        <p:grpSpPr>
          <a:xfrm>
            <a:off x="8776907" y="2390645"/>
            <a:ext cx="633507" cy="480023"/>
            <a:chOff x="1624726" y="286541"/>
            <a:chExt cx="633507" cy="480023"/>
          </a:xfrm>
        </p:grpSpPr>
        <p:sp>
          <p:nvSpPr>
            <p:cNvPr id="58" name="Pijl: gekromd omlaag 57">
              <a:extLst>
                <a:ext uri="{FF2B5EF4-FFF2-40B4-BE49-F238E27FC236}">
                  <a16:creationId xmlns:a16="http://schemas.microsoft.com/office/drawing/2014/main" id="{339E16FF-5817-4A7E-B292-2907B9D56CB3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E154C3EC-4034-491E-A80D-3E6A727004FE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8172585D-BEB3-4148-ACB2-6E540F9BFAC3}"/>
              </a:ext>
            </a:extLst>
          </p:cNvPr>
          <p:cNvGrpSpPr/>
          <p:nvPr/>
        </p:nvGrpSpPr>
        <p:grpSpPr>
          <a:xfrm>
            <a:off x="9368907" y="2390645"/>
            <a:ext cx="633507" cy="480023"/>
            <a:chOff x="1624726" y="286541"/>
            <a:chExt cx="633507" cy="480023"/>
          </a:xfrm>
        </p:grpSpPr>
        <p:sp>
          <p:nvSpPr>
            <p:cNvPr id="61" name="Pijl: gekromd omlaag 60">
              <a:extLst>
                <a:ext uri="{FF2B5EF4-FFF2-40B4-BE49-F238E27FC236}">
                  <a16:creationId xmlns:a16="http://schemas.microsoft.com/office/drawing/2014/main" id="{069E6C0C-A580-4B0D-AB2F-D9F1CD32F26E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0823C7CF-9FA2-434A-90D4-BA871DB1594B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63" name="Groep 62">
            <a:extLst>
              <a:ext uri="{FF2B5EF4-FFF2-40B4-BE49-F238E27FC236}">
                <a16:creationId xmlns:a16="http://schemas.microsoft.com/office/drawing/2014/main" id="{6B757FDC-EC63-4854-B086-C7E1950000BF}"/>
              </a:ext>
            </a:extLst>
          </p:cNvPr>
          <p:cNvGrpSpPr/>
          <p:nvPr/>
        </p:nvGrpSpPr>
        <p:grpSpPr>
          <a:xfrm>
            <a:off x="9960909" y="2390645"/>
            <a:ext cx="633507" cy="480023"/>
            <a:chOff x="1624726" y="286541"/>
            <a:chExt cx="633507" cy="480023"/>
          </a:xfrm>
        </p:grpSpPr>
        <p:sp>
          <p:nvSpPr>
            <p:cNvPr id="64" name="Pijl: gekromd omlaag 63">
              <a:extLst>
                <a:ext uri="{FF2B5EF4-FFF2-40B4-BE49-F238E27FC236}">
                  <a16:creationId xmlns:a16="http://schemas.microsoft.com/office/drawing/2014/main" id="{50D272C0-E7A0-4EBC-B759-41D969AC2B5B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8D1402E2-56A0-4034-85BE-114A5DFB6A3A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sp>
        <p:nvSpPr>
          <p:cNvPr id="66" name="Rechthoek 65">
            <a:extLst>
              <a:ext uri="{FF2B5EF4-FFF2-40B4-BE49-F238E27FC236}">
                <a16:creationId xmlns:a16="http://schemas.microsoft.com/office/drawing/2014/main" id="{9EF66A29-498E-46DB-BAD6-8CC3FD8E5AFC}"/>
              </a:ext>
            </a:extLst>
          </p:cNvPr>
          <p:cNvSpPr/>
          <p:nvPr/>
        </p:nvSpPr>
        <p:spPr>
          <a:xfrm>
            <a:off x="10531126" y="2876878"/>
            <a:ext cx="10631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>
                <a:solidFill>
                  <a:srgbClr val="258812"/>
                </a:solidFill>
                <a:latin typeface="Calibri"/>
              </a:rPr>
              <a:t>€ 5.520,40</a:t>
            </a:r>
          </a:p>
        </p:txBody>
      </p:sp>
      <p:sp>
        <p:nvSpPr>
          <p:cNvPr id="67" name="Tekstvak 66">
            <a:extLst>
              <a:ext uri="{FF2B5EF4-FFF2-40B4-BE49-F238E27FC236}">
                <a16:creationId xmlns:a16="http://schemas.microsoft.com/office/drawing/2014/main" id="{672A8BE3-198D-4107-A4BA-C70049A8DD8B}"/>
              </a:ext>
            </a:extLst>
          </p:cNvPr>
          <p:cNvSpPr txBox="1"/>
          <p:nvPr/>
        </p:nvSpPr>
        <p:spPr>
          <a:xfrm>
            <a:off x="7886809" y="3463480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€ 5.100</a:t>
            </a:r>
          </a:p>
        </p:txBody>
      </p:sp>
      <p:sp>
        <p:nvSpPr>
          <p:cNvPr id="68" name="Tekstvak 67">
            <a:extLst>
              <a:ext uri="{FF2B5EF4-FFF2-40B4-BE49-F238E27FC236}">
                <a16:creationId xmlns:a16="http://schemas.microsoft.com/office/drawing/2014/main" id="{8E58C2A1-033E-41B0-9719-8998A3E8BE5F}"/>
              </a:ext>
            </a:extLst>
          </p:cNvPr>
          <p:cNvSpPr txBox="1"/>
          <p:nvPr/>
        </p:nvSpPr>
        <p:spPr>
          <a:xfrm>
            <a:off x="8476569" y="3601133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€ 5.202</a:t>
            </a:r>
          </a:p>
        </p:txBody>
      </p:sp>
      <p:sp>
        <p:nvSpPr>
          <p:cNvPr id="69" name="Tekstvak 68">
            <a:extLst>
              <a:ext uri="{FF2B5EF4-FFF2-40B4-BE49-F238E27FC236}">
                <a16:creationId xmlns:a16="http://schemas.microsoft.com/office/drawing/2014/main" id="{B2A7C71E-1605-4BD4-9700-28FE50618B95}"/>
              </a:ext>
            </a:extLst>
          </p:cNvPr>
          <p:cNvSpPr txBox="1"/>
          <p:nvPr/>
        </p:nvSpPr>
        <p:spPr>
          <a:xfrm>
            <a:off x="9042309" y="3468018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€ 5.306</a:t>
            </a:r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7AE494DE-AE00-4848-B136-9EF9BD5BF69A}"/>
              </a:ext>
            </a:extLst>
          </p:cNvPr>
          <p:cNvSpPr txBox="1"/>
          <p:nvPr/>
        </p:nvSpPr>
        <p:spPr>
          <a:xfrm>
            <a:off x="9635275" y="360567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€ 5.412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3D738F7C-3482-4C3D-A8D5-5268426345F0}"/>
              </a:ext>
            </a:extLst>
          </p:cNvPr>
          <p:cNvSpPr txBox="1"/>
          <p:nvPr/>
        </p:nvSpPr>
        <p:spPr>
          <a:xfrm>
            <a:off x="7729707" y="4451362"/>
            <a:ext cx="2884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dirty="0">
                <a:solidFill>
                  <a:srgbClr val="ED4D0F"/>
                </a:solidFill>
                <a:latin typeface="Calibri"/>
              </a:rPr>
              <a:t>€ 5.000 </a:t>
            </a: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× 1,02</a:t>
            </a:r>
            <a:r>
              <a:rPr kumimoji="0" lang="nl-NL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5</a:t>
            </a: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= </a:t>
            </a:r>
            <a:r>
              <a:rPr lang="nl-NL" b="1" dirty="0">
                <a:solidFill>
                  <a:srgbClr val="258812"/>
                </a:solidFill>
                <a:latin typeface="Calibri"/>
              </a:rPr>
              <a:t>€ 5.520,40</a:t>
            </a:r>
            <a:endParaRPr lang="nl-NL" sz="1600" b="1" dirty="0">
              <a:solidFill>
                <a:srgbClr val="258812"/>
              </a:solidFill>
              <a:latin typeface="Calibri"/>
            </a:endParaRPr>
          </a:p>
        </p:txBody>
      </p:sp>
      <p:sp>
        <p:nvSpPr>
          <p:cNvPr id="71" name="Rechthoek 70">
            <a:extLst>
              <a:ext uri="{FF2B5EF4-FFF2-40B4-BE49-F238E27FC236}">
                <a16:creationId xmlns:a16="http://schemas.microsoft.com/office/drawing/2014/main" id="{7BED1837-55D0-4D8A-AA00-4DB453345DCB}"/>
              </a:ext>
            </a:extLst>
          </p:cNvPr>
          <p:cNvSpPr/>
          <p:nvPr/>
        </p:nvSpPr>
        <p:spPr>
          <a:xfrm>
            <a:off x="7611237" y="306197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258812"/>
                </a:solidFill>
                <a:latin typeface="Calibri"/>
              </a:rPr>
              <a:t>+ € 100</a:t>
            </a: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221110DF-EEAA-46B7-8948-E1FE26ED5DDA}"/>
              </a:ext>
            </a:extLst>
          </p:cNvPr>
          <p:cNvSpPr/>
          <p:nvPr/>
        </p:nvSpPr>
        <p:spPr>
          <a:xfrm>
            <a:off x="8205771" y="306197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258812"/>
                </a:solidFill>
                <a:latin typeface="Calibri"/>
              </a:rPr>
              <a:t>+ € 102</a:t>
            </a: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8515FA46-9848-4E09-BE66-8CA9D2319B3B}"/>
              </a:ext>
            </a:extLst>
          </p:cNvPr>
          <p:cNvSpPr/>
          <p:nvPr/>
        </p:nvSpPr>
        <p:spPr>
          <a:xfrm>
            <a:off x="8775540" y="306197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258812"/>
                </a:solidFill>
                <a:latin typeface="Calibri"/>
              </a:rPr>
              <a:t>+ € 104</a:t>
            </a:r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F6B6243A-225F-42D6-BC11-C75964312E5E}"/>
              </a:ext>
            </a:extLst>
          </p:cNvPr>
          <p:cNvSpPr/>
          <p:nvPr/>
        </p:nvSpPr>
        <p:spPr>
          <a:xfrm>
            <a:off x="9344032" y="306197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258812"/>
                </a:solidFill>
                <a:latin typeface="Calibri"/>
              </a:rPr>
              <a:t>+ € 106</a:t>
            </a:r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168A0C16-169D-48E1-A30B-EB13A1DEF88B}"/>
              </a:ext>
            </a:extLst>
          </p:cNvPr>
          <p:cNvSpPr/>
          <p:nvPr/>
        </p:nvSpPr>
        <p:spPr>
          <a:xfrm>
            <a:off x="9954295" y="306197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258812"/>
                </a:solidFill>
                <a:latin typeface="Calibri"/>
              </a:rPr>
              <a:t>+ € 108</a:t>
            </a:r>
          </a:p>
        </p:txBody>
      </p:sp>
    </p:spTree>
    <p:extLst>
      <p:ext uri="{BB962C8B-B14F-4D97-AF65-F5344CB8AC3E}">
        <p14:creationId xmlns:p14="http://schemas.microsoft.com/office/powerpoint/2010/main" val="264692696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70" grpId="0"/>
      <p:bldP spid="72" grpId="0"/>
      <p:bldP spid="71" grpId="0"/>
      <p:bldP spid="74" grpId="0"/>
      <p:bldP spid="75" grpId="0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BB89502-C713-4222-BB0D-1B97EC1B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deel van het jaar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F6293C7-76A1-40A1-8AA9-AFD20F947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599" y="1825625"/>
            <a:ext cx="6285858" cy="4667250"/>
          </a:xfrm>
        </p:spPr>
        <p:txBody>
          <a:bodyPr>
            <a:normAutofit/>
          </a:bodyPr>
          <a:lstStyle/>
          <a:p>
            <a:r>
              <a:rPr lang="nl-NL" dirty="0"/>
              <a:t>Deel van het jaar </a:t>
            </a:r>
            <a:br>
              <a:rPr lang="nl-NL" dirty="0"/>
            </a:br>
            <a:r>
              <a:rPr lang="nl-NL" dirty="0"/>
              <a:t>= deel van de macht</a:t>
            </a:r>
          </a:p>
          <a:p>
            <a:r>
              <a:rPr lang="nl-NL" dirty="0"/>
              <a:t>Nu geen 5 jaar, maar 4½ jaar</a:t>
            </a:r>
          </a:p>
          <a:p>
            <a:r>
              <a:rPr lang="nl-NL" dirty="0"/>
              <a:t>Ook binnen jaar rente over rente;</a:t>
            </a:r>
            <a:br>
              <a:rPr lang="nl-NL" dirty="0"/>
            </a:br>
            <a:r>
              <a:rPr lang="nl-NL" dirty="0"/>
              <a:t>Rente niet gelijkmatig.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>
              <a:spcBef>
                <a:spcPts val="1800"/>
              </a:spcBef>
            </a:pPr>
            <a:r>
              <a:rPr lang="nl-NL" dirty="0"/>
              <a:t>Wat voor half jaar geldt, geldt ook voor:</a:t>
            </a:r>
          </a:p>
          <a:p>
            <a:pPr lvl="1"/>
            <a:r>
              <a:rPr lang="nl-NL" dirty="0"/>
              <a:t>Maanden. Bijvoorbeeld 5 maanden: × 1,02</a:t>
            </a:r>
            <a:endParaRPr lang="nl-NL" baseline="-25000" dirty="0"/>
          </a:p>
          <a:p>
            <a:pPr lvl="1"/>
            <a:r>
              <a:rPr lang="nl-NL" dirty="0"/>
              <a:t>Of dagen. Bijvoorbeeld 115 dagen:   × 1,02</a:t>
            </a:r>
            <a:endParaRPr lang="nl-NL" baseline="-25000" dirty="0"/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E9A14AC8-C1A4-430B-A7B8-072B01FAE178}"/>
              </a:ext>
            </a:extLst>
          </p:cNvPr>
          <p:cNvGrpSpPr/>
          <p:nvPr/>
        </p:nvGrpSpPr>
        <p:grpSpPr>
          <a:xfrm>
            <a:off x="6876358" y="2876878"/>
            <a:ext cx="3805402" cy="643351"/>
            <a:chOff x="6876358" y="2876878"/>
            <a:chExt cx="3805402" cy="643351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3780BB75-8098-4FFA-9355-F57B1C1FE104}"/>
                </a:ext>
              </a:extLst>
            </p:cNvPr>
            <p:cNvCxnSpPr/>
            <p:nvPr/>
          </p:nvCxnSpPr>
          <p:spPr>
            <a:xfrm>
              <a:off x="7648172" y="3036976"/>
              <a:ext cx="2890982" cy="0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51514DD5-7984-45E5-9235-CABD56170532}"/>
                </a:ext>
              </a:extLst>
            </p:cNvPr>
            <p:cNvCxnSpPr/>
            <p:nvPr/>
          </p:nvCxnSpPr>
          <p:spPr>
            <a:xfrm>
              <a:off x="7650225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C455D0A6-1FE7-45C0-8FA5-E8ACDA69F860}"/>
                </a:ext>
              </a:extLst>
            </p:cNvPr>
            <p:cNvCxnSpPr/>
            <p:nvPr/>
          </p:nvCxnSpPr>
          <p:spPr>
            <a:xfrm>
              <a:off x="8228011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3211F19E-94C7-4F32-ABA1-5061B119144A}"/>
                </a:ext>
              </a:extLst>
            </p:cNvPr>
            <p:cNvCxnSpPr/>
            <p:nvPr/>
          </p:nvCxnSpPr>
          <p:spPr>
            <a:xfrm>
              <a:off x="8805797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9BB761E6-9635-41AA-97BA-6221ED6ACE53}"/>
                </a:ext>
              </a:extLst>
            </p:cNvPr>
            <p:cNvCxnSpPr/>
            <p:nvPr/>
          </p:nvCxnSpPr>
          <p:spPr>
            <a:xfrm>
              <a:off x="9383583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45A9FB81-7B9E-4A7E-838C-4B4142F4CE56}"/>
                </a:ext>
              </a:extLst>
            </p:cNvPr>
            <p:cNvCxnSpPr/>
            <p:nvPr/>
          </p:nvCxnSpPr>
          <p:spPr>
            <a:xfrm>
              <a:off x="9961369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6DE9D5D0-EC98-430E-B107-E77BCB594096}"/>
                </a:ext>
              </a:extLst>
            </p:cNvPr>
            <p:cNvCxnSpPr/>
            <p:nvPr/>
          </p:nvCxnSpPr>
          <p:spPr>
            <a:xfrm>
              <a:off x="10539154" y="2907667"/>
              <a:ext cx="0" cy="258619"/>
            </a:xfrm>
            <a:prstGeom prst="line">
              <a:avLst/>
            </a:prstGeom>
            <a:noFill/>
            <a:ln w="25400" cap="flat" cmpd="sng" algn="ctr">
              <a:solidFill>
                <a:srgbClr val="0C8FC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62A0902A-AA0E-4A8F-9E71-203E76F36A1C}"/>
                </a:ext>
              </a:extLst>
            </p:cNvPr>
            <p:cNvSpPr txBox="1"/>
            <p:nvPr/>
          </p:nvSpPr>
          <p:spPr>
            <a:xfrm>
              <a:off x="6964204" y="3150897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prstClr val="black"/>
                  </a:solidFill>
                  <a:latin typeface="Calibri"/>
                </a:rPr>
                <a:t>jaar</a:t>
              </a: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3FA48F72-B69C-4DFC-9D1D-93A95793626F}"/>
                </a:ext>
              </a:extLst>
            </p:cNvPr>
            <p:cNvSpPr txBox="1"/>
            <p:nvPr/>
          </p:nvSpPr>
          <p:spPr>
            <a:xfrm>
              <a:off x="7503741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0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E742FBB5-3F75-488E-9EA2-42D370B55A06}"/>
                </a:ext>
              </a:extLst>
            </p:cNvPr>
            <p:cNvSpPr txBox="1"/>
            <p:nvPr/>
          </p:nvSpPr>
          <p:spPr>
            <a:xfrm>
              <a:off x="8083579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1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CCD5E14-7D6C-45FB-9D47-C26CD7914BB0}"/>
                </a:ext>
              </a:extLst>
            </p:cNvPr>
            <p:cNvSpPr txBox="1"/>
            <p:nvPr/>
          </p:nvSpPr>
          <p:spPr>
            <a:xfrm>
              <a:off x="8661363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2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C65EE68F-ED2B-4B63-9CF4-EF38D0908B70}"/>
                </a:ext>
              </a:extLst>
            </p:cNvPr>
            <p:cNvSpPr txBox="1"/>
            <p:nvPr/>
          </p:nvSpPr>
          <p:spPr>
            <a:xfrm>
              <a:off x="9239147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3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1BBB8D0-29CF-4E42-AFF6-722BA2457F87}"/>
                </a:ext>
              </a:extLst>
            </p:cNvPr>
            <p:cNvSpPr txBox="1"/>
            <p:nvPr/>
          </p:nvSpPr>
          <p:spPr>
            <a:xfrm>
              <a:off x="9816938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4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95B8EF36-1786-48BA-8303-528A3BCB9249}"/>
                </a:ext>
              </a:extLst>
            </p:cNvPr>
            <p:cNvSpPr txBox="1"/>
            <p:nvPr/>
          </p:nvSpPr>
          <p:spPr>
            <a:xfrm>
              <a:off x="10392898" y="31816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>
                  <a:solidFill>
                    <a:prstClr val="black"/>
                  </a:solidFill>
                  <a:latin typeface="Calibri"/>
                </a:rPr>
                <a:t>5</a:t>
              </a:r>
              <a:endParaRPr lang="nl-NL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0B1C0FA4-FAB9-4B91-B845-C9337FDD2DAB}"/>
                </a:ext>
              </a:extLst>
            </p:cNvPr>
            <p:cNvSpPr txBox="1"/>
            <p:nvPr/>
          </p:nvSpPr>
          <p:spPr>
            <a:xfrm>
              <a:off x="6876358" y="2876878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>
                  <a:solidFill>
                    <a:srgbClr val="ED4D0F"/>
                  </a:solidFill>
                  <a:latin typeface="Calibri"/>
                </a:rPr>
                <a:t>€ 5.000</a:t>
              </a:r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66CABADD-683C-40B2-9A72-EEF5CD18F685}"/>
              </a:ext>
            </a:extLst>
          </p:cNvPr>
          <p:cNvGrpSpPr/>
          <p:nvPr/>
        </p:nvGrpSpPr>
        <p:grpSpPr>
          <a:xfrm>
            <a:off x="7592907" y="2390645"/>
            <a:ext cx="633507" cy="480023"/>
            <a:chOff x="1624726" y="286541"/>
            <a:chExt cx="633507" cy="480023"/>
          </a:xfrm>
        </p:grpSpPr>
        <p:sp>
          <p:nvSpPr>
            <p:cNvPr id="25" name="Pijl: gekromd omlaag 24">
              <a:extLst>
                <a:ext uri="{FF2B5EF4-FFF2-40B4-BE49-F238E27FC236}">
                  <a16:creationId xmlns:a16="http://schemas.microsoft.com/office/drawing/2014/main" id="{F9071560-16D6-4349-9ECB-07F2733C6C9A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E63B0A7B-D1AC-4B94-B37A-853869DF4502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27" name="Groep 26">
            <a:extLst>
              <a:ext uri="{FF2B5EF4-FFF2-40B4-BE49-F238E27FC236}">
                <a16:creationId xmlns:a16="http://schemas.microsoft.com/office/drawing/2014/main" id="{02E6FE1D-7D91-45B1-B4E0-1907EC64D529}"/>
              </a:ext>
            </a:extLst>
          </p:cNvPr>
          <p:cNvGrpSpPr/>
          <p:nvPr/>
        </p:nvGrpSpPr>
        <p:grpSpPr>
          <a:xfrm>
            <a:off x="8184907" y="2390645"/>
            <a:ext cx="633507" cy="480023"/>
            <a:chOff x="1624726" y="286541"/>
            <a:chExt cx="633507" cy="480023"/>
          </a:xfrm>
        </p:grpSpPr>
        <p:sp>
          <p:nvSpPr>
            <p:cNvPr id="28" name="Pijl: gekromd omlaag 27">
              <a:extLst>
                <a:ext uri="{FF2B5EF4-FFF2-40B4-BE49-F238E27FC236}">
                  <a16:creationId xmlns:a16="http://schemas.microsoft.com/office/drawing/2014/main" id="{8A34CD4A-5D98-44A6-8168-1BB2544F7E92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788186DD-457D-4DF6-AAD3-84436B6A84DB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E91B58C6-3C05-4989-8BB5-8DDA6CBC15D2}"/>
              </a:ext>
            </a:extLst>
          </p:cNvPr>
          <p:cNvGrpSpPr/>
          <p:nvPr/>
        </p:nvGrpSpPr>
        <p:grpSpPr>
          <a:xfrm>
            <a:off x="8776907" y="2390645"/>
            <a:ext cx="633507" cy="480023"/>
            <a:chOff x="1624726" y="286541"/>
            <a:chExt cx="633507" cy="480023"/>
          </a:xfrm>
        </p:grpSpPr>
        <p:sp>
          <p:nvSpPr>
            <p:cNvPr id="31" name="Pijl: gekromd omlaag 30">
              <a:extLst>
                <a:ext uri="{FF2B5EF4-FFF2-40B4-BE49-F238E27FC236}">
                  <a16:creationId xmlns:a16="http://schemas.microsoft.com/office/drawing/2014/main" id="{A65898A0-17A1-4B4B-BECF-49E8478BCB78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9910A91B-2918-42FF-9EA0-37DA4D40173F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0561A32D-B8CF-4F0F-BB4A-289923B2E2C1}"/>
              </a:ext>
            </a:extLst>
          </p:cNvPr>
          <p:cNvGrpSpPr/>
          <p:nvPr/>
        </p:nvGrpSpPr>
        <p:grpSpPr>
          <a:xfrm>
            <a:off x="9368907" y="2390645"/>
            <a:ext cx="633507" cy="480023"/>
            <a:chOff x="1624726" y="286541"/>
            <a:chExt cx="633507" cy="480023"/>
          </a:xfrm>
        </p:grpSpPr>
        <p:sp>
          <p:nvSpPr>
            <p:cNvPr id="34" name="Pijl: gekromd omlaag 33">
              <a:extLst>
                <a:ext uri="{FF2B5EF4-FFF2-40B4-BE49-F238E27FC236}">
                  <a16:creationId xmlns:a16="http://schemas.microsoft.com/office/drawing/2014/main" id="{77657999-A385-40B7-ADD9-E51569F2C59D}"/>
                </a:ext>
              </a:extLst>
            </p:cNvPr>
            <p:cNvSpPr/>
            <p:nvPr/>
          </p:nvSpPr>
          <p:spPr>
            <a:xfrm>
              <a:off x="1651561" y="551165"/>
              <a:ext cx="579839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750196AF-985B-4E59-B80B-C4F21DE528F5}"/>
                </a:ext>
              </a:extLst>
            </p:cNvPr>
            <p:cNvSpPr txBox="1"/>
            <p:nvPr/>
          </p:nvSpPr>
          <p:spPr>
            <a:xfrm>
              <a:off x="1624726" y="286541"/>
              <a:ext cx="6335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 1,02</a:t>
              </a:r>
            </a:p>
          </p:txBody>
        </p:sp>
      </p:grpSp>
      <p:grpSp>
        <p:nvGrpSpPr>
          <p:cNvPr id="36" name="Groep 35">
            <a:extLst>
              <a:ext uri="{FF2B5EF4-FFF2-40B4-BE49-F238E27FC236}">
                <a16:creationId xmlns:a16="http://schemas.microsoft.com/office/drawing/2014/main" id="{4B07ADD3-512B-49BE-A38D-FBF3A5AA3501}"/>
              </a:ext>
            </a:extLst>
          </p:cNvPr>
          <p:cNvGrpSpPr/>
          <p:nvPr/>
        </p:nvGrpSpPr>
        <p:grpSpPr>
          <a:xfrm>
            <a:off x="9960909" y="2390645"/>
            <a:ext cx="673582" cy="480023"/>
            <a:chOff x="1624726" y="286541"/>
            <a:chExt cx="673582" cy="480023"/>
          </a:xfrm>
        </p:grpSpPr>
        <p:sp>
          <p:nvSpPr>
            <p:cNvPr id="37" name="Pijl: gekromd omlaag 36">
              <a:extLst>
                <a:ext uri="{FF2B5EF4-FFF2-40B4-BE49-F238E27FC236}">
                  <a16:creationId xmlns:a16="http://schemas.microsoft.com/office/drawing/2014/main" id="{1AE219A2-F347-4579-9B47-00114C9E8DC8}"/>
                </a:ext>
              </a:extLst>
            </p:cNvPr>
            <p:cNvSpPr/>
            <p:nvPr/>
          </p:nvSpPr>
          <p:spPr>
            <a:xfrm>
              <a:off x="1651561" y="551165"/>
              <a:ext cx="324000" cy="215399"/>
            </a:xfrm>
            <a:prstGeom prst="curvedDownArrow">
              <a:avLst/>
            </a:prstGeom>
            <a:solidFill>
              <a:srgbClr val="C0504D"/>
            </a:solidFill>
            <a:ln w="3175" cap="flat" cmpd="sng" algn="ctr">
              <a:solidFill>
                <a:srgbClr val="0C8FC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Tekstvak 37">
              <a:extLst>
                <a:ext uri="{FF2B5EF4-FFF2-40B4-BE49-F238E27FC236}">
                  <a16:creationId xmlns:a16="http://schemas.microsoft.com/office/drawing/2014/main" id="{08F756DC-9C47-44E3-87E7-C2BC1F07B263}"/>
                </a:ext>
              </a:extLst>
            </p:cNvPr>
            <p:cNvSpPr txBox="1"/>
            <p:nvPr/>
          </p:nvSpPr>
          <p:spPr>
            <a:xfrm>
              <a:off x="1624726" y="286541"/>
              <a:ext cx="673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×1,02</a:t>
              </a:r>
              <a:r>
                <a:rPr kumimoji="0" lang="nl-NL" sz="14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½</a:t>
              </a:r>
            </a:p>
          </p:txBody>
        </p:sp>
      </p:grpSp>
      <p:sp>
        <p:nvSpPr>
          <p:cNvPr id="39" name="Rechthoek 38">
            <a:extLst>
              <a:ext uri="{FF2B5EF4-FFF2-40B4-BE49-F238E27FC236}">
                <a16:creationId xmlns:a16="http://schemas.microsoft.com/office/drawing/2014/main" id="{54FC9D64-9426-4C37-A375-4C41A81CE6B4}"/>
              </a:ext>
            </a:extLst>
          </p:cNvPr>
          <p:cNvSpPr/>
          <p:nvPr/>
        </p:nvSpPr>
        <p:spPr>
          <a:xfrm>
            <a:off x="10531126" y="2876878"/>
            <a:ext cx="10679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>
                <a:solidFill>
                  <a:srgbClr val="258812"/>
                </a:solidFill>
                <a:latin typeface="Calibri"/>
              </a:rPr>
              <a:t>€ 5.466,01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C7993B1-7C81-40F2-9D0D-01D037FBD06F}"/>
              </a:ext>
            </a:extLst>
          </p:cNvPr>
          <p:cNvSpPr txBox="1"/>
          <p:nvPr/>
        </p:nvSpPr>
        <p:spPr>
          <a:xfrm>
            <a:off x="7886809" y="3463480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€ 5.100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D8768EEE-613E-4A86-8754-60BE66C3485B}"/>
              </a:ext>
            </a:extLst>
          </p:cNvPr>
          <p:cNvSpPr txBox="1"/>
          <p:nvPr/>
        </p:nvSpPr>
        <p:spPr>
          <a:xfrm>
            <a:off x="8476569" y="3601133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€ 5.202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279FAC62-5269-4334-B3F9-39E3CB7E3793}"/>
              </a:ext>
            </a:extLst>
          </p:cNvPr>
          <p:cNvSpPr txBox="1"/>
          <p:nvPr/>
        </p:nvSpPr>
        <p:spPr>
          <a:xfrm>
            <a:off x="9042309" y="3468018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€ 5.306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1A0C9AA6-9B2D-44F9-8494-2EE3C30633F8}"/>
              </a:ext>
            </a:extLst>
          </p:cNvPr>
          <p:cNvSpPr txBox="1"/>
          <p:nvPr/>
        </p:nvSpPr>
        <p:spPr>
          <a:xfrm>
            <a:off x="9635275" y="3605670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ED4D0F"/>
                </a:solidFill>
                <a:latin typeface="Calibri"/>
              </a:rPr>
              <a:t>€ 5.412,16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02DFD6B3-F4C7-4401-A214-7207F9C09E15}"/>
              </a:ext>
            </a:extLst>
          </p:cNvPr>
          <p:cNvSpPr txBox="1"/>
          <p:nvPr/>
        </p:nvSpPr>
        <p:spPr>
          <a:xfrm>
            <a:off x="7729707" y="4451362"/>
            <a:ext cx="2884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dirty="0">
                <a:solidFill>
                  <a:srgbClr val="ED4D0F"/>
                </a:solidFill>
                <a:latin typeface="Calibri"/>
              </a:rPr>
              <a:t>€ 5.000 </a:t>
            </a: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× 1,02</a:t>
            </a:r>
            <a:r>
              <a:rPr kumimoji="0" lang="nl-NL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4½</a:t>
            </a: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= </a:t>
            </a:r>
            <a:r>
              <a:rPr lang="nl-NL" b="1" dirty="0">
                <a:solidFill>
                  <a:srgbClr val="258812"/>
                </a:solidFill>
                <a:latin typeface="Calibri"/>
              </a:rPr>
              <a:t>€ 5.466,01</a:t>
            </a:r>
            <a:endParaRPr lang="nl-NL" sz="1600" b="1" dirty="0">
              <a:solidFill>
                <a:srgbClr val="258812"/>
              </a:solidFill>
              <a:latin typeface="Calibri"/>
            </a:endParaRPr>
          </a:p>
        </p:txBody>
      </p:sp>
      <p:sp>
        <p:nvSpPr>
          <p:cNvPr id="51" name="Vrije vorm: vorm 50">
            <a:extLst>
              <a:ext uri="{FF2B5EF4-FFF2-40B4-BE49-F238E27FC236}">
                <a16:creationId xmlns:a16="http://schemas.microsoft.com/office/drawing/2014/main" id="{D4A227CA-99E2-4D92-A20B-ADB42160FD95}"/>
              </a:ext>
            </a:extLst>
          </p:cNvPr>
          <p:cNvSpPr/>
          <p:nvPr/>
        </p:nvSpPr>
        <p:spPr>
          <a:xfrm>
            <a:off x="716036" y="4213368"/>
            <a:ext cx="2278380" cy="510540"/>
          </a:xfrm>
          <a:custGeom>
            <a:avLst/>
            <a:gdLst>
              <a:gd name="connsiteX0" fmla="*/ 0 w 2278380"/>
              <a:gd name="connsiteY0" fmla="*/ 510540 h 510540"/>
              <a:gd name="connsiteX1" fmla="*/ 1310640 w 2278380"/>
              <a:gd name="connsiteY1" fmla="*/ 373380 h 510540"/>
              <a:gd name="connsiteX2" fmla="*/ 2278380 w 2278380"/>
              <a:gd name="connsiteY2" fmla="*/ 0 h 51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8380" h="510540">
                <a:moveTo>
                  <a:pt x="0" y="510540"/>
                </a:moveTo>
                <a:cubicBezTo>
                  <a:pt x="465455" y="484505"/>
                  <a:pt x="930910" y="458470"/>
                  <a:pt x="1310640" y="373380"/>
                </a:cubicBezTo>
                <a:cubicBezTo>
                  <a:pt x="1690370" y="288290"/>
                  <a:pt x="1984375" y="144145"/>
                  <a:pt x="2278380" y="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3" name="Groep 52">
            <a:extLst>
              <a:ext uri="{FF2B5EF4-FFF2-40B4-BE49-F238E27FC236}">
                <a16:creationId xmlns:a16="http://schemas.microsoft.com/office/drawing/2014/main" id="{62AF6B59-7AC0-4330-94D2-115EE9511944}"/>
              </a:ext>
            </a:extLst>
          </p:cNvPr>
          <p:cNvGrpSpPr/>
          <p:nvPr/>
        </p:nvGrpSpPr>
        <p:grpSpPr>
          <a:xfrm>
            <a:off x="200190" y="3801432"/>
            <a:ext cx="2867783" cy="934521"/>
            <a:chOff x="269014" y="3024684"/>
            <a:chExt cx="2867783" cy="934521"/>
          </a:xfrm>
        </p:grpSpPr>
        <p:grpSp>
          <p:nvGrpSpPr>
            <p:cNvPr id="46" name="Groep 45">
              <a:extLst>
                <a:ext uri="{FF2B5EF4-FFF2-40B4-BE49-F238E27FC236}">
                  <a16:creationId xmlns:a16="http://schemas.microsoft.com/office/drawing/2014/main" id="{024C5170-A908-4173-86E0-B68C3DE32F7C}"/>
                </a:ext>
              </a:extLst>
            </p:cNvPr>
            <p:cNvGrpSpPr/>
            <p:nvPr/>
          </p:nvGrpSpPr>
          <p:grpSpPr>
            <a:xfrm>
              <a:off x="777055" y="3108019"/>
              <a:ext cx="2359742" cy="851186"/>
              <a:chOff x="777055" y="3166286"/>
              <a:chExt cx="2359742" cy="1425379"/>
            </a:xfrm>
          </p:grpSpPr>
          <p:cxnSp>
            <p:nvCxnSpPr>
              <p:cNvPr id="3" name="Rechte verbindingslijn 2">
                <a:extLst>
                  <a:ext uri="{FF2B5EF4-FFF2-40B4-BE49-F238E27FC236}">
                    <a16:creationId xmlns:a16="http://schemas.microsoft.com/office/drawing/2014/main" id="{DAD297F4-4677-4770-BB87-77FF502BF5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6581" y="3166286"/>
                <a:ext cx="0" cy="142537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Rechte verbindingslijn 6">
                <a:extLst>
                  <a:ext uri="{FF2B5EF4-FFF2-40B4-BE49-F238E27FC236}">
                    <a16:creationId xmlns:a16="http://schemas.microsoft.com/office/drawing/2014/main" id="{3E482995-9974-4B23-B65A-4A2B4C1DA6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7055" y="4584520"/>
                <a:ext cx="2359742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93DF9DDA-8D61-46BC-AB48-07474A359B2E}"/>
                </a:ext>
              </a:extLst>
            </p:cNvPr>
            <p:cNvSpPr txBox="1"/>
            <p:nvPr/>
          </p:nvSpPr>
          <p:spPr>
            <a:xfrm>
              <a:off x="269014" y="3024684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>
                  <a:solidFill>
                    <a:schemeClr val="accent2">
                      <a:lumMod val="75000"/>
                    </a:schemeClr>
                  </a:solidFill>
                </a:rPr>
                <a:t>rente</a:t>
              </a:r>
              <a:endParaRPr lang="nl-N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54" name="Ovaal 53">
            <a:extLst>
              <a:ext uri="{FF2B5EF4-FFF2-40B4-BE49-F238E27FC236}">
                <a16:creationId xmlns:a16="http://schemas.microsoft.com/office/drawing/2014/main" id="{33736076-1FF4-4144-AEF1-8263F6DDF826}"/>
              </a:ext>
            </a:extLst>
          </p:cNvPr>
          <p:cNvSpPr/>
          <p:nvPr/>
        </p:nvSpPr>
        <p:spPr>
          <a:xfrm>
            <a:off x="1816881" y="4557540"/>
            <a:ext cx="106678" cy="10667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FDC18694-7C94-4F36-B838-F277474E0955}"/>
              </a:ext>
            </a:extLst>
          </p:cNvPr>
          <p:cNvSpPr txBox="1"/>
          <p:nvPr/>
        </p:nvSpPr>
        <p:spPr>
          <a:xfrm>
            <a:off x="1102028" y="4739465"/>
            <a:ext cx="1611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>
                <a:solidFill>
                  <a:srgbClr val="0070C0"/>
                </a:solidFill>
              </a:rPr>
              <a:t>halverwege het jaar</a:t>
            </a:r>
          </a:p>
        </p:txBody>
      </p:sp>
      <p:sp>
        <p:nvSpPr>
          <p:cNvPr id="56" name="Ovaal 55">
            <a:extLst>
              <a:ext uri="{FF2B5EF4-FFF2-40B4-BE49-F238E27FC236}">
                <a16:creationId xmlns:a16="http://schemas.microsoft.com/office/drawing/2014/main" id="{F988197B-013E-4251-8B92-6D99901A5F5D}"/>
              </a:ext>
            </a:extLst>
          </p:cNvPr>
          <p:cNvSpPr/>
          <p:nvPr/>
        </p:nvSpPr>
        <p:spPr>
          <a:xfrm>
            <a:off x="2907172" y="4412762"/>
            <a:ext cx="106678" cy="10667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2CEF6DA8-F4A5-4550-A66B-AB02C2B618D8}"/>
              </a:ext>
            </a:extLst>
          </p:cNvPr>
          <p:cNvSpPr txBox="1"/>
          <p:nvPr/>
        </p:nvSpPr>
        <p:spPr>
          <a:xfrm>
            <a:off x="2956465" y="4327213"/>
            <a:ext cx="2270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258812"/>
                </a:solidFill>
              </a:rPr>
              <a:t>helft jaarrente (½ × 2% = 1%)</a:t>
            </a:r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6F07D04C-6846-416F-80D9-C8E611512A74}"/>
              </a:ext>
            </a:extLst>
          </p:cNvPr>
          <p:cNvSpPr txBox="1"/>
          <p:nvPr/>
        </p:nvSpPr>
        <p:spPr>
          <a:xfrm>
            <a:off x="1115819" y="4949244"/>
            <a:ext cx="14694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b="1" dirty="0">
                <a:solidFill>
                  <a:srgbClr val="0070C0"/>
                </a:solidFill>
              </a:rPr>
              <a:t>1,02</a:t>
            </a:r>
            <a:r>
              <a:rPr lang="nl-NL" sz="1200" b="1" baseline="30000" dirty="0">
                <a:solidFill>
                  <a:srgbClr val="0070C0"/>
                </a:solidFill>
              </a:rPr>
              <a:t>½</a:t>
            </a:r>
            <a:r>
              <a:rPr lang="nl-NL" sz="1200" b="1" dirty="0">
                <a:solidFill>
                  <a:srgbClr val="0070C0"/>
                </a:solidFill>
              </a:rPr>
              <a:t> = 1,00995%</a:t>
            </a:r>
            <a:endParaRPr lang="nl-NL" sz="1200" dirty="0"/>
          </a:p>
        </p:txBody>
      </p:sp>
      <p:sp>
        <p:nvSpPr>
          <p:cNvPr id="59" name="Ovaal 58">
            <a:extLst>
              <a:ext uri="{FF2B5EF4-FFF2-40B4-BE49-F238E27FC236}">
                <a16:creationId xmlns:a16="http://schemas.microsoft.com/office/drawing/2014/main" id="{9E56F087-5A43-4FCC-A547-45C48CD30589}"/>
              </a:ext>
            </a:extLst>
          </p:cNvPr>
          <p:cNvSpPr/>
          <p:nvPr/>
        </p:nvSpPr>
        <p:spPr>
          <a:xfrm>
            <a:off x="2931004" y="4163307"/>
            <a:ext cx="106678" cy="10667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E8E34FFC-E8DF-41C5-BFF4-EC109F98DB44}"/>
              </a:ext>
            </a:extLst>
          </p:cNvPr>
          <p:cNvSpPr txBox="1"/>
          <p:nvPr/>
        </p:nvSpPr>
        <p:spPr>
          <a:xfrm>
            <a:off x="2989323" y="4074868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258812"/>
                </a:solidFill>
              </a:rPr>
              <a:t>jaarrente (2%)</a:t>
            </a:r>
          </a:p>
        </p:txBody>
      </p:sp>
      <p:sp>
        <p:nvSpPr>
          <p:cNvPr id="61" name="Tekstvak 60">
            <a:extLst>
              <a:ext uri="{FF2B5EF4-FFF2-40B4-BE49-F238E27FC236}">
                <a16:creationId xmlns:a16="http://schemas.microsoft.com/office/drawing/2014/main" id="{06D33C99-4BA2-45E6-B717-40EF0FDDAFAF}"/>
              </a:ext>
            </a:extLst>
          </p:cNvPr>
          <p:cNvSpPr txBox="1"/>
          <p:nvPr/>
        </p:nvSpPr>
        <p:spPr>
          <a:xfrm>
            <a:off x="5832132" y="5637182"/>
            <a:ext cx="4703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aseline="30000" dirty="0"/>
              <a:t>5</a:t>
            </a:r>
            <a:r>
              <a:rPr lang="nl-NL" sz="1400" dirty="0"/>
              <a:t>/</a:t>
            </a:r>
            <a:r>
              <a:rPr lang="nl-NL" sz="1400" baseline="-25000" dirty="0"/>
              <a:t>12</a:t>
            </a:r>
            <a:endParaRPr lang="nl-NL" sz="1400" dirty="0"/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E31E6599-9CE6-41BF-8EDA-709F07E8547A}"/>
              </a:ext>
            </a:extLst>
          </p:cNvPr>
          <p:cNvSpPr txBox="1"/>
          <p:nvPr/>
        </p:nvSpPr>
        <p:spPr>
          <a:xfrm>
            <a:off x="5841964" y="5974455"/>
            <a:ext cx="6677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aseline="30000" dirty="0"/>
              <a:t>115</a:t>
            </a:r>
            <a:r>
              <a:rPr lang="nl-NL" sz="1400" dirty="0"/>
              <a:t>/</a:t>
            </a:r>
            <a:r>
              <a:rPr lang="nl-NL" sz="1400" baseline="-25000" dirty="0"/>
              <a:t>365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03062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51" grpId="0" animBg="1"/>
      <p:bldP spid="54" grpId="0" animBg="1"/>
      <p:bldP spid="55" grpId="0"/>
      <p:bldP spid="56" grpId="0" animBg="1"/>
      <p:bldP spid="57" grpId="0"/>
      <p:bldP spid="58" grpId="0"/>
      <p:bldP spid="59" grpId="0" animBg="1"/>
      <p:bldP spid="60" grpId="0"/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DBF0389D-6950-4031-ACA8-180CFD708DED}"/>
              </a:ext>
            </a:extLst>
          </p:cNvPr>
          <p:cNvSpPr/>
          <p:nvPr/>
        </p:nvSpPr>
        <p:spPr>
          <a:xfrm>
            <a:off x="1445342" y="2576052"/>
            <a:ext cx="5555226" cy="4031225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6FA69D0-9901-4A7F-8AF4-C9B259F3E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83459"/>
            <a:ext cx="10426262" cy="563689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Bereken het eindbedrag als: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sz="900" dirty="0"/>
          </a:p>
          <a:p>
            <a:pPr marL="457200" indent="-457200">
              <a:lnSpc>
                <a:spcPct val="110000"/>
              </a:lnSpc>
              <a:buFont typeface="+mj-lt"/>
              <a:buAutoNum type="alphaUcPeriod"/>
            </a:pPr>
            <a:r>
              <a:rPr lang="nl-NL" sz="2000" dirty="0"/>
              <a:t>15 jaar tegen 1,3%</a:t>
            </a:r>
            <a:br>
              <a:rPr lang="nl-NL" sz="2000" dirty="0"/>
            </a:br>
            <a:r>
              <a:rPr lang="nl-NL" sz="2000" dirty="0"/>
              <a:t>€ 12.000 × 1,013</a:t>
            </a:r>
            <a:r>
              <a:rPr lang="nl-NL" sz="2000" baseline="30000" dirty="0"/>
              <a:t>15</a:t>
            </a:r>
            <a:r>
              <a:rPr lang="nl-NL" sz="2000" dirty="0"/>
              <a:t> = € 14.565,42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UcPeriod"/>
            </a:pPr>
            <a:endParaRPr lang="nl-NL" sz="900" dirty="0"/>
          </a:p>
          <a:p>
            <a:pPr marL="457200" indent="-457200">
              <a:lnSpc>
                <a:spcPct val="110000"/>
              </a:lnSpc>
              <a:buFont typeface="+mj-lt"/>
              <a:buAutoNum type="alphaUcPeriod"/>
            </a:pPr>
            <a:r>
              <a:rPr lang="nl-NL" sz="2000" dirty="0"/>
              <a:t>5 jaar en 7 maanden tegen 0,8%</a:t>
            </a:r>
            <a:br>
              <a:rPr lang="nl-NL" sz="2000" dirty="0"/>
            </a:br>
            <a:r>
              <a:rPr lang="nl-NL" sz="2000" dirty="0"/>
              <a:t>€ 5.000 × 1,008</a:t>
            </a:r>
            <a:r>
              <a:rPr lang="nl-NL" sz="2000" baseline="30000" dirty="0"/>
              <a:t>5 7/12</a:t>
            </a:r>
            <a:r>
              <a:rPr lang="nl-NL" sz="2000" dirty="0"/>
              <a:t> = € 5.227,47</a:t>
            </a:r>
            <a:br>
              <a:rPr lang="nl-NL" sz="2000" dirty="0"/>
            </a:br>
            <a:r>
              <a:rPr lang="nl-NL" sz="2000" dirty="0"/>
              <a:t>€ 5.000 × 1,008</a:t>
            </a:r>
            <a:r>
              <a:rPr lang="nl-NL" sz="2000" baseline="30000" dirty="0"/>
              <a:t>67/12</a:t>
            </a:r>
            <a:r>
              <a:rPr lang="nl-NL" sz="2000" dirty="0"/>
              <a:t> = € 5.227,47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UcPeriod"/>
            </a:pPr>
            <a:endParaRPr lang="nl-NL" sz="900" dirty="0"/>
          </a:p>
          <a:p>
            <a:pPr marL="457200" indent="-457200">
              <a:lnSpc>
                <a:spcPct val="110000"/>
              </a:lnSpc>
              <a:buFont typeface="+mj-lt"/>
              <a:buAutoNum type="alphaUcPeriod"/>
            </a:pPr>
            <a:r>
              <a:rPr lang="nl-NL" sz="2000" dirty="0"/>
              <a:t>1 jaar en 4 maanden tegen 1,1%</a:t>
            </a:r>
            <a:br>
              <a:rPr lang="nl-NL" sz="2000" dirty="0"/>
            </a:br>
            <a:r>
              <a:rPr lang="nl-NL" sz="2000" dirty="0"/>
              <a:t>€ 25.000 × 1,012</a:t>
            </a:r>
            <a:r>
              <a:rPr lang="nl-NL" sz="2000" baseline="30000" dirty="0"/>
              <a:t>1 4/12</a:t>
            </a:r>
            <a:r>
              <a:rPr lang="nl-NL" sz="2000" dirty="0"/>
              <a:t> = € 25.400,80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75C94817-5211-419E-A389-6EA86C9AB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523647"/>
              </p:ext>
            </p:extLst>
          </p:nvPr>
        </p:nvGraphicFramePr>
        <p:xfrm>
          <a:off x="1727200" y="83765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535">
                  <a:extLst>
                    <a:ext uri="{9D8B030D-6E8A-4147-A177-3AD203B41FA5}">
                      <a16:colId xmlns:a16="http://schemas.microsoft.com/office/drawing/2014/main" val="85352103"/>
                    </a:ext>
                  </a:extLst>
                </a:gridCol>
                <a:gridCol w="2998839">
                  <a:extLst>
                    <a:ext uri="{9D8B030D-6E8A-4147-A177-3AD203B41FA5}">
                      <a16:colId xmlns:a16="http://schemas.microsoft.com/office/drawing/2014/main" val="774527280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4161947538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737890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Eerste storting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Rente (jaar)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Saldo op.. (opheffing)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36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jan. 2010: € 12.000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jan.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7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juni 2015: € 5.000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0,8%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jan.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524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okt. 2020: € 25.000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febr.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41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49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815D3BB-5BAB-4BAA-92DC-263FE4D49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Lenen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6FE9F1F-5FB7-4317-BF68-81DFB6EC0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1817999"/>
            <a:ext cx="6684297" cy="4351338"/>
          </a:xfrm>
        </p:spPr>
        <p:txBody>
          <a:bodyPr>
            <a:normAutofit/>
          </a:bodyPr>
          <a:lstStyle/>
          <a:p>
            <a:r>
              <a:rPr lang="nl-NL" sz="2200" dirty="0"/>
              <a:t>Als je nu méér wil kopen dan je kunt betalen</a:t>
            </a:r>
          </a:p>
          <a:p>
            <a:r>
              <a:rPr lang="nl-NL" sz="2200" dirty="0"/>
              <a:t>en bereid bent in de toekomst minder te kopen..!</a:t>
            </a:r>
          </a:p>
          <a:p>
            <a:endParaRPr lang="nl-NL" sz="2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nl-NL" sz="2200" dirty="0"/>
              <a:t>je moet niet alleen geld terugbetalen (</a:t>
            </a:r>
            <a:r>
              <a:rPr lang="nl-NL" sz="2200" b="1" dirty="0"/>
              <a:t>aflossing</a:t>
            </a:r>
            <a:r>
              <a:rPr lang="nl-NL" sz="2200" dirty="0"/>
              <a:t>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nl-NL" sz="2200" dirty="0"/>
              <a:t>je moet ook rente betalen (</a:t>
            </a:r>
            <a:r>
              <a:rPr lang="nl-NL" sz="2200" b="1" dirty="0"/>
              <a:t>nominale rente</a:t>
            </a:r>
            <a:r>
              <a:rPr lang="nl-NL" sz="2200" dirty="0"/>
              <a:t>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nl-NL" sz="2200" dirty="0"/>
              <a:t>en soms extra kosten (</a:t>
            </a:r>
            <a:r>
              <a:rPr lang="nl-NL" sz="2200" b="1" dirty="0"/>
              <a:t>bijkomende kosten</a:t>
            </a:r>
            <a:r>
              <a:rPr lang="nl-NL" sz="2200" dirty="0"/>
              <a:t>)</a:t>
            </a:r>
          </a:p>
          <a:p>
            <a:pPr>
              <a:spcAft>
                <a:spcPts val="300"/>
              </a:spcAft>
            </a:pPr>
            <a:r>
              <a:rPr lang="nl-NL" sz="2200" dirty="0"/>
              <a:t>nominale rente + bijkomende kosten = </a:t>
            </a:r>
            <a:r>
              <a:rPr lang="nl-NL" sz="2200" b="1" dirty="0"/>
              <a:t>JKP</a:t>
            </a:r>
            <a:br>
              <a:rPr lang="nl-NL" sz="2200" dirty="0"/>
            </a:br>
            <a:r>
              <a:rPr lang="nl-NL" sz="2200" dirty="0"/>
              <a:t>jaarlijks kostenpercentage of effectieve rente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7106014-7082-4539-8ACD-1EC6ED12D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396" y="4661191"/>
            <a:ext cx="4347004" cy="1839310"/>
          </a:xfrm>
          <a:prstGeom prst="rect">
            <a:avLst/>
          </a:prstGeom>
        </p:spPr>
      </p:pic>
      <p:grpSp>
        <p:nvGrpSpPr>
          <p:cNvPr id="15" name="Groep 14">
            <a:extLst>
              <a:ext uri="{FF2B5EF4-FFF2-40B4-BE49-F238E27FC236}">
                <a16:creationId xmlns:a16="http://schemas.microsoft.com/office/drawing/2014/main" id="{D323441F-BB28-40BD-B054-7299283D235C}"/>
              </a:ext>
            </a:extLst>
          </p:cNvPr>
          <p:cNvGrpSpPr/>
          <p:nvPr/>
        </p:nvGrpSpPr>
        <p:grpSpPr>
          <a:xfrm>
            <a:off x="9842528" y="4506629"/>
            <a:ext cx="1993872" cy="1993872"/>
            <a:chOff x="8091180" y="1298093"/>
            <a:chExt cx="2695575" cy="2695575"/>
          </a:xfrm>
        </p:grpSpPr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AFE8A6F2-4900-4BA9-8160-59CA4CA4E056}"/>
                </a:ext>
              </a:extLst>
            </p:cNvPr>
            <p:cNvSpPr/>
            <p:nvPr/>
          </p:nvSpPr>
          <p:spPr>
            <a:xfrm>
              <a:off x="8091180" y="1298093"/>
              <a:ext cx="2695575" cy="2695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Afbeelding met tekst&#10;&#10;Automatisch gegenereerde beschrijving">
              <a:extLst>
                <a:ext uri="{FF2B5EF4-FFF2-40B4-BE49-F238E27FC236}">
                  <a16:creationId xmlns:a16="http://schemas.microsoft.com/office/drawing/2014/main" id="{E0A590BF-F504-4BED-ACA7-3028FDF81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1180" y="1298093"/>
              <a:ext cx="2695575" cy="26955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754807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C81253FC-362E-41B0-B6AB-7F398A5CA8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0597" y="5385053"/>
            <a:ext cx="2538129" cy="118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3A744A6-8A3E-4F48-9939-BA3B677CC4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0595" y="3783769"/>
            <a:ext cx="2449173" cy="11880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3FB9561-E384-4A60-90C7-0F62ED0AB7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58982" y="2181702"/>
            <a:ext cx="2450786" cy="118878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70E5D0-467D-4271-B135-71670D299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Niet elke lening is even duur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E303F23-4E63-4F13-9D3A-8F68C20D1B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Rente vooral afhankelijk van risico voor kredietverstrekker:</a:t>
            </a:r>
          </a:p>
          <a:p>
            <a:pPr marL="354013" indent="-354013">
              <a:buFont typeface="Wingdings" panose="05000000000000000000" pitchFamily="2" charset="2"/>
              <a:buChar char="Ø"/>
            </a:pPr>
            <a:r>
              <a:rPr lang="nl-NL" sz="2200" b="1" dirty="0"/>
              <a:t>Debiteurenrisico</a:t>
            </a:r>
            <a:br>
              <a:rPr lang="nl-NL" sz="2200" dirty="0"/>
            </a:br>
            <a:r>
              <a:rPr lang="nl-NL" sz="2200" dirty="0"/>
              <a:t>kan de lener het geld terug betalen?</a:t>
            </a:r>
          </a:p>
          <a:p>
            <a:pPr marL="354013" indent="-354013">
              <a:buFont typeface="Wingdings" panose="05000000000000000000" pitchFamily="2" charset="2"/>
              <a:buChar char="Ø"/>
            </a:pPr>
            <a:r>
              <a:rPr lang="nl-NL" sz="2200" b="1" dirty="0"/>
              <a:t>Inflatierisico</a:t>
            </a:r>
            <a:br>
              <a:rPr lang="nl-NL" sz="2200" dirty="0"/>
            </a:br>
            <a:r>
              <a:rPr lang="nl-NL" sz="2200" dirty="0"/>
              <a:t>neemt de koopkracht van het bedrag af in de loop van deze tijd?</a:t>
            </a:r>
          </a:p>
          <a:p>
            <a:pPr marL="354013" indent="-354013">
              <a:buFont typeface="Wingdings" panose="05000000000000000000" pitchFamily="2" charset="2"/>
              <a:buChar char="Ø"/>
            </a:pPr>
            <a:endParaRPr lang="nl-NL" sz="2200" dirty="0"/>
          </a:p>
          <a:p>
            <a:pPr marL="354013" indent="-354013">
              <a:buFont typeface="Wingdings" panose="05000000000000000000" pitchFamily="2" charset="2"/>
              <a:buChar char="v"/>
            </a:pPr>
            <a:r>
              <a:rPr lang="nl-NL" sz="2000" dirty="0"/>
              <a:t>Hypotheek (relatief lage rente)</a:t>
            </a:r>
          </a:p>
          <a:p>
            <a:pPr marL="354013" indent="-354013">
              <a:buFont typeface="Wingdings" panose="05000000000000000000" pitchFamily="2" charset="2"/>
              <a:buChar char="v"/>
            </a:pPr>
            <a:r>
              <a:rPr lang="nl-NL" sz="2000" dirty="0"/>
              <a:t>Banklening</a:t>
            </a:r>
          </a:p>
          <a:p>
            <a:pPr marL="354013" indent="-354013">
              <a:buFont typeface="Wingdings" panose="05000000000000000000" pitchFamily="2" charset="2"/>
              <a:buChar char="v"/>
            </a:pPr>
            <a:r>
              <a:rPr lang="nl-NL" sz="2000" dirty="0"/>
              <a:t>Flitskrediet (maximale rente)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82AE123-1995-4CCC-A2B9-71E84B5B3D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l-NL" sz="2000" b="1" dirty="0"/>
              <a:t>Hypothecaire lening</a:t>
            </a:r>
          </a:p>
          <a:p>
            <a:pPr>
              <a:spcBef>
                <a:spcPts val="600"/>
              </a:spcBef>
            </a:pPr>
            <a:r>
              <a:rPr lang="nl-NL" sz="2000" dirty="0"/>
              <a:t>Huis onderpand (minder debiteurenrisico)</a:t>
            </a:r>
          </a:p>
          <a:p>
            <a:pPr>
              <a:spcBef>
                <a:spcPts val="300"/>
              </a:spcBef>
            </a:pPr>
            <a:r>
              <a:rPr lang="nl-NL" sz="2000" dirty="0"/>
              <a:t>Screening inkomen (minder debiteurenrisico)</a:t>
            </a:r>
          </a:p>
          <a:p>
            <a:pPr>
              <a:spcBef>
                <a:spcPts val="300"/>
              </a:spcBef>
            </a:pPr>
            <a:r>
              <a:rPr lang="nl-NL" sz="2000" dirty="0"/>
              <a:t>Lange looptijd (meer inflatierisico)</a:t>
            </a:r>
          </a:p>
          <a:p>
            <a:pPr>
              <a:spcBef>
                <a:spcPts val="300"/>
              </a:spcBef>
            </a:pPr>
            <a:endParaRPr lang="nl-NL" sz="2000" dirty="0"/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nl-NL" sz="2000" b="1" dirty="0"/>
              <a:t>Banklening</a:t>
            </a:r>
          </a:p>
          <a:p>
            <a:pPr>
              <a:spcBef>
                <a:spcPts val="300"/>
              </a:spcBef>
            </a:pPr>
            <a:r>
              <a:rPr lang="nl-NL" sz="2000" dirty="0"/>
              <a:t>Screening inkomen (minder debiteurenrisico)</a:t>
            </a:r>
          </a:p>
          <a:p>
            <a:pPr>
              <a:spcBef>
                <a:spcPts val="300"/>
              </a:spcBef>
            </a:pPr>
            <a:r>
              <a:rPr lang="nl-NL" sz="2000" dirty="0"/>
              <a:t>Geen onderpand (meer debiteurenrisico)</a:t>
            </a:r>
          </a:p>
          <a:p>
            <a:pPr>
              <a:spcBef>
                <a:spcPts val="300"/>
              </a:spcBef>
            </a:pPr>
            <a:r>
              <a:rPr lang="nl-NL" sz="2000" dirty="0"/>
              <a:t>Looptijd wisselend</a:t>
            </a:r>
          </a:p>
          <a:p>
            <a:pPr>
              <a:spcBef>
                <a:spcPts val="300"/>
              </a:spcBef>
            </a:pPr>
            <a:endParaRPr lang="nl-NL" sz="2000" dirty="0"/>
          </a:p>
          <a:p>
            <a:pPr marL="0" indent="0">
              <a:spcBef>
                <a:spcPts val="300"/>
              </a:spcBef>
              <a:buNone/>
            </a:pPr>
            <a:r>
              <a:rPr lang="nl-NL" sz="2000" b="1" dirty="0"/>
              <a:t>Flitskrediet</a:t>
            </a:r>
          </a:p>
          <a:p>
            <a:pPr>
              <a:spcBef>
                <a:spcPts val="600"/>
              </a:spcBef>
            </a:pPr>
            <a:r>
              <a:rPr lang="nl-NL" sz="2000" dirty="0"/>
              <a:t>Geen inkomenstoets (meer debiteurenrisico)</a:t>
            </a:r>
          </a:p>
          <a:p>
            <a:pPr>
              <a:spcBef>
                <a:spcPts val="600"/>
              </a:spcBef>
            </a:pPr>
            <a:r>
              <a:rPr lang="nl-NL" sz="2000" dirty="0"/>
              <a:t>Geen onderpand (meer debiteurenrisico)</a:t>
            </a:r>
          </a:p>
          <a:p>
            <a:pPr>
              <a:spcBef>
                <a:spcPts val="600"/>
              </a:spcBef>
            </a:pPr>
            <a:r>
              <a:rPr lang="nl-NL" sz="2000" dirty="0"/>
              <a:t>Korte looptijd (in ieder geval de bedoeling!)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D72763F-E149-4DD3-A90D-92ECD2568AEB}"/>
              </a:ext>
            </a:extLst>
          </p:cNvPr>
          <p:cNvSpPr txBox="1"/>
          <p:nvPr/>
        </p:nvSpPr>
        <p:spPr>
          <a:xfrm>
            <a:off x="1140986" y="2890684"/>
            <a:ext cx="3717684" cy="369332"/>
          </a:xfrm>
          <a:prstGeom prst="rect">
            <a:avLst/>
          </a:prstGeom>
          <a:solidFill>
            <a:srgbClr val="258812"/>
          </a:solidFill>
          <a:ln w="28575">
            <a:solidFill>
              <a:srgbClr val="ED4D0F"/>
            </a:solidFill>
          </a:ln>
        </p:spPr>
        <p:txBody>
          <a:bodyPr wrap="none" rtlCol="0">
            <a:spAutoFit/>
          </a:bodyPr>
          <a:lstStyle/>
          <a:p>
            <a:r>
              <a:rPr lang="nl-NL" b="1" dirty="0"/>
              <a:t>BKR = bureau krediet registratie</a:t>
            </a:r>
          </a:p>
        </p:txBody>
      </p:sp>
    </p:spTree>
    <p:extLst>
      <p:ext uri="{BB962C8B-B14F-4D97-AF65-F5344CB8AC3E}">
        <p14:creationId xmlns:p14="http://schemas.microsoft.com/office/powerpoint/2010/main" val="321201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6" grpId="0" animBg="1"/>
    </p:bld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3459</TotalTime>
  <Words>864</Words>
  <Application>Microsoft Office PowerPoint</Application>
  <PresentationFormat>Breedbeeld</PresentationFormat>
  <Paragraphs>166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Thema 3vwo</vt:lpstr>
      <vt:lpstr>Lenen en Sparen</vt:lpstr>
      <vt:lpstr>PowerPoint-presentatie</vt:lpstr>
      <vt:lpstr>Sparen</vt:lpstr>
      <vt:lpstr>Lage of negatieve rente</vt:lpstr>
      <vt:lpstr>Sparen: rente over rente = samengestelde rente</vt:lpstr>
      <vt:lpstr>Een deel van het jaar</vt:lpstr>
      <vt:lpstr>PowerPoint-presentatie</vt:lpstr>
      <vt:lpstr>Lenen</vt:lpstr>
      <vt:lpstr>Niet elke lening is even duur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Budgetteren</dc:title>
  <dc:creator>Paul Bloemers</dc:creator>
  <cp:lastModifiedBy>Paul Bloemers</cp:lastModifiedBy>
  <cp:revision>4</cp:revision>
  <dcterms:created xsi:type="dcterms:W3CDTF">2020-10-21T11:52:54Z</dcterms:created>
  <dcterms:modified xsi:type="dcterms:W3CDTF">2021-01-17T11:13:33Z</dcterms:modified>
</cp:coreProperties>
</file>