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8812"/>
    <a:srgbClr val="ED4D0F"/>
    <a:srgbClr val="1A80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372FA-7CD7-4A72-A31A-E58AF66C09AB}" v="88" dt="2020-10-15T12:03:33.3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7" d="100"/>
          <a:sy n="97" d="100"/>
        </p:scale>
        <p:origin x="96" y="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1176564" y="6324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2909523651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5655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7998993"/>
      </p:ext>
    </p:extLst>
  </p:cSld>
  <p:clrMapOvr>
    <a:masterClrMapping/>
  </p:clrMapOvr>
  <p:transition spd="slow">
    <p:blind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32571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16657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verwerkingsopdracht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1907674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1176564" y="6324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1802900" y="3598577"/>
            <a:ext cx="85861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000" b="1" spc="300">
                <a:latin typeface="Arial" panose="020B0604020202020204" pitchFamily="34" charset="0"/>
                <a:cs typeface="Arial" panose="020B0604020202020204" pitchFamily="34" charset="0"/>
              </a:rPr>
              <a:t>www.economielokaal.nl/3-vwo</a:t>
            </a:r>
            <a:endParaRPr lang="nl-NL" sz="400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3289427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398467" y="3101125"/>
            <a:ext cx="58256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2400" spc="600"/>
              <a:t>economielokaal voor 3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3003" y="3531552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33003" y="4235860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86352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016555003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260212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1411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922070893"/>
      </p:ext>
    </p:extLst>
  </p:cSld>
  <p:clrMapOvr>
    <a:masterClrMapping/>
  </p:clrMapOvr>
  <p:transition spd="slow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666490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1305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494843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477480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3FE735-A90C-4BFD-B2FF-047A4FF5C0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Veranderingen op de arbeidsmarkt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F544C92-0279-4A5F-BC66-D6A802B00C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positie van de werknemer </a:t>
            </a:r>
            <a:r>
              <a:rPr lang="nl-NL"/>
              <a:t>onder druk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88744051"/>
      </p:ext>
    </p:extLst>
  </p:cSld>
  <p:clrMapOvr>
    <a:masterClrMapping/>
  </p:clrMapOvr>
  <p:transition spd="slow"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5D3A602B-1AEE-4D09-93EB-1A8DA9944C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Organisatiegraad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431A36F-BDD1-4D97-83B4-646ECC10BD01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nl-NL" dirty="0"/>
              <a:t>Meeliftersgedrag</a:t>
            </a:r>
          </a:p>
        </p:txBody>
      </p:sp>
    </p:spTree>
    <p:extLst>
      <p:ext uri="{BB962C8B-B14F-4D97-AF65-F5344CB8AC3E}">
        <p14:creationId xmlns:p14="http://schemas.microsoft.com/office/powerpoint/2010/main" val="1429221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B726B9EE-47DA-4512-B324-CA1DD1BB3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Lid van de vakbond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52DB796B-9BAA-4759-A1B4-CB1562F18F7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Reden om lid te worden:</a:t>
            </a:r>
          </a:p>
          <a:p>
            <a:pPr marL="539750" lvl="1" indent="-269875"/>
            <a:r>
              <a:rPr lang="nl-NL" sz="1800" dirty="0"/>
              <a:t>Organiseren om (samen) sterk te staan tegenover werkgever</a:t>
            </a:r>
          </a:p>
          <a:p>
            <a:pPr marL="714375" lvl="2" indent="-174625" defTabSz="809625"/>
            <a:r>
              <a:rPr lang="nl-NL" sz="1600" i="1" dirty="0"/>
              <a:t>Stakingskas</a:t>
            </a:r>
            <a:endParaRPr lang="nl-NL" i="1" dirty="0"/>
          </a:p>
          <a:p>
            <a:pPr marL="539750" lvl="1" indent="-269875"/>
            <a:r>
              <a:rPr lang="nl-NL" sz="1800" dirty="0"/>
              <a:t>Individuele (rechts)hulp</a:t>
            </a:r>
          </a:p>
          <a:p>
            <a:pPr marL="269875" lvl="1" indent="0">
              <a:buNone/>
            </a:pPr>
            <a:endParaRPr lang="nl-NL" dirty="0"/>
          </a:p>
          <a:p>
            <a:pPr marL="269875" lvl="1" indent="0">
              <a:buNone/>
            </a:pPr>
            <a:endParaRPr lang="nl-NL" dirty="0"/>
          </a:p>
          <a:p>
            <a:pPr marL="0" lvl="1" indent="0">
              <a:buNone/>
            </a:pPr>
            <a:r>
              <a:rPr lang="nl-NL" sz="2400" dirty="0"/>
              <a:t>Reden om niet lid te zijn:</a:t>
            </a:r>
          </a:p>
          <a:p>
            <a:pPr marL="612775" lvl="1" indent="-342900"/>
            <a:r>
              <a:rPr lang="nl-NL" sz="1800" dirty="0"/>
              <a:t>Te duur (10%)</a:t>
            </a:r>
          </a:p>
          <a:p>
            <a:pPr marL="612775" lvl="1" indent="-342900"/>
            <a:r>
              <a:rPr lang="nl-NL" sz="1800" dirty="0"/>
              <a:t>Oneens met standpunten vakbond (10%)</a:t>
            </a:r>
          </a:p>
          <a:p>
            <a:pPr marL="612775" lvl="1" indent="-342900"/>
            <a:r>
              <a:rPr lang="nl-NL" sz="1800" dirty="0"/>
              <a:t>Nooit over nagedacht (50%)</a:t>
            </a:r>
          </a:p>
          <a:p>
            <a:pPr marL="612775" lvl="1" indent="-342900"/>
            <a:endParaRPr lang="nl-NL" dirty="0"/>
          </a:p>
          <a:p>
            <a:pPr marL="539750" lvl="1" indent="-269875"/>
            <a:endParaRPr lang="nl-NL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19237774-9155-433B-9068-7E88D75F1D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5633" y="2422227"/>
            <a:ext cx="5773554" cy="3470275"/>
          </a:xfrm>
          <a:prstGeom prst="rect">
            <a:avLst/>
          </a:prstGeom>
        </p:spPr>
      </p:pic>
      <p:sp>
        <p:nvSpPr>
          <p:cNvPr id="11" name="Tekstvak 10">
            <a:extLst>
              <a:ext uri="{FF2B5EF4-FFF2-40B4-BE49-F238E27FC236}">
                <a16:creationId xmlns:a16="http://schemas.microsoft.com/office/drawing/2014/main" id="{080FA979-67BE-4567-941F-4FBE7798676E}"/>
              </a:ext>
            </a:extLst>
          </p:cNvPr>
          <p:cNvSpPr txBox="1"/>
          <p:nvPr/>
        </p:nvSpPr>
        <p:spPr>
          <a:xfrm>
            <a:off x="6096000" y="1825625"/>
            <a:ext cx="27158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Organisatiegraad</a:t>
            </a:r>
          </a:p>
        </p:txBody>
      </p:sp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C86EA846-9663-4AC1-8075-589939F1860D}"/>
              </a:ext>
            </a:extLst>
          </p:cNvPr>
          <p:cNvCxnSpPr>
            <a:cxnSpLocks/>
          </p:cNvCxnSpPr>
          <p:nvPr/>
        </p:nvCxnSpPr>
        <p:spPr>
          <a:xfrm>
            <a:off x="6514011" y="3370217"/>
            <a:ext cx="5042263" cy="1088572"/>
          </a:xfrm>
          <a:prstGeom prst="straightConnector1">
            <a:avLst/>
          </a:prstGeom>
          <a:ln w="57150">
            <a:solidFill>
              <a:srgbClr val="ED4D0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vak 17">
            <a:extLst>
              <a:ext uri="{FF2B5EF4-FFF2-40B4-BE49-F238E27FC236}">
                <a16:creationId xmlns:a16="http://schemas.microsoft.com/office/drawing/2014/main" id="{1877D92E-BC20-4BBE-A5BA-0C17F705225A}"/>
              </a:ext>
            </a:extLst>
          </p:cNvPr>
          <p:cNvSpPr txBox="1"/>
          <p:nvPr/>
        </p:nvSpPr>
        <p:spPr>
          <a:xfrm>
            <a:off x="9657806" y="3745226"/>
            <a:ext cx="7216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rgbClr val="FF0000"/>
                </a:solidFill>
              </a:rPr>
              <a:t>- 50%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161B001A-29F5-4411-BA1C-B654D29DA252}"/>
              </a:ext>
            </a:extLst>
          </p:cNvPr>
          <p:cNvSpPr txBox="1"/>
          <p:nvPr/>
        </p:nvSpPr>
        <p:spPr>
          <a:xfrm>
            <a:off x="7084127" y="5892502"/>
            <a:ext cx="39020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>
                <a:solidFill>
                  <a:srgbClr val="FF0000"/>
                </a:solidFill>
              </a:rPr>
              <a:t>Onderhandelingskracht neem af!</a:t>
            </a:r>
          </a:p>
        </p:txBody>
      </p:sp>
    </p:spTree>
    <p:extLst>
      <p:ext uri="{BB962C8B-B14F-4D97-AF65-F5344CB8AC3E}">
        <p14:creationId xmlns:p14="http://schemas.microsoft.com/office/powerpoint/2010/main" val="3142456538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11" grpId="0"/>
      <p:bldP spid="18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04FB09-C22E-4A8C-9254-9D214DEF9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Meeliftersgedrag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B99BC53-B401-470F-BDDD-FF747EC1C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2948" y="1817999"/>
            <a:ext cx="4624251" cy="2351268"/>
          </a:xfrm>
        </p:spPr>
        <p:txBody>
          <a:bodyPr>
            <a:normAutofit/>
          </a:bodyPr>
          <a:lstStyle/>
          <a:p>
            <a:r>
              <a:rPr lang="nl-NL" sz="2000" dirty="0">
                <a:solidFill>
                  <a:schemeClr val="bg1"/>
                </a:solidFill>
              </a:rPr>
              <a:t>Sterke vakbond: € 50 loonstijging</a:t>
            </a:r>
          </a:p>
          <a:p>
            <a:r>
              <a:rPr lang="nl-NL" sz="2000" dirty="0">
                <a:solidFill>
                  <a:schemeClr val="bg1"/>
                </a:solidFill>
              </a:rPr>
              <a:t>Lidmaatschap: € 15</a:t>
            </a:r>
          </a:p>
          <a:p>
            <a:r>
              <a:rPr lang="nl-NL" sz="2000" dirty="0">
                <a:solidFill>
                  <a:schemeClr val="bg1"/>
                </a:solidFill>
              </a:rPr>
              <a:t>cao geldig voor iedereen</a:t>
            </a:r>
          </a:p>
          <a:p>
            <a:r>
              <a:rPr lang="nl-NL" sz="2000" dirty="0">
                <a:solidFill>
                  <a:schemeClr val="bg1"/>
                </a:solidFill>
              </a:rPr>
              <a:t>Zonder voldoende achterban, geen (goede) cao</a:t>
            </a: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906A763E-8D47-4E25-9D42-4D9B951F52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662436"/>
              </p:ext>
            </p:extLst>
          </p:nvPr>
        </p:nvGraphicFramePr>
        <p:xfrm>
          <a:off x="355600" y="1817999"/>
          <a:ext cx="5967246" cy="235126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450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09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2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2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955">
                <a:tc rowSpan="2" gridSpan="2">
                  <a:txBody>
                    <a:bodyPr/>
                    <a:lstStyle/>
                    <a:p>
                      <a:r>
                        <a:rPr lang="nl-NL" sz="1300" i="1" dirty="0">
                          <a:solidFill>
                            <a:schemeClr val="bg1"/>
                          </a:solidFill>
                        </a:rPr>
                        <a:t>Opbrengst per maand</a:t>
                      </a:r>
                    </a:p>
                  </a:txBody>
                  <a:tcPr marL="59562" marR="59562" marT="29781" marB="29781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 i="1" dirty="0">
                          <a:solidFill>
                            <a:schemeClr val="bg1"/>
                          </a:solidFill>
                          <a:effectLst/>
                        </a:rPr>
                        <a:t>Andere werknemers</a:t>
                      </a:r>
                      <a:endParaRPr lang="nl-NL" sz="1800" i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59562" marR="59562" marT="29781" marB="29781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4D0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771">
                <a:tc gridSpan="2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Lid worden</a:t>
                      </a:r>
                      <a:endParaRPr lang="nl-N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PMingLiU"/>
                        <a:cs typeface="Arial" panose="020B0604020202020204" pitchFamily="34" charset="0"/>
                      </a:endParaRPr>
                    </a:p>
                  </a:txBody>
                  <a:tcPr marL="59562" marR="59562" marT="29781" marB="29781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Geen lid worden</a:t>
                      </a:r>
                      <a:endParaRPr lang="nl-N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PMingLiU"/>
                        <a:cs typeface="Arial" panose="020B0604020202020204" pitchFamily="34" charset="0"/>
                      </a:endParaRPr>
                    </a:p>
                  </a:txBody>
                  <a:tcPr marL="59562" marR="59562" marT="29781" marB="29781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3771">
                <a:tc rowSpan="2">
                  <a:txBody>
                    <a:bodyPr/>
                    <a:lstStyle/>
                    <a:p>
                      <a:r>
                        <a:rPr lang="nl-NL" sz="1800" dirty="0">
                          <a:solidFill>
                            <a:schemeClr val="bg1"/>
                          </a:solidFill>
                          <a:effectLst/>
                        </a:rPr>
                        <a:t>Individu</a:t>
                      </a:r>
                      <a:endParaRPr lang="nl-NL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59562" marR="59562" marT="29781" marB="29781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A80B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Lid worden</a:t>
                      </a:r>
                    </a:p>
                  </a:txBody>
                  <a:tcPr marL="59562" marR="59562" marT="29781" marB="29781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200" b="1" kern="1200" dirty="0">
                          <a:solidFill>
                            <a:srgbClr val="1A80B6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35</a:t>
                      </a:r>
                      <a:r>
                        <a:rPr lang="nl-NL" sz="2200" b="1" u="none" dirty="0"/>
                        <a:t> ; </a:t>
                      </a:r>
                      <a:r>
                        <a:rPr lang="nl-NL" sz="2200" b="1" i="0" kern="1200" dirty="0">
                          <a:solidFill>
                            <a:srgbClr val="ED4D0F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35</a:t>
                      </a:r>
                      <a:endParaRPr lang="nl-NL" sz="2200" b="1" i="0" u="none" dirty="0">
                        <a:solidFill>
                          <a:srgbClr val="ED4D0F"/>
                        </a:solidFill>
                      </a:endParaRPr>
                    </a:p>
                  </a:txBody>
                  <a:tcPr marL="59562" marR="59562" marT="29781" marB="29781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200" b="1" i="0" kern="1200" dirty="0">
                          <a:solidFill>
                            <a:srgbClr val="1A80B6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-15</a:t>
                      </a:r>
                      <a:r>
                        <a:rPr lang="nl-NL" sz="2200" b="1" u="none" dirty="0"/>
                        <a:t> ; </a:t>
                      </a:r>
                      <a:r>
                        <a:rPr lang="nl-NL" sz="2200" b="1" i="0" u="none" kern="1200" dirty="0">
                          <a:solidFill>
                            <a:srgbClr val="ED4D0F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0</a:t>
                      </a:r>
                      <a:endParaRPr lang="nl-NL" sz="2200" b="1" i="0" u="none" kern="1200" dirty="0">
                        <a:solidFill>
                          <a:srgbClr val="ED4D0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62" marR="59562" marT="29781" marB="29781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377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Geen lid worden</a:t>
                      </a:r>
                      <a:endParaRPr lang="nl-NL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PMingLiU"/>
                        <a:cs typeface="Arial" panose="020B0604020202020204" pitchFamily="34" charset="0"/>
                      </a:endParaRPr>
                    </a:p>
                  </a:txBody>
                  <a:tcPr marL="59562" marR="59562" marT="29781" marB="29781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200" b="1" u="none" kern="1200" dirty="0">
                          <a:solidFill>
                            <a:srgbClr val="1A80B6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50</a:t>
                      </a:r>
                      <a:r>
                        <a:rPr lang="nl-NL" sz="2200" b="1" u="none" dirty="0"/>
                        <a:t> ; </a:t>
                      </a:r>
                      <a:r>
                        <a:rPr lang="nl-NL" sz="2200" b="1" i="0" kern="1200" dirty="0">
                          <a:solidFill>
                            <a:srgbClr val="ED4D0F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35</a:t>
                      </a:r>
                      <a:endParaRPr lang="nl-NL" sz="2200" b="1" i="0" u="none" kern="1200" dirty="0">
                        <a:solidFill>
                          <a:srgbClr val="ED4D0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62" marR="59562" marT="29781" marB="29781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200" b="1" i="0" u="none" kern="1200" dirty="0">
                          <a:solidFill>
                            <a:srgbClr val="1A80B6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0</a:t>
                      </a:r>
                      <a:r>
                        <a:rPr lang="nl-NL" sz="2200" b="1" u="none" dirty="0"/>
                        <a:t> ; </a:t>
                      </a:r>
                      <a:r>
                        <a:rPr lang="nl-NL" sz="2200" b="1" i="0" u="none" kern="1200" dirty="0">
                          <a:solidFill>
                            <a:srgbClr val="ED4D0F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0</a:t>
                      </a:r>
                      <a:endParaRPr lang="nl-NL" sz="2200" b="1" i="0" u="none" kern="1200" dirty="0">
                        <a:solidFill>
                          <a:srgbClr val="ED4D0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562" marR="59562" marT="29781" marB="29781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087DB48A-6312-44CC-8DFB-E6E6B0D6C640}"/>
              </a:ext>
            </a:extLst>
          </p:cNvPr>
          <p:cNvCxnSpPr/>
          <p:nvPr/>
        </p:nvCxnSpPr>
        <p:spPr>
          <a:xfrm>
            <a:off x="3542610" y="4023379"/>
            <a:ext cx="432000" cy="0"/>
          </a:xfrm>
          <a:prstGeom prst="line">
            <a:avLst/>
          </a:prstGeom>
          <a:ln w="38100">
            <a:solidFill>
              <a:srgbClr val="1A80B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80A78A8D-109B-4702-819A-F642BFA46939}"/>
              </a:ext>
            </a:extLst>
          </p:cNvPr>
          <p:cNvCxnSpPr/>
          <p:nvPr/>
        </p:nvCxnSpPr>
        <p:spPr>
          <a:xfrm>
            <a:off x="5115660" y="4023379"/>
            <a:ext cx="432000" cy="0"/>
          </a:xfrm>
          <a:prstGeom prst="line">
            <a:avLst/>
          </a:prstGeom>
          <a:ln w="38100">
            <a:solidFill>
              <a:srgbClr val="1A80B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2C795CD6-5737-4B7D-B4EF-4E424FC36C6B}"/>
              </a:ext>
            </a:extLst>
          </p:cNvPr>
          <p:cNvCxnSpPr/>
          <p:nvPr/>
        </p:nvCxnSpPr>
        <p:spPr>
          <a:xfrm>
            <a:off x="4122837" y="3368040"/>
            <a:ext cx="432000" cy="0"/>
          </a:xfrm>
          <a:prstGeom prst="line">
            <a:avLst/>
          </a:prstGeom>
          <a:ln w="38100">
            <a:solidFill>
              <a:srgbClr val="1A80B6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220DD6A6-7DB9-4A03-9D42-AA02C251E2BC}"/>
              </a:ext>
            </a:extLst>
          </p:cNvPr>
          <p:cNvCxnSpPr/>
          <p:nvPr/>
        </p:nvCxnSpPr>
        <p:spPr>
          <a:xfrm>
            <a:off x="4122837" y="4023379"/>
            <a:ext cx="432000" cy="0"/>
          </a:xfrm>
          <a:prstGeom prst="line">
            <a:avLst/>
          </a:prstGeom>
          <a:ln w="38100">
            <a:solidFill>
              <a:srgbClr val="1A80B6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Ovaal 9">
            <a:extLst>
              <a:ext uri="{FF2B5EF4-FFF2-40B4-BE49-F238E27FC236}">
                <a16:creationId xmlns:a16="http://schemas.microsoft.com/office/drawing/2014/main" id="{F57D19A1-3264-4B3B-B08F-830C0C8D51DF}"/>
              </a:ext>
            </a:extLst>
          </p:cNvPr>
          <p:cNvSpPr/>
          <p:nvPr/>
        </p:nvSpPr>
        <p:spPr>
          <a:xfrm>
            <a:off x="3257006" y="3527388"/>
            <a:ext cx="1553195" cy="653977"/>
          </a:xfrm>
          <a:prstGeom prst="ellipse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0BE42CFC-23A6-4D81-AAB6-C6ECF1DAB8DD}"/>
              </a:ext>
            </a:extLst>
          </p:cNvPr>
          <p:cNvSpPr/>
          <p:nvPr/>
        </p:nvSpPr>
        <p:spPr>
          <a:xfrm>
            <a:off x="3257006" y="2211977"/>
            <a:ext cx="1524000" cy="1959428"/>
          </a:xfrm>
          <a:prstGeom prst="rect">
            <a:avLst/>
          </a:prstGeom>
          <a:noFill/>
          <a:ln w="31750"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3E2771E3-8047-4A27-AD77-53E3F6723B93}"/>
              </a:ext>
            </a:extLst>
          </p:cNvPr>
          <p:cNvSpPr/>
          <p:nvPr/>
        </p:nvSpPr>
        <p:spPr>
          <a:xfrm>
            <a:off x="4796373" y="2211744"/>
            <a:ext cx="1517341" cy="1959661"/>
          </a:xfrm>
          <a:prstGeom prst="rect">
            <a:avLst/>
          </a:prstGeom>
          <a:noFill/>
          <a:ln w="31750"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600FEED8-791E-4E8D-9334-1C2DFCC9E04F}"/>
              </a:ext>
            </a:extLst>
          </p:cNvPr>
          <p:cNvSpPr/>
          <p:nvPr/>
        </p:nvSpPr>
        <p:spPr>
          <a:xfrm>
            <a:off x="3432080" y="2993634"/>
            <a:ext cx="598239" cy="1108104"/>
          </a:xfrm>
          <a:prstGeom prst="rect">
            <a:avLst/>
          </a:prstGeom>
          <a:noFill/>
          <a:ln w="31750">
            <a:solidFill>
              <a:srgbClr val="ED4D0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2F56AAF9-FD63-4E56-874D-C7D6F6BFA210}"/>
              </a:ext>
            </a:extLst>
          </p:cNvPr>
          <p:cNvSpPr/>
          <p:nvPr/>
        </p:nvSpPr>
        <p:spPr>
          <a:xfrm>
            <a:off x="5035011" y="2993634"/>
            <a:ext cx="593297" cy="1108104"/>
          </a:xfrm>
          <a:prstGeom prst="rect">
            <a:avLst/>
          </a:prstGeom>
          <a:noFill/>
          <a:ln w="31750">
            <a:solidFill>
              <a:srgbClr val="ED4D0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F47CABC5-95FF-4BBF-BFE8-F80E74FB0BC8}"/>
              </a:ext>
            </a:extLst>
          </p:cNvPr>
          <p:cNvSpPr/>
          <p:nvPr/>
        </p:nvSpPr>
        <p:spPr>
          <a:xfrm>
            <a:off x="1807450" y="2864286"/>
            <a:ext cx="4514973" cy="653977"/>
          </a:xfrm>
          <a:prstGeom prst="rect">
            <a:avLst/>
          </a:prstGeom>
          <a:noFill/>
          <a:ln w="31750"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Vierkante haak links 17">
            <a:extLst>
              <a:ext uri="{FF2B5EF4-FFF2-40B4-BE49-F238E27FC236}">
                <a16:creationId xmlns:a16="http://schemas.microsoft.com/office/drawing/2014/main" id="{2A0A10BD-14D6-4878-8FCB-4E080D1A73BA}"/>
              </a:ext>
            </a:extLst>
          </p:cNvPr>
          <p:cNvSpPr/>
          <p:nvPr/>
        </p:nvSpPr>
        <p:spPr>
          <a:xfrm rot="5400000" flipH="1">
            <a:off x="4997593" y="2588571"/>
            <a:ext cx="144227" cy="1658551"/>
          </a:xfrm>
          <a:prstGeom prst="leftBracket">
            <a:avLst>
              <a:gd name="adj" fmla="val 141666"/>
            </a:avLst>
          </a:prstGeom>
          <a:ln>
            <a:solidFill>
              <a:srgbClr val="ED4D0F"/>
            </a:solidFill>
            <a:headEnd type="stealth" w="lg" len="lg"/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234B535C-6A06-41E1-BE71-BE4441B3A519}"/>
              </a:ext>
            </a:extLst>
          </p:cNvPr>
          <p:cNvSpPr/>
          <p:nvPr/>
        </p:nvSpPr>
        <p:spPr>
          <a:xfrm>
            <a:off x="1807450" y="3512267"/>
            <a:ext cx="4514973" cy="647168"/>
          </a:xfrm>
          <a:prstGeom prst="rect">
            <a:avLst/>
          </a:prstGeom>
          <a:noFill/>
          <a:ln w="31750"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Vierkante haak links 19">
            <a:extLst>
              <a:ext uri="{FF2B5EF4-FFF2-40B4-BE49-F238E27FC236}">
                <a16:creationId xmlns:a16="http://schemas.microsoft.com/office/drawing/2014/main" id="{F09852ED-426B-44DD-BF90-09111036979F}"/>
              </a:ext>
            </a:extLst>
          </p:cNvPr>
          <p:cNvSpPr/>
          <p:nvPr/>
        </p:nvSpPr>
        <p:spPr>
          <a:xfrm rot="5400000" flipH="1">
            <a:off x="4894269" y="3448124"/>
            <a:ext cx="263459" cy="1448609"/>
          </a:xfrm>
          <a:prstGeom prst="leftBracket">
            <a:avLst>
              <a:gd name="adj" fmla="val 141666"/>
            </a:avLst>
          </a:prstGeom>
          <a:ln>
            <a:solidFill>
              <a:srgbClr val="ED4D0F"/>
            </a:solidFill>
            <a:headEnd type="stealth" w="lg" len="lg"/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Tijdelijke aanduiding voor inhoud 2">
            <a:extLst>
              <a:ext uri="{FF2B5EF4-FFF2-40B4-BE49-F238E27FC236}">
                <a16:creationId xmlns:a16="http://schemas.microsoft.com/office/drawing/2014/main" id="{BCAF63BB-6CD2-4456-AE92-B21C3F3FDA6D}"/>
              </a:ext>
            </a:extLst>
          </p:cNvPr>
          <p:cNvSpPr txBox="1">
            <a:spLocks/>
          </p:cNvSpPr>
          <p:nvPr/>
        </p:nvSpPr>
        <p:spPr>
          <a:xfrm>
            <a:off x="355600" y="4971448"/>
            <a:ext cx="11531599" cy="152905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>
                <a:solidFill>
                  <a:schemeClr val="bg1"/>
                </a:solidFill>
              </a:rPr>
              <a:t>Individu kan gratis meeprofiteren van lidmaatschap van andere werknemers</a:t>
            </a:r>
          </a:p>
          <a:p>
            <a:pPr marL="0" indent="0">
              <a:buNone/>
            </a:pPr>
            <a:r>
              <a:rPr lang="nl-NL" sz="2000" dirty="0">
                <a:solidFill>
                  <a:schemeClr val="bg1"/>
                </a:solidFill>
              </a:rPr>
              <a:t>= </a:t>
            </a:r>
            <a:r>
              <a:rPr lang="nl-NL" sz="2000" b="1" dirty="0">
                <a:solidFill>
                  <a:schemeClr val="bg1"/>
                </a:solidFill>
              </a:rPr>
              <a:t>meeliftersgedrag</a:t>
            </a:r>
            <a:endParaRPr lang="nl-NL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sz="2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000" dirty="0">
                <a:solidFill>
                  <a:schemeClr val="bg1"/>
                </a:solidFill>
              </a:rPr>
              <a:t>Probleem: elke werknemer neemt individueel deze beslissing!</a:t>
            </a:r>
          </a:p>
        </p:txBody>
      </p:sp>
    </p:spTree>
    <p:extLst>
      <p:ext uri="{BB962C8B-B14F-4D97-AF65-F5344CB8AC3E}">
        <p14:creationId xmlns:p14="http://schemas.microsoft.com/office/powerpoint/2010/main" val="72624279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5E811BDE-34C2-4FD6-85C2-A64097BD2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chemeClr val="tx1"/>
              </a:buClr>
              <a:buFont typeface="+mj-lt"/>
              <a:buAutoNum type="arabicParenR"/>
            </a:pPr>
            <a:r>
              <a:rPr lang="nl-NL" dirty="0"/>
              <a:t>Wat kunnen we doen tegen het meeliftersgedrag</a:t>
            </a:r>
            <a:br>
              <a:rPr lang="nl-NL" dirty="0"/>
            </a:br>
            <a:r>
              <a:rPr lang="nl-NL" dirty="0"/>
              <a:t>zoals zojuist beschreven?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arenR"/>
            </a:pPr>
            <a:endParaRPr lang="nl-NL" dirty="0"/>
          </a:p>
          <a:p>
            <a:pPr marL="457200" indent="-457200">
              <a:buClr>
                <a:schemeClr val="tx1"/>
              </a:buClr>
              <a:buFont typeface="+mj-lt"/>
              <a:buAutoNum type="arabicParenR"/>
            </a:pPr>
            <a:endParaRPr lang="nl-NL" dirty="0"/>
          </a:p>
          <a:p>
            <a:pPr marL="457200" indent="-457200">
              <a:buClr>
                <a:schemeClr val="tx1"/>
              </a:buClr>
              <a:buFont typeface="+mj-lt"/>
              <a:buAutoNum type="arabicParenR"/>
            </a:pPr>
            <a:endParaRPr lang="nl-NL" dirty="0"/>
          </a:p>
          <a:p>
            <a:pPr marL="457200" indent="-457200">
              <a:buClr>
                <a:schemeClr val="tx1"/>
              </a:buClr>
              <a:buFont typeface="+mj-lt"/>
              <a:buAutoNum type="arabicParenR"/>
            </a:pPr>
            <a:endParaRPr lang="nl-NL" dirty="0"/>
          </a:p>
          <a:p>
            <a:pPr marL="457200" indent="-457200">
              <a:buClr>
                <a:schemeClr val="tx1"/>
              </a:buClr>
              <a:buFont typeface="+mj-lt"/>
              <a:buAutoNum type="arabicParenR"/>
            </a:pPr>
            <a:r>
              <a:rPr lang="nl-NL" dirty="0"/>
              <a:t>Waar zien we nog meer voorbeelden van meeliftersgedrag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81396A37-78B1-449B-AC33-EDC47B6AAF78}"/>
              </a:ext>
            </a:extLst>
          </p:cNvPr>
          <p:cNvSpPr/>
          <p:nvPr/>
        </p:nvSpPr>
        <p:spPr>
          <a:xfrm>
            <a:off x="2029097" y="1262743"/>
            <a:ext cx="7724503" cy="1236617"/>
          </a:xfrm>
          <a:prstGeom prst="rect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bg1"/>
                </a:solidFill>
              </a:rPr>
              <a:t>Alleen leden krijgen loonsverhoging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bg1"/>
                </a:solidFill>
              </a:rPr>
              <a:t>maar dat zorgt wel voor ongelijkheid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bg1"/>
                </a:solidFill>
              </a:rPr>
              <a:t>Sociale druk (“je bent asociaal als je geen lid bent van de bond”)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D3D122CC-9D55-4617-BBA3-57DCB214132A}"/>
              </a:ext>
            </a:extLst>
          </p:cNvPr>
          <p:cNvSpPr/>
          <p:nvPr/>
        </p:nvSpPr>
        <p:spPr>
          <a:xfrm>
            <a:off x="2029097" y="3557451"/>
            <a:ext cx="7724503" cy="2373086"/>
          </a:xfrm>
          <a:prstGeom prst="rect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bg1"/>
                </a:solidFill>
              </a:rPr>
              <a:t>Liften</a:t>
            </a:r>
          </a:p>
          <a:p>
            <a:pPr marL="742950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bg1"/>
                </a:solidFill>
              </a:rPr>
              <a:t>gratis verplaatsen op kosten chauffeur</a:t>
            </a:r>
          </a:p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bg1"/>
                </a:solidFill>
              </a:rPr>
              <a:t>(Snel)wegen</a:t>
            </a:r>
          </a:p>
          <a:p>
            <a:pPr marL="742950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bg1"/>
                </a:solidFill>
              </a:rPr>
              <a:t>buitenlanders profiteren van (snel)wegen die met ons belastinggeld betaald zijn</a:t>
            </a:r>
          </a:p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bg1"/>
                </a:solidFill>
              </a:rPr>
              <a:t>Groepswerk</a:t>
            </a:r>
          </a:p>
          <a:p>
            <a:pPr marL="742950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bg1"/>
                </a:solidFill>
              </a:rPr>
              <a:t>als iemand niks doet, maar wel hetzelfde cijfer krijgt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30E4B7D-4EE2-404C-B745-3255BAB0BC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2466" y="4377962"/>
            <a:ext cx="2219325" cy="1552575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C152D989-1641-48C3-8AF3-F595FED7D08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5122"/>
          <a:stretch/>
        </p:blipFill>
        <p:spPr>
          <a:xfrm>
            <a:off x="10162903" y="1262742"/>
            <a:ext cx="1651512" cy="1236618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53778653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9920749"/>
      </p:ext>
    </p:extLst>
  </p:cSld>
  <p:clrMapOvr>
    <a:masterClrMapping/>
  </p:clrMapOvr>
</p:sld>
</file>

<file path=ppt/theme/theme1.xml><?xml version="1.0" encoding="utf-8"?>
<a:theme xmlns:a="http://schemas.openxmlformats.org/drawingml/2006/main" name="Thema 3vw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 3vwo" id="{5C2FA244-5FBD-4C3C-AD78-76DDB67D6BFA}" vid="{B9D769C3-6E4C-4202-B7BA-4996BCB0A9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 3vwo</Template>
  <TotalTime>137</TotalTime>
  <Words>223</Words>
  <Application>Microsoft Office PowerPoint</Application>
  <PresentationFormat>Breedbeeld</PresentationFormat>
  <Paragraphs>53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8" baseType="lpstr">
      <vt:lpstr>Arial</vt:lpstr>
      <vt:lpstr>Thema 3vwo</vt:lpstr>
      <vt:lpstr>Veranderingen op de arbeidsmarkt</vt:lpstr>
      <vt:lpstr>PowerPoint-presentatie</vt:lpstr>
      <vt:lpstr>Lid van de vakbond</vt:lpstr>
      <vt:lpstr>Meeliftersgedrag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Arbeidsmarkt</dc:title>
  <dc:creator>Paul Bloemers</dc:creator>
  <cp:lastModifiedBy>Paul Bloemers</cp:lastModifiedBy>
  <cp:revision>4</cp:revision>
  <dcterms:created xsi:type="dcterms:W3CDTF">2020-10-01T08:25:14Z</dcterms:created>
  <dcterms:modified xsi:type="dcterms:W3CDTF">2020-10-15T12:04:46Z</dcterms:modified>
</cp:coreProperties>
</file>