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5" r:id="rId9"/>
    <p:sldId id="272" r:id="rId10"/>
    <p:sldId id="271" r:id="rId11"/>
    <p:sldId id="260" r:id="rId12"/>
    <p:sldId id="261" r:id="rId13"/>
    <p:sldId id="270" r:id="rId14"/>
    <p:sldId id="269" r:id="rId15"/>
    <p:sldId id="273" r:id="rId16"/>
    <p:sldId id="262" r:id="rId17"/>
    <p:sldId id="264" r:id="rId18"/>
    <p:sldId id="26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1512432-71C3-4731-8C13-E391FF3E0213}">
          <p14:sldIdLst>
            <p14:sldId id="256"/>
            <p14:sldId id="257"/>
          </p14:sldIdLst>
        </p14:section>
        <p14:section name="Arbeidsmarkt" id="{1CDAD5D4-AF1D-4B25-B9FD-B23E39B64E1D}">
          <p14:sldIdLst>
            <p14:sldId id="258"/>
            <p14:sldId id="266"/>
            <p14:sldId id="259"/>
            <p14:sldId id="267"/>
            <p14:sldId id="268"/>
            <p14:sldId id="265"/>
            <p14:sldId id="272"/>
            <p14:sldId id="271"/>
          </p14:sldIdLst>
        </p14:section>
        <p14:section name="Arbeidsvoorwaarden" id="{966389D6-83C8-4CAD-B29A-4DCD61F9C07F}">
          <p14:sldIdLst>
            <p14:sldId id="260"/>
            <p14:sldId id="261"/>
            <p14:sldId id="270"/>
            <p14:sldId id="269"/>
            <p14:sldId id="273"/>
          </p14:sldIdLst>
        </p14:section>
        <p14:section name="Flexibilisering" id="{A13DC436-E914-4BA3-942F-EF1D711503DD}">
          <p14:sldIdLst>
            <p14:sldId id="262"/>
            <p14:sldId id="264"/>
            <p14:sldId id="26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258812"/>
    <a:srgbClr val="4096C7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0952365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6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7998993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257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65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90767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2894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35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655500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021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41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22070893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6649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0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48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774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FE735-A90C-4BFD-B2FF-047A4FF5C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Arbeidsmarkt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544C92-0279-4A5F-BC66-D6A802B00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vraag en aanbod van de productiefactor Arbeid</a:t>
            </a:r>
          </a:p>
        </p:txBody>
      </p:sp>
    </p:spTree>
    <p:extLst>
      <p:ext uri="{BB962C8B-B14F-4D97-AF65-F5344CB8AC3E}">
        <p14:creationId xmlns:p14="http://schemas.microsoft.com/office/powerpoint/2010/main" val="2888744051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443991-9351-42B5-B3C6-D3E52369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11" y="555969"/>
            <a:ext cx="10150958" cy="791049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Gemiddeld werkt iemand in het PO 0,7 fte.</a:t>
            </a:r>
          </a:p>
          <a:p>
            <a:pPr marL="457200" lvl="1" indent="-457200">
              <a:buFont typeface="+mj-lt"/>
              <a:buAutoNum type="arabicParenR" startAt="3"/>
            </a:pPr>
            <a:r>
              <a:rPr lang="nl-NL" dirty="0"/>
              <a:t>Hoeveel personen komt het basisonderwijs in 2020 en in 2028 tekort?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01BDB7-70EB-45D7-A8B0-F2A86FCC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11" y="3215148"/>
            <a:ext cx="5531396" cy="3465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31918736-A74C-4C1F-A08C-7538A19026BD}"/>
                  </a:ext>
                </a:extLst>
              </p:cNvPr>
              <p:cNvSpPr/>
              <p:nvPr/>
            </p:nvSpPr>
            <p:spPr>
              <a:xfrm>
                <a:off x="1389511" y="1347018"/>
                <a:ext cx="8836032" cy="1681318"/>
              </a:xfrm>
              <a:prstGeom prst="rect">
                <a:avLst/>
              </a:prstGeom>
              <a:solidFill>
                <a:srgbClr val="2588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1200"/>
                  </a:spcBef>
                </a:pPr>
                <a:r>
                  <a:rPr lang="nl-NL" dirty="0"/>
                  <a:t>0,7 fte = 1 persoon</a:t>
                </a:r>
              </a:p>
              <a:p>
                <a:pPr>
                  <a:spcBef>
                    <a:spcPts val="1200"/>
                  </a:spcBef>
                </a:pPr>
                <a:r>
                  <a:rPr lang="nl-NL" dirty="0"/>
                  <a:t>2.500 fte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800" b="0" i="0" smtClean="0"/>
                          <m:t>2.500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800" b="0" i="0" smtClean="0"/>
                          <m:t>0,7</m:t>
                        </m:r>
                      </m:den>
                    </m:f>
                  </m:oMath>
                </a14:m>
                <a:r>
                  <a:rPr lang="nl-NL" dirty="0"/>
                  <a:t> ≈ 3.571 personen tekort in 2020</a:t>
                </a:r>
              </a:p>
              <a:p>
                <a:pPr>
                  <a:spcBef>
                    <a:spcPts val="1200"/>
                  </a:spcBef>
                </a:pPr>
                <a:r>
                  <a:rPr lang="nl-NL" dirty="0"/>
                  <a:t>10.500 fte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800" b="0" i="0" smtClean="0"/>
                          <m:t>10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.500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800" b="0" i="0" smtClean="0"/>
                          <m:t>0,7</m:t>
                        </m:r>
                      </m:den>
                    </m:f>
                  </m:oMath>
                </a14:m>
                <a:r>
                  <a:rPr lang="nl-NL" dirty="0"/>
                  <a:t> ≈ 15.000 personen tekort in 2028</a:t>
                </a:r>
              </a:p>
              <a:p>
                <a:pPr>
                  <a:spcBef>
                    <a:spcPts val="1200"/>
                  </a:spcBef>
                </a:pPr>
                <a:endParaRPr lang="nl-NL" dirty="0"/>
              </a:p>
            </p:txBody>
          </p:sp>
        </mc:Choice>
        <mc:Fallback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31918736-A74C-4C1F-A08C-7538A1902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11" y="1347018"/>
                <a:ext cx="8836032" cy="1681318"/>
              </a:xfrm>
              <a:prstGeom prst="rect">
                <a:avLst/>
              </a:prstGeom>
              <a:blipFill>
                <a:blip r:embed="rId3"/>
                <a:stretch>
                  <a:fillRect l="-621" t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69390FD-BEDE-4432-A7E7-8FA01D4DA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Arbeidsvoorwaarden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0B3B6578-93C7-461D-ABE4-8748F6402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een kwestie van onderhandelen</a:t>
            </a:r>
          </a:p>
        </p:txBody>
      </p:sp>
    </p:spTree>
    <p:extLst>
      <p:ext uri="{BB962C8B-B14F-4D97-AF65-F5344CB8AC3E}">
        <p14:creationId xmlns:p14="http://schemas.microsoft.com/office/powerpoint/2010/main" val="1989801997"/>
      </p:ext>
    </p:extLst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B86A40-5377-406D-9266-313C88C6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Arbeidsovereenkomst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D2CFD0-D25F-49B4-9122-F8727E15F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200" b="1" dirty="0"/>
              <a:t>Soort</a:t>
            </a:r>
            <a:endParaRPr lang="nl-NL" b="1" dirty="0"/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Onbepaalde tijd (vast contract)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Bepaalde tijd (tijdelijk contract)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Oproepcontract</a:t>
            </a:r>
          </a:p>
          <a:p>
            <a:r>
              <a:rPr lang="nl-NL" sz="2200" b="1" dirty="0"/>
              <a:t>Proeftijd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Bij onbepaalde tijd: maximaal 2 maanden</a:t>
            </a:r>
          </a:p>
          <a:p>
            <a:r>
              <a:rPr lang="nl-NL" sz="2200" b="1" dirty="0"/>
              <a:t>Opzegtermijn</a:t>
            </a:r>
          </a:p>
          <a:p>
            <a:pPr lvl="1">
              <a:lnSpc>
                <a:spcPct val="110000"/>
              </a:lnSpc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Opzegging door werknemer 1 - 3 maanden (</a:t>
            </a: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afh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duur contract) </a:t>
            </a:r>
          </a:p>
          <a:p>
            <a:pPr lvl="1">
              <a:lnSpc>
                <a:spcPct val="110000"/>
              </a:lnSpc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Opzegging door werkgever 2x werknemer</a:t>
            </a:r>
          </a:p>
          <a:p>
            <a:r>
              <a:rPr lang="nl-NL" sz="2200" b="1" dirty="0"/>
              <a:t>Concurrentiebeding</a:t>
            </a:r>
          </a:p>
          <a:p>
            <a:pPr lvl="1">
              <a:lnSpc>
                <a:spcPct val="110000"/>
              </a:lnSpc>
            </a:pPr>
            <a:r>
              <a:rPr lang="nl-NL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Vooral bij vast contract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E3C30-2CFD-41B5-A141-9A928A08E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9000"/>
            <a:ext cx="5664200" cy="306387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Arbeidsvoorwaarden:</a:t>
            </a:r>
          </a:p>
          <a:p>
            <a:pPr lvl="1"/>
            <a:r>
              <a:rPr lang="nl-NL" b="1" dirty="0"/>
              <a:t>Primair</a:t>
            </a:r>
            <a:br>
              <a:rPr lang="nl-NL" dirty="0"/>
            </a:br>
            <a:r>
              <a:rPr lang="nl-NL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loon, arbeidsduur, werktijden en vakantiedagen</a:t>
            </a:r>
          </a:p>
          <a:p>
            <a:pPr lvl="1"/>
            <a:r>
              <a:rPr lang="nl-NL" b="1" dirty="0"/>
              <a:t>Secundair</a:t>
            </a:r>
            <a:br>
              <a:rPr lang="nl-NL" dirty="0">
                <a:solidFill>
                  <a:srgbClr val="747474"/>
                </a:solidFill>
                <a:latin typeface="Arial" panose="020B0604020202020204" pitchFamily="34" charset="0"/>
              </a:rPr>
            </a:b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(deels) betaalde studie, reiskostenvergoeding, auto / fiets of telefoon van de zaak en verlofregelingen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6855CA6-7538-4096-8A80-FAEAF4E6A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0" y="17145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53ECD9C-999F-497B-85B0-05A746AA9C56}"/>
              </a:ext>
            </a:extLst>
          </p:cNvPr>
          <p:cNvSpPr/>
          <p:nvPr/>
        </p:nvSpPr>
        <p:spPr>
          <a:xfrm>
            <a:off x="8805333" y="2015757"/>
            <a:ext cx="3109874" cy="1554937"/>
          </a:xfrm>
          <a:prstGeom prst="rect">
            <a:avLst/>
          </a:prstGeom>
          <a:solidFill>
            <a:srgbClr val="ED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406513-EDFA-40D0-9E57-79FD3DB7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Collectief en/of zelf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285D30F-4FB8-4E1B-B16C-E615CEFB7C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94" y="1964540"/>
            <a:ext cx="3109874" cy="1554937"/>
          </a:xfr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C89E97EB-6045-4792-B4B8-34D7E9A2186A}"/>
              </a:ext>
            </a:extLst>
          </p:cNvPr>
          <p:cNvGrpSpPr/>
          <p:nvPr/>
        </p:nvGrpSpPr>
        <p:grpSpPr>
          <a:xfrm>
            <a:off x="355599" y="1964539"/>
            <a:ext cx="3161717" cy="1606157"/>
            <a:chOff x="355599" y="1964539"/>
            <a:chExt cx="3161717" cy="1606157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C681D8-6D9F-4AA5-971A-6DA7272A67DF}"/>
                </a:ext>
              </a:extLst>
            </p:cNvPr>
            <p:cNvSpPr/>
            <p:nvPr/>
          </p:nvSpPr>
          <p:spPr>
            <a:xfrm>
              <a:off x="407442" y="2015759"/>
              <a:ext cx="3109874" cy="1554937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D2396D7-0656-48B3-947F-1C42A0B465CF}"/>
                </a:ext>
              </a:extLst>
            </p:cNvPr>
            <p:cNvSpPr/>
            <p:nvPr/>
          </p:nvSpPr>
          <p:spPr>
            <a:xfrm>
              <a:off x="355599" y="1964539"/>
              <a:ext cx="3109874" cy="1554937"/>
            </a:xfrm>
            <a:prstGeom prst="rect">
              <a:avLst/>
            </a:prstGeom>
            <a:solidFill>
              <a:srgbClr val="4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4296F1-B747-4BFD-A8BB-1E2C717FC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71" y="2064743"/>
              <a:ext cx="1759330" cy="1354529"/>
            </a:xfrm>
            <a:prstGeom prst="rect">
              <a:avLst/>
            </a:prstGeom>
          </p:spPr>
        </p:pic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A629D2D5-1C6A-4DAE-B7CD-DA6F2C2B28A1}"/>
              </a:ext>
            </a:extLst>
          </p:cNvPr>
          <p:cNvSpPr txBox="1"/>
          <p:nvPr/>
        </p:nvSpPr>
        <p:spPr>
          <a:xfrm>
            <a:off x="355599" y="3793327"/>
            <a:ext cx="345671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/>
              <a:t>Wettelijke regels</a:t>
            </a:r>
          </a:p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nl-NL" dirty="0"/>
              <a:t>Dwingend</a:t>
            </a:r>
            <a:br>
              <a:rPr lang="nl-NL" dirty="0"/>
            </a:br>
            <a:r>
              <a:rPr lang="nl-NL" sz="1400" dirty="0"/>
              <a:t>(minimumloon, opzegtermijn, </a:t>
            </a:r>
            <a:br>
              <a:rPr lang="nl-NL" sz="1400" dirty="0"/>
            </a:br>
            <a:r>
              <a:rPr lang="nl-NL" sz="1400" dirty="0"/>
              <a:t>ontslag bij ziekte)</a:t>
            </a:r>
            <a:endParaRPr lang="nl-NL" dirty="0"/>
          </a:p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nl-NL" dirty="0"/>
              <a:t>Aanvullend / regelend</a:t>
            </a:r>
            <a:br>
              <a:rPr lang="nl-NL" dirty="0"/>
            </a:br>
            <a:r>
              <a:rPr lang="nl-NL" sz="1400" dirty="0"/>
              <a:t>(als er niets is afgesproken, gelden </a:t>
            </a:r>
            <a:br>
              <a:rPr lang="nl-NL" sz="1400" dirty="0"/>
            </a:br>
            <a:r>
              <a:rPr lang="nl-NL" sz="1400" dirty="0"/>
              <a:t>deze regels)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8727E2B-93D3-4E16-AFFB-8F3034AAC3D9}"/>
              </a:ext>
            </a:extLst>
          </p:cNvPr>
          <p:cNvSpPr txBox="1"/>
          <p:nvPr/>
        </p:nvSpPr>
        <p:spPr>
          <a:xfrm>
            <a:off x="4541063" y="3793327"/>
            <a:ext cx="361592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/>
              <a:t>Collectieve afspraken (cao)</a:t>
            </a:r>
          </a:p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nl-NL" dirty="0"/>
              <a:t>Vakbonden voor werknemers</a:t>
            </a:r>
            <a:endParaRPr lang="nl-NL" sz="1400" dirty="0"/>
          </a:p>
          <a:p>
            <a:pPr marL="44291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Werkgevers(organisaties)</a:t>
            </a:r>
          </a:p>
          <a:p>
            <a:pPr marL="628650" lvl="2" indent="-185738">
              <a:buFont typeface="Arial" panose="020B0604020202020204" pitchFamily="34" charset="0"/>
              <a:buChar char="•"/>
            </a:pPr>
            <a:r>
              <a:rPr lang="nl-NL" sz="1400" dirty="0"/>
              <a:t>Afspraken per bedrijf / bedrijfstak</a:t>
            </a:r>
          </a:p>
          <a:p>
            <a:pPr marL="628650" lvl="2" indent="-185738">
              <a:buFont typeface="Arial" panose="020B0604020202020204" pitchFamily="34" charset="0"/>
              <a:buChar char="•"/>
            </a:pPr>
            <a:r>
              <a:rPr lang="nl-NL" sz="1400" dirty="0"/>
              <a:t>Gelden voor hele bedrijfstak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CC1F1DC-B883-4ED7-82CC-95F1D6A7B1BD}"/>
              </a:ext>
            </a:extLst>
          </p:cNvPr>
          <p:cNvSpPr txBox="1"/>
          <p:nvPr/>
        </p:nvSpPr>
        <p:spPr>
          <a:xfrm>
            <a:off x="8745794" y="3793327"/>
            <a:ext cx="288893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/>
              <a:t>Individuele afspraken</a:t>
            </a:r>
          </a:p>
          <a:p>
            <a:pPr marL="44291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Eigen afspraken</a:t>
            </a:r>
          </a:p>
          <a:p>
            <a:pPr marL="628650" lvl="2" indent="-185738">
              <a:buFont typeface="Arial" panose="020B0604020202020204" pitchFamily="34" charset="0"/>
              <a:buChar char="•"/>
            </a:pPr>
            <a:r>
              <a:rPr lang="nl-NL" sz="1400" dirty="0"/>
              <a:t>Ook mondeling is geldend</a:t>
            </a:r>
            <a:br>
              <a:rPr lang="nl-NL" sz="1400" dirty="0"/>
            </a:br>
            <a:r>
              <a:rPr lang="nl-NL" sz="1400" dirty="0"/>
              <a:t>(maar moeilijk bewijzen)</a:t>
            </a:r>
            <a:endParaRPr lang="nl-NL" dirty="0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88E4D663-EE06-42A2-8E70-5F93C2899D57}"/>
              </a:ext>
            </a:extLst>
          </p:cNvPr>
          <p:cNvGrpSpPr/>
          <p:nvPr/>
        </p:nvGrpSpPr>
        <p:grpSpPr>
          <a:xfrm>
            <a:off x="4531827" y="1964538"/>
            <a:ext cx="3169413" cy="1606157"/>
            <a:chOff x="4531827" y="1964538"/>
            <a:chExt cx="3169413" cy="1606157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A2B82A2-B581-474C-B036-8A2E7D26A83B}"/>
                </a:ext>
              </a:extLst>
            </p:cNvPr>
            <p:cNvSpPr/>
            <p:nvPr/>
          </p:nvSpPr>
          <p:spPr>
            <a:xfrm>
              <a:off x="4591366" y="2015758"/>
              <a:ext cx="3109874" cy="1554937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2F9ACC1F-3D3F-4176-A792-8BEDFCCC8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154"/>
            <a:stretch/>
          </p:blipFill>
          <p:spPr>
            <a:xfrm>
              <a:off x="4531827" y="1964538"/>
              <a:ext cx="3109874" cy="1554937"/>
            </a:xfrm>
            <a:prstGeom prst="rect">
              <a:avLst/>
            </a:prstGeom>
            <a:ln>
              <a:solidFill>
                <a:srgbClr val="4096C7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341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AFE0A9F-786D-43A0-8AD9-342E62F8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Onderhandeling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D95C7D0-0136-4741-90DF-62808F2B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00982" cy="4351338"/>
          </a:xfrm>
        </p:spPr>
        <p:txBody>
          <a:bodyPr/>
          <a:lstStyle/>
          <a:p>
            <a:r>
              <a:rPr lang="nl-NL" dirty="0"/>
              <a:t>Uitkomst afhankelijk van arbeidsmarkt</a:t>
            </a:r>
          </a:p>
          <a:p>
            <a:endParaRPr lang="nl-NL" dirty="0"/>
          </a:p>
          <a:p>
            <a:r>
              <a:rPr lang="nl-NL" dirty="0"/>
              <a:t>Bij een ruime arbeidsmarkt</a:t>
            </a:r>
          </a:p>
          <a:p>
            <a:pPr>
              <a:spcBef>
                <a:spcPts val="0"/>
              </a:spcBef>
            </a:pPr>
            <a:r>
              <a:rPr lang="nl-NL" dirty="0"/>
              <a:t>(weinig vacatures, veel werklozen)</a:t>
            </a:r>
          </a:p>
          <a:p>
            <a:pPr lvl="1"/>
            <a:r>
              <a:rPr lang="nl-NL" dirty="0"/>
              <a:t>Is het lastig onderhandelen voor werknemers</a:t>
            </a:r>
          </a:p>
          <a:p>
            <a:pPr lvl="1"/>
            <a:r>
              <a:rPr lang="nl-NL" dirty="0"/>
              <a:t>Weinig / geen verbetering arbeidsvoorwaarden</a:t>
            </a:r>
          </a:p>
          <a:p>
            <a:pPr lvl="1"/>
            <a:endParaRPr lang="nl-NL" dirty="0"/>
          </a:p>
          <a:p>
            <a:r>
              <a:rPr lang="nl-NL" dirty="0"/>
              <a:t>Bij een krappe arbeidsmarkt</a:t>
            </a:r>
          </a:p>
          <a:p>
            <a:pPr>
              <a:spcBef>
                <a:spcPts val="0"/>
              </a:spcBef>
            </a:pPr>
            <a:r>
              <a:rPr lang="nl-NL" dirty="0"/>
              <a:t>(veel vacatures, weinig werklozen)</a:t>
            </a:r>
          </a:p>
          <a:p>
            <a:pPr lvl="1"/>
            <a:r>
              <a:rPr lang="nl-NL" dirty="0"/>
              <a:t>Is het makkelijk onderhandelen voor werknemers</a:t>
            </a:r>
          </a:p>
          <a:p>
            <a:pPr lvl="1"/>
            <a:r>
              <a:rPr lang="nl-NL" dirty="0"/>
              <a:t>Veel verbetering arbeidsvoorwaarden</a:t>
            </a:r>
          </a:p>
          <a:p>
            <a:pPr lvl="1"/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012D55C-C5CE-4F88-8062-93BBA97C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10064144" y="630598"/>
            <a:ext cx="1058464" cy="1307687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B951B2-5A7E-4D98-8638-F5D6B3D70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8104702" y="589268"/>
            <a:ext cx="806486" cy="13255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DDD760-417B-490C-9A50-9BCA581E264B}"/>
              </a:ext>
            </a:extLst>
          </p:cNvPr>
          <p:cNvSpPr txBox="1"/>
          <p:nvPr/>
        </p:nvSpPr>
        <p:spPr>
          <a:xfrm>
            <a:off x="7728910" y="1988693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aanbod</a:t>
            </a:r>
          </a:p>
          <a:p>
            <a:pPr algn="ctr"/>
            <a:r>
              <a:rPr lang="nl-NL" sz="1200" dirty="0">
                <a:solidFill>
                  <a:schemeClr val="bg1"/>
                </a:solidFill>
              </a:rPr>
              <a:t>(beroepsbevolking)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0E296E-2CD4-4229-8C57-B183A7F77F96}"/>
              </a:ext>
            </a:extLst>
          </p:cNvPr>
          <p:cNvSpPr txBox="1"/>
          <p:nvPr/>
        </p:nvSpPr>
        <p:spPr>
          <a:xfrm>
            <a:off x="10261519" y="1981785"/>
            <a:ext cx="994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vraag</a:t>
            </a:r>
            <a:br>
              <a:rPr lang="nl-NL" sz="2000" b="1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>(werkgever)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6CE3DB-7CED-4083-97E4-BEE53606B4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11" y="2492945"/>
            <a:ext cx="862244" cy="75087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5D4244F-28AF-47B2-B820-562BB328F7BC}"/>
              </a:ext>
            </a:extLst>
          </p:cNvPr>
          <p:cNvSpPr txBox="1"/>
          <p:nvPr/>
        </p:nvSpPr>
        <p:spPr>
          <a:xfrm>
            <a:off x="9518650" y="25440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E0CC58-0B5E-4F36-B72D-01CF20699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3010180">
            <a:off x="10011866" y="2691926"/>
            <a:ext cx="536522" cy="32361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72585B-3514-4B77-9280-EFAA43F44C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4891773">
            <a:off x="10167757" y="2693921"/>
            <a:ext cx="536522" cy="3236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B2D8623-AD64-4896-83BF-88A223C497A0}"/>
              </a:ext>
            </a:extLst>
          </p:cNvPr>
          <p:cNvSpPr txBox="1"/>
          <p:nvPr/>
        </p:nvSpPr>
        <p:spPr>
          <a:xfrm>
            <a:off x="8118158" y="95551"/>
            <a:ext cx="310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Een ruime arbeidsmarkt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BF5219B4-D0FB-4EC4-A917-4D18538A96DE}"/>
              </a:ext>
            </a:extLst>
          </p:cNvPr>
          <p:cNvSpPr/>
          <p:nvPr/>
        </p:nvSpPr>
        <p:spPr>
          <a:xfrm>
            <a:off x="7285703" y="95551"/>
            <a:ext cx="4768645" cy="32375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03AAFAC1-B193-41F9-B228-CD598ADD7C48}"/>
              </a:ext>
            </a:extLst>
          </p:cNvPr>
          <p:cNvSpPr/>
          <p:nvPr/>
        </p:nvSpPr>
        <p:spPr>
          <a:xfrm>
            <a:off x="7285702" y="3482820"/>
            <a:ext cx="4768645" cy="32375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Tijdelijke aanduiding voor inhoud 4">
            <a:extLst>
              <a:ext uri="{FF2B5EF4-FFF2-40B4-BE49-F238E27FC236}">
                <a16:creationId xmlns:a16="http://schemas.microsoft.com/office/drawing/2014/main" id="{A2892ED3-3146-4720-B409-755634F3A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10064144" y="4024407"/>
            <a:ext cx="1058464" cy="1307687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597E3388-211B-4791-BA09-E5440D0A73E0}"/>
              </a:ext>
            </a:extLst>
          </p:cNvPr>
          <p:cNvSpPr txBox="1"/>
          <p:nvPr/>
        </p:nvSpPr>
        <p:spPr>
          <a:xfrm>
            <a:off x="7728910" y="538250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aanbod</a:t>
            </a:r>
          </a:p>
          <a:p>
            <a:pPr algn="ctr"/>
            <a:r>
              <a:rPr lang="nl-NL" sz="1200" dirty="0">
                <a:solidFill>
                  <a:schemeClr val="bg1"/>
                </a:solidFill>
              </a:rPr>
              <a:t>(beroepsbevolking)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AA68F00-AB51-4501-AFE4-0C2438566ACC}"/>
              </a:ext>
            </a:extLst>
          </p:cNvPr>
          <p:cNvSpPr txBox="1"/>
          <p:nvPr/>
        </p:nvSpPr>
        <p:spPr>
          <a:xfrm>
            <a:off x="10261519" y="5375594"/>
            <a:ext cx="994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vraag</a:t>
            </a:r>
            <a:br>
              <a:rPr lang="nl-NL" sz="2000" b="1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>(werkgever)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52E18095-DF67-4BEA-8B70-58404400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11" y="5886754"/>
            <a:ext cx="862244" cy="750871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FA9C671-5F9E-479E-BEF8-D742652FD22E}"/>
              </a:ext>
            </a:extLst>
          </p:cNvPr>
          <p:cNvSpPr txBox="1"/>
          <p:nvPr/>
        </p:nvSpPr>
        <p:spPr>
          <a:xfrm>
            <a:off x="9518650" y="59378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  <a:endParaRPr lang="nl-NL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A0ECF152-06D5-401F-B252-9B63B7CF6F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3010180">
            <a:off x="10011866" y="6085735"/>
            <a:ext cx="536522" cy="32361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727AA32-29F3-4B8F-AF01-FA53152D4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4891773">
            <a:off x="10167757" y="6087730"/>
            <a:ext cx="536522" cy="323617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4B529650-E47B-42EC-A4A3-1A9B01B88E03}"/>
              </a:ext>
            </a:extLst>
          </p:cNvPr>
          <p:cNvSpPr txBox="1"/>
          <p:nvPr/>
        </p:nvSpPr>
        <p:spPr>
          <a:xfrm>
            <a:off x="7973887" y="3474612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Een krappe arbeidsmarkt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44801404-16C0-4EF5-BA7E-918BA87221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6358266">
            <a:off x="10365300" y="6100380"/>
            <a:ext cx="536522" cy="32361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CAB80FF-5187-4C4C-BFB1-A8EFF854C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8356911">
            <a:off x="10421632" y="6178179"/>
            <a:ext cx="536522" cy="323617"/>
          </a:xfrm>
          <a:prstGeom prst="rect">
            <a:avLst/>
          </a:prstGeom>
        </p:spPr>
      </p:pic>
      <p:pic>
        <p:nvPicPr>
          <p:cNvPr id="20" name="Tijdelijke aanduiding voor inhoud 4">
            <a:extLst>
              <a:ext uri="{FF2B5EF4-FFF2-40B4-BE49-F238E27FC236}">
                <a16:creationId xmlns:a16="http://schemas.microsoft.com/office/drawing/2014/main" id="{2B2C2359-FDEB-42AC-9DAB-F8F043DD1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8104702" y="3983077"/>
            <a:ext cx="80648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88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052 0.054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0105 -0.0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2" grpId="0"/>
      <p:bldP spid="3" grpId="0" animBg="1"/>
      <p:bldP spid="18" grpId="0" animBg="1"/>
      <p:bldP spid="21" grpId="0"/>
      <p:bldP spid="22" grpId="0"/>
      <p:bldP spid="2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B795D2B-6DF1-4875-8131-7DEC4D65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7" y="378372"/>
            <a:ext cx="6439499" cy="6222125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Individueel onderhandelen?</a:t>
            </a:r>
          </a:p>
          <a:p>
            <a:endParaRPr lang="nl-NL" dirty="0"/>
          </a:p>
          <a:p>
            <a:endParaRPr lang="nl-NL" dirty="0"/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nl-NL" dirty="0"/>
              <a:t>Waarom hebben we in Nederland dwingende arbeidswetten en collectieve onderhandelingen?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nl-NL" dirty="0"/>
              <a:t>Voor welke (groep) werknemer(s) is individueel onderhandelen gunstig? Verklaar.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nl-NL" dirty="0"/>
              <a:t>Ben jij voor of tegen een set goed geregelde collectieve afspraken over arbeidsvoorwaarden? Verklaar.</a:t>
            </a:r>
            <a:br>
              <a:rPr lang="nl-NL" dirty="0"/>
            </a:br>
            <a:r>
              <a:rPr lang="nl-NL" sz="2000" dirty="0"/>
              <a:t>Beschrijf de afweging van voordelen en nadelen.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825C37-1BB7-4C8D-8118-D85AB2E7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37" y="1817999"/>
            <a:ext cx="3935963" cy="26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38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52FF19-C9CF-4B53-84DD-3BB32E4FD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Flexibilisering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03544C4-F95B-4AEA-8E4C-540F3026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minder vaste banen voor werknemers</a:t>
            </a:r>
          </a:p>
        </p:txBody>
      </p:sp>
    </p:spTree>
    <p:extLst>
      <p:ext uri="{BB962C8B-B14F-4D97-AF65-F5344CB8AC3E}">
        <p14:creationId xmlns:p14="http://schemas.microsoft.com/office/powerpoint/2010/main" val="2252000110"/>
      </p:ext>
    </p:extLst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6D29AC-3B2D-4EBA-88C2-FC4ED716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 of flexibel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B423C2A4-5CED-4311-B091-4072064335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8" b="18299"/>
          <a:stretch/>
        </p:blipFill>
        <p:spPr>
          <a:xfrm>
            <a:off x="355599" y="1991949"/>
            <a:ext cx="2943655" cy="3852797"/>
          </a:xfrm>
        </p:spPr>
      </p:pic>
      <p:pic>
        <p:nvPicPr>
          <p:cNvPr id="7" name="Tijdelijke aanduiding voor inhoud 2">
            <a:extLst>
              <a:ext uri="{FF2B5EF4-FFF2-40B4-BE49-F238E27FC236}">
                <a16:creationId xmlns:a16="http://schemas.microsoft.com/office/drawing/2014/main" id="{D3377A10-063E-4724-B90F-56D5684BD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0"/>
          <a:stretch/>
        </p:blipFill>
        <p:spPr>
          <a:xfrm>
            <a:off x="2072502" y="6028031"/>
            <a:ext cx="7539703" cy="829969"/>
          </a:xfrm>
          <a:prstGeom prst="rect">
            <a:avLst/>
          </a:prstGeom>
        </p:spPr>
      </p:pic>
      <p:pic>
        <p:nvPicPr>
          <p:cNvPr id="8" name="Tijdelijke aanduiding voor inhoud 2">
            <a:extLst>
              <a:ext uri="{FF2B5EF4-FFF2-40B4-BE49-F238E27FC236}">
                <a16:creationId xmlns:a16="http://schemas.microsoft.com/office/drawing/2014/main" id="{FD18A134-658C-48B9-9EAF-4D92BD8B5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8" b="18299"/>
          <a:stretch/>
        </p:blipFill>
        <p:spPr>
          <a:xfrm>
            <a:off x="7463482" y="1991949"/>
            <a:ext cx="1263842" cy="3852797"/>
          </a:xfrm>
          <a:prstGeom prst="rect">
            <a:avLst/>
          </a:prstGeom>
        </p:spPr>
      </p:pic>
      <p:pic>
        <p:nvPicPr>
          <p:cNvPr id="10" name="Tijdelijke aanduiding voor inhoud 2">
            <a:extLst>
              <a:ext uri="{FF2B5EF4-FFF2-40B4-BE49-F238E27FC236}">
                <a16:creationId xmlns:a16="http://schemas.microsoft.com/office/drawing/2014/main" id="{EC9C10A1-5BA1-421A-9A5B-F3C343C7E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6" r="40090" b="18299"/>
          <a:stretch/>
        </p:blipFill>
        <p:spPr>
          <a:xfrm>
            <a:off x="3657800" y="1991948"/>
            <a:ext cx="1453978" cy="3852797"/>
          </a:xfrm>
          <a:prstGeom prst="rect">
            <a:avLst/>
          </a:prstGeom>
        </p:spPr>
      </p:pic>
      <p:pic>
        <p:nvPicPr>
          <p:cNvPr id="12" name="Tijdelijke aanduiding voor inhoud 2">
            <a:extLst>
              <a:ext uri="{FF2B5EF4-FFF2-40B4-BE49-F238E27FC236}">
                <a16:creationId xmlns:a16="http://schemas.microsoft.com/office/drawing/2014/main" id="{C674444D-CC1A-4703-ABB4-2535533D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4" r="19821" b="18299"/>
          <a:stretch/>
        </p:blipFill>
        <p:spPr>
          <a:xfrm>
            <a:off x="5470324" y="1991948"/>
            <a:ext cx="1453978" cy="3852797"/>
          </a:xfrm>
          <a:prstGeom prst="rect">
            <a:avLst/>
          </a:prstGeo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DA306F5-F4D6-4511-A419-57A0FABDAF23}"/>
              </a:ext>
            </a:extLst>
          </p:cNvPr>
          <p:cNvSpPr/>
          <p:nvPr/>
        </p:nvSpPr>
        <p:spPr>
          <a:xfrm>
            <a:off x="3657800" y="2755899"/>
            <a:ext cx="1453978" cy="30761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6CE78535-3BFB-4786-9DF4-50713CA160CB}"/>
              </a:ext>
            </a:extLst>
          </p:cNvPr>
          <p:cNvSpPr/>
          <p:nvPr/>
        </p:nvSpPr>
        <p:spPr>
          <a:xfrm>
            <a:off x="5560641" y="2721914"/>
            <a:ext cx="1453978" cy="30761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AB8DBFF6-225D-4BCF-810D-925C883DDA28}"/>
              </a:ext>
            </a:extLst>
          </p:cNvPr>
          <p:cNvSpPr/>
          <p:nvPr/>
        </p:nvSpPr>
        <p:spPr>
          <a:xfrm>
            <a:off x="7467601" y="2755899"/>
            <a:ext cx="1453978" cy="30761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3078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D52386C-0F79-4610-9E62-AD65E0D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</p:spPr>
        <p:txBody>
          <a:bodyPr/>
          <a:lstStyle/>
          <a:p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minder vast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1764B1-7F9E-4271-9E39-6C396C67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029082"/>
            <a:ext cx="5386439" cy="3810906"/>
          </a:xfrm>
          <a:prstGeom prst="rect">
            <a:avLst/>
          </a:prstGeom>
          <a:noFill/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B37DA82-18A4-46E9-A901-C654877AC80E}"/>
              </a:ext>
            </a:extLst>
          </p:cNvPr>
          <p:cNvSpPr/>
          <p:nvPr/>
        </p:nvSpPr>
        <p:spPr>
          <a:xfrm>
            <a:off x="6687755" y="1683062"/>
            <a:ext cx="2412000" cy="2412000"/>
          </a:xfrm>
          <a:prstGeom prst="rect">
            <a:avLst/>
          </a:prstGeom>
          <a:solidFill>
            <a:srgbClr val="258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Bij krimp makkelijk kosten omlaag (personeel ontslaan)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Druk op personeel om goed te presteren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DB2391-AB89-4B5E-9F47-1DA5B989813D}"/>
              </a:ext>
            </a:extLst>
          </p:cNvPr>
          <p:cNvSpPr/>
          <p:nvPr/>
        </p:nvSpPr>
        <p:spPr>
          <a:xfrm>
            <a:off x="9247419" y="1683062"/>
            <a:ext cx="2412000" cy="2412000"/>
          </a:xfrm>
          <a:prstGeom prst="rect">
            <a:avLst/>
          </a:prstGeom>
          <a:solidFill>
            <a:srgbClr val="258812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nl-NL" sz="1600" dirty="0">
                <a:solidFill>
                  <a:schemeClr val="bg1"/>
                </a:solidFill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nl-NL" sz="1400" dirty="0">
                <a:solidFill>
                  <a:schemeClr val="bg1"/>
                </a:solidFill>
              </a:rPr>
              <a:t>Slechts voor weinig mensen fijn (flexibiliteit)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08C88F2-D63B-461F-BB4C-FC3F9A62BC4F}"/>
              </a:ext>
            </a:extLst>
          </p:cNvPr>
          <p:cNvSpPr/>
          <p:nvPr/>
        </p:nvSpPr>
        <p:spPr>
          <a:xfrm>
            <a:off x="6687755" y="4215837"/>
            <a:ext cx="2412000" cy="2412000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Bij krapte moeilijk personeel vinden / houden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Weinig loyaliteit &amp; ervaring personeel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Lage </a:t>
            </a:r>
            <a:r>
              <a:rPr lang="nl-NL" sz="1600" dirty="0" err="1">
                <a:solidFill>
                  <a:schemeClr val="bg1"/>
                </a:solidFill>
              </a:rPr>
              <a:t>scholingsbe-reidheid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54AC5C-B3D3-4555-B921-6A3A3C056111}"/>
              </a:ext>
            </a:extLst>
          </p:cNvPr>
          <p:cNvSpPr/>
          <p:nvPr/>
        </p:nvSpPr>
        <p:spPr>
          <a:xfrm>
            <a:off x="9247419" y="4215837"/>
            <a:ext cx="2412000" cy="2412000"/>
          </a:xfrm>
          <a:prstGeom prst="rect">
            <a:avLst/>
          </a:prstGeom>
          <a:solidFill>
            <a:srgbClr val="ED4D0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Minder (inkomens)zekerheid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Noodzaak (op eigen kosten) scholing op peil te houden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3107644-7343-4ECA-9D66-4BA9B9CE8DD5}"/>
              </a:ext>
            </a:extLst>
          </p:cNvPr>
          <p:cNvSpPr txBox="1"/>
          <p:nvPr/>
        </p:nvSpPr>
        <p:spPr>
          <a:xfrm rot="16200000">
            <a:off x="5463927" y="2710706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voordeel flexibel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24D19AA-4BCF-4386-9BE4-BF69CBCD10FF}"/>
              </a:ext>
            </a:extLst>
          </p:cNvPr>
          <p:cNvSpPr txBox="1"/>
          <p:nvPr/>
        </p:nvSpPr>
        <p:spPr>
          <a:xfrm rot="16200000">
            <a:off x="5602844" y="523717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nadeel flexibel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446DA84-18AF-4EF6-A290-F1DBDB3E5659}"/>
              </a:ext>
            </a:extLst>
          </p:cNvPr>
          <p:cNvSpPr txBox="1"/>
          <p:nvPr/>
        </p:nvSpPr>
        <p:spPr>
          <a:xfrm>
            <a:off x="7230753" y="131373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werkgever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525C97E-D26C-4AEA-986C-882844CD2B24}"/>
              </a:ext>
            </a:extLst>
          </p:cNvPr>
          <p:cNvSpPr txBox="1"/>
          <p:nvPr/>
        </p:nvSpPr>
        <p:spPr>
          <a:xfrm>
            <a:off x="9751945" y="131373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werknemer</a:t>
            </a:r>
          </a:p>
        </p:txBody>
      </p:sp>
    </p:spTree>
    <p:extLst>
      <p:ext uri="{BB962C8B-B14F-4D97-AF65-F5344CB8AC3E}">
        <p14:creationId xmlns:p14="http://schemas.microsoft.com/office/powerpoint/2010/main" val="20464074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3" grpId="0" animBg="1"/>
      <p:bldP spid="14" grpId="0"/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24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3A602B-1AEE-4D09-93EB-1A8DA994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13796"/>
            <a:ext cx="10515600" cy="461665"/>
          </a:xfrm>
        </p:spPr>
        <p:txBody>
          <a:bodyPr/>
          <a:lstStyle/>
          <a:p>
            <a:r>
              <a:rPr lang="nl-NL"/>
              <a:t>De arbeidsmarkt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31A36F-BDD1-4D97-83B4-646ECC10BD0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/>
              <a:t>Onderhandeling arbeidsvoorwaarden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531CA3-8A84-48B1-9672-63AA060E4DA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/>
              <a:t>Flexibilisering</a:t>
            </a:r>
          </a:p>
        </p:txBody>
      </p:sp>
    </p:spTree>
    <p:extLst>
      <p:ext uri="{BB962C8B-B14F-4D97-AF65-F5344CB8AC3E}">
        <p14:creationId xmlns:p14="http://schemas.microsoft.com/office/powerpoint/2010/main" val="14292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BB8109-3F62-4BF6-8784-907C160F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De arbeidsmarkt</a:t>
            </a:r>
            <a:br>
              <a:rPr lang="nl-NL"/>
            </a:b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</a:rPr>
              <a:t>vraag naar en aanbod van de productiefactor arbeid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E7E8226-F653-4A03-B016-2BFF871B2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14"/>
          <a:stretch/>
        </p:blipFill>
        <p:spPr>
          <a:xfrm>
            <a:off x="10814346" y="168679"/>
            <a:ext cx="989077" cy="129599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7EBD33B-4522-446D-9383-9EAFB3D4F77B}"/>
              </a:ext>
            </a:extLst>
          </p:cNvPr>
          <p:cNvSpPr txBox="1"/>
          <p:nvPr/>
        </p:nvSpPr>
        <p:spPr>
          <a:xfrm>
            <a:off x="521981" y="1887134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/>
              <a:t>Vraag</a:t>
            </a:r>
            <a:endParaRPr lang="nl-NL" sz="1400" b="1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7781323-C63C-4BFE-B04B-CE3B782046E0}"/>
              </a:ext>
            </a:extLst>
          </p:cNvPr>
          <p:cNvSpPr txBox="1"/>
          <p:nvPr/>
        </p:nvSpPr>
        <p:spPr>
          <a:xfrm>
            <a:off x="6695703" y="1887134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/>
              <a:t>Aanbod</a:t>
            </a:r>
            <a:endParaRPr lang="nl-NL" sz="1400" b="1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31307E-9640-4781-8307-13100FFC1F8B}"/>
              </a:ext>
            </a:extLst>
          </p:cNvPr>
          <p:cNvSpPr txBox="1"/>
          <p:nvPr/>
        </p:nvSpPr>
        <p:spPr>
          <a:xfrm>
            <a:off x="521981" y="2318886"/>
            <a:ext cx="45574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/>
              <a:t>Bedrijven vragen arbeid</a:t>
            </a:r>
          </a:p>
          <a:p>
            <a:pPr algn="ctr"/>
            <a:endParaRPr lang="nl-NL" sz="900"/>
          </a:p>
          <a:p>
            <a:pPr algn="ctr"/>
            <a:r>
              <a:rPr lang="nl-NL" sz="1600" b="1"/>
              <a:t>WERKGELEGENHEID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233CE61-A2E4-4DA0-8E4A-2C60CF961457}"/>
              </a:ext>
            </a:extLst>
          </p:cNvPr>
          <p:cNvSpPr txBox="1"/>
          <p:nvPr/>
        </p:nvSpPr>
        <p:spPr>
          <a:xfrm>
            <a:off x="6710217" y="2318886"/>
            <a:ext cx="45574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/>
              <a:t>Personen bieden hun arbeid aan</a:t>
            </a:r>
          </a:p>
          <a:p>
            <a:pPr algn="ctr"/>
            <a:endParaRPr lang="nl-NL" sz="900"/>
          </a:p>
          <a:p>
            <a:pPr algn="ctr"/>
            <a:r>
              <a:rPr lang="nl-NL" sz="1600" b="1"/>
              <a:t>BEROEPSBEVOLKING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D34ECDB-E223-490B-BC4F-894FB7A9190E}"/>
              </a:ext>
            </a:extLst>
          </p:cNvPr>
          <p:cNvCxnSpPr>
            <a:cxnSpLocks/>
          </p:cNvCxnSpPr>
          <p:nvPr/>
        </p:nvCxnSpPr>
        <p:spPr>
          <a:xfrm>
            <a:off x="696000" y="2318886"/>
            <a:ext cx="10800000" cy="0"/>
          </a:xfrm>
          <a:prstGeom prst="line">
            <a:avLst/>
          </a:prstGeom>
          <a:ln w="12700">
            <a:solidFill>
              <a:srgbClr val="ED4D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FB2BE8-D2D1-452F-8D56-28D8C08D0CE0}"/>
              </a:ext>
            </a:extLst>
          </p:cNvPr>
          <p:cNvCxnSpPr>
            <a:cxnSpLocks/>
          </p:cNvCxnSpPr>
          <p:nvPr/>
        </p:nvCxnSpPr>
        <p:spPr>
          <a:xfrm>
            <a:off x="696000" y="3119980"/>
            <a:ext cx="10800000" cy="0"/>
          </a:xfrm>
          <a:prstGeom prst="line">
            <a:avLst/>
          </a:prstGeom>
          <a:ln w="12700">
            <a:solidFill>
              <a:srgbClr val="ED4D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F885908B-ADC7-4980-84AD-38F20EDD1A60}"/>
              </a:ext>
            </a:extLst>
          </p:cNvPr>
          <p:cNvSpPr/>
          <p:nvPr/>
        </p:nvSpPr>
        <p:spPr>
          <a:xfrm>
            <a:off x="8269014" y="3362323"/>
            <a:ext cx="1692000" cy="432048"/>
          </a:xfrm>
          <a:prstGeom prst="rect">
            <a:avLst/>
          </a:prstGeom>
          <a:solidFill>
            <a:srgbClr val="ED4D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totale bevolking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2C1E01A-3DA7-4853-AE6D-F852EFA32104}"/>
              </a:ext>
            </a:extLst>
          </p:cNvPr>
          <p:cNvGrpSpPr/>
          <p:nvPr/>
        </p:nvGrpSpPr>
        <p:grpSpPr>
          <a:xfrm>
            <a:off x="6681087" y="3794370"/>
            <a:ext cx="4870973" cy="754704"/>
            <a:chOff x="6667740" y="3550520"/>
            <a:chExt cx="4870973" cy="754704"/>
          </a:xfrm>
        </p:grpSpPr>
        <p:cxnSp>
          <p:nvCxnSpPr>
            <p:cNvPr id="16" name="Gebogen verbindingslijn 11">
              <a:extLst>
                <a:ext uri="{FF2B5EF4-FFF2-40B4-BE49-F238E27FC236}">
                  <a16:creationId xmlns:a16="http://schemas.microsoft.com/office/drawing/2014/main" id="{5302C2B0-A815-403E-9121-A3AB1B7C279B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rot="5400000">
              <a:off x="8047377" y="2818885"/>
              <a:ext cx="322655" cy="1785927"/>
            </a:xfrm>
            <a:prstGeom prst="bentConnector3">
              <a:avLst/>
            </a:prstGeom>
            <a:ln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bogen verbindingslijn 15">
              <a:extLst>
                <a:ext uri="{FF2B5EF4-FFF2-40B4-BE49-F238E27FC236}">
                  <a16:creationId xmlns:a16="http://schemas.microsoft.com/office/drawing/2014/main" id="{B23F2B36-2FF5-4A81-BF36-E1134AB60238}"/>
                </a:ext>
              </a:extLst>
            </p:cNvPr>
            <p:cNvCxnSpPr>
              <a:cxnSpLocks/>
              <a:stCxn id="14" idx="2"/>
              <a:endCxn id="19" idx="0"/>
            </p:cNvCxnSpPr>
            <p:nvPr/>
          </p:nvCxnSpPr>
          <p:spPr>
            <a:xfrm rot="16200000" flipH="1">
              <a:off x="9834863" y="2817325"/>
              <a:ext cx="322655" cy="1789046"/>
            </a:xfrm>
            <a:prstGeom prst="bentConnector3">
              <a:avLst/>
            </a:prstGeom>
            <a:ln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54B08D4-ECEB-4F7F-8F18-23276C870458}"/>
                </a:ext>
              </a:extLst>
            </p:cNvPr>
            <p:cNvSpPr/>
            <p:nvPr/>
          </p:nvSpPr>
          <p:spPr>
            <a:xfrm>
              <a:off x="6667740" y="3873176"/>
              <a:ext cx="1296000" cy="432048"/>
            </a:xfrm>
            <a:prstGeom prst="rect">
              <a:avLst/>
            </a:prstGeom>
            <a:solidFill>
              <a:srgbClr val="1A80B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te jong (&lt;15)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78F88E0-8467-478B-9EC4-9F64036903A7}"/>
                </a:ext>
              </a:extLst>
            </p:cNvPr>
            <p:cNvSpPr/>
            <p:nvPr/>
          </p:nvSpPr>
          <p:spPr>
            <a:xfrm>
              <a:off x="10242713" y="3873176"/>
              <a:ext cx="1296000" cy="432048"/>
            </a:xfrm>
            <a:prstGeom prst="rect">
              <a:avLst/>
            </a:prstGeom>
            <a:solidFill>
              <a:srgbClr val="1A80B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te oud (&gt;74)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572CECBF-D192-4924-AC5B-862D01FD95BF}"/>
              </a:ext>
            </a:extLst>
          </p:cNvPr>
          <p:cNvGrpSpPr/>
          <p:nvPr/>
        </p:nvGrpSpPr>
        <p:grpSpPr>
          <a:xfrm>
            <a:off x="8270574" y="3794371"/>
            <a:ext cx="1692000" cy="754703"/>
            <a:chOff x="8257227" y="3550521"/>
            <a:chExt cx="1692000" cy="754703"/>
          </a:xfrm>
        </p:grpSpPr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4E360460-FE17-4E80-9D57-2B1386E5E947}"/>
                </a:ext>
              </a:extLst>
            </p:cNvPr>
            <p:cNvCxnSpPr>
              <a:cxnSpLocks/>
              <a:stCxn id="14" idx="2"/>
              <a:endCxn id="22" idx="0"/>
            </p:cNvCxnSpPr>
            <p:nvPr/>
          </p:nvCxnSpPr>
          <p:spPr>
            <a:xfrm>
              <a:off x="9101667" y="3550521"/>
              <a:ext cx="1560" cy="322655"/>
            </a:xfrm>
            <a:prstGeom prst="line">
              <a:avLst/>
            </a:prstGeom>
            <a:ln w="12700"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A932746-425F-4797-A385-E66077B4BE4C}"/>
                </a:ext>
              </a:extLst>
            </p:cNvPr>
            <p:cNvSpPr/>
            <p:nvPr/>
          </p:nvSpPr>
          <p:spPr>
            <a:xfrm>
              <a:off x="8257227" y="3873176"/>
              <a:ext cx="1692000" cy="432048"/>
            </a:xfrm>
            <a:prstGeom prst="rect">
              <a:avLst/>
            </a:prstGeom>
            <a:solidFill>
              <a:srgbClr val="25881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beroepsgeschikte</a:t>
              </a:r>
              <a:b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bevolking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9F1CA4C9-5DC4-44AE-BF4F-4FF5DAF48D0D}"/>
              </a:ext>
            </a:extLst>
          </p:cNvPr>
          <p:cNvGrpSpPr/>
          <p:nvPr/>
        </p:nvGrpSpPr>
        <p:grpSpPr>
          <a:xfrm>
            <a:off x="7266993" y="4418440"/>
            <a:ext cx="1849581" cy="1067507"/>
            <a:chOff x="7253646" y="4128422"/>
            <a:chExt cx="1849581" cy="1067507"/>
          </a:xfrm>
        </p:grpSpPr>
        <p:cxnSp>
          <p:nvCxnSpPr>
            <p:cNvPr id="24" name="Gebogen verbindingslijn 17">
              <a:extLst>
                <a:ext uri="{FF2B5EF4-FFF2-40B4-BE49-F238E27FC236}">
                  <a16:creationId xmlns:a16="http://schemas.microsoft.com/office/drawing/2014/main" id="{4D5B7FA9-A35B-4EB4-B324-19A8AB53784E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rot="5400000">
              <a:off x="8283707" y="3944361"/>
              <a:ext cx="635460" cy="1003581"/>
            </a:xfrm>
            <a:prstGeom prst="bentConnector3">
              <a:avLst>
                <a:gd name="adj1" fmla="val 62334"/>
              </a:avLst>
            </a:prstGeom>
            <a:ln w="12700"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24A4C8E-2FDB-438F-B26A-D5DF1F0FAF3D}"/>
                </a:ext>
              </a:extLst>
            </p:cNvPr>
            <p:cNvSpPr/>
            <p:nvPr/>
          </p:nvSpPr>
          <p:spPr>
            <a:xfrm>
              <a:off x="7253646" y="4763881"/>
              <a:ext cx="1692000" cy="432048"/>
            </a:xfrm>
            <a:prstGeom prst="rect">
              <a:avLst/>
            </a:prstGeom>
            <a:solidFill>
              <a:srgbClr val="25881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>
                  <a:latin typeface="Arial" panose="020B0604020202020204" pitchFamily="34" charset="0"/>
                  <a:cs typeface="Arial" panose="020B0604020202020204" pitchFamily="34" charset="0"/>
                </a:rPr>
                <a:t>BEROEPS</a:t>
              </a:r>
              <a:br>
                <a:rPr lang="nl-NL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200" b="1">
                  <a:latin typeface="Arial" panose="020B0604020202020204" pitchFamily="34" charset="0"/>
                  <a:cs typeface="Arial" panose="020B0604020202020204" pitchFamily="34" charset="0"/>
                </a:rPr>
                <a:t>BEVOLKING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D1A42836-07B9-481B-A920-9427DDD7F900}"/>
              </a:ext>
            </a:extLst>
          </p:cNvPr>
          <p:cNvGrpSpPr/>
          <p:nvPr/>
        </p:nvGrpSpPr>
        <p:grpSpPr>
          <a:xfrm>
            <a:off x="6381459" y="5485947"/>
            <a:ext cx="3579555" cy="1006928"/>
            <a:chOff x="6338616" y="5079705"/>
            <a:chExt cx="3579555" cy="1006928"/>
          </a:xfrm>
        </p:grpSpPr>
        <p:cxnSp>
          <p:nvCxnSpPr>
            <p:cNvPr id="27" name="Gebogen verbindingslijn 21">
              <a:extLst>
                <a:ext uri="{FF2B5EF4-FFF2-40B4-BE49-F238E27FC236}">
                  <a16:creationId xmlns:a16="http://schemas.microsoft.com/office/drawing/2014/main" id="{34D2E8AE-1469-4089-8BD1-4BAE2211D86E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rot="5400000">
              <a:off x="7339943" y="4924378"/>
              <a:ext cx="574880" cy="885534"/>
            </a:xfrm>
            <a:prstGeom prst="bentConnector3">
              <a:avLst/>
            </a:prstGeom>
            <a:ln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bogen verbindingslijn 23">
              <a:extLst>
                <a:ext uri="{FF2B5EF4-FFF2-40B4-BE49-F238E27FC236}">
                  <a16:creationId xmlns:a16="http://schemas.microsoft.com/office/drawing/2014/main" id="{695D2140-3F28-49E9-9150-1573B0182E2F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 rot="16200000" flipH="1">
              <a:off x="8283720" y="4866134"/>
              <a:ext cx="574880" cy="1002021"/>
            </a:xfrm>
            <a:prstGeom prst="bentConnector3">
              <a:avLst/>
            </a:prstGeom>
            <a:ln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AD39B92-25EF-4111-A700-BB7E45C0EAD3}"/>
                </a:ext>
              </a:extLst>
            </p:cNvPr>
            <p:cNvSpPr/>
            <p:nvPr/>
          </p:nvSpPr>
          <p:spPr>
            <a:xfrm>
              <a:off x="6338616" y="5654585"/>
              <a:ext cx="1692000" cy="432048"/>
            </a:xfrm>
            <a:prstGeom prst="rect">
              <a:avLst/>
            </a:prstGeom>
            <a:solidFill>
              <a:srgbClr val="25881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werkzame deel</a:t>
              </a:r>
              <a:b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beroepsbevolking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FA60403-48A4-4D3C-9780-374E284DBA11}"/>
                </a:ext>
              </a:extLst>
            </p:cNvPr>
            <p:cNvSpPr/>
            <p:nvPr/>
          </p:nvSpPr>
          <p:spPr>
            <a:xfrm>
              <a:off x="8226171" y="5654585"/>
              <a:ext cx="1692000" cy="432048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werkloze deel</a:t>
              </a:r>
              <a:b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beroepsbevolking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EBD81872-2AC3-46D2-94C2-817B3C028EA5}"/>
              </a:ext>
            </a:extLst>
          </p:cNvPr>
          <p:cNvGrpSpPr/>
          <p:nvPr/>
        </p:nvGrpSpPr>
        <p:grpSpPr>
          <a:xfrm>
            <a:off x="9116574" y="4418438"/>
            <a:ext cx="1799025" cy="1067508"/>
            <a:chOff x="9116575" y="4128421"/>
            <a:chExt cx="1799025" cy="1067508"/>
          </a:xfrm>
        </p:grpSpPr>
        <p:cxnSp>
          <p:nvCxnSpPr>
            <p:cNvPr id="32" name="Gebogen verbindingslijn 19">
              <a:extLst>
                <a:ext uri="{FF2B5EF4-FFF2-40B4-BE49-F238E27FC236}">
                  <a16:creationId xmlns:a16="http://schemas.microsoft.com/office/drawing/2014/main" id="{6C80BBE9-C5A1-4109-8849-1362FA5DEC3B}"/>
                </a:ext>
              </a:extLst>
            </p:cNvPr>
            <p:cNvCxnSpPr>
              <a:cxnSpLocks/>
              <a:stCxn id="22" idx="2"/>
              <a:endCxn id="33" idx="0"/>
            </p:cNvCxnSpPr>
            <p:nvPr/>
          </p:nvCxnSpPr>
          <p:spPr>
            <a:xfrm rot="16200000" flipH="1">
              <a:off x="9275358" y="3969638"/>
              <a:ext cx="635459" cy="953025"/>
            </a:xfrm>
            <a:prstGeom prst="bentConnector3">
              <a:avLst>
                <a:gd name="adj1" fmla="val 62334"/>
              </a:avLst>
            </a:prstGeom>
            <a:ln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9421291A-A60A-4A3A-AAE2-311FEFED695A}"/>
                </a:ext>
              </a:extLst>
            </p:cNvPr>
            <p:cNvSpPr/>
            <p:nvPr/>
          </p:nvSpPr>
          <p:spPr>
            <a:xfrm>
              <a:off x="9223600" y="4763881"/>
              <a:ext cx="1692000" cy="432048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niet-actieven</a:t>
              </a:r>
            </a:p>
          </p:txBody>
        </p:sp>
      </p:grpSp>
      <p:sp>
        <p:nvSpPr>
          <p:cNvPr id="34" name="Rechthoek 33">
            <a:extLst>
              <a:ext uri="{FF2B5EF4-FFF2-40B4-BE49-F238E27FC236}">
                <a16:creationId xmlns:a16="http://schemas.microsoft.com/office/drawing/2014/main" id="{756A7C53-1C9B-4B15-8485-FAD1B89DEE54}"/>
              </a:ext>
            </a:extLst>
          </p:cNvPr>
          <p:cNvSpPr/>
          <p:nvPr/>
        </p:nvSpPr>
        <p:spPr>
          <a:xfrm>
            <a:off x="1931323" y="3317414"/>
            <a:ext cx="1692000" cy="432048"/>
          </a:xfrm>
          <a:prstGeom prst="rect">
            <a:avLst/>
          </a:prstGeom>
          <a:solidFill>
            <a:srgbClr val="ED4D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werkgelegenheid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07A7549F-FF9A-4549-82D2-6A3E5750AD09}"/>
              </a:ext>
            </a:extLst>
          </p:cNvPr>
          <p:cNvGrpSpPr/>
          <p:nvPr/>
        </p:nvGrpSpPr>
        <p:grpSpPr>
          <a:xfrm>
            <a:off x="1085216" y="3749462"/>
            <a:ext cx="3377202" cy="717120"/>
            <a:chOff x="1073429" y="3749462"/>
            <a:chExt cx="3377202" cy="717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6" name="Gebogen verbindingslijn 11">
              <a:extLst>
                <a:ext uri="{FF2B5EF4-FFF2-40B4-BE49-F238E27FC236}">
                  <a16:creationId xmlns:a16="http://schemas.microsoft.com/office/drawing/2014/main" id="{C404C335-BB8C-4E0F-9164-475C90728B03}"/>
                </a:ext>
              </a:extLst>
            </p:cNvPr>
            <p:cNvCxnSpPr>
              <a:cxnSpLocks/>
              <a:stCxn id="34" idx="2"/>
              <a:endCxn id="38" idx="0"/>
            </p:cNvCxnSpPr>
            <p:nvPr/>
          </p:nvCxnSpPr>
          <p:spPr>
            <a:xfrm rot="5400000">
              <a:off x="2100947" y="3369945"/>
              <a:ext cx="285072" cy="1044107"/>
            </a:xfrm>
            <a:prstGeom prst="bentConnector3">
              <a:avLst/>
            </a:prstGeom>
            <a:ln w="12700"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bogen verbindingslijn 15">
              <a:extLst>
                <a:ext uri="{FF2B5EF4-FFF2-40B4-BE49-F238E27FC236}">
                  <a16:creationId xmlns:a16="http://schemas.microsoft.com/office/drawing/2014/main" id="{BDA01EC6-26BA-4A91-BBF7-1B2D4170205B}"/>
                </a:ext>
              </a:extLst>
            </p:cNvPr>
            <p:cNvCxnSpPr>
              <a:cxnSpLocks/>
              <a:stCxn id="34" idx="2"/>
              <a:endCxn id="39" idx="0"/>
            </p:cNvCxnSpPr>
            <p:nvPr/>
          </p:nvCxnSpPr>
          <p:spPr>
            <a:xfrm rot="16200000" flipH="1">
              <a:off x="3141547" y="3373450"/>
              <a:ext cx="285072" cy="1037095"/>
            </a:xfrm>
            <a:prstGeom prst="bentConnector3">
              <a:avLst/>
            </a:prstGeom>
            <a:ln w="12700"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A75A7DA-30BA-466A-952F-45AA65D48B3B}"/>
                </a:ext>
              </a:extLst>
            </p:cNvPr>
            <p:cNvSpPr/>
            <p:nvPr/>
          </p:nvSpPr>
          <p:spPr>
            <a:xfrm>
              <a:off x="1073429" y="4034534"/>
              <a:ext cx="1296000" cy="432048"/>
            </a:xfrm>
            <a:prstGeom prst="rect">
              <a:avLst/>
            </a:prstGeom>
            <a:solidFill>
              <a:srgbClr val="25881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vervuld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FAA16D2F-1FC1-4481-B06E-F598B855E93A}"/>
                </a:ext>
              </a:extLst>
            </p:cNvPr>
            <p:cNvSpPr/>
            <p:nvPr/>
          </p:nvSpPr>
          <p:spPr>
            <a:xfrm>
              <a:off x="3154631" y="4034534"/>
              <a:ext cx="1296000" cy="432048"/>
            </a:xfrm>
            <a:prstGeom prst="rect">
              <a:avLst/>
            </a:prstGeom>
            <a:solidFill>
              <a:srgbClr val="1A80B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vacature</a:t>
              </a:r>
            </a:p>
          </p:txBody>
        </p:sp>
      </p:grpSp>
      <p:sp>
        <p:nvSpPr>
          <p:cNvPr id="40" name="Rechthoek 39">
            <a:extLst>
              <a:ext uri="{FF2B5EF4-FFF2-40B4-BE49-F238E27FC236}">
                <a16:creationId xmlns:a16="http://schemas.microsoft.com/office/drawing/2014/main" id="{F7412FBF-AA8A-4C55-B253-45954F664514}"/>
              </a:ext>
            </a:extLst>
          </p:cNvPr>
          <p:cNvSpPr/>
          <p:nvPr/>
        </p:nvSpPr>
        <p:spPr>
          <a:xfrm>
            <a:off x="1931323" y="4988247"/>
            <a:ext cx="1692000" cy="432048"/>
          </a:xfrm>
          <a:prstGeom prst="rect">
            <a:avLst/>
          </a:prstGeom>
          <a:solidFill>
            <a:srgbClr val="ED4D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werkgelegenheid</a:t>
            </a: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89B2B912-4968-48B7-A59B-0104DE87DA84}"/>
              </a:ext>
            </a:extLst>
          </p:cNvPr>
          <p:cNvGrpSpPr/>
          <p:nvPr/>
        </p:nvGrpSpPr>
        <p:grpSpPr>
          <a:xfrm>
            <a:off x="1080957" y="5420295"/>
            <a:ext cx="3377202" cy="696424"/>
            <a:chOff x="1069170" y="5202581"/>
            <a:chExt cx="3377202" cy="696424"/>
          </a:xfrm>
        </p:grpSpPr>
        <p:cxnSp>
          <p:nvCxnSpPr>
            <p:cNvPr id="42" name="Gebogen verbindingslijn 11">
              <a:extLst>
                <a:ext uri="{FF2B5EF4-FFF2-40B4-BE49-F238E27FC236}">
                  <a16:creationId xmlns:a16="http://schemas.microsoft.com/office/drawing/2014/main" id="{0499F301-C503-4D34-8E4B-3B30DC28BAF5}"/>
                </a:ext>
              </a:extLst>
            </p:cNvPr>
            <p:cNvCxnSpPr>
              <a:cxnSpLocks/>
              <a:stCxn id="40" idx="2"/>
              <a:endCxn id="44" idx="0"/>
            </p:cNvCxnSpPr>
            <p:nvPr/>
          </p:nvCxnSpPr>
          <p:spPr>
            <a:xfrm rot="5400000">
              <a:off x="2109165" y="4810586"/>
              <a:ext cx="264376" cy="1048366"/>
            </a:xfrm>
            <a:prstGeom prst="bentConnector3">
              <a:avLst/>
            </a:prstGeom>
            <a:solidFill>
              <a:srgbClr val="258812"/>
            </a:solidFill>
            <a:ln w="12700">
              <a:solidFill>
                <a:srgbClr val="1A80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3" name="Gebogen verbindingslijn 15">
              <a:extLst>
                <a:ext uri="{FF2B5EF4-FFF2-40B4-BE49-F238E27FC236}">
                  <a16:creationId xmlns:a16="http://schemas.microsoft.com/office/drawing/2014/main" id="{E05E1E14-886C-4EA2-B4AC-F3954DED4E76}"/>
                </a:ext>
              </a:extLst>
            </p:cNvPr>
            <p:cNvCxnSpPr>
              <a:cxnSpLocks/>
              <a:stCxn id="40" idx="2"/>
              <a:endCxn id="45" idx="0"/>
            </p:cNvCxnSpPr>
            <p:nvPr/>
          </p:nvCxnSpPr>
          <p:spPr>
            <a:xfrm rot="16200000" flipH="1">
              <a:off x="3149766" y="4818351"/>
              <a:ext cx="264376" cy="1032836"/>
            </a:xfrm>
            <a:prstGeom prst="bentConnector3">
              <a:avLst/>
            </a:prstGeom>
            <a:solidFill>
              <a:srgbClr val="258812"/>
            </a:solidFill>
            <a:ln w="12700">
              <a:solidFill>
                <a:srgbClr val="1A80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cxn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84882E90-0110-4D5C-B0BB-79AC45D15BFA}"/>
                </a:ext>
              </a:extLst>
            </p:cNvPr>
            <p:cNvSpPr/>
            <p:nvPr/>
          </p:nvSpPr>
          <p:spPr>
            <a:xfrm>
              <a:off x="1069170" y="5466957"/>
              <a:ext cx="1296000" cy="432048"/>
            </a:xfrm>
            <a:prstGeom prst="rect">
              <a:avLst/>
            </a:prstGeom>
            <a:solidFill>
              <a:srgbClr val="25881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personen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ACFC2D0-DB03-46D9-A68B-5E09000AA562}"/>
                </a:ext>
              </a:extLst>
            </p:cNvPr>
            <p:cNvSpPr/>
            <p:nvPr/>
          </p:nvSpPr>
          <p:spPr>
            <a:xfrm>
              <a:off x="3150372" y="5466957"/>
              <a:ext cx="1296000" cy="432048"/>
            </a:xfrm>
            <a:prstGeom prst="rect">
              <a:avLst/>
            </a:prstGeom>
            <a:solidFill>
              <a:srgbClr val="1A80B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arbeidsjaren</a:t>
              </a:r>
            </a:p>
          </p:txBody>
        </p:sp>
      </p:grp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9148DDF7-D4F6-4B89-82A0-AF4751A5B8EA}"/>
              </a:ext>
            </a:extLst>
          </p:cNvPr>
          <p:cNvCxnSpPr>
            <a:cxnSpLocks/>
          </p:cNvCxnSpPr>
          <p:nvPr/>
        </p:nvCxnSpPr>
        <p:spPr>
          <a:xfrm>
            <a:off x="1728957" y="6276851"/>
            <a:ext cx="2081202" cy="0"/>
          </a:xfrm>
          <a:prstGeom prst="straightConnector1">
            <a:avLst/>
          </a:prstGeom>
          <a:ln w="57150" cap="flat" cmpd="sng" algn="ctr">
            <a:solidFill>
              <a:srgbClr val="ED4D0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DF5F1A61-A29A-4BA1-B7CC-72E081495F04}"/>
              </a:ext>
            </a:extLst>
          </p:cNvPr>
          <p:cNvSpPr txBox="1"/>
          <p:nvPr/>
        </p:nvSpPr>
        <p:spPr>
          <a:xfrm>
            <a:off x="2055975" y="619386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deeltijdwerk</a:t>
            </a:r>
          </a:p>
        </p:txBody>
      </p:sp>
    </p:spTree>
    <p:extLst>
      <p:ext uri="{BB962C8B-B14F-4D97-AF65-F5344CB8AC3E}">
        <p14:creationId xmlns:p14="http://schemas.microsoft.com/office/powerpoint/2010/main" val="27732267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34" grpId="0" animBg="1"/>
      <p:bldP spid="40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2320C-ACF7-47DF-AC1B-E25EE0E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Aanbod van arbeid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jdelijke aanduiding voor inhoud 23">
                <a:extLst>
                  <a:ext uri="{FF2B5EF4-FFF2-40B4-BE49-F238E27FC236}">
                    <a16:creationId xmlns:a16="http://schemas.microsoft.com/office/drawing/2014/main" id="{F9B8B2B9-0A43-4EEA-9B03-58A465104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5732372" cy="4351338"/>
              </a:xfrm>
            </p:spPr>
            <p:txBody>
              <a:bodyPr>
                <a:noAutofit/>
              </a:bodyPr>
              <a:lstStyle/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dirty="0">
                    <a:latin typeface="+mj-lt"/>
                  </a:rPr>
                  <a:t>De </a:t>
                </a:r>
                <a:r>
                  <a:rPr lang="nl-NL" sz="1600" b="1" dirty="0">
                    <a:latin typeface="+mj-lt"/>
                  </a:rPr>
                  <a:t>beroepsgeschikte bevolking </a:t>
                </a:r>
                <a:r>
                  <a:rPr lang="nl-NL" sz="1600" dirty="0">
                    <a:latin typeface="+mj-lt"/>
                  </a:rPr>
                  <a:t>is iedereen die volgens geldende regels de juiste leeftijd heeft om te kunnen werken. In dit geval dus iedereen tussen de 15 en 74 jaar.</a:t>
                </a:r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dirty="0">
                    <a:latin typeface="+mj-lt"/>
                  </a:rPr>
                  <a:t>De </a:t>
                </a:r>
                <a:r>
                  <a:rPr lang="nl-NL" sz="1600" b="1" dirty="0">
                    <a:latin typeface="+mj-lt"/>
                  </a:rPr>
                  <a:t>beroepsbevolking</a:t>
                </a:r>
                <a:r>
                  <a:rPr lang="nl-NL" sz="1600" dirty="0">
                    <a:latin typeface="+mj-lt"/>
                  </a:rPr>
                  <a:t> is iedereen uit de beroepsgeschikte bevolking die kan en wil werken en daarvoor direct beschikbaar is.</a:t>
                </a:r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dirty="0">
                    <a:latin typeface="+mj-lt"/>
                  </a:rPr>
                  <a:t>Mensen die de juiste leeftijd hebben, maar (nog) niet kunnen of willen werken: de </a:t>
                </a:r>
                <a:r>
                  <a:rPr lang="nl-NL" sz="1600" b="1" dirty="0">
                    <a:latin typeface="+mj-lt"/>
                  </a:rPr>
                  <a:t>niet-actieven</a:t>
                </a:r>
                <a:r>
                  <a:rPr lang="nl-NL" sz="1600" dirty="0">
                    <a:latin typeface="+mj-lt"/>
                  </a:rPr>
                  <a:t>.</a:t>
                </a:r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b="1" dirty="0">
                    <a:latin typeface="+mj-lt"/>
                  </a:rPr>
                  <a:t>Participatiegraad (of deelnemingspercentage) =</a:t>
                </a:r>
                <a:br>
                  <a:rPr lang="nl-NL" sz="1600" b="1" dirty="0">
                    <a:latin typeface="+mj-lt"/>
                  </a:rPr>
                </a:br>
                <a:br>
                  <a:rPr lang="nl-NL" sz="600" b="1" dirty="0">
                    <a:latin typeface="+mj-lt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 i="0" smtClean="0"/>
                          <m:t>beroepsbevolking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i="0" smtClean="0"/>
                          <m:t>beroepsgeschikte</m:t>
                        </m:r>
                        <m:r>
                          <m:rPr>
                            <m:nor/>
                          </m:rPr>
                          <a:rPr lang="nl-NL" sz="140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400" i="0" smtClean="0"/>
                          <m:t>bevolking</m:t>
                        </m:r>
                      </m:den>
                    </m:f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l-NL" sz="1600" dirty="0"/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b="1" dirty="0"/>
                  <a:t>Werkloosheidspercentage =</a:t>
                </a:r>
                <a:br>
                  <a:rPr lang="nl-NL" sz="1800" b="1" dirty="0">
                    <a:latin typeface="+mj-lt"/>
                  </a:rPr>
                </a:br>
                <a:br>
                  <a:rPr lang="nl-NL" sz="700" b="1" dirty="0">
                    <a:latin typeface="+mj-lt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 b="0" i="0" smtClean="0"/>
                          <m:t>werklozen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i="0" smtClean="0"/>
                          <m:t>beroepsbevolking</m:t>
                        </m:r>
                      </m:den>
                    </m:f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l-NL" sz="1600" b="1" dirty="0"/>
              </a:p>
              <a:p>
                <a:pPr marL="0" indent="0">
                  <a:buNone/>
                </a:pPr>
                <a:endParaRPr lang="nl-NL" sz="1600" dirty="0"/>
              </a:p>
            </p:txBody>
          </p:sp>
        </mc:Choice>
        <mc:Fallback>
          <p:sp>
            <p:nvSpPr>
              <p:cNvPr id="24" name="Tijdelijke aanduiding voor inhoud 23">
                <a:extLst>
                  <a:ext uri="{FF2B5EF4-FFF2-40B4-BE49-F238E27FC236}">
                    <a16:creationId xmlns:a16="http://schemas.microsoft.com/office/drawing/2014/main" id="{F9B8B2B9-0A43-4EEA-9B03-58A465104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5732372" cy="4351338"/>
              </a:xfrm>
              <a:blipFill>
                <a:blip r:embed="rId4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hoek 2">
            <a:extLst>
              <a:ext uri="{FF2B5EF4-FFF2-40B4-BE49-F238E27FC236}">
                <a16:creationId xmlns:a16="http://schemas.microsoft.com/office/drawing/2014/main" id="{4D3F7D03-A3DB-412D-BEE4-5A5A1D9C2357}"/>
              </a:ext>
            </a:extLst>
          </p:cNvPr>
          <p:cNvSpPr/>
          <p:nvPr/>
        </p:nvSpPr>
        <p:spPr>
          <a:xfrm>
            <a:off x="8270574" y="1812624"/>
            <a:ext cx="1692000" cy="432048"/>
          </a:xfrm>
          <a:prstGeom prst="rect">
            <a:avLst/>
          </a:prstGeom>
          <a:solidFill>
            <a:srgbClr val="ED4D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totale bevolking</a:t>
            </a:r>
          </a:p>
        </p:txBody>
      </p:sp>
      <p:cxnSp>
        <p:nvCxnSpPr>
          <p:cNvPr id="5" name="Gebogen verbindingslijn 11">
            <a:extLst>
              <a:ext uri="{FF2B5EF4-FFF2-40B4-BE49-F238E27FC236}">
                <a16:creationId xmlns:a16="http://schemas.microsoft.com/office/drawing/2014/main" id="{C22464A6-12C6-4EE8-88EB-49EA4BB6859C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7778998" y="1796322"/>
            <a:ext cx="889227" cy="1785927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bogen verbindingslijn 15">
            <a:extLst>
              <a:ext uri="{FF2B5EF4-FFF2-40B4-BE49-F238E27FC236}">
                <a16:creationId xmlns:a16="http://schemas.microsoft.com/office/drawing/2014/main" id="{4A7C2ED8-EC9E-4E51-96FC-A9F8703D5845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9566484" y="1794762"/>
            <a:ext cx="889227" cy="1789046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10101030-8C47-4E07-BFEF-D592B5877422}"/>
              </a:ext>
            </a:extLst>
          </p:cNvPr>
          <p:cNvSpPr/>
          <p:nvPr/>
        </p:nvSpPr>
        <p:spPr>
          <a:xfrm>
            <a:off x="6682647" y="3133899"/>
            <a:ext cx="1296000" cy="432048"/>
          </a:xfrm>
          <a:prstGeom prst="rect">
            <a:avLst/>
          </a:prstGeom>
          <a:solidFill>
            <a:srgbClr val="1A80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te jong (&lt;15)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9B1F07C-5A88-4E40-B945-905E02C17CB7}"/>
              </a:ext>
            </a:extLst>
          </p:cNvPr>
          <p:cNvSpPr/>
          <p:nvPr/>
        </p:nvSpPr>
        <p:spPr>
          <a:xfrm>
            <a:off x="10257620" y="3133899"/>
            <a:ext cx="1296000" cy="432048"/>
          </a:xfrm>
          <a:prstGeom prst="rect">
            <a:avLst/>
          </a:prstGeom>
          <a:solidFill>
            <a:srgbClr val="1A80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te oud (&gt;74)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C798D8B-163C-46E0-AD8A-606E1031C614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>
            <a:off x="9116574" y="2244672"/>
            <a:ext cx="1560" cy="889228"/>
          </a:xfrm>
          <a:prstGeom prst="line">
            <a:avLst/>
          </a:prstGeom>
          <a:ln w="1270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EFB8EAA1-AE3B-4017-A7B0-DAB90AE4EFF1}"/>
              </a:ext>
            </a:extLst>
          </p:cNvPr>
          <p:cNvSpPr/>
          <p:nvPr/>
        </p:nvSpPr>
        <p:spPr>
          <a:xfrm>
            <a:off x="8272134" y="3133900"/>
            <a:ext cx="1692000" cy="432048"/>
          </a:xfrm>
          <a:prstGeom prst="rect">
            <a:avLst/>
          </a:prstGeom>
          <a:solidFill>
            <a:srgbClr val="2588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beroepsgeschikte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bevolking</a:t>
            </a:r>
          </a:p>
        </p:txBody>
      </p:sp>
      <p:cxnSp>
        <p:nvCxnSpPr>
          <p:cNvPr id="13" name="Gebogen verbindingslijn 17">
            <a:extLst>
              <a:ext uri="{FF2B5EF4-FFF2-40B4-BE49-F238E27FC236}">
                <a16:creationId xmlns:a16="http://schemas.microsoft.com/office/drawing/2014/main" id="{4C1B9C45-6FB6-40DA-8EAB-16913AE66778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rot="5400000">
            <a:off x="8185914" y="3493028"/>
            <a:ext cx="859301" cy="1005141"/>
          </a:xfrm>
          <a:prstGeom prst="bentConnector3">
            <a:avLst>
              <a:gd name="adj1" fmla="val 50000"/>
            </a:avLst>
          </a:prstGeom>
          <a:ln w="1270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644932CF-71A8-4439-9B58-7C7440F7746D}"/>
              </a:ext>
            </a:extLst>
          </p:cNvPr>
          <p:cNvSpPr/>
          <p:nvPr/>
        </p:nvSpPr>
        <p:spPr>
          <a:xfrm>
            <a:off x="7266993" y="4425249"/>
            <a:ext cx="1692000" cy="432048"/>
          </a:xfrm>
          <a:prstGeom prst="rect">
            <a:avLst/>
          </a:prstGeom>
          <a:solidFill>
            <a:srgbClr val="2588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BEROEPS</a:t>
            </a:r>
            <a:b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BEVOLKING</a:t>
            </a:r>
          </a:p>
        </p:txBody>
      </p:sp>
      <p:cxnSp>
        <p:nvCxnSpPr>
          <p:cNvPr id="16" name="Gebogen verbindingslijn 21">
            <a:extLst>
              <a:ext uri="{FF2B5EF4-FFF2-40B4-BE49-F238E27FC236}">
                <a16:creationId xmlns:a16="http://schemas.microsoft.com/office/drawing/2014/main" id="{6375A546-B0AC-48AA-9B13-8421913B323F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rot="5400000">
            <a:off x="7220861" y="4863895"/>
            <a:ext cx="898730" cy="885534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23">
            <a:extLst>
              <a:ext uri="{FF2B5EF4-FFF2-40B4-BE49-F238E27FC236}">
                <a16:creationId xmlns:a16="http://schemas.microsoft.com/office/drawing/2014/main" id="{0F881C45-AC20-4824-B073-B0694CFEA74D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rot="16200000" flipH="1">
            <a:off x="8164638" y="4805651"/>
            <a:ext cx="898730" cy="1002021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A8EB2CA3-8398-412B-B3C1-4E5C017E3A1E}"/>
              </a:ext>
            </a:extLst>
          </p:cNvPr>
          <p:cNvSpPr/>
          <p:nvPr/>
        </p:nvSpPr>
        <p:spPr>
          <a:xfrm>
            <a:off x="6381459" y="5756027"/>
            <a:ext cx="1692000" cy="432048"/>
          </a:xfrm>
          <a:prstGeom prst="rect">
            <a:avLst/>
          </a:prstGeom>
          <a:solidFill>
            <a:srgbClr val="2588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werkzame deel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beroepsbevolking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5A837FD-7406-403E-A08B-1CE30F947AD3}"/>
              </a:ext>
            </a:extLst>
          </p:cNvPr>
          <p:cNvSpPr/>
          <p:nvPr/>
        </p:nvSpPr>
        <p:spPr>
          <a:xfrm>
            <a:off x="8269014" y="5756027"/>
            <a:ext cx="1692000" cy="432048"/>
          </a:xfrm>
          <a:prstGeom prst="rect">
            <a:avLst/>
          </a:prstGeom>
          <a:solidFill>
            <a:srgbClr val="ED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werkloze deel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beroepsbevolking</a:t>
            </a:r>
          </a:p>
        </p:txBody>
      </p:sp>
      <p:cxnSp>
        <p:nvCxnSpPr>
          <p:cNvPr id="21" name="Gebogen verbindingslijn 19">
            <a:extLst>
              <a:ext uri="{FF2B5EF4-FFF2-40B4-BE49-F238E27FC236}">
                <a16:creationId xmlns:a16="http://schemas.microsoft.com/office/drawing/2014/main" id="{5EFAA158-FC2D-422E-B721-3E69D3AFE73C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 rot="16200000" flipH="1">
            <a:off x="9164216" y="3519865"/>
            <a:ext cx="859300" cy="951465"/>
          </a:xfrm>
          <a:prstGeom prst="bentConnector3">
            <a:avLst>
              <a:gd name="adj1" fmla="val 50000"/>
            </a:avLst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7895A1CE-9C8E-4065-902B-492EE6028C5A}"/>
              </a:ext>
            </a:extLst>
          </p:cNvPr>
          <p:cNvSpPr/>
          <p:nvPr/>
        </p:nvSpPr>
        <p:spPr>
          <a:xfrm>
            <a:off x="9223599" y="4425248"/>
            <a:ext cx="1692000" cy="432048"/>
          </a:xfrm>
          <a:prstGeom prst="rect">
            <a:avLst/>
          </a:prstGeom>
          <a:solidFill>
            <a:srgbClr val="ED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niet-actieven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BD6E50D-C90A-4085-866B-8E26F183864D}"/>
              </a:ext>
            </a:extLst>
          </p:cNvPr>
          <p:cNvSpPr txBox="1"/>
          <p:nvPr/>
        </p:nvSpPr>
        <p:spPr>
          <a:xfrm>
            <a:off x="9961013" y="4857296"/>
            <a:ext cx="1830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Clr>
                <a:srgbClr val="ED4D0F"/>
              </a:buClr>
              <a:buFont typeface="Arial" panose="020B0604020202020204" pitchFamily="34" charset="0"/>
              <a:buChar char="•"/>
            </a:pPr>
            <a:r>
              <a:rPr lang="nl-NL" sz="1400"/>
              <a:t>arbeidsongeschikt</a:t>
            </a:r>
          </a:p>
          <a:p>
            <a:pPr marL="180975" indent="-180975">
              <a:buClr>
                <a:srgbClr val="ED4D0F"/>
              </a:buClr>
              <a:buFont typeface="Arial" panose="020B0604020202020204" pitchFamily="34" charset="0"/>
              <a:buChar char="•"/>
            </a:pPr>
            <a:r>
              <a:rPr lang="nl-NL" sz="1400"/>
              <a:t>huisvrouw</a:t>
            </a:r>
          </a:p>
          <a:p>
            <a:pPr marL="180975" indent="-180975">
              <a:buClr>
                <a:srgbClr val="ED4D0F"/>
              </a:buClr>
              <a:buFont typeface="Arial" panose="020B0604020202020204" pitchFamily="34" charset="0"/>
              <a:buChar char="•"/>
            </a:pPr>
            <a:r>
              <a:rPr lang="nl-NL" sz="1400"/>
              <a:t>student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BE630BC-043F-47EB-A02B-7F7522217FE7}"/>
              </a:ext>
            </a:extLst>
          </p:cNvPr>
          <p:cNvSpPr txBox="1"/>
          <p:nvPr/>
        </p:nvSpPr>
        <p:spPr>
          <a:xfrm>
            <a:off x="7135683" y="618807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Clr>
                <a:srgbClr val="258812"/>
              </a:buClr>
              <a:buFont typeface="Arial" panose="020B0604020202020204" pitchFamily="34" charset="0"/>
              <a:buChar char="•"/>
            </a:pPr>
            <a:r>
              <a:rPr lang="nl-NL" sz="1400"/>
              <a:t>zelfstandig</a:t>
            </a:r>
          </a:p>
          <a:p>
            <a:pPr marL="180975" indent="-180975">
              <a:buClr>
                <a:srgbClr val="258812"/>
              </a:buClr>
              <a:buFont typeface="Arial" panose="020B0604020202020204" pitchFamily="34" charset="0"/>
              <a:buChar char="•"/>
            </a:pPr>
            <a:r>
              <a:rPr lang="nl-NL" sz="1400"/>
              <a:t>loondienst</a:t>
            </a:r>
          </a:p>
        </p:txBody>
      </p: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BAE97345-0A5E-4875-9CA8-84AFA9C14CAD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8112993" y="3565948"/>
            <a:ext cx="1005141" cy="859301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E562C66F-486D-49B5-AB31-DE514FA2899F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8112993" y="4857297"/>
            <a:ext cx="1002021" cy="89873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89216B36-B623-45D7-BEDF-B281C4A87083}"/>
              </a:ext>
            </a:extLst>
          </p:cNvPr>
          <p:cNvSpPr/>
          <p:nvPr/>
        </p:nvSpPr>
        <p:spPr>
          <a:xfrm>
            <a:off x="8242424" y="3117754"/>
            <a:ext cx="1717029" cy="44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FC2F4942-D1D6-4007-965E-D598F9D058DA}"/>
              </a:ext>
            </a:extLst>
          </p:cNvPr>
          <p:cNvSpPr/>
          <p:nvPr/>
        </p:nvSpPr>
        <p:spPr>
          <a:xfrm>
            <a:off x="7278126" y="4418350"/>
            <a:ext cx="1717029" cy="44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6B52445F-B64C-4866-8B09-11640D7A44F8}"/>
              </a:ext>
            </a:extLst>
          </p:cNvPr>
          <p:cNvSpPr/>
          <p:nvPr/>
        </p:nvSpPr>
        <p:spPr>
          <a:xfrm>
            <a:off x="9211084" y="4430513"/>
            <a:ext cx="1717029" cy="44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9D139A12-C32B-4C93-A69E-4C937732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91" y="197432"/>
            <a:ext cx="1168009" cy="11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19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674A638-61C5-439A-9B25-CBE4B1C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Beroepsbevolking (CBS)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38E137-032B-4444-AA75-9F5E4AB0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35" y="1695144"/>
            <a:ext cx="8668960" cy="438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78AAFD65-BBE6-48A2-80B8-3AF812E4329F}"/>
              </a:ext>
            </a:extLst>
          </p:cNvPr>
          <p:cNvSpPr/>
          <p:nvPr/>
        </p:nvSpPr>
        <p:spPr>
          <a:xfrm>
            <a:off x="7296150" y="4829176"/>
            <a:ext cx="1333500" cy="533399"/>
          </a:xfrm>
          <a:prstGeom prst="roundRect">
            <a:avLst/>
          </a:prstGeom>
          <a:noFill/>
          <a:ln w="571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B1AADB9-193D-437C-9CC5-DECC9547B64D}"/>
              </a:ext>
            </a:extLst>
          </p:cNvPr>
          <p:cNvSpPr txBox="1"/>
          <p:nvPr/>
        </p:nvSpPr>
        <p:spPr>
          <a:xfrm>
            <a:off x="6105633" y="6308209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ED4D0F"/>
                </a:solidFill>
              </a:rPr>
              <a:t>verborgen werkloosheid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2BE42CE-7CC4-4F1F-B03B-7CB3F91A181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7435517" y="5362575"/>
            <a:ext cx="527383" cy="945634"/>
          </a:xfrm>
          <a:prstGeom prst="line">
            <a:avLst/>
          </a:prstGeom>
          <a:ln w="28575">
            <a:solidFill>
              <a:srgbClr val="ED4D0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C036238-BFC2-4A7C-BF23-8C861CD44E1D}"/>
              </a:ext>
            </a:extLst>
          </p:cNvPr>
          <p:cNvSpPr/>
          <p:nvPr/>
        </p:nvSpPr>
        <p:spPr>
          <a:xfrm>
            <a:off x="4419601" y="4086225"/>
            <a:ext cx="1314450" cy="657225"/>
          </a:xfrm>
          <a:prstGeom prst="roundRect">
            <a:avLst/>
          </a:prstGeom>
          <a:noFill/>
          <a:ln w="571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5647F917-3A7E-4CF7-B2F5-DD77CA158262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5076826" y="4743450"/>
            <a:ext cx="2358691" cy="1564759"/>
          </a:xfrm>
          <a:prstGeom prst="line">
            <a:avLst/>
          </a:prstGeom>
          <a:ln w="28575">
            <a:solidFill>
              <a:srgbClr val="ED4D0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80A5583-7657-4AD4-8F9C-911BA1C70C22}"/>
              </a:ext>
            </a:extLst>
          </p:cNvPr>
          <p:cNvSpPr/>
          <p:nvPr/>
        </p:nvSpPr>
        <p:spPr>
          <a:xfrm>
            <a:off x="5953125" y="3305175"/>
            <a:ext cx="1323975" cy="657225"/>
          </a:xfrm>
          <a:prstGeom prst="roundRect">
            <a:avLst/>
          </a:prstGeom>
          <a:noFill/>
          <a:ln w="571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039F0101-7FDF-49A1-9AD8-65E6EAEE68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277100" y="3633788"/>
            <a:ext cx="3209925" cy="326336"/>
          </a:xfrm>
          <a:prstGeom prst="line">
            <a:avLst/>
          </a:prstGeom>
          <a:ln w="28575">
            <a:solidFill>
              <a:srgbClr val="2588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3C4BFE72-BBB4-41C9-B0A1-EC26BBC4DAE0}"/>
              </a:ext>
            </a:extLst>
          </p:cNvPr>
          <p:cNvSpPr txBox="1"/>
          <p:nvPr/>
        </p:nvSpPr>
        <p:spPr>
          <a:xfrm>
            <a:off x="10487025" y="379695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258812"/>
                </a:solidFill>
              </a:rPr>
              <a:t>officieel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0DC6CFB-C9F8-406C-AF86-71401F566BBE}"/>
              </a:ext>
            </a:extLst>
          </p:cNvPr>
          <p:cNvSpPr txBox="1"/>
          <p:nvPr/>
        </p:nvSpPr>
        <p:spPr>
          <a:xfrm>
            <a:off x="4225455" y="5696892"/>
            <a:ext cx="1696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i="1">
                <a:solidFill>
                  <a:srgbClr val="1A80B6"/>
                </a:solidFill>
              </a:rPr>
              <a:t>ontmoedigingseffect</a:t>
            </a:r>
            <a:endParaRPr lang="nl-NL" b="1" i="1">
              <a:solidFill>
                <a:srgbClr val="1A80B6"/>
              </a:solidFill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8F7D8CA7-97EC-454F-8C00-6C8C196690B2}"/>
              </a:ext>
            </a:extLst>
          </p:cNvPr>
          <p:cNvSpPr/>
          <p:nvPr/>
        </p:nvSpPr>
        <p:spPr>
          <a:xfrm>
            <a:off x="4419601" y="5033962"/>
            <a:ext cx="1314450" cy="657225"/>
          </a:xfrm>
          <a:prstGeom prst="roundRect">
            <a:avLst/>
          </a:prstGeom>
          <a:noFill/>
          <a:ln w="57150">
            <a:solidFill>
              <a:srgbClr val="1A80B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3063A765-039F-4B17-B8BE-EB2268E56E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91" y="197432"/>
            <a:ext cx="1168009" cy="11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25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8" grpId="0" animBg="1"/>
      <p:bldP spid="23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FC7A52-F846-4DB3-8708-6E0AC7F6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Werkgelegenheid </a:t>
            </a:r>
            <a:r>
              <a:rPr lang="nl-NL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(vraag naar arbeid)</a:t>
            </a: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jdelijke aanduiding voor inhoud 4">
                <a:extLst>
                  <a:ext uri="{FF2B5EF4-FFF2-40B4-BE49-F238E27FC236}">
                    <a16:creationId xmlns:a16="http://schemas.microsoft.com/office/drawing/2014/main" id="{95463956-3B20-4595-9ECB-D3C7E8663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6733458" cy="4351338"/>
              </a:xfrm>
            </p:spPr>
            <p:txBody>
              <a:bodyPr>
                <a:normAutofit/>
              </a:bodyPr>
              <a:lstStyle/>
              <a:p>
                <a:pPr marL="1706563" indent="-1706563">
                  <a:buNone/>
                </a:pPr>
                <a:r>
                  <a:rPr lang="nl-NL" sz="2000" b="1"/>
                  <a:t>Arbeidsjaar</a:t>
                </a:r>
                <a:r>
                  <a:rPr lang="nl-NL" sz="2000"/>
                  <a:t> =	hoeveelheid werk van een volle baan gedurende een heel jaar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l-NL" sz="2000" b="1"/>
                  <a:t>Deeltijdwerk</a:t>
                </a:r>
                <a:r>
                  <a:rPr lang="nl-NL" sz="2000"/>
                  <a:t> zorgt ervoor dat er (gemiddeld) meer personen nodig zijn voor 1 arbeidsjaar:</a:t>
                </a:r>
              </a:p>
              <a:p>
                <a:pPr marL="0" indent="0">
                  <a:buNone/>
                </a:pPr>
                <a:r>
                  <a:rPr lang="nl-NL" sz="2000" b="1"/>
                  <a:t>P/A-ratio</a:t>
                </a:r>
                <a:r>
                  <a:rPr lang="nl-NL" sz="2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8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werkgelegenheid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in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personen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800" b="0" i="0" smtClean="0"/>
                          <m:t>werkgelegenheid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in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800" b="0" i="0" smtClean="0"/>
                          <m:t>arbeidsjaren</m:t>
                        </m:r>
                      </m:den>
                    </m:f>
                  </m:oMath>
                </a14:m>
                <a:endParaRPr lang="nl-NL" sz="2000" b="1"/>
              </a:p>
            </p:txBody>
          </p:sp>
        </mc:Choice>
        <mc:Fallback xmlns="">
          <p:sp>
            <p:nvSpPr>
              <p:cNvPr id="5" name="Tijdelijke aanduiding voor inhoud 4">
                <a:extLst>
                  <a:ext uri="{FF2B5EF4-FFF2-40B4-BE49-F238E27FC236}">
                    <a16:creationId xmlns:a16="http://schemas.microsoft.com/office/drawing/2014/main" id="{95463956-3B20-4595-9ECB-D3C7E8663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6733458" cy="4351338"/>
              </a:xfrm>
              <a:blipFill>
                <a:blip r:embed="rId2"/>
                <a:stretch>
                  <a:fillRect l="-905" t="-1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12132A3C-9614-4690-A5A2-E30F6D38EB40}"/>
              </a:ext>
            </a:extLst>
          </p:cNvPr>
          <p:cNvSpPr/>
          <p:nvPr/>
        </p:nvSpPr>
        <p:spPr>
          <a:xfrm>
            <a:off x="8882730" y="1817999"/>
            <a:ext cx="1692000" cy="432048"/>
          </a:xfrm>
          <a:prstGeom prst="rect">
            <a:avLst/>
          </a:prstGeom>
          <a:solidFill>
            <a:srgbClr val="ED4D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werkgelegenheid</a:t>
            </a:r>
          </a:p>
        </p:txBody>
      </p:sp>
      <p:cxnSp>
        <p:nvCxnSpPr>
          <p:cNvPr id="8" name="Gebogen verbindingslijn 11">
            <a:extLst>
              <a:ext uri="{FF2B5EF4-FFF2-40B4-BE49-F238E27FC236}">
                <a16:creationId xmlns:a16="http://schemas.microsoft.com/office/drawing/2014/main" id="{CE034F99-EDF7-4A92-AB04-EB571E6521EC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5400000">
            <a:off x="9072359" y="1858052"/>
            <a:ext cx="264376" cy="1048366"/>
          </a:xfrm>
          <a:prstGeom prst="bentConnector3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Gebogen verbindingslijn 15">
            <a:extLst>
              <a:ext uri="{FF2B5EF4-FFF2-40B4-BE49-F238E27FC236}">
                <a16:creationId xmlns:a16="http://schemas.microsoft.com/office/drawing/2014/main" id="{F968FA46-53E6-4883-9381-62EDD9BE99B1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rot="16200000" flipH="1">
            <a:off x="10112960" y="1865817"/>
            <a:ext cx="264376" cy="1032836"/>
          </a:xfrm>
          <a:prstGeom prst="bentConnector3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B369C26A-1C4B-4C9F-9486-2782D08349F6}"/>
              </a:ext>
            </a:extLst>
          </p:cNvPr>
          <p:cNvSpPr/>
          <p:nvPr/>
        </p:nvSpPr>
        <p:spPr>
          <a:xfrm>
            <a:off x="8032364" y="2514423"/>
            <a:ext cx="1296000" cy="432048"/>
          </a:xfrm>
          <a:prstGeom prst="rect">
            <a:avLst/>
          </a:prstGeom>
          <a:solidFill>
            <a:srgbClr val="25881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personen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6618886-1285-41CC-901B-12D9349DAD6E}"/>
              </a:ext>
            </a:extLst>
          </p:cNvPr>
          <p:cNvSpPr/>
          <p:nvPr/>
        </p:nvSpPr>
        <p:spPr>
          <a:xfrm>
            <a:off x="10113566" y="2514423"/>
            <a:ext cx="129600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arbeidsjaren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3DA24EC-8A29-4D35-9B03-57F64DF6AD70}"/>
              </a:ext>
            </a:extLst>
          </p:cNvPr>
          <p:cNvCxnSpPr>
            <a:cxnSpLocks/>
          </p:cNvCxnSpPr>
          <p:nvPr/>
        </p:nvCxnSpPr>
        <p:spPr>
          <a:xfrm>
            <a:off x="8680364" y="3106603"/>
            <a:ext cx="2081202" cy="0"/>
          </a:xfrm>
          <a:prstGeom prst="straightConnector1">
            <a:avLst/>
          </a:prstGeom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sm" len="med"/>
            <a:tailEnd type="arrow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086BE9B-3939-42F6-82D7-72DB302CC6DD}"/>
              </a:ext>
            </a:extLst>
          </p:cNvPr>
          <p:cNvSpPr txBox="1"/>
          <p:nvPr/>
        </p:nvSpPr>
        <p:spPr>
          <a:xfrm>
            <a:off x="9111663" y="312461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</a:rPr>
              <a:t>deeltijdwerk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ADBC5B2-28B8-4DB1-BE3D-F9B938758113}"/>
              </a:ext>
            </a:extLst>
          </p:cNvPr>
          <p:cNvSpPr txBox="1"/>
          <p:nvPr/>
        </p:nvSpPr>
        <p:spPr>
          <a:xfrm>
            <a:off x="355600" y="3993668"/>
            <a:ext cx="610419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nl-NL" b="1" i="0" u="sng">
                <a:effectLst/>
                <a:latin typeface="Arial" panose="020B0604020202020204" pitchFamily="34" charset="0"/>
              </a:rPr>
              <a:t>Voorbeeld</a:t>
            </a:r>
          </a:p>
          <a:p>
            <a:pPr algn="l"/>
            <a:r>
              <a:rPr lang="nl-NL" b="0" i="0">
                <a:effectLst/>
                <a:latin typeface="Arial" panose="020B0604020202020204" pitchFamily="34" charset="0"/>
              </a:rPr>
              <a:t>In een fabriek werken 15 personen.</a:t>
            </a:r>
          </a:p>
          <a:p>
            <a:pPr marL="354013" lvl="1" indent="-285750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Arial" panose="020B0604020202020204" pitchFamily="34" charset="0"/>
              </a:rPr>
              <a:t>8 personen hebben een fulltime baan van 38 uur/week</a:t>
            </a:r>
          </a:p>
          <a:p>
            <a:pPr marL="354013" lvl="1" indent="-285750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Arial" panose="020B0604020202020204" pitchFamily="34" charset="0"/>
              </a:rPr>
              <a:t>4 personen werken 20 uur/week</a:t>
            </a:r>
          </a:p>
          <a:p>
            <a:pPr marL="354013" lvl="1" indent="-285750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Arial" panose="020B0604020202020204" pitchFamily="34" charset="0"/>
              </a:rPr>
              <a:t>3 personen werken 12 uur/week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50AD794-C57D-4F21-BEC1-87EB57C7BB45}"/>
              </a:ext>
            </a:extLst>
          </p:cNvPr>
          <p:cNvSpPr txBox="1"/>
          <p:nvPr/>
        </p:nvSpPr>
        <p:spPr>
          <a:xfrm>
            <a:off x="7334922" y="3993668"/>
            <a:ext cx="4791747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nl-NL" b="1" i="0" u="sng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Uitwerking</a:t>
            </a:r>
          </a:p>
          <a:p>
            <a:pPr algn="l"/>
            <a:r>
              <a:rPr lang="nl-NL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15 personen werken in totaal 420 uur/week.</a:t>
            </a:r>
          </a:p>
          <a:p>
            <a:pPr algn="l"/>
            <a:r>
              <a:rPr lang="nl-NL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Omgerekend ongeveer 11 fulltime banen. </a:t>
            </a:r>
          </a:p>
          <a:p>
            <a:pPr algn="l"/>
            <a:endParaRPr lang="nl-NL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nl-NL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 werkgelegenheid bedraagt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15 personen, 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 arbeidsjaren.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nl-NL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 p/a-ratio bedraagt 1,36.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960B9EC-51B1-4AA6-AA78-8B50021E7B57}"/>
              </a:ext>
            </a:extLst>
          </p:cNvPr>
          <p:cNvSpPr/>
          <p:nvPr/>
        </p:nvSpPr>
        <p:spPr>
          <a:xfrm>
            <a:off x="65332" y="3893574"/>
            <a:ext cx="12061338" cy="28679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 descr="Afbeelding met teken, stoppen&#10;&#10;Automatisch gegenereerde beschrijving">
            <a:extLst>
              <a:ext uri="{FF2B5EF4-FFF2-40B4-BE49-F238E27FC236}">
                <a16:creationId xmlns:a16="http://schemas.microsoft.com/office/drawing/2014/main" id="{78F9C52F-DB8F-429A-9CFD-B10F1CE91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6" y="12136"/>
            <a:ext cx="1262024" cy="12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96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1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8C2BEF-C4E8-4868-95B3-A604D229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Verhouding op de arbeidsmarkt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BD24C97-6FBE-4254-9F3E-614648229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186214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Ruime arbeidsmarkt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 productiefactor is ruim beschikbaar)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B6BBA9-9CC1-4753-BD45-4B4C52E19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988" y="1825624"/>
            <a:ext cx="5447412" cy="486369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Krappe arbeidsmarkt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Voordelen krappe arbeidsmarkt:</a:t>
            </a:r>
          </a:p>
          <a:p>
            <a:pPr lvl="1"/>
            <a:r>
              <a:rPr lang="nl-NL" sz="1800" dirty="0"/>
              <a:t>Makkelijk vinden/wisselen baan</a:t>
            </a:r>
          </a:p>
          <a:p>
            <a:pPr lvl="1"/>
            <a:r>
              <a:rPr lang="nl-NL" sz="1800" dirty="0"/>
              <a:t>Lonen stijgen sneller</a:t>
            </a:r>
          </a:p>
          <a:p>
            <a:r>
              <a:rPr lang="nl-NL" sz="2000" dirty="0"/>
              <a:t>Nadelen:</a:t>
            </a:r>
          </a:p>
          <a:p>
            <a:pPr lvl="1"/>
            <a:r>
              <a:rPr lang="nl-NL" sz="1800" dirty="0"/>
              <a:t>Bedrijven vinden geen geschikt personeel</a:t>
            </a:r>
          </a:p>
          <a:p>
            <a:pPr lvl="1"/>
            <a:r>
              <a:rPr lang="nl-NL" sz="1800" dirty="0"/>
              <a:t>Minder (lang) studeren</a:t>
            </a:r>
          </a:p>
          <a:p>
            <a:pPr lvl="1"/>
            <a:r>
              <a:rPr lang="nl-NL" sz="1800" dirty="0"/>
              <a:t>Hogere kosten bedrijven / inflatie</a:t>
            </a:r>
            <a:endParaRPr lang="nl-NL" dirty="0"/>
          </a:p>
        </p:txBody>
      </p:sp>
      <p:pic>
        <p:nvPicPr>
          <p:cNvPr id="8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72A9B41F-3F4B-42CF-A656-CEAAA5C8E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14"/>
          <a:stretch/>
        </p:blipFill>
        <p:spPr>
          <a:xfrm>
            <a:off x="10814346" y="168679"/>
            <a:ext cx="989077" cy="1295994"/>
          </a:xfrm>
          <a:prstGeom prst="rect">
            <a:avLst/>
          </a:prstGeom>
        </p:spPr>
      </p:pic>
      <p:pic>
        <p:nvPicPr>
          <p:cNvPr id="14" name="Graphic 13" descr="Groep mensen">
            <a:extLst>
              <a:ext uri="{FF2B5EF4-FFF2-40B4-BE49-F238E27FC236}">
                <a16:creationId xmlns:a16="http://schemas.microsoft.com/office/drawing/2014/main" id="{7224B054-A9CF-4099-92E9-341C5680E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4972" y="2473017"/>
            <a:ext cx="914400" cy="914400"/>
          </a:xfrm>
          <a:prstGeom prst="rect">
            <a:avLst/>
          </a:prstGeom>
        </p:spPr>
      </p:pic>
      <p:pic>
        <p:nvPicPr>
          <p:cNvPr id="16" name="Graphic 15" descr="Productie">
            <a:extLst>
              <a:ext uri="{FF2B5EF4-FFF2-40B4-BE49-F238E27FC236}">
                <a16:creationId xmlns:a16="http://schemas.microsoft.com/office/drawing/2014/main" id="{4F05BFFA-4A88-47D5-9A12-EEEEDF7DF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588" y="2473017"/>
            <a:ext cx="914400" cy="914400"/>
          </a:xfrm>
          <a:prstGeom prst="rect">
            <a:avLst/>
          </a:prstGeom>
        </p:spPr>
      </p:pic>
      <p:pic>
        <p:nvPicPr>
          <p:cNvPr id="24" name="Graphic 23" descr="Productie">
            <a:extLst>
              <a:ext uri="{FF2B5EF4-FFF2-40B4-BE49-F238E27FC236}">
                <a16:creationId xmlns:a16="http://schemas.microsoft.com/office/drawing/2014/main" id="{8B5A2EB2-106F-46DB-A64B-E200F1873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6270" y="2473017"/>
            <a:ext cx="914400" cy="914400"/>
          </a:xfrm>
          <a:prstGeom prst="rect">
            <a:avLst/>
          </a:prstGeom>
        </p:spPr>
      </p:pic>
      <p:pic>
        <p:nvPicPr>
          <p:cNvPr id="26" name="Graphic 25" descr="Groep">
            <a:extLst>
              <a:ext uri="{FF2B5EF4-FFF2-40B4-BE49-F238E27FC236}">
                <a16:creationId xmlns:a16="http://schemas.microsoft.com/office/drawing/2014/main" id="{1E7FB1E3-CD02-4D2E-8E00-C096AE7CCA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1927" y="2945305"/>
            <a:ext cx="442112" cy="442112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7BA790DD-0F6A-4419-9C41-91E2F7517A04}"/>
              </a:ext>
            </a:extLst>
          </p:cNvPr>
          <p:cNvSpPr txBox="1"/>
          <p:nvPr/>
        </p:nvSpPr>
        <p:spPr>
          <a:xfrm>
            <a:off x="789836" y="327511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/>
              <a:t>vraag</a:t>
            </a:r>
            <a:endParaRPr lang="nl-NL" i="1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3851DC1-9751-4653-BE8D-D3CDE2345AAC}"/>
              </a:ext>
            </a:extLst>
          </p:cNvPr>
          <p:cNvSpPr txBox="1"/>
          <p:nvPr/>
        </p:nvSpPr>
        <p:spPr>
          <a:xfrm>
            <a:off x="6807358" y="327511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vraag</a:t>
            </a:r>
            <a:endParaRPr lang="nl-NL" i="1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3AEEC96-0BB3-4360-8982-9127B12CA09F}"/>
              </a:ext>
            </a:extLst>
          </p:cNvPr>
          <p:cNvSpPr txBox="1"/>
          <p:nvPr/>
        </p:nvSpPr>
        <p:spPr>
          <a:xfrm>
            <a:off x="3721680" y="327511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aanbod</a:t>
            </a:r>
            <a:endParaRPr lang="nl-NL" i="1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48DE99F-7F1B-4684-B452-11C7194BA8B9}"/>
              </a:ext>
            </a:extLst>
          </p:cNvPr>
          <p:cNvSpPr txBox="1"/>
          <p:nvPr/>
        </p:nvSpPr>
        <p:spPr>
          <a:xfrm>
            <a:off x="9702491" y="327511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/>
              <a:t>aanbod</a:t>
            </a:r>
            <a:endParaRPr lang="nl-NL" i="1"/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BB182C03-6037-4A1A-8026-1041BAB32DCD}"/>
              </a:ext>
            </a:extLst>
          </p:cNvPr>
          <p:cNvCxnSpPr/>
          <p:nvPr/>
        </p:nvCxnSpPr>
        <p:spPr>
          <a:xfrm>
            <a:off x="1691148" y="3166361"/>
            <a:ext cx="1963824" cy="0"/>
          </a:xfrm>
          <a:prstGeom prst="straightConnector1">
            <a:avLst/>
          </a:prstGeom>
          <a:ln w="38100" cap="flat" cmpd="sng" algn="ctr">
            <a:solidFill>
              <a:srgbClr val="ED4D0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BFC6C0FE-1E6A-428C-BE48-E245A85944DA}"/>
              </a:ext>
            </a:extLst>
          </p:cNvPr>
          <p:cNvSpPr txBox="1"/>
          <p:nvPr/>
        </p:nvSpPr>
        <p:spPr>
          <a:xfrm>
            <a:off x="1618925" y="252003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weinig vacatures</a:t>
            </a:r>
            <a:br>
              <a:rPr lang="nl-NL"/>
            </a:br>
            <a:r>
              <a:rPr lang="nl-NL"/>
              <a:t>hoge werkloosheid</a:t>
            </a: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0C4D8C17-6B3D-43EA-A403-BA114D5CF33F}"/>
              </a:ext>
            </a:extLst>
          </p:cNvPr>
          <p:cNvCxnSpPr/>
          <p:nvPr/>
        </p:nvCxnSpPr>
        <p:spPr>
          <a:xfrm>
            <a:off x="7719737" y="3164020"/>
            <a:ext cx="1963824" cy="0"/>
          </a:xfrm>
          <a:prstGeom prst="straightConnector1">
            <a:avLst/>
          </a:prstGeom>
          <a:ln w="38100" cap="flat" cmpd="sng" algn="ctr">
            <a:solidFill>
              <a:srgbClr val="ED4D0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7E16FC6-3200-4A4C-8662-7D71A3F15F45}"/>
              </a:ext>
            </a:extLst>
          </p:cNvPr>
          <p:cNvSpPr txBox="1"/>
          <p:nvPr/>
        </p:nvSpPr>
        <p:spPr>
          <a:xfrm>
            <a:off x="7685988" y="251768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veel vacatures</a:t>
            </a:r>
            <a:br>
              <a:rPr lang="nl-NL"/>
            </a:br>
            <a:r>
              <a:rPr lang="nl-NL"/>
              <a:t>lage werkloosheid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C8ADCE06-FB99-41F5-B105-95A31B3080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835" y="3687773"/>
            <a:ext cx="5859165" cy="31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322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7" grpId="0"/>
      <p:bldP spid="29" grpId="0"/>
      <p:bldP spid="31" grpId="0"/>
      <p:bldP spid="33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443991-9351-42B5-B3C6-D3E52369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713286"/>
            <a:ext cx="10150958" cy="2715714"/>
          </a:xfrm>
        </p:spPr>
        <p:txBody>
          <a:bodyPr/>
          <a:lstStyle/>
          <a:p>
            <a:r>
              <a:rPr lang="nl-NL" dirty="0"/>
              <a:t>Bereken met figuur 1:</a:t>
            </a:r>
          </a:p>
          <a:p>
            <a:pPr marL="914400" lvl="1" indent="-457200">
              <a:buFont typeface="+mj-lt"/>
              <a:buAutoNum type="arabicParenR"/>
            </a:pPr>
            <a:r>
              <a:rPr lang="nl-NL" dirty="0"/>
              <a:t>Participatiegraad</a:t>
            </a:r>
          </a:p>
          <a:p>
            <a:pPr marL="914400" lvl="1" indent="-457200">
              <a:buFont typeface="+mj-lt"/>
              <a:buAutoNum type="arabicParenR"/>
            </a:pPr>
            <a:r>
              <a:rPr lang="nl-NL" dirty="0"/>
              <a:t>Werkloosheidspercentage (officieel)</a:t>
            </a:r>
          </a:p>
          <a:p>
            <a:pPr lvl="1"/>
            <a:endParaRPr lang="nl-NL" dirty="0"/>
          </a:p>
          <a:p>
            <a:r>
              <a:rPr lang="nl-NL" dirty="0"/>
              <a:t>Met figuur 2:</a:t>
            </a:r>
            <a:br>
              <a:rPr lang="nl-NL" dirty="0"/>
            </a:br>
            <a:r>
              <a:rPr lang="nl-NL" sz="2000" dirty="0"/>
              <a:t>Gemiddeld werkt iemand in het PO 0,7 fte.</a:t>
            </a:r>
          </a:p>
          <a:p>
            <a:pPr marL="914400" lvl="1" indent="-457200">
              <a:buFont typeface="+mj-lt"/>
              <a:buAutoNum type="arabicParenR" startAt="3"/>
            </a:pPr>
            <a:r>
              <a:rPr lang="nl-NL" dirty="0"/>
              <a:t>Hoeveel personen komt het basisonderwijs in 2020 en in 2028 tekort?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01BDB7-70EB-45D7-A8B0-F2A86FCC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91" y="3873911"/>
            <a:ext cx="4542805" cy="2846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3600EEE-C85A-4635-AC6B-B1AD5A07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35" y="3873910"/>
            <a:ext cx="5631005" cy="2846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ADAF91A-E174-4186-A2C1-A40928A84766}"/>
              </a:ext>
            </a:extLst>
          </p:cNvPr>
          <p:cNvSpPr txBox="1"/>
          <p:nvPr/>
        </p:nvSpPr>
        <p:spPr>
          <a:xfrm>
            <a:off x="1212535" y="3566133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/>
              <a:t>Figuur 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A158ABB-8A76-4F32-B6A5-F4864D2522D0}"/>
              </a:ext>
            </a:extLst>
          </p:cNvPr>
          <p:cNvSpPr txBox="1"/>
          <p:nvPr/>
        </p:nvSpPr>
        <p:spPr>
          <a:xfrm>
            <a:off x="7069091" y="3559728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/>
              <a:t>Figuur 2</a:t>
            </a:r>
          </a:p>
        </p:txBody>
      </p:sp>
    </p:spTree>
    <p:extLst>
      <p:ext uri="{BB962C8B-B14F-4D97-AF65-F5344CB8AC3E}">
        <p14:creationId xmlns:p14="http://schemas.microsoft.com/office/powerpoint/2010/main" val="5314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443991-9351-42B5-B3C6-D3E52369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11" y="412955"/>
            <a:ext cx="10419025" cy="74725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nl-NL" sz="2000" dirty="0"/>
              <a:t>Bereken Participatiegraad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nl-NL" sz="2000" dirty="0"/>
              <a:t>Bereken Werkloosheidspercentage (officieel)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600EEE-C85A-4635-AC6B-B1AD5A07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75" y="3213025"/>
            <a:ext cx="6938407" cy="350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D6379789-E6C1-4748-A3DF-088B7916A655}"/>
                  </a:ext>
                </a:extLst>
              </p:cNvPr>
              <p:cNvSpPr/>
              <p:nvPr/>
            </p:nvSpPr>
            <p:spPr>
              <a:xfrm>
                <a:off x="1389511" y="1120879"/>
                <a:ext cx="8836032" cy="1976284"/>
              </a:xfrm>
              <a:prstGeom prst="rect">
                <a:avLst/>
              </a:prstGeom>
              <a:solidFill>
                <a:srgbClr val="2588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l-NL" dirty="0"/>
                  <a:t>Beroepsbevolking (9,2 mln.) ten opzichte van beroepsgeschikte bevolking (13,1 mln.)</a:t>
                </a:r>
              </a:p>
              <a:p>
                <a:pPr>
                  <a:spcBef>
                    <a:spcPts val="1200"/>
                  </a:spcBef>
                </a:pPr>
                <a:r>
                  <a:rPr lang="nl-NL" b="1" dirty="0"/>
                  <a:t>Participatiegraad</a:t>
                </a:r>
                <a:r>
                  <a:rPr lang="nl-NL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/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9,2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13,1</m:t>
                        </m:r>
                      </m:den>
                    </m:f>
                  </m:oMath>
                </a14:m>
                <a:r>
                  <a:rPr lang="nl-NL" dirty="0"/>
                  <a:t> ×100% ≈ 70%</a:t>
                </a:r>
              </a:p>
              <a:p>
                <a:pPr>
                  <a:spcBef>
                    <a:spcPts val="1200"/>
                  </a:spcBef>
                </a:pPr>
                <a:r>
                  <a:rPr lang="nl-NL" dirty="0"/>
                  <a:t>Werkloosheid (349.000) ten opzichte van beroepsbevolking </a:t>
                </a:r>
              </a:p>
              <a:p>
                <a:pPr>
                  <a:spcBef>
                    <a:spcPts val="1200"/>
                  </a:spcBef>
                </a:pPr>
                <a:r>
                  <a:rPr lang="nl-NL" b="1" dirty="0"/>
                  <a:t>Werkloosheidspercentage</a:t>
                </a:r>
                <a:r>
                  <a:rPr lang="nl-NL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/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349.000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9,2 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mln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.</m:t>
                        </m:r>
                      </m:den>
                    </m:f>
                  </m:oMath>
                </a14:m>
                <a:r>
                  <a:rPr lang="nl-NL" dirty="0"/>
                  <a:t> ×100% ≈ 3,8%</a:t>
                </a:r>
              </a:p>
              <a:p>
                <a:pPr>
                  <a:spcBef>
                    <a:spcPts val="1200"/>
                  </a:spcBef>
                </a:pPr>
                <a:endParaRPr lang="nl-NL" dirty="0"/>
              </a:p>
            </p:txBody>
          </p:sp>
        </mc:Choice>
        <mc:Fallback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D6379789-E6C1-4748-A3DF-088B7916A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11" y="1120879"/>
                <a:ext cx="8836032" cy="1976284"/>
              </a:xfrm>
              <a:prstGeom prst="rect">
                <a:avLst/>
              </a:prstGeom>
              <a:blipFill>
                <a:blip r:embed="rId3"/>
                <a:stretch>
                  <a:fillRect l="-621" t="-1852" r="-345" b="-15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5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860</Words>
  <Application>Microsoft Office PowerPoint</Application>
  <PresentationFormat>Breedbeeld</PresentationFormat>
  <Paragraphs>188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Cambria Math</vt:lpstr>
      <vt:lpstr>Thema 3vwo</vt:lpstr>
      <vt:lpstr>Arbeidsmarkt</vt:lpstr>
      <vt:lpstr>PowerPoint-presentatie</vt:lpstr>
      <vt:lpstr>De arbeidsmarkt vraag naar en aanbod van de productiefactor arbeid</vt:lpstr>
      <vt:lpstr>Aanbod van arbeid</vt:lpstr>
      <vt:lpstr>Beroepsbevolking (CBS)</vt:lpstr>
      <vt:lpstr>Werkgelegenheid (vraag naar arbeid)</vt:lpstr>
      <vt:lpstr>Verhouding op de arbeidsmarkt</vt:lpstr>
      <vt:lpstr>PowerPoint-presentatie</vt:lpstr>
      <vt:lpstr>PowerPoint-presentatie</vt:lpstr>
      <vt:lpstr>PowerPoint-presentatie</vt:lpstr>
      <vt:lpstr>Arbeidsvoorwaarden</vt:lpstr>
      <vt:lpstr>Arbeidsovereenkomst</vt:lpstr>
      <vt:lpstr>Collectief en/of zelf</vt:lpstr>
      <vt:lpstr>Onderhandeling</vt:lpstr>
      <vt:lpstr>PowerPoint-presentatie</vt:lpstr>
      <vt:lpstr>Flexibilisering</vt:lpstr>
      <vt:lpstr>Vast of flexibel</vt:lpstr>
      <vt:lpstr>Ontwikkeling naar minder vast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Arbeidsmarkt</dc:title>
  <dc:creator>Paul Bloemers</dc:creator>
  <cp:lastModifiedBy>Paul Bloemers</cp:lastModifiedBy>
  <cp:revision>6</cp:revision>
  <dcterms:created xsi:type="dcterms:W3CDTF">2020-10-15T08:06:51Z</dcterms:created>
  <dcterms:modified xsi:type="dcterms:W3CDTF">2020-10-15T09:01:44Z</dcterms:modified>
</cp:coreProperties>
</file>