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71AA"/>
    <a:srgbClr val="326849"/>
    <a:srgbClr val="264E37"/>
    <a:srgbClr val="3D7F59"/>
    <a:srgbClr val="6885A8"/>
    <a:srgbClr val="50A674"/>
    <a:srgbClr val="8FA4BE"/>
    <a:srgbClr val="E30D27"/>
    <a:srgbClr val="D2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C397C7-F01B-4DD7-8FB3-6AE62E0ECA7A}" v="1" dt="2020-09-17T08:18:48.6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2" y="26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112109877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46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1803926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0664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28286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verwerkingsopdracht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1248349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145042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398467" y="3101125"/>
            <a:ext cx="5825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400" spc="600"/>
              <a:t>economielokaal voor 3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88164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756348503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94029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714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02727915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11303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0036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783407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69691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jpeg"/><Relationship Id="rId11" Type="http://schemas.openxmlformats.org/officeDocument/2006/relationships/image" Target="../media/image21.png"/><Relationship Id="rId5" Type="http://schemas.openxmlformats.org/officeDocument/2006/relationships/image" Target="../media/image8.jpeg"/><Relationship Id="rId10" Type="http://schemas.openxmlformats.org/officeDocument/2006/relationships/image" Target="../media/image20.png"/><Relationship Id="rId4" Type="http://schemas.openxmlformats.org/officeDocument/2006/relationships/image" Target="../media/image7.jpe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svg"/><Relationship Id="rId7" Type="http://schemas.openxmlformats.org/officeDocument/2006/relationships/image" Target="../media/image28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10" Type="http://schemas.openxmlformats.org/officeDocument/2006/relationships/image" Target="../media/image31.sv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video" Target="https://www.youtube.com/embed/yQ_iNWcJIoA?feature=oembed" TargetMode="External"/><Relationship Id="rId1" Type="http://schemas.openxmlformats.org/officeDocument/2006/relationships/video" Target="https://www.youtube.com/embed/CRnWpIZoD5I?feature=oembed" TargetMode="Externa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4.jpeg"/><Relationship Id="rId4" Type="http://schemas.openxmlformats.org/officeDocument/2006/relationships/image" Target="../media/image6.jpeg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519EA-0FF5-44AF-A37A-66AB888786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Productie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48F087F-F170-4AEF-BA41-32FC5A09A0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Van grondstof tot consument</a:t>
            </a:r>
          </a:p>
        </p:txBody>
      </p:sp>
    </p:spTree>
    <p:extLst>
      <p:ext uri="{BB962C8B-B14F-4D97-AF65-F5344CB8AC3E}">
        <p14:creationId xmlns:p14="http://schemas.microsoft.com/office/powerpoint/2010/main" val="669356164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75E9E77-EE4F-41E6-B522-ADA08C3F4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Productie 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A230370-6174-4217-B9B3-69FCE5817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5217" y="1817999"/>
            <a:ext cx="6951982" cy="4351338"/>
          </a:xfrm>
        </p:spPr>
        <p:txBody>
          <a:bodyPr>
            <a:normAutofit/>
          </a:bodyPr>
          <a:lstStyle/>
          <a:p>
            <a:r>
              <a:rPr lang="nl-NL" sz="2000" dirty="0"/>
              <a:t>Elke schakel </a:t>
            </a:r>
            <a:r>
              <a:rPr lang="nl-NL" sz="2000" u="sng" dirty="0"/>
              <a:t>produceert</a:t>
            </a:r>
          </a:p>
          <a:p>
            <a:r>
              <a:rPr lang="nl-NL" sz="2000" dirty="0"/>
              <a:t>Daarvoor heeft het bedrijf productiemiddelen nodig:</a:t>
            </a: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r>
              <a:rPr lang="nl-NL" sz="2000" dirty="0"/>
              <a:t>Uit de toegevoegde waarde moeten </a:t>
            </a:r>
            <a:r>
              <a:rPr lang="nl-NL" sz="2000" b="1" dirty="0"/>
              <a:t>productiefactoren</a:t>
            </a:r>
            <a:r>
              <a:rPr lang="nl-NL" sz="2000" dirty="0"/>
              <a:t> (KANO) betaald worden.</a:t>
            </a:r>
          </a:p>
          <a:p>
            <a:r>
              <a:rPr lang="nl-NL" sz="2000" dirty="0"/>
              <a:t>Winst is een restfactor.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92DAAEB8-5C08-4153-AD36-7AE76192FD04}"/>
              </a:ext>
            </a:extLst>
          </p:cNvPr>
          <p:cNvSpPr/>
          <p:nvPr/>
        </p:nvSpPr>
        <p:spPr>
          <a:xfrm>
            <a:off x="111756" y="1817999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5A580D6-BD68-408C-B94A-C1195A642A26}"/>
              </a:ext>
            </a:extLst>
          </p:cNvPr>
          <p:cNvSpPr/>
          <p:nvPr/>
        </p:nvSpPr>
        <p:spPr>
          <a:xfrm>
            <a:off x="111756" y="3124174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7CB639A-D8EC-4276-A2BE-FB34B2B021A1}"/>
              </a:ext>
            </a:extLst>
          </p:cNvPr>
          <p:cNvSpPr/>
          <p:nvPr/>
        </p:nvSpPr>
        <p:spPr>
          <a:xfrm>
            <a:off x="111756" y="4421695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7A242D61-93A4-4A0E-B41C-F6F8374AB2F7}"/>
              </a:ext>
            </a:extLst>
          </p:cNvPr>
          <p:cNvSpPr txBox="1"/>
          <p:nvPr/>
        </p:nvSpPr>
        <p:spPr>
          <a:xfrm>
            <a:off x="1062227" y="1987035"/>
            <a:ext cx="1407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melkveehouder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ED4E162-C821-443D-9548-9736035B7FE8}"/>
              </a:ext>
            </a:extLst>
          </p:cNvPr>
          <p:cNvSpPr txBox="1"/>
          <p:nvPr/>
        </p:nvSpPr>
        <p:spPr>
          <a:xfrm>
            <a:off x="1062227" y="3305565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fabriek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3ECDE46E-ABFF-48D1-894F-8CD8B9E916D0}"/>
              </a:ext>
            </a:extLst>
          </p:cNvPr>
          <p:cNvSpPr txBox="1"/>
          <p:nvPr/>
        </p:nvSpPr>
        <p:spPr>
          <a:xfrm>
            <a:off x="1062227" y="4603086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supermarkt</a:t>
            </a:r>
            <a:endParaRPr lang="nl-NL" dirty="0">
              <a:solidFill>
                <a:schemeClr val="bg1"/>
              </a:solidFill>
            </a:endParaRPr>
          </a:p>
        </p:txBody>
      </p:sp>
      <p:grpSp>
        <p:nvGrpSpPr>
          <p:cNvPr id="12" name="Groep 11">
            <a:extLst>
              <a:ext uri="{FF2B5EF4-FFF2-40B4-BE49-F238E27FC236}">
                <a16:creationId xmlns:a16="http://schemas.microsoft.com/office/drawing/2014/main" id="{890BAB0B-C62E-4FF3-B586-F06DCA76446A}"/>
              </a:ext>
            </a:extLst>
          </p:cNvPr>
          <p:cNvGrpSpPr/>
          <p:nvPr/>
        </p:nvGrpSpPr>
        <p:grpSpPr>
          <a:xfrm>
            <a:off x="157236" y="1883537"/>
            <a:ext cx="924366" cy="519956"/>
            <a:chOff x="7663543" y="1210386"/>
            <a:chExt cx="924366" cy="519956"/>
          </a:xfrm>
        </p:grpSpPr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D641912D-2071-4C53-8AFC-BBFB058AB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63543" y="1210386"/>
              <a:ext cx="924366" cy="519956"/>
            </a:xfrm>
            <a:prstGeom prst="rect">
              <a:avLst/>
            </a:prstGeom>
          </p:spPr>
        </p:pic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EFDB4DC5-2140-4C7F-BFF5-182A7BE99DA3}"/>
                </a:ext>
              </a:extLst>
            </p:cNvPr>
            <p:cNvSpPr/>
            <p:nvPr/>
          </p:nvSpPr>
          <p:spPr>
            <a:xfrm>
              <a:off x="7669845" y="1210386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5" name="Groep 14">
            <a:extLst>
              <a:ext uri="{FF2B5EF4-FFF2-40B4-BE49-F238E27FC236}">
                <a16:creationId xmlns:a16="http://schemas.microsoft.com/office/drawing/2014/main" id="{145DDA6B-E6D3-4E19-91A3-3244004497E3}"/>
              </a:ext>
            </a:extLst>
          </p:cNvPr>
          <p:cNvGrpSpPr/>
          <p:nvPr/>
        </p:nvGrpSpPr>
        <p:grpSpPr>
          <a:xfrm>
            <a:off x="157236" y="3201293"/>
            <a:ext cx="911762" cy="516320"/>
            <a:chOff x="7639354" y="3821691"/>
            <a:chExt cx="911762" cy="516320"/>
          </a:xfrm>
        </p:grpSpPr>
        <p:pic>
          <p:nvPicPr>
            <p:cNvPr id="16" name="Afbeelding 15">
              <a:extLst>
                <a:ext uri="{FF2B5EF4-FFF2-40B4-BE49-F238E27FC236}">
                  <a16:creationId xmlns:a16="http://schemas.microsoft.com/office/drawing/2014/main" id="{6600EDB0-4979-48D9-9DFC-E26B3DE057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639355" y="3821691"/>
              <a:ext cx="911761" cy="512138"/>
            </a:xfrm>
            <a:custGeom>
              <a:avLst/>
              <a:gdLst>
                <a:gd name="connsiteX0" fmla="*/ 0 w 911761"/>
                <a:gd name="connsiteY0" fmla="*/ 0 h 512138"/>
                <a:gd name="connsiteX1" fmla="*/ 911761 w 911761"/>
                <a:gd name="connsiteY1" fmla="*/ 0 h 512138"/>
                <a:gd name="connsiteX2" fmla="*/ 911761 w 911761"/>
                <a:gd name="connsiteY2" fmla="*/ 512138 h 512138"/>
                <a:gd name="connsiteX3" fmla="*/ 0 w 911761"/>
                <a:gd name="connsiteY3" fmla="*/ 512138 h 512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1761" h="512138">
                  <a:moveTo>
                    <a:pt x="0" y="0"/>
                  </a:moveTo>
                  <a:lnTo>
                    <a:pt x="911761" y="0"/>
                  </a:lnTo>
                  <a:lnTo>
                    <a:pt x="911761" y="512138"/>
                  </a:lnTo>
                  <a:lnTo>
                    <a:pt x="0" y="512138"/>
                  </a:lnTo>
                  <a:close/>
                </a:path>
              </a:pathLst>
            </a:custGeom>
          </p:spPr>
        </p:pic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3D106B13-BD7F-470C-A2C0-91DBF856E100}"/>
                </a:ext>
              </a:extLst>
            </p:cNvPr>
            <p:cNvSpPr/>
            <p:nvPr/>
          </p:nvSpPr>
          <p:spPr>
            <a:xfrm>
              <a:off x="7639354" y="3825873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8" name="Groep 17">
            <a:extLst>
              <a:ext uri="{FF2B5EF4-FFF2-40B4-BE49-F238E27FC236}">
                <a16:creationId xmlns:a16="http://schemas.microsoft.com/office/drawing/2014/main" id="{9EA12C80-9E6E-4344-9FD8-D285615F09F9}"/>
              </a:ext>
            </a:extLst>
          </p:cNvPr>
          <p:cNvGrpSpPr/>
          <p:nvPr/>
        </p:nvGrpSpPr>
        <p:grpSpPr>
          <a:xfrm>
            <a:off x="157236" y="4497164"/>
            <a:ext cx="918064" cy="519620"/>
            <a:chOff x="7663543" y="5135476"/>
            <a:chExt cx="918064" cy="519620"/>
          </a:xfrm>
        </p:grpSpPr>
        <p:pic>
          <p:nvPicPr>
            <p:cNvPr id="19" name="Afbeelding 18">
              <a:extLst>
                <a:ext uri="{FF2B5EF4-FFF2-40B4-BE49-F238E27FC236}">
                  <a16:creationId xmlns:a16="http://schemas.microsoft.com/office/drawing/2014/main" id="{2F4A075E-67F2-4B4D-A66F-DD8D567B58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669846" y="5135476"/>
              <a:ext cx="911761" cy="512138"/>
            </a:xfrm>
            <a:custGeom>
              <a:avLst/>
              <a:gdLst>
                <a:gd name="connsiteX0" fmla="*/ 0 w 911761"/>
                <a:gd name="connsiteY0" fmla="*/ 0 h 512138"/>
                <a:gd name="connsiteX1" fmla="*/ 911761 w 911761"/>
                <a:gd name="connsiteY1" fmla="*/ 0 h 512138"/>
                <a:gd name="connsiteX2" fmla="*/ 911761 w 911761"/>
                <a:gd name="connsiteY2" fmla="*/ 512138 h 512138"/>
                <a:gd name="connsiteX3" fmla="*/ 0 w 911761"/>
                <a:gd name="connsiteY3" fmla="*/ 512138 h 512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1761" h="512138">
                  <a:moveTo>
                    <a:pt x="0" y="0"/>
                  </a:moveTo>
                  <a:lnTo>
                    <a:pt x="911761" y="0"/>
                  </a:lnTo>
                  <a:lnTo>
                    <a:pt x="911761" y="512138"/>
                  </a:lnTo>
                  <a:lnTo>
                    <a:pt x="0" y="512138"/>
                  </a:lnTo>
                  <a:close/>
                </a:path>
              </a:pathLst>
            </a:custGeom>
          </p:spPr>
        </p:pic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4327EE87-B170-4BFE-B714-4DC735D74DF3}"/>
                </a:ext>
              </a:extLst>
            </p:cNvPr>
            <p:cNvSpPr/>
            <p:nvPr/>
          </p:nvSpPr>
          <p:spPr>
            <a:xfrm>
              <a:off x="7663543" y="5142958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1" name="Tekstvak 20">
            <a:extLst>
              <a:ext uri="{FF2B5EF4-FFF2-40B4-BE49-F238E27FC236}">
                <a16:creationId xmlns:a16="http://schemas.microsoft.com/office/drawing/2014/main" id="{48C6DD00-E787-41EB-A079-55BB827A0FDB}"/>
              </a:ext>
            </a:extLst>
          </p:cNvPr>
          <p:cNvSpPr txBox="1"/>
          <p:nvPr/>
        </p:nvSpPr>
        <p:spPr>
          <a:xfrm>
            <a:off x="713917" y="5746718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i="1" dirty="0">
                <a:solidFill>
                  <a:schemeClr val="bg1"/>
                </a:solidFill>
              </a:rPr>
              <a:t>consument</a:t>
            </a:r>
            <a:endParaRPr lang="nl-NL" i="1" dirty="0">
              <a:solidFill>
                <a:schemeClr val="bg1"/>
              </a:solidFill>
            </a:endParaRPr>
          </a:p>
        </p:txBody>
      </p:sp>
      <p:sp>
        <p:nvSpPr>
          <p:cNvPr id="22" name="Pijl: omlaag 21">
            <a:extLst>
              <a:ext uri="{FF2B5EF4-FFF2-40B4-BE49-F238E27FC236}">
                <a16:creationId xmlns:a16="http://schemas.microsoft.com/office/drawing/2014/main" id="{3D66DD63-8342-4310-8F65-C7C7C30759E9}"/>
              </a:ext>
            </a:extLst>
          </p:cNvPr>
          <p:cNvSpPr/>
          <p:nvPr/>
        </p:nvSpPr>
        <p:spPr>
          <a:xfrm>
            <a:off x="244326" y="2514737"/>
            <a:ext cx="400594" cy="593301"/>
          </a:xfrm>
          <a:prstGeom prst="downArrow">
            <a:avLst/>
          </a:prstGeom>
          <a:solidFill>
            <a:srgbClr val="51A041"/>
          </a:solidFill>
          <a:ln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Pijl: omlaag 22">
            <a:extLst>
              <a:ext uri="{FF2B5EF4-FFF2-40B4-BE49-F238E27FC236}">
                <a16:creationId xmlns:a16="http://schemas.microsoft.com/office/drawing/2014/main" id="{B63A0CF2-8664-4C07-B9A3-C2574FFA78F5}"/>
              </a:ext>
            </a:extLst>
          </p:cNvPr>
          <p:cNvSpPr/>
          <p:nvPr/>
        </p:nvSpPr>
        <p:spPr>
          <a:xfrm>
            <a:off x="244326" y="3825315"/>
            <a:ext cx="400594" cy="593301"/>
          </a:xfrm>
          <a:prstGeom prst="downArrow">
            <a:avLst/>
          </a:prstGeom>
          <a:solidFill>
            <a:srgbClr val="51A041"/>
          </a:solidFill>
          <a:ln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Pijl: omlaag 23">
            <a:extLst>
              <a:ext uri="{FF2B5EF4-FFF2-40B4-BE49-F238E27FC236}">
                <a16:creationId xmlns:a16="http://schemas.microsoft.com/office/drawing/2014/main" id="{8A9C5317-2FE1-4D4E-96E1-6CF26DF88AA4}"/>
              </a:ext>
            </a:extLst>
          </p:cNvPr>
          <p:cNvSpPr/>
          <p:nvPr/>
        </p:nvSpPr>
        <p:spPr>
          <a:xfrm rot="18897922">
            <a:off x="604354" y="5169927"/>
            <a:ext cx="400594" cy="593301"/>
          </a:xfrm>
          <a:prstGeom prst="downArrow">
            <a:avLst/>
          </a:prstGeom>
          <a:solidFill>
            <a:srgbClr val="51A041"/>
          </a:solidFill>
          <a:ln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94795A48-838A-4DE2-B240-0094FDC0290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3090" y="2726087"/>
            <a:ext cx="529380" cy="288000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DD5DDCF6-DC1B-4FAF-ACD9-7D349538CE2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8393" y="3958731"/>
            <a:ext cx="521092" cy="288000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4DDA3501-22C8-4A3E-A270-E0137146F85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9352" y="5312688"/>
            <a:ext cx="519022" cy="288000"/>
          </a:xfrm>
          <a:prstGeom prst="rect">
            <a:avLst/>
          </a:prstGeom>
        </p:spPr>
      </p:pic>
      <p:grpSp>
        <p:nvGrpSpPr>
          <p:cNvPr id="28" name="Groep 27">
            <a:extLst>
              <a:ext uri="{FF2B5EF4-FFF2-40B4-BE49-F238E27FC236}">
                <a16:creationId xmlns:a16="http://schemas.microsoft.com/office/drawing/2014/main" id="{57863A01-2416-452D-B7EE-BB41B9D94248}"/>
              </a:ext>
            </a:extLst>
          </p:cNvPr>
          <p:cNvGrpSpPr/>
          <p:nvPr/>
        </p:nvGrpSpPr>
        <p:grpSpPr>
          <a:xfrm>
            <a:off x="1785736" y="2508868"/>
            <a:ext cx="400594" cy="593301"/>
            <a:chOff x="9459446" y="1838308"/>
            <a:chExt cx="400594" cy="593301"/>
          </a:xfrm>
        </p:grpSpPr>
        <p:sp>
          <p:nvSpPr>
            <p:cNvPr id="29" name="Pijl: omlaag 28">
              <a:extLst>
                <a:ext uri="{FF2B5EF4-FFF2-40B4-BE49-F238E27FC236}">
                  <a16:creationId xmlns:a16="http://schemas.microsoft.com/office/drawing/2014/main" id="{AE0CBBE8-9E71-4BC2-A26F-1DFBEFFFD59F}"/>
                </a:ext>
              </a:extLst>
            </p:cNvPr>
            <p:cNvSpPr/>
            <p:nvPr/>
          </p:nvSpPr>
          <p:spPr>
            <a:xfrm flipV="1">
              <a:off x="9459446" y="1838308"/>
              <a:ext cx="400594" cy="593301"/>
            </a:xfrm>
            <a:prstGeom prst="downArrow">
              <a:avLst/>
            </a:prstGeom>
            <a:solidFill>
              <a:srgbClr val="51A041"/>
            </a:solidFill>
            <a:ln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D8928B4E-38A7-499A-87DD-B7F87E93ED67}"/>
                </a:ext>
              </a:extLst>
            </p:cNvPr>
            <p:cNvSpPr txBox="1"/>
            <p:nvPr/>
          </p:nvSpPr>
          <p:spPr>
            <a:xfrm>
              <a:off x="9517717" y="2005261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Groep 30">
            <a:extLst>
              <a:ext uri="{FF2B5EF4-FFF2-40B4-BE49-F238E27FC236}">
                <a16:creationId xmlns:a16="http://schemas.microsoft.com/office/drawing/2014/main" id="{7AC2BCAF-4BE1-484B-9592-B27ECD35173F}"/>
              </a:ext>
            </a:extLst>
          </p:cNvPr>
          <p:cNvGrpSpPr/>
          <p:nvPr/>
        </p:nvGrpSpPr>
        <p:grpSpPr>
          <a:xfrm>
            <a:off x="1785736" y="3819446"/>
            <a:ext cx="400594" cy="593301"/>
            <a:chOff x="9459446" y="4437753"/>
            <a:chExt cx="400594" cy="593301"/>
          </a:xfrm>
        </p:grpSpPr>
        <p:sp>
          <p:nvSpPr>
            <p:cNvPr id="32" name="Pijl: omlaag 31">
              <a:extLst>
                <a:ext uri="{FF2B5EF4-FFF2-40B4-BE49-F238E27FC236}">
                  <a16:creationId xmlns:a16="http://schemas.microsoft.com/office/drawing/2014/main" id="{BF5C1679-31ED-4DAF-B7FA-DBD91B967AD2}"/>
                </a:ext>
              </a:extLst>
            </p:cNvPr>
            <p:cNvSpPr/>
            <p:nvPr/>
          </p:nvSpPr>
          <p:spPr>
            <a:xfrm flipV="1">
              <a:off x="9459446" y="4437753"/>
              <a:ext cx="400594" cy="593301"/>
            </a:xfrm>
            <a:prstGeom prst="downArrow">
              <a:avLst/>
            </a:prstGeom>
            <a:solidFill>
              <a:srgbClr val="51A041"/>
            </a:solidFill>
            <a:ln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>
              <a:extLst>
                <a:ext uri="{FF2B5EF4-FFF2-40B4-BE49-F238E27FC236}">
                  <a16:creationId xmlns:a16="http://schemas.microsoft.com/office/drawing/2014/main" id="{7FB0EB4D-8A55-44D9-A8F6-E3FF491F86F1}"/>
                </a:ext>
              </a:extLst>
            </p:cNvPr>
            <p:cNvSpPr txBox="1"/>
            <p:nvPr/>
          </p:nvSpPr>
          <p:spPr>
            <a:xfrm>
              <a:off x="9517717" y="4621903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Groep 33">
            <a:extLst>
              <a:ext uri="{FF2B5EF4-FFF2-40B4-BE49-F238E27FC236}">
                <a16:creationId xmlns:a16="http://schemas.microsoft.com/office/drawing/2014/main" id="{3ACB40F2-C9CF-4AA6-AE05-B66F9E70D982}"/>
              </a:ext>
            </a:extLst>
          </p:cNvPr>
          <p:cNvGrpSpPr/>
          <p:nvPr/>
        </p:nvGrpSpPr>
        <p:grpSpPr>
          <a:xfrm>
            <a:off x="1551666" y="5134320"/>
            <a:ext cx="400594" cy="593301"/>
            <a:chOff x="9033784" y="5752627"/>
            <a:chExt cx="400594" cy="593301"/>
          </a:xfrm>
        </p:grpSpPr>
        <p:sp>
          <p:nvSpPr>
            <p:cNvPr id="35" name="Pijl: omlaag 34">
              <a:extLst>
                <a:ext uri="{FF2B5EF4-FFF2-40B4-BE49-F238E27FC236}">
                  <a16:creationId xmlns:a16="http://schemas.microsoft.com/office/drawing/2014/main" id="{37016111-DFF8-4940-8733-E858F379BA71}"/>
                </a:ext>
              </a:extLst>
            </p:cNvPr>
            <p:cNvSpPr/>
            <p:nvPr/>
          </p:nvSpPr>
          <p:spPr>
            <a:xfrm rot="12712451">
              <a:off x="9033784" y="5752627"/>
              <a:ext cx="400594" cy="593301"/>
            </a:xfrm>
            <a:prstGeom prst="downArrow">
              <a:avLst/>
            </a:prstGeom>
            <a:solidFill>
              <a:srgbClr val="51A041"/>
            </a:solidFill>
            <a:ln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>
              <a:extLst>
                <a:ext uri="{FF2B5EF4-FFF2-40B4-BE49-F238E27FC236}">
                  <a16:creationId xmlns:a16="http://schemas.microsoft.com/office/drawing/2014/main" id="{69E3DC1B-8892-4461-873D-7CDF29102341}"/>
                </a:ext>
              </a:extLst>
            </p:cNvPr>
            <p:cNvSpPr txBox="1"/>
            <p:nvPr/>
          </p:nvSpPr>
          <p:spPr>
            <a:xfrm>
              <a:off x="9072835" y="5930995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7" name="Afbeelding 36">
            <a:extLst>
              <a:ext uri="{FF2B5EF4-FFF2-40B4-BE49-F238E27FC236}">
                <a16:creationId xmlns:a16="http://schemas.microsoft.com/office/drawing/2014/main" id="{999A3154-E5D3-4A99-B7EB-4A0A5C1E75A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4762" y="4078362"/>
            <a:ext cx="529380" cy="288000"/>
          </a:xfrm>
          <a:prstGeom prst="rect">
            <a:avLst/>
          </a:prstGeom>
        </p:spPr>
      </p:pic>
      <p:sp>
        <p:nvSpPr>
          <p:cNvPr id="38" name="Tekstvak 37">
            <a:extLst>
              <a:ext uri="{FF2B5EF4-FFF2-40B4-BE49-F238E27FC236}">
                <a16:creationId xmlns:a16="http://schemas.microsoft.com/office/drawing/2014/main" id="{B77B0A3E-BFA8-4AB4-9C2B-25A3D69F36C9}"/>
              </a:ext>
            </a:extLst>
          </p:cNvPr>
          <p:cNvSpPr txBox="1"/>
          <p:nvPr/>
        </p:nvSpPr>
        <p:spPr>
          <a:xfrm>
            <a:off x="2455414" y="2039722"/>
            <a:ext cx="2123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Toegevoegde waarde = € 20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BB55DCB7-E319-4E8E-90CB-C8F3A1B1EDA8}"/>
              </a:ext>
            </a:extLst>
          </p:cNvPr>
          <p:cNvSpPr txBox="1"/>
          <p:nvPr/>
        </p:nvSpPr>
        <p:spPr>
          <a:xfrm>
            <a:off x="2455414" y="3320953"/>
            <a:ext cx="2123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Toegevoegde waarde = € 50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F3949CA2-A198-4E99-851D-E4F71A3AF254}"/>
              </a:ext>
            </a:extLst>
          </p:cNvPr>
          <p:cNvSpPr txBox="1"/>
          <p:nvPr/>
        </p:nvSpPr>
        <p:spPr>
          <a:xfrm>
            <a:off x="2455414" y="4663224"/>
            <a:ext cx="2123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Toegevoegde waarde = € 30</a:t>
            </a:r>
          </a:p>
        </p:txBody>
      </p:sp>
      <p:pic>
        <p:nvPicPr>
          <p:cNvPr id="41" name="Afbeelding 40" descr="Afbeelding met groen, voedsel&#10;&#10;Automatisch gegenereerde beschrijving">
            <a:extLst>
              <a:ext uri="{FF2B5EF4-FFF2-40B4-BE49-F238E27FC236}">
                <a16:creationId xmlns:a16="http://schemas.microsoft.com/office/drawing/2014/main" id="{13DDC4CB-CB2C-4C55-A84B-03892A9E24F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25770" y="2590800"/>
            <a:ext cx="1905000" cy="1676400"/>
          </a:xfrm>
          <a:prstGeom prst="rect">
            <a:avLst/>
          </a:prstGeom>
        </p:spPr>
      </p:pic>
      <p:pic>
        <p:nvPicPr>
          <p:cNvPr id="42" name="Afbeelding 41">
            <a:extLst>
              <a:ext uri="{FF2B5EF4-FFF2-40B4-BE49-F238E27FC236}">
                <a16:creationId xmlns:a16="http://schemas.microsoft.com/office/drawing/2014/main" id="{EE113DDF-AD11-4363-B461-7984E9620FD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0128" y="2590800"/>
            <a:ext cx="989077" cy="1676400"/>
          </a:xfrm>
          <a:prstGeom prst="rect">
            <a:avLst/>
          </a:prstGeom>
        </p:spPr>
      </p:pic>
      <p:pic>
        <p:nvPicPr>
          <p:cNvPr id="43" name="Afbeelding 42" descr="Afbeelding met teken&#10;&#10;Automatisch gegenereerde beschrijving">
            <a:extLst>
              <a:ext uri="{FF2B5EF4-FFF2-40B4-BE49-F238E27FC236}">
                <a16:creationId xmlns:a16="http://schemas.microsoft.com/office/drawing/2014/main" id="{3F7413EA-531A-46EA-B53D-058F9E8A217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08844" y="2590800"/>
            <a:ext cx="989077" cy="1685927"/>
          </a:xfrm>
          <a:prstGeom prst="rect">
            <a:avLst/>
          </a:prstGeom>
        </p:spPr>
      </p:pic>
      <p:pic>
        <p:nvPicPr>
          <p:cNvPr id="44" name="Afbeelding 43" descr="Afbeelding met teken, voedsel&#10;&#10;Automatisch gegenereerde beschrijving">
            <a:extLst>
              <a:ext uri="{FF2B5EF4-FFF2-40B4-BE49-F238E27FC236}">
                <a16:creationId xmlns:a16="http://schemas.microsoft.com/office/drawing/2014/main" id="{ECDBC7F0-10F4-4F71-A2FC-A754E0BB054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4486" y="2590800"/>
            <a:ext cx="989077" cy="1561700"/>
          </a:xfrm>
          <a:prstGeom prst="rect">
            <a:avLst/>
          </a:prstGeom>
        </p:spPr>
      </p:pic>
      <p:sp>
        <p:nvSpPr>
          <p:cNvPr id="45" name="Rechthoek 44">
            <a:extLst>
              <a:ext uri="{FF2B5EF4-FFF2-40B4-BE49-F238E27FC236}">
                <a16:creationId xmlns:a16="http://schemas.microsoft.com/office/drawing/2014/main" id="{B00D2732-1F52-4841-9F5B-B3D60150E2BB}"/>
              </a:ext>
            </a:extLst>
          </p:cNvPr>
          <p:cNvSpPr/>
          <p:nvPr/>
        </p:nvSpPr>
        <p:spPr>
          <a:xfrm>
            <a:off x="5256621" y="3892936"/>
            <a:ext cx="1208536" cy="2018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Rechthoek 46">
            <a:extLst>
              <a:ext uri="{FF2B5EF4-FFF2-40B4-BE49-F238E27FC236}">
                <a16:creationId xmlns:a16="http://schemas.microsoft.com/office/drawing/2014/main" id="{1B641962-C1EF-4DDF-8CB3-8E1D5C874E8E}"/>
              </a:ext>
            </a:extLst>
          </p:cNvPr>
          <p:cNvSpPr/>
          <p:nvPr/>
        </p:nvSpPr>
        <p:spPr>
          <a:xfrm>
            <a:off x="6641933" y="3883747"/>
            <a:ext cx="1208536" cy="1926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Rechthoek 48">
            <a:extLst>
              <a:ext uri="{FF2B5EF4-FFF2-40B4-BE49-F238E27FC236}">
                <a16:creationId xmlns:a16="http://schemas.microsoft.com/office/drawing/2014/main" id="{147B4FD0-5F33-4836-B400-E258F77F1415}"/>
              </a:ext>
            </a:extLst>
          </p:cNvPr>
          <p:cNvSpPr/>
          <p:nvPr/>
        </p:nvSpPr>
        <p:spPr>
          <a:xfrm>
            <a:off x="8067905" y="3885731"/>
            <a:ext cx="1208536" cy="1926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Rechthoek 50">
            <a:extLst>
              <a:ext uri="{FF2B5EF4-FFF2-40B4-BE49-F238E27FC236}">
                <a16:creationId xmlns:a16="http://schemas.microsoft.com/office/drawing/2014/main" id="{9CDF59EC-6F63-48B8-84E5-46D0ACC786FB}"/>
              </a:ext>
            </a:extLst>
          </p:cNvPr>
          <p:cNvSpPr/>
          <p:nvPr/>
        </p:nvSpPr>
        <p:spPr>
          <a:xfrm>
            <a:off x="9837889" y="3906594"/>
            <a:ext cx="1208536" cy="1926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Tekstvak 51">
            <a:extLst>
              <a:ext uri="{FF2B5EF4-FFF2-40B4-BE49-F238E27FC236}">
                <a16:creationId xmlns:a16="http://schemas.microsoft.com/office/drawing/2014/main" id="{D42881CA-A4E5-4269-B72E-800416A638B2}"/>
              </a:ext>
            </a:extLst>
          </p:cNvPr>
          <p:cNvSpPr txBox="1"/>
          <p:nvPr/>
        </p:nvSpPr>
        <p:spPr>
          <a:xfrm>
            <a:off x="6979942" y="4042422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373363"/>
                </a:solidFill>
              </a:rPr>
              <a:t>€ 35</a:t>
            </a:r>
          </a:p>
        </p:txBody>
      </p:sp>
      <p:sp>
        <p:nvSpPr>
          <p:cNvPr id="54" name="Tekstvak 53">
            <a:extLst>
              <a:ext uri="{FF2B5EF4-FFF2-40B4-BE49-F238E27FC236}">
                <a16:creationId xmlns:a16="http://schemas.microsoft.com/office/drawing/2014/main" id="{A86BE535-EFA9-4A16-8E93-E38A54B2BB80}"/>
              </a:ext>
            </a:extLst>
          </p:cNvPr>
          <p:cNvSpPr txBox="1"/>
          <p:nvPr/>
        </p:nvSpPr>
        <p:spPr>
          <a:xfrm>
            <a:off x="5586816" y="404242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373363"/>
                </a:solidFill>
              </a:rPr>
              <a:t>€ 5</a:t>
            </a:r>
          </a:p>
        </p:txBody>
      </p:sp>
      <p:sp>
        <p:nvSpPr>
          <p:cNvPr id="56" name="Tekstvak 55">
            <a:extLst>
              <a:ext uri="{FF2B5EF4-FFF2-40B4-BE49-F238E27FC236}">
                <a16:creationId xmlns:a16="http://schemas.microsoft.com/office/drawing/2014/main" id="{FBCF4808-B887-4FFE-98F0-389236BBCDB7}"/>
              </a:ext>
            </a:extLst>
          </p:cNvPr>
          <p:cNvSpPr txBox="1"/>
          <p:nvPr/>
        </p:nvSpPr>
        <p:spPr>
          <a:xfrm>
            <a:off x="8455607" y="404242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373363"/>
                </a:solidFill>
              </a:rPr>
              <a:t>€ 2</a:t>
            </a:r>
          </a:p>
        </p:txBody>
      </p:sp>
      <p:sp>
        <p:nvSpPr>
          <p:cNvPr id="58" name="Tekstvak 57">
            <a:extLst>
              <a:ext uri="{FF2B5EF4-FFF2-40B4-BE49-F238E27FC236}">
                <a16:creationId xmlns:a16="http://schemas.microsoft.com/office/drawing/2014/main" id="{8A33B5D2-F6AC-4D6B-B759-2DBDD13C78AC}"/>
              </a:ext>
            </a:extLst>
          </p:cNvPr>
          <p:cNvSpPr txBox="1"/>
          <p:nvPr/>
        </p:nvSpPr>
        <p:spPr>
          <a:xfrm>
            <a:off x="10225591" y="404242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373363"/>
                </a:solidFill>
              </a:rPr>
              <a:t>€ 8</a:t>
            </a:r>
          </a:p>
        </p:txBody>
      </p:sp>
    </p:spTree>
    <p:extLst>
      <p:ext uri="{BB962C8B-B14F-4D97-AF65-F5344CB8AC3E}">
        <p14:creationId xmlns:p14="http://schemas.microsoft.com/office/powerpoint/2010/main" val="272889523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/>
      <p:bldP spid="11" grpId="0"/>
      <p:bldP spid="21" grpId="0"/>
      <p:bldP spid="22" grpId="0" animBg="1"/>
      <p:bldP spid="23" grpId="0" animBg="1"/>
      <p:bldP spid="24" grpId="0" animBg="1"/>
      <p:bldP spid="38" grpId="0"/>
      <p:bldP spid="40" grpId="0"/>
      <p:bldP spid="45" grpId="0" animBg="1"/>
      <p:bldP spid="45" grpId="1" animBg="1"/>
      <p:bldP spid="47" grpId="0" animBg="1"/>
      <p:bldP spid="47" grpId="1" animBg="1"/>
      <p:bldP spid="49" grpId="0" animBg="1"/>
      <p:bldP spid="49" grpId="1" animBg="1"/>
      <p:bldP spid="51" grpId="0" animBg="1"/>
      <p:bldP spid="51" grpId="1" animBg="1"/>
      <p:bldP spid="52" grpId="0"/>
      <p:bldP spid="54" grpId="0"/>
      <p:bldP spid="56" grpId="0"/>
      <p:bldP spid="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CA432BA-F7C4-48CB-856F-6145201B7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Alternatief aanwendbaar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C1DC4A10-52FE-496C-BD65-EC9F27F0A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3726425"/>
            <a:ext cx="11531600" cy="2442911"/>
          </a:xfrm>
        </p:spPr>
        <p:txBody>
          <a:bodyPr/>
          <a:lstStyle/>
          <a:p>
            <a:r>
              <a:rPr lang="nl-NL" dirty="0"/>
              <a:t>Productiefactoren kunnen “overal” voor gebruikt worden</a:t>
            </a:r>
          </a:p>
          <a:p>
            <a:r>
              <a:rPr lang="nl-NL" dirty="0"/>
              <a:t>Schaarste dwingt tot kiezen</a:t>
            </a:r>
          </a:p>
          <a:p>
            <a:endParaRPr lang="nl-NL" dirty="0"/>
          </a:p>
          <a:p>
            <a:r>
              <a:rPr lang="nl-NL" dirty="0"/>
              <a:t>Hoogste opbrengst trekt productiemiddelen (prijsmechanisme)</a:t>
            </a:r>
          </a:p>
          <a:p>
            <a:r>
              <a:rPr lang="nl-NL" dirty="0"/>
              <a:t>Overheid stelt budget ter beschikking voor bepaalde productie (wegen)</a:t>
            </a:r>
          </a:p>
          <a:p>
            <a:endParaRPr lang="nl-NL" dirty="0"/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33E9A3CF-F69A-414C-8534-43D042F8DE89}"/>
              </a:ext>
            </a:extLst>
          </p:cNvPr>
          <p:cNvGrpSpPr/>
          <p:nvPr/>
        </p:nvGrpSpPr>
        <p:grpSpPr>
          <a:xfrm>
            <a:off x="359492" y="1686538"/>
            <a:ext cx="6251384" cy="1685927"/>
            <a:chOff x="226142" y="1686538"/>
            <a:chExt cx="6251384" cy="1685927"/>
          </a:xfrm>
        </p:grpSpPr>
        <p:pic>
          <p:nvPicPr>
            <p:cNvPr id="6" name="Afbeelding 5" descr="Afbeelding met groen, voedsel&#10;&#10;Automatisch gegenereerde beschrijving">
              <a:extLst>
                <a:ext uri="{FF2B5EF4-FFF2-40B4-BE49-F238E27FC236}">
                  <a16:creationId xmlns:a16="http://schemas.microsoft.com/office/drawing/2014/main" id="{F24035D5-A3A1-4AA0-9968-2E9C29E640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72526" y="1686538"/>
              <a:ext cx="1905000" cy="1676400"/>
            </a:xfrm>
            <a:prstGeom prst="rect">
              <a:avLst/>
            </a:prstGeom>
          </p:spPr>
        </p:pic>
        <p:pic>
          <p:nvPicPr>
            <p:cNvPr id="7" name="Afbeelding 6">
              <a:extLst>
                <a:ext uri="{FF2B5EF4-FFF2-40B4-BE49-F238E27FC236}">
                  <a16:creationId xmlns:a16="http://schemas.microsoft.com/office/drawing/2014/main" id="{1BB2CBCD-7E17-4EF0-9165-CA10A9123C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66884" y="1686538"/>
              <a:ext cx="989077" cy="1676400"/>
            </a:xfrm>
            <a:prstGeom prst="rect">
              <a:avLst/>
            </a:prstGeom>
          </p:spPr>
        </p:pic>
        <p:pic>
          <p:nvPicPr>
            <p:cNvPr id="8" name="Afbeelding 7" descr="Afbeelding met teken&#10;&#10;Automatisch gegenereerde beschrijving">
              <a:extLst>
                <a:ext uri="{FF2B5EF4-FFF2-40B4-BE49-F238E27FC236}">
                  <a16:creationId xmlns:a16="http://schemas.microsoft.com/office/drawing/2014/main" id="{D95EB865-B12F-407D-8727-63A20A042F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5600" y="1686538"/>
              <a:ext cx="989077" cy="1685927"/>
            </a:xfrm>
            <a:prstGeom prst="rect">
              <a:avLst/>
            </a:prstGeom>
          </p:spPr>
        </p:pic>
        <p:pic>
          <p:nvPicPr>
            <p:cNvPr id="9" name="Afbeelding 8" descr="Afbeelding met teken, voedsel&#10;&#10;Automatisch gegenereerde beschrijving">
              <a:extLst>
                <a:ext uri="{FF2B5EF4-FFF2-40B4-BE49-F238E27FC236}">
                  <a16:creationId xmlns:a16="http://schemas.microsoft.com/office/drawing/2014/main" id="{20F88673-A408-4744-AE1E-4AFE733E8D2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61242" y="1686538"/>
              <a:ext cx="989077" cy="1561700"/>
            </a:xfrm>
            <a:prstGeom prst="rect">
              <a:avLst/>
            </a:prstGeom>
          </p:spPr>
        </p:pic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39A35C13-FB41-44C6-A8C0-7BA50C9CC29C}"/>
                </a:ext>
              </a:extLst>
            </p:cNvPr>
            <p:cNvSpPr/>
            <p:nvPr/>
          </p:nvSpPr>
          <p:spPr>
            <a:xfrm>
              <a:off x="226142" y="2998838"/>
              <a:ext cx="5751871" cy="288728"/>
            </a:xfrm>
            <a:prstGeom prst="rect">
              <a:avLst/>
            </a:prstGeom>
            <a:solidFill>
              <a:srgbClr val="51A041"/>
            </a:solidFill>
            <a:ln>
              <a:solidFill>
                <a:srgbClr val="51A0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5" name="Afbeelding 14" descr="Afbeelding met tekening&#10;&#10;Automatisch gegenereerde beschrijving">
            <a:extLst>
              <a:ext uri="{FF2B5EF4-FFF2-40B4-BE49-F238E27FC236}">
                <a16:creationId xmlns:a16="http://schemas.microsoft.com/office/drawing/2014/main" id="{86CB0F35-CBB9-47C7-BECE-16C42788A5C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9203"/>
          <a:stretch/>
        </p:blipFill>
        <p:spPr>
          <a:xfrm>
            <a:off x="8433396" y="1086787"/>
            <a:ext cx="3758604" cy="364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851B44-E519-49BC-BA43-822534567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MVO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0722583-B237-440A-ADC4-B1FC5CD0F0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11500068" cy="660400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Maatschappelijk verantwoord ondernemen</a:t>
            </a:r>
          </a:p>
        </p:txBody>
      </p:sp>
      <p:grpSp>
        <p:nvGrpSpPr>
          <p:cNvPr id="38" name="Groep 37">
            <a:extLst>
              <a:ext uri="{FF2B5EF4-FFF2-40B4-BE49-F238E27FC236}">
                <a16:creationId xmlns:a16="http://schemas.microsoft.com/office/drawing/2014/main" id="{18F9AC69-83B2-4BCD-B0FF-29246AF5222D}"/>
              </a:ext>
            </a:extLst>
          </p:cNvPr>
          <p:cNvGrpSpPr/>
          <p:nvPr/>
        </p:nvGrpSpPr>
        <p:grpSpPr>
          <a:xfrm>
            <a:off x="1459707" y="3771151"/>
            <a:ext cx="4529932" cy="2926000"/>
            <a:chOff x="1459707" y="3771151"/>
            <a:chExt cx="4529932" cy="2926000"/>
          </a:xfrm>
        </p:grpSpPr>
        <p:sp>
          <p:nvSpPr>
            <p:cNvPr id="7" name="Ovaal 6">
              <a:extLst>
                <a:ext uri="{FF2B5EF4-FFF2-40B4-BE49-F238E27FC236}">
                  <a16:creationId xmlns:a16="http://schemas.microsoft.com/office/drawing/2014/main" id="{0993CB91-F406-496D-A594-CED788CC0D19}"/>
                </a:ext>
              </a:extLst>
            </p:cNvPr>
            <p:cNvSpPr/>
            <p:nvPr/>
          </p:nvSpPr>
          <p:spPr>
            <a:xfrm>
              <a:off x="1459707" y="3771151"/>
              <a:ext cx="4529932" cy="2926000"/>
            </a:xfrm>
            <a:prstGeom prst="ellipse">
              <a:avLst/>
            </a:prstGeom>
            <a:solidFill>
              <a:srgbClr val="E30D27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7FCA058F-C888-42B7-B586-7673D83ED3C3}"/>
                </a:ext>
              </a:extLst>
            </p:cNvPr>
            <p:cNvSpPr txBox="1"/>
            <p:nvPr/>
          </p:nvSpPr>
          <p:spPr>
            <a:xfrm rot="18420726">
              <a:off x="1415859" y="4581860"/>
              <a:ext cx="10230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000" spc="50" dirty="0">
                  <a:solidFill>
                    <a:schemeClr val="bg1"/>
                  </a:solidFill>
                </a:rPr>
                <a:t>People</a:t>
              </a:r>
              <a:endParaRPr lang="nl-NL" spc="50" dirty="0">
                <a:solidFill>
                  <a:schemeClr val="bg1"/>
                </a:solidFill>
              </a:endParaRPr>
            </a:p>
          </p:txBody>
        </p:sp>
        <p:pic>
          <p:nvPicPr>
            <p:cNvPr id="26" name="Graphic 25" descr="Dans">
              <a:extLst>
                <a:ext uri="{FF2B5EF4-FFF2-40B4-BE49-F238E27FC236}">
                  <a16:creationId xmlns:a16="http://schemas.microsoft.com/office/drawing/2014/main" id="{BCBDAAF0-5BCD-41DB-A3DF-152D30181C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670890" y="4736144"/>
              <a:ext cx="1610382" cy="1610382"/>
            </a:xfrm>
            <a:prstGeom prst="rect">
              <a:avLst/>
            </a:prstGeom>
          </p:spPr>
        </p:pic>
      </p:grpSp>
      <p:grpSp>
        <p:nvGrpSpPr>
          <p:cNvPr id="39" name="Groep 38">
            <a:extLst>
              <a:ext uri="{FF2B5EF4-FFF2-40B4-BE49-F238E27FC236}">
                <a16:creationId xmlns:a16="http://schemas.microsoft.com/office/drawing/2014/main" id="{58CA9797-F8D8-4CC0-A7F1-411B71D8F6BC}"/>
              </a:ext>
            </a:extLst>
          </p:cNvPr>
          <p:cNvGrpSpPr/>
          <p:nvPr/>
        </p:nvGrpSpPr>
        <p:grpSpPr>
          <a:xfrm>
            <a:off x="4687093" y="3771151"/>
            <a:ext cx="4529932" cy="2926000"/>
            <a:chOff x="4687093" y="3771151"/>
            <a:chExt cx="4529932" cy="2926000"/>
          </a:xfrm>
        </p:grpSpPr>
        <p:sp>
          <p:nvSpPr>
            <p:cNvPr id="10" name="Ovaal 9">
              <a:extLst>
                <a:ext uri="{FF2B5EF4-FFF2-40B4-BE49-F238E27FC236}">
                  <a16:creationId xmlns:a16="http://schemas.microsoft.com/office/drawing/2014/main" id="{80206AD5-2AE5-4E58-A4BF-4B221E95237E}"/>
                </a:ext>
              </a:extLst>
            </p:cNvPr>
            <p:cNvSpPr/>
            <p:nvPr/>
          </p:nvSpPr>
          <p:spPr>
            <a:xfrm>
              <a:off x="4687093" y="3771151"/>
              <a:ext cx="4529932" cy="2926000"/>
            </a:xfrm>
            <a:prstGeom prst="ellipse">
              <a:avLst/>
            </a:prstGeom>
            <a:solidFill>
              <a:srgbClr val="6671AA">
                <a:alpha val="69804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D85E1A5D-F83B-4357-ADD4-57A0161BC600}"/>
                </a:ext>
              </a:extLst>
            </p:cNvPr>
            <p:cNvSpPr txBox="1"/>
            <p:nvPr/>
          </p:nvSpPr>
          <p:spPr>
            <a:xfrm rot="2577503">
              <a:off x="8219351" y="4355076"/>
              <a:ext cx="8210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000" spc="50" dirty="0">
                  <a:solidFill>
                    <a:schemeClr val="bg1"/>
                  </a:solidFill>
                </a:rPr>
                <a:t>Profit</a:t>
              </a:r>
              <a:endParaRPr lang="nl-NL" spc="50" dirty="0">
                <a:solidFill>
                  <a:schemeClr val="bg1"/>
                </a:solidFill>
              </a:endParaRPr>
            </a:p>
          </p:txBody>
        </p:sp>
        <p:pic>
          <p:nvPicPr>
            <p:cNvPr id="34" name="Graphic 33" descr="Staafdiagram met stijgende lijn">
              <a:extLst>
                <a:ext uri="{FF2B5EF4-FFF2-40B4-BE49-F238E27FC236}">
                  <a16:creationId xmlns:a16="http://schemas.microsoft.com/office/drawing/2014/main" id="{B657EFDC-E074-445B-8BB4-7FE2D89330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283244" y="4852002"/>
              <a:ext cx="1355695" cy="1355695"/>
            </a:xfrm>
            <a:prstGeom prst="rect">
              <a:avLst/>
            </a:prstGeom>
          </p:spPr>
        </p:pic>
        <p:pic>
          <p:nvPicPr>
            <p:cNvPr id="36" name="Graphic 35" descr="Geld">
              <a:extLst>
                <a:ext uri="{FF2B5EF4-FFF2-40B4-BE49-F238E27FC236}">
                  <a16:creationId xmlns:a16="http://schemas.microsoft.com/office/drawing/2014/main" id="{412F74D4-1B78-4687-A93B-D7C15A22C38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662411" y="5082932"/>
              <a:ext cx="704677" cy="704677"/>
            </a:xfrm>
            <a:prstGeom prst="rect">
              <a:avLst/>
            </a:prstGeom>
          </p:spPr>
        </p:pic>
      </p:grpSp>
      <p:grpSp>
        <p:nvGrpSpPr>
          <p:cNvPr id="37" name="Groep 36">
            <a:extLst>
              <a:ext uri="{FF2B5EF4-FFF2-40B4-BE49-F238E27FC236}">
                <a16:creationId xmlns:a16="http://schemas.microsoft.com/office/drawing/2014/main" id="{A54F3F7B-EF80-4A36-937A-5D3E5BD7C956}"/>
              </a:ext>
            </a:extLst>
          </p:cNvPr>
          <p:cNvGrpSpPr/>
          <p:nvPr/>
        </p:nvGrpSpPr>
        <p:grpSpPr>
          <a:xfrm>
            <a:off x="3073399" y="2308151"/>
            <a:ext cx="4529932" cy="2926000"/>
            <a:chOff x="3073399" y="2308151"/>
            <a:chExt cx="4529932" cy="2926000"/>
          </a:xfrm>
        </p:grpSpPr>
        <p:sp>
          <p:nvSpPr>
            <p:cNvPr id="8" name="Ovaal 7">
              <a:extLst>
                <a:ext uri="{FF2B5EF4-FFF2-40B4-BE49-F238E27FC236}">
                  <a16:creationId xmlns:a16="http://schemas.microsoft.com/office/drawing/2014/main" id="{D3574524-D63A-4502-8BED-46D4A43E16D9}"/>
                </a:ext>
              </a:extLst>
            </p:cNvPr>
            <p:cNvSpPr/>
            <p:nvPr/>
          </p:nvSpPr>
          <p:spPr>
            <a:xfrm>
              <a:off x="3073399" y="2308151"/>
              <a:ext cx="4529932" cy="2926000"/>
            </a:xfrm>
            <a:prstGeom prst="ellipse">
              <a:avLst/>
            </a:prstGeom>
            <a:solidFill>
              <a:srgbClr val="3D7F59">
                <a:alpha val="70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8F48B55F-5DF6-4BE2-84B2-A489EF2F0D39}"/>
                </a:ext>
              </a:extLst>
            </p:cNvPr>
            <p:cNvSpPr txBox="1"/>
            <p:nvPr/>
          </p:nvSpPr>
          <p:spPr>
            <a:xfrm rot="18420726">
              <a:off x="3077655" y="3093236"/>
              <a:ext cx="9509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000" spc="50" dirty="0" err="1">
                  <a:solidFill>
                    <a:schemeClr val="bg1"/>
                  </a:solidFill>
                </a:rPr>
                <a:t>Planet</a:t>
              </a:r>
              <a:endParaRPr lang="nl-NL" spc="50" dirty="0">
                <a:solidFill>
                  <a:schemeClr val="bg1"/>
                </a:solidFill>
              </a:endParaRPr>
            </a:p>
          </p:txBody>
        </p:sp>
        <p:pic>
          <p:nvPicPr>
            <p:cNvPr id="32" name="Afbeelding 31">
              <a:extLst>
                <a:ext uri="{FF2B5EF4-FFF2-40B4-BE49-F238E27FC236}">
                  <a16:creationId xmlns:a16="http://schemas.microsoft.com/office/drawing/2014/main" id="{3946329E-6873-4C0B-890B-364800DE2B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28984"/>
            <a:stretch/>
          </p:blipFill>
          <p:spPr>
            <a:xfrm>
              <a:off x="4863682" y="2496478"/>
              <a:ext cx="914479" cy="649421"/>
            </a:xfrm>
            <a:prstGeom prst="rect">
              <a:avLst/>
            </a:prstGeom>
          </p:spPr>
        </p:pic>
        <p:pic>
          <p:nvPicPr>
            <p:cNvPr id="28" name="Graphic 27" descr="Wereldbol: Afrika en Europa">
              <a:extLst>
                <a:ext uri="{FF2B5EF4-FFF2-40B4-BE49-F238E27FC236}">
                  <a16:creationId xmlns:a16="http://schemas.microsoft.com/office/drawing/2014/main" id="{8BA2F9D7-C351-4DFF-9E53-C6488504EA2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689039" y="2960171"/>
              <a:ext cx="1300600" cy="1300600"/>
            </a:xfrm>
            <a:prstGeom prst="rect">
              <a:avLst/>
            </a:prstGeom>
          </p:spPr>
        </p:pic>
      </p:grpSp>
      <p:sp>
        <p:nvSpPr>
          <p:cNvPr id="12" name="Tekstvak 11">
            <a:extLst>
              <a:ext uri="{FF2B5EF4-FFF2-40B4-BE49-F238E27FC236}">
                <a16:creationId xmlns:a16="http://schemas.microsoft.com/office/drawing/2014/main" id="{522E3E78-65C9-49AE-9636-6C787321248F}"/>
              </a:ext>
            </a:extLst>
          </p:cNvPr>
          <p:cNvSpPr txBox="1"/>
          <p:nvPr/>
        </p:nvSpPr>
        <p:spPr>
          <a:xfrm>
            <a:off x="5025620" y="5482044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billijk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EF50E3D-8C42-4A86-940F-08588EAC9B51}"/>
              </a:ext>
            </a:extLst>
          </p:cNvPr>
          <p:cNvSpPr txBox="1"/>
          <p:nvPr/>
        </p:nvSpPr>
        <p:spPr>
          <a:xfrm>
            <a:off x="4789978" y="4670204"/>
            <a:ext cx="1096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duurzaam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83336600-268E-4EC8-B07B-86583BE27AED}"/>
              </a:ext>
            </a:extLst>
          </p:cNvPr>
          <p:cNvSpPr txBox="1"/>
          <p:nvPr/>
        </p:nvSpPr>
        <p:spPr>
          <a:xfrm>
            <a:off x="5739995" y="4253034"/>
            <a:ext cx="1460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levensvatbaar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E766D84A-E3C2-4271-B755-A52084149986}"/>
              </a:ext>
            </a:extLst>
          </p:cNvPr>
          <p:cNvSpPr txBox="1"/>
          <p:nvPr/>
        </p:nvSpPr>
        <p:spPr>
          <a:xfrm>
            <a:off x="3761840" y="4253034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leefbaar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96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B05B17F9-4B33-4E73-B49B-67AA0EF56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Greenwashing</a:t>
            </a:r>
          </a:p>
        </p:txBody>
      </p:sp>
      <p:pic>
        <p:nvPicPr>
          <p:cNvPr id="5" name="Onlinemedia 4" title="The Great Travel Hack van Shell - Zondag met Lubach (S10)">
            <a:hlinkClick r:id="" action="ppaction://media"/>
            <a:extLst>
              <a:ext uri="{FF2B5EF4-FFF2-40B4-BE49-F238E27FC236}">
                <a16:creationId xmlns:a16="http://schemas.microsoft.com/office/drawing/2014/main" id="{D365550F-5D2E-432D-8E84-1155B86FBA0C}"/>
              </a:ext>
            </a:extLst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8599" y="2438400"/>
            <a:ext cx="5748868" cy="3233738"/>
          </a:xfrm>
          <a:prstGeom prst="rect">
            <a:avLst/>
          </a:prstGeom>
        </p:spPr>
      </p:pic>
      <p:pic>
        <p:nvPicPr>
          <p:cNvPr id="8" name="Onlinemedia 7" title="The True Tragedy: Bodo Oil Spills">
            <a:hlinkClick r:id="" action="ppaction://media"/>
            <a:extLst>
              <a:ext uri="{FF2B5EF4-FFF2-40B4-BE49-F238E27FC236}">
                <a16:creationId xmlns:a16="http://schemas.microsoft.com/office/drawing/2014/main" id="{3752A0F0-28DC-4124-A9F6-8A7228D792C1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191250" y="2438400"/>
            <a:ext cx="5748868" cy="323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75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6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22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9904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842DF465-C9C4-4223-A9B0-E723323802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De bedrijfskolom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40F5597-31BF-4DE9-A64B-16E90CEFEFBC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Productiefactoren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9B01840-698F-418D-B599-BCFF7D0AA96B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Maatschappelijk verantwoord ondernemen</a:t>
            </a:r>
          </a:p>
        </p:txBody>
      </p:sp>
    </p:spTree>
    <p:extLst>
      <p:ext uri="{BB962C8B-B14F-4D97-AF65-F5344CB8AC3E}">
        <p14:creationId xmlns:p14="http://schemas.microsoft.com/office/powerpoint/2010/main" val="836115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3C7C7E6-AE19-4C72-8629-344226DAA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Bedrijfskolom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9F56A49-203E-462D-9A31-10F7DEE38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637383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De bedrijven die betrokken zijn bij de totstandkoming van een product.</a:t>
            </a:r>
          </a:p>
          <a:p>
            <a:pPr marL="0" indent="0">
              <a:buNone/>
            </a:pPr>
            <a:r>
              <a:rPr lang="nl-NL" dirty="0"/>
              <a:t>Van </a:t>
            </a:r>
            <a:r>
              <a:rPr lang="nl-NL" dirty="0" err="1"/>
              <a:t>oerproduct</a:t>
            </a:r>
            <a:r>
              <a:rPr lang="nl-NL" dirty="0"/>
              <a:t> tot consument.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Bedrijfskolom bestaat uit schakels</a:t>
            </a:r>
          </a:p>
          <a:p>
            <a:pPr marL="0" indent="0">
              <a:buNone/>
            </a:pPr>
            <a:r>
              <a:rPr lang="nl-NL" dirty="0"/>
              <a:t>Elke schakel verkoopt zijn product aan een volgende schakel.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consument is géén onderdeel meer van de </a:t>
            </a:r>
            <a:r>
              <a:rPr lang="nl-NL" u="sng" dirty="0"/>
              <a:t>bedrijf</a:t>
            </a:r>
            <a:r>
              <a:rPr lang="nl-NL" dirty="0"/>
              <a:t>skolom.</a:t>
            </a:r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303A05E2-3C5B-42C8-8988-EBF20627F258}"/>
              </a:ext>
            </a:extLst>
          </p:cNvPr>
          <p:cNvGrpSpPr/>
          <p:nvPr/>
        </p:nvGrpSpPr>
        <p:grpSpPr>
          <a:xfrm>
            <a:off x="7593874" y="1147439"/>
            <a:ext cx="2358229" cy="670560"/>
            <a:chOff x="7593874" y="1147439"/>
            <a:chExt cx="2358229" cy="670560"/>
          </a:xfrm>
        </p:grpSpPr>
        <p:sp>
          <p:nvSpPr>
            <p:cNvPr id="81" name="Rechthoek 80">
              <a:extLst>
                <a:ext uri="{FF2B5EF4-FFF2-40B4-BE49-F238E27FC236}">
                  <a16:creationId xmlns:a16="http://schemas.microsoft.com/office/drawing/2014/main" id="{F4CA4C6A-4C55-4B55-8A88-81CB073EB6CF}"/>
                </a:ext>
              </a:extLst>
            </p:cNvPr>
            <p:cNvSpPr/>
            <p:nvPr/>
          </p:nvSpPr>
          <p:spPr>
            <a:xfrm>
              <a:off x="7593874" y="1147439"/>
              <a:ext cx="2264229" cy="670560"/>
            </a:xfrm>
            <a:prstGeom prst="rect">
              <a:avLst/>
            </a:prstGeom>
            <a:solidFill>
              <a:srgbClr val="ED4D0F"/>
            </a:solidFill>
            <a:ln>
              <a:solidFill>
                <a:srgbClr val="ED4D0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4" name="Tekstvak 83">
              <a:extLst>
                <a:ext uri="{FF2B5EF4-FFF2-40B4-BE49-F238E27FC236}">
                  <a16:creationId xmlns:a16="http://schemas.microsoft.com/office/drawing/2014/main" id="{59BC8FD7-99A5-4833-B72C-D2D4B0A2595D}"/>
                </a:ext>
              </a:extLst>
            </p:cNvPr>
            <p:cNvSpPr txBox="1"/>
            <p:nvPr/>
          </p:nvSpPr>
          <p:spPr>
            <a:xfrm>
              <a:off x="8544345" y="1316475"/>
              <a:ext cx="14077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melkveehouder</a:t>
              </a:r>
              <a:endParaRPr lang="nl-NL" dirty="0">
                <a:solidFill>
                  <a:schemeClr val="bg1"/>
                </a:solidFill>
              </a:endParaRPr>
            </a:p>
          </p:txBody>
        </p:sp>
        <p:grpSp>
          <p:nvGrpSpPr>
            <p:cNvPr id="87" name="Groep 86">
              <a:extLst>
                <a:ext uri="{FF2B5EF4-FFF2-40B4-BE49-F238E27FC236}">
                  <a16:creationId xmlns:a16="http://schemas.microsoft.com/office/drawing/2014/main" id="{4EF5C2F1-1695-4746-A3A0-CE068AF3C799}"/>
                </a:ext>
              </a:extLst>
            </p:cNvPr>
            <p:cNvGrpSpPr/>
            <p:nvPr/>
          </p:nvGrpSpPr>
          <p:grpSpPr>
            <a:xfrm>
              <a:off x="7639354" y="1212977"/>
              <a:ext cx="924366" cy="519956"/>
              <a:chOff x="7663543" y="1210386"/>
              <a:chExt cx="924366" cy="519956"/>
            </a:xfrm>
          </p:grpSpPr>
          <p:pic>
            <p:nvPicPr>
              <p:cNvPr id="88" name="Afbeelding 87">
                <a:extLst>
                  <a:ext uri="{FF2B5EF4-FFF2-40B4-BE49-F238E27FC236}">
                    <a16:creationId xmlns:a16="http://schemas.microsoft.com/office/drawing/2014/main" id="{C3841BF6-23F7-48D9-B41E-B7702E7758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663543" y="1210386"/>
                <a:ext cx="924366" cy="519956"/>
              </a:xfrm>
              <a:prstGeom prst="rect">
                <a:avLst/>
              </a:prstGeom>
            </p:spPr>
          </p:pic>
          <p:sp>
            <p:nvSpPr>
              <p:cNvPr id="89" name="Rechthoek 88">
                <a:extLst>
                  <a:ext uri="{FF2B5EF4-FFF2-40B4-BE49-F238E27FC236}">
                    <a16:creationId xmlns:a16="http://schemas.microsoft.com/office/drawing/2014/main" id="{45017054-1ABC-4891-AB48-A747AF6A73DE}"/>
                  </a:ext>
                </a:extLst>
              </p:cNvPr>
              <p:cNvSpPr/>
              <p:nvPr/>
            </p:nvSpPr>
            <p:spPr>
              <a:xfrm>
                <a:off x="7669845" y="1210386"/>
                <a:ext cx="911761" cy="512138"/>
              </a:xfrm>
              <a:prstGeom prst="rect">
                <a:avLst/>
              </a:prstGeom>
              <a:noFill/>
              <a:ln w="19050">
                <a:solidFill>
                  <a:srgbClr val="1A80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grpSp>
        <p:nvGrpSpPr>
          <p:cNvPr id="3" name="Groep 2">
            <a:extLst>
              <a:ext uri="{FF2B5EF4-FFF2-40B4-BE49-F238E27FC236}">
                <a16:creationId xmlns:a16="http://schemas.microsoft.com/office/drawing/2014/main" id="{D57CA7AF-7B6F-4E30-A3A5-7A58E53A1597}"/>
              </a:ext>
            </a:extLst>
          </p:cNvPr>
          <p:cNvGrpSpPr/>
          <p:nvPr/>
        </p:nvGrpSpPr>
        <p:grpSpPr>
          <a:xfrm>
            <a:off x="7593874" y="2453614"/>
            <a:ext cx="2264229" cy="670560"/>
            <a:chOff x="7593874" y="2453614"/>
            <a:chExt cx="2264229" cy="670560"/>
          </a:xfrm>
        </p:grpSpPr>
        <p:sp>
          <p:nvSpPr>
            <p:cNvPr id="82" name="Rechthoek 81">
              <a:extLst>
                <a:ext uri="{FF2B5EF4-FFF2-40B4-BE49-F238E27FC236}">
                  <a16:creationId xmlns:a16="http://schemas.microsoft.com/office/drawing/2014/main" id="{E32317CD-CE46-4135-ACD0-969B10911B16}"/>
                </a:ext>
              </a:extLst>
            </p:cNvPr>
            <p:cNvSpPr/>
            <p:nvPr/>
          </p:nvSpPr>
          <p:spPr>
            <a:xfrm>
              <a:off x="7593874" y="2453614"/>
              <a:ext cx="2264229" cy="670560"/>
            </a:xfrm>
            <a:prstGeom prst="rect">
              <a:avLst/>
            </a:prstGeom>
            <a:solidFill>
              <a:srgbClr val="ED4D0F"/>
            </a:solidFill>
            <a:ln>
              <a:solidFill>
                <a:srgbClr val="ED4D0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5" name="Tekstvak 84">
              <a:extLst>
                <a:ext uri="{FF2B5EF4-FFF2-40B4-BE49-F238E27FC236}">
                  <a16:creationId xmlns:a16="http://schemas.microsoft.com/office/drawing/2014/main" id="{3CD82FA3-A164-4C4C-A4D8-49E4DF34FDF9}"/>
                </a:ext>
              </a:extLst>
            </p:cNvPr>
            <p:cNvSpPr txBox="1"/>
            <p:nvPr/>
          </p:nvSpPr>
          <p:spPr>
            <a:xfrm>
              <a:off x="8544345" y="2635005"/>
              <a:ext cx="7216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fabriek</a:t>
              </a:r>
              <a:endParaRPr lang="nl-NL" dirty="0">
                <a:solidFill>
                  <a:schemeClr val="bg1"/>
                </a:solidFill>
              </a:endParaRPr>
            </a:p>
          </p:txBody>
        </p:sp>
        <p:grpSp>
          <p:nvGrpSpPr>
            <p:cNvPr id="90" name="Groep 89">
              <a:extLst>
                <a:ext uri="{FF2B5EF4-FFF2-40B4-BE49-F238E27FC236}">
                  <a16:creationId xmlns:a16="http://schemas.microsoft.com/office/drawing/2014/main" id="{92CD5599-72C7-421C-A95C-31CD84131BB3}"/>
                </a:ext>
              </a:extLst>
            </p:cNvPr>
            <p:cNvGrpSpPr/>
            <p:nvPr/>
          </p:nvGrpSpPr>
          <p:grpSpPr>
            <a:xfrm>
              <a:off x="7639354" y="2530733"/>
              <a:ext cx="911762" cy="516320"/>
              <a:chOff x="7639354" y="3821691"/>
              <a:chExt cx="911762" cy="516320"/>
            </a:xfrm>
          </p:grpSpPr>
          <p:pic>
            <p:nvPicPr>
              <p:cNvPr id="91" name="Afbeelding 90">
                <a:extLst>
                  <a:ext uri="{FF2B5EF4-FFF2-40B4-BE49-F238E27FC236}">
                    <a16:creationId xmlns:a16="http://schemas.microsoft.com/office/drawing/2014/main" id="{AC9909E1-7D78-4E32-B671-094E26FD4B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7639355" y="3821691"/>
                <a:ext cx="911761" cy="512138"/>
              </a:xfrm>
              <a:custGeom>
                <a:avLst/>
                <a:gdLst>
                  <a:gd name="connsiteX0" fmla="*/ 0 w 911761"/>
                  <a:gd name="connsiteY0" fmla="*/ 0 h 512138"/>
                  <a:gd name="connsiteX1" fmla="*/ 911761 w 911761"/>
                  <a:gd name="connsiteY1" fmla="*/ 0 h 512138"/>
                  <a:gd name="connsiteX2" fmla="*/ 911761 w 911761"/>
                  <a:gd name="connsiteY2" fmla="*/ 512138 h 512138"/>
                  <a:gd name="connsiteX3" fmla="*/ 0 w 911761"/>
                  <a:gd name="connsiteY3" fmla="*/ 512138 h 512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1761" h="512138">
                    <a:moveTo>
                      <a:pt x="0" y="0"/>
                    </a:moveTo>
                    <a:lnTo>
                      <a:pt x="911761" y="0"/>
                    </a:lnTo>
                    <a:lnTo>
                      <a:pt x="911761" y="512138"/>
                    </a:lnTo>
                    <a:lnTo>
                      <a:pt x="0" y="512138"/>
                    </a:lnTo>
                    <a:close/>
                  </a:path>
                </a:pathLst>
              </a:custGeom>
            </p:spPr>
          </p:pic>
          <p:sp>
            <p:nvSpPr>
              <p:cNvPr id="92" name="Rechthoek 91">
                <a:extLst>
                  <a:ext uri="{FF2B5EF4-FFF2-40B4-BE49-F238E27FC236}">
                    <a16:creationId xmlns:a16="http://schemas.microsoft.com/office/drawing/2014/main" id="{79B42605-2146-41F3-8EAE-DD390DB23124}"/>
                  </a:ext>
                </a:extLst>
              </p:cNvPr>
              <p:cNvSpPr/>
              <p:nvPr/>
            </p:nvSpPr>
            <p:spPr>
              <a:xfrm>
                <a:off x="7639354" y="3825873"/>
                <a:ext cx="911761" cy="512138"/>
              </a:xfrm>
              <a:prstGeom prst="rect">
                <a:avLst/>
              </a:prstGeom>
              <a:noFill/>
              <a:ln w="19050">
                <a:solidFill>
                  <a:srgbClr val="1A80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grpSp>
        <p:nvGrpSpPr>
          <p:cNvPr id="4" name="Groep 3">
            <a:extLst>
              <a:ext uri="{FF2B5EF4-FFF2-40B4-BE49-F238E27FC236}">
                <a16:creationId xmlns:a16="http://schemas.microsoft.com/office/drawing/2014/main" id="{12491055-F453-46AE-84D2-FD91B32AEABB}"/>
              </a:ext>
            </a:extLst>
          </p:cNvPr>
          <p:cNvGrpSpPr/>
          <p:nvPr/>
        </p:nvGrpSpPr>
        <p:grpSpPr>
          <a:xfrm>
            <a:off x="7593874" y="3751135"/>
            <a:ext cx="2264229" cy="670560"/>
            <a:chOff x="7593874" y="3751135"/>
            <a:chExt cx="2264229" cy="670560"/>
          </a:xfrm>
        </p:grpSpPr>
        <p:sp>
          <p:nvSpPr>
            <p:cNvPr id="83" name="Rechthoek 82">
              <a:extLst>
                <a:ext uri="{FF2B5EF4-FFF2-40B4-BE49-F238E27FC236}">
                  <a16:creationId xmlns:a16="http://schemas.microsoft.com/office/drawing/2014/main" id="{8C8145E9-8C01-42D8-91C0-24A9F7E518C4}"/>
                </a:ext>
              </a:extLst>
            </p:cNvPr>
            <p:cNvSpPr/>
            <p:nvPr/>
          </p:nvSpPr>
          <p:spPr>
            <a:xfrm>
              <a:off x="7593874" y="3751135"/>
              <a:ext cx="2264229" cy="670560"/>
            </a:xfrm>
            <a:prstGeom prst="rect">
              <a:avLst/>
            </a:prstGeom>
            <a:solidFill>
              <a:srgbClr val="ED4D0F"/>
            </a:solidFill>
            <a:ln>
              <a:solidFill>
                <a:srgbClr val="ED4D0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6" name="Tekstvak 85">
              <a:extLst>
                <a:ext uri="{FF2B5EF4-FFF2-40B4-BE49-F238E27FC236}">
                  <a16:creationId xmlns:a16="http://schemas.microsoft.com/office/drawing/2014/main" id="{4096EAFE-E85F-486F-9367-11F96EC2E34E}"/>
                </a:ext>
              </a:extLst>
            </p:cNvPr>
            <p:cNvSpPr txBox="1"/>
            <p:nvPr/>
          </p:nvSpPr>
          <p:spPr>
            <a:xfrm>
              <a:off x="8544345" y="3932526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supermarkt</a:t>
              </a:r>
              <a:endParaRPr lang="nl-NL" dirty="0">
                <a:solidFill>
                  <a:schemeClr val="bg1"/>
                </a:solidFill>
              </a:endParaRPr>
            </a:p>
          </p:txBody>
        </p:sp>
        <p:grpSp>
          <p:nvGrpSpPr>
            <p:cNvPr id="93" name="Groep 92">
              <a:extLst>
                <a:ext uri="{FF2B5EF4-FFF2-40B4-BE49-F238E27FC236}">
                  <a16:creationId xmlns:a16="http://schemas.microsoft.com/office/drawing/2014/main" id="{50FF60D9-F884-4DCB-A1AC-5DFEFE4E57DE}"/>
                </a:ext>
              </a:extLst>
            </p:cNvPr>
            <p:cNvGrpSpPr/>
            <p:nvPr/>
          </p:nvGrpSpPr>
          <p:grpSpPr>
            <a:xfrm>
              <a:off x="7639354" y="3826604"/>
              <a:ext cx="918064" cy="519620"/>
              <a:chOff x="7663543" y="5135476"/>
              <a:chExt cx="918064" cy="519620"/>
            </a:xfrm>
          </p:grpSpPr>
          <p:pic>
            <p:nvPicPr>
              <p:cNvPr id="94" name="Afbeelding 93">
                <a:extLst>
                  <a:ext uri="{FF2B5EF4-FFF2-40B4-BE49-F238E27FC236}">
                    <a16:creationId xmlns:a16="http://schemas.microsoft.com/office/drawing/2014/main" id="{B4AD6336-40BB-4264-A461-5ED063666C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7669846" y="5135476"/>
                <a:ext cx="911761" cy="512138"/>
              </a:xfrm>
              <a:custGeom>
                <a:avLst/>
                <a:gdLst>
                  <a:gd name="connsiteX0" fmla="*/ 0 w 911761"/>
                  <a:gd name="connsiteY0" fmla="*/ 0 h 512138"/>
                  <a:gd name="connsiteX1" fmla="*/ 911761 w 911761"/>
                  <a:gd name="connsiteY1" fmla="*/ 0 h 512138"/>
                  <a:gd name="connsiteX2" fmla="*/ 911761 w 911761"/>
                  <a:gd name="connsiteY2" fmla="*/ 512138 h 512138"/>
                  <a:gd name="connsiteX3" fmla="*/ 0 w 911761"/>
                  <a:gd name="connsiteY3" fmla="*/ 512138 h 512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1761" h="512138">
                    <a:moveTo>
                      <a:pt x="0" y="0"/>
                    </a:moveTo>
                    <a:lnTo>
                      <a:pt x="911761" y="0"/>
                    </a:lnTo>
                    <a:lnTo>
                      <a:pt x="911761" y="512138"/>
                    </a:lnTo>
                    <a:lnTo>
                      <a:pt x="0" y="512138"/>
                    </a:lnTo>
                    <a:close/>
                  </a:path>
                </a:pathLst>
              </a:custGeom>
            </p:spPr>
          </p:pic>
          <p:sp>
            <p:nvSpPr>
              <p:cNvPr id="95" name="Rechthoek 94">
                <a:extLst>
                  <a:ext uri="{FF2B5EF4-FFF2-40B4-BE49-F238E27FC236}">
                    <a16:creationId xmlns:a16="http://schemas.microsoft.com/office/drawing/2014/main" id="{E144E3C6-E5FC-4206-A0FD-B2DFDE5F0D52}"/>
                  </a:ext>
                </a:extLst>
              </p:cNvPr>
              <p:cNvSpPr/>
              <p:nvPr/>
            </p:nvSpPr>
            <p:spPr>
              <a:xfrm>
                <a:off x="7663543" y="5142958"/>
                <a:ext cx="911761" cy="512138"/>
              </a:xfrm>
              <a:prstGeom prst="rect">
                <a:avLst/>
              </a:prstGeom>
              <a:noFill/>
              <a:ln w="19050">
                <a:solidFill>
                  <a:srgbClr val="1A80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96" name="Tekstvak 95">
            <a:extLst>
              <a:ext uri="{FF2B5EF4-FFF2-40B4-BE49-F238E27FC236}">
                <a16:creationId xmlns:a16="http://schemas.microsoft.com/office/drawing/2014/main" id="{C4AB2998-9E05-4E13-9A83-77F1F333E621}"/>
              </a:ext>
            </a:extLst>
          </p:cNvPr>
          <p:cNvSpPr txBox="1"/>
          <p:nvPr/>
        </p:nvSpPr>
        <p:spPr>
          <a:xfrm>
            <a:off x="8196035" y="5076158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i="1" dirty="0">
                <a:solidFill>
                  <a:schemeClr val="bg1"/>
                </a:solidFill>
              </a:rPr>
              <a:t>consument</a:t>
            </a:r>
            <a:endParaRPr lang="nl-NL" i="1" dirty="0">
              <a:solidFill>
                <a:schemeClr val="bg1"/>
              </a:solidFill>
            </a:endParaRPr>
          </a:p>
        </p:txBody>
      </p:sp>
      <p:sp>
        <p:nvSpPr>
          <p:cNvPr id="97" name="Pijl: omlaag 96">
            <a:extLst>
              <a:ext uri="{FF2B5EF4-FFF2-40B4-BE49-F238E27FC236}">
                <a16:creationId xmlns:a16="http://schemas.microsoft.com/office/drawing/2014/main" id="{1815EE26-92F9-4DCB-9A51-CED1AAAAC152}"/>
              </a:ext>
            </a:extLst>
          </p:cNvPr>
          <p:cNvSpPr/>
          <p:nvPr/>
        </p:nvSpPr>
        <p:spPr>
          <a:xfrm>
            <a:off x="7726444" y="1844177"/>
            <a:ext cx="400594" cy="593301"/>
          </a:xfrm>
          <a:prstGeom prst="downArrow">
            <a:avLst/>
          </a:prstGeom>
          <a:solidFill>
            <a:srgbClr val="51A041"/>
          </a:solidFill>
          <a:ln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8" name="Pijl: omlaag 97">
            <a:extLst>
              <a:ext uri="{FF2B5EF4-FFF2-40B4-BE49-F238E27FC236}">
                <a16:creationId xmlns:a16="http://schemas.microsoft.com/office/drawing/2014/main" id="{5AB43A2A-985E-42FB-9053-3EB155A84438}"/>
              </a:ext>
            </a:extLst>
          </p:cNvPr>
          <p:cNvSpPr/>
          <p:nvPr/>
        </p:nvSpPr>
        <p:spPr>
          <a:xfrm>
            <a:off x="7726444" y="3154755"/>
            <a:ext cx="400594" cy="593301"/>
          </a:xfrm>
          <a:prstGeom prst="downArrow">
            <a:avLst/>
          </a:prstGeom>
          <a:solidFill>
            <a:srgbClr val="51A041"/>
          </a:solidFill>
          <a:ln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9" name="Pijl: omlaag 98">
            <a:extLst>
              <a:ext uri="{FF2B5EF4-FFF2-40B4-BE49-F238E27FC236}">
                <a16:creationId xmlns:a16="http://schemas.microsoft.com/office/drawing/2014/main" id="{A7F1D420-18C3-4D58-AC60-C208944ABA1D}"/>
              </a:ext>
            </a:extLst>
          </p:cNvPr>
          <p:cNvSpPr/>
          <p:nvPr/>
        </p:nvSpPr>
        <p:spPr>
          <a:xfrm rot="18897922">
            <a:off x="8086472" y="4499367"/>
            <a:ext cx="400594" cy="593301"/>
          </a:xfrm>
          <a:prstGeom prst="downArrow">
            <a:avLst/>
          </a:prstGeom>
          <a:solidFill>
            <a:srgbClr val="51A041"/>
          </a:solidFill>
          <a:ln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8" name="Groep 7">
            <a:extLst>
              <a:ext uri="{FF2B5EF4-FFF2-40B4-BE49-F238E27FC236}">
                <a16:creationId xmlns:a16="http://schemas.microsoft.com/office/drawing/2014/main" id="{FAE3BE88-36CF-4517-AD62-FC3F368ED7F1}"/>
              </a:ext>
            </a:extLst>
          </p:cNvPr>
          <p:cNvGrpSpPr/>
          <p:nvPr/>
        </p:nvGrpSpPr>
        <p:grpSpPr>
          <a:xfrm>
            <a:off x="9267854" y="1838308"/>
            <a:ext cx="1056734" cy="593301"/>
            <a:chOff x="9267854" y="1838308"/>
            <a:chExt cx="1056734" cy="593301"/>
          </a:xfrm>
        </p:grpSpPr>
        <p:pic>
          <p:nvPicPr>
            <p:cNvPr id="100" name="Afbeelding 99">
              <a:extLst>
                <a:ext uri="{FF2B5EF4-FFF2-40B4-BE49-F238E27FC236}">
                  <a16:creationId xmlns:a16="http://schemas.microsoft.com/office/drawing/2014/main" id="{963C4A86-0EF3-4DA5-81ED-2B4E65E7E0D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795208" y="2055527"/>
              <a:ext cx="529380" cy="288000"/>
            </a:xfrm>
            <a:prstGeom prst="rect">
              <a:avLst/>
            </a:prstGeom>
          </p:spPr>
        </p:pic>
        <p:grpSp>
          <p:nvGrpSpPr>
            <p:cNvPr id="103" name="Groep 102">
              <a:extLst>
                <a:ext uri="{FF2B5EF4-FFF2-40B4-BE49-F238E27FC236}">
                  <a16:creationId xmlns:a16="http://schemas.microsoft.com/office/drawing/2014/main" id="{561E2634-6576-451A-8596-422EFCBFA710}"/>
                </a:ext>
              </a:extLst>
            </p:cNvPr>
            <p:cNvGrpSpPr/>
            <p:nvPr/>
          </p:nvGrpSpPr>
          <p:grpSpPr>
            <a:xfrm>
              <a:off x="9267854" y="1838308"/>
              <a:ext cx="400594" cy="593301"/>
              <a:chOff x="9459446" y="1838308"/>
              <a:chExt cx="400594" cy="593301"/>
            </a:xfrm>
          </p:grpSpPr>
          <p:sp>
            <p:nvSpPr>
              <p:cNvPr id="104" name="Pijl: omlaag 103">
                <a:extLst>
                  <a:ext uri="{FF2B5EF4-FFF2-40B4-BE49-F238E27FC236}">
                    <a16:creationId xmlns:a16="http://schemas.microsoft.com/office/drawing/2014/main" id="{7C49B933-6A65-4B0F-91B9-AFC16E866BC9}"/>
                  </a:ext>
                </a:extLst>
              </p:cNvPr>
              <p:cNvSpPr/>
              <p:nvPr/>
            </p:nvSpPr>
            <p:spPr>
              <a:xfrm flipV="1">
                <a:off x="9459446" y="1838308"/>
                <a:ext cx="400594" cy="593301"/>
              </a:xfrm>
              <a:prstGeom prst="downArrow">
                <a:avLst/>
              </a:prstGeom>
              <a:solidFill>
                <a:srgbClr val="51A041"/>
              </a:solidFill>
              <a:ln>
                <a:solidFill>
                  <a:srgbClr val="1A80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5" name="Tekstvak 104">
                <a:extLst>
                  <a:ext uri="{FF2B5EF4-FFF2-40B4-BE49-F238E27FC236}">
                    <a16:creationId xmlns:a16="http://schemas.microsoft.com/office/drawing/2014/main" id="{6A89A954-EBBE-4D3E-A6F4-325FB996CC0A}"/>
                  </a:ext>
                </a:extLst>
              </p:cNvPr>
              <p:cNvSpPr txBox="1"/>
              <p:nvPr/>
            </p:nvSpPr>
            <p:spPr>
              <a:xfrm>
                <a:off x="9517717" y="2005261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b="1" dirty="0">
                    <a:solidFill>
                      <a:schemeClr val="bg1"/>
                    </a:solidFill>
                  </a:rPr>
                  <a:t>€</a:t>
                </a:r>
                <a:endParaRPr lang="nl-NL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" name="Groep 8">
            <a:extLst>
              <a:ext uri="{FF2B5EF4-FFF2-40B4-BE49-F238E27FC236}">
                <a16:creationId xmlns:a16="http://schemas.microsoft.com/office/drawing/2014/main" id="{54133735-1B01-44EE-B8CD-DF4DC39E5BC0}"/>
              </a:ext>
            </a:extLst>
          </p:cNvPr>
          <p:cNvGrpSpPr/>
          <p:nvPr/>
        </p:nvGrpSpPr>
        <p:grpSpPr>
          <a:xfrm>
            <a:off x="9033784" y="4463760"/>
            <a:ext cx="1106708" cy="593301"/>
            <a:chOff x="9033784" y="4463760"/>
            <a:chExt cx="1106708" cy="593301"/>
          </a:xfrm>
        </p:grpSpPr>
        <p:pic>
          <p:nvPicPr>
            <p:cNvPr id="102" name="Afbeelding 101">
              <a:extLst>
                <a:ext uri="{FF2B5EF4-FFF2-40B4-BE49-F238E27FC236}">
                  <a16:creationId xmlns:a16="http://schemas.microsoft.com/office/drawing/2014/main" id="{1D809719-A7FB-4910-B848-23FF6821900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621470" y="4642128"/>
              <a:ext cx="519022" cy="288000"/>
            </a:xfrm>
            <a:prstGeom prst="rect">
              <a:avLst/>
            </a:prstGeom>
          </p:spPr>
        </p:pic>
        <p:grpSp>
          <p:nvGrpSpPr>
            <p:cNvPr id="109" name="Groep 108">
              <a:extLst>
                <a:ext uri="{FF2B5EF4-FFF2-40B4-BE49-F238E27FC236}">
                  <a16:creationId xmlns:a16="http://schemas.microsoft.com/office/drawing/2014/main" id="{CB78C088-89E1-49B7-9F12-942788327AAC}"/>
                </a:ext>
              </a:extLst>
            </p:cNvPr>
            <p:cNvGrpSpPr/>
            <p:nvPr/>
          </p:nvGrpSpPr>
          <p:grpSpPr>
            <a:xfrm>
              <a:off x="9033784" y="4463760"/>
              <a:ext cx="400594" cy="593301"/>
              <a:chOff x="9033784" y="5752627"/>
              <a:chExt cx="400594" cy="593301"/>
            </a:xfrm>
          </p:grpSpPr>
          <p:sp>
            <p:nvSpPr>
              <p:cNvPr id="110" name="Pijl: omlaag 109">
                <a:extLst>
                  <a:ext uri="{FF2B5EF4-FFF2-40B4-BE49-F238E27FC236}">
                    <a16:creationId xmlns:a16="http://schemas.microsoft.com/office/drawing/2014/main" id="{008925DB-DE66-49E7-8BE3-567320EC4757}"/>
                  </a:ext>
                </a:extLst>
              </p:cNvPr>
              <p:cNvSpPr/>
              <p:nvPr/>
            </p:nvSpPr>
            <p:spPr>
              <a:xfrm rot="12712451">
                <a:off x="9033784" y="5752627"/>
                <a:ext cx="400594" cy="593301"/>
              </a:xfrm>
              <a:prstGeom prst="downArrow">
                <a:avLst/>
              </a:prstGeom>
              <a:solidFill>
                <a:srgbClr val="51A041"/>
              </a:solidFill>
              <a:ln>
                <a:solidFill>
                  <a:srgbClr val="1A80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1" name="Tekstvak 110">
                <a:extLst>
                  <a:ext uri="{FF2B5EF4-FFF2-40B4-BE49-F238E27FC236}">
                    <a16:creationId xmlns:a16="http://schemas.microsoft.com/office/drawing/2014/main" id="{F2EAB1B5-4643-4682-861F-9E514B51994E}"/>
                  </a:ext>
                </a:extLst>
              </p:cNvPr>
              <p:cNvSpPr txBox="1"/>
              <p:nvPr/>
            </p:nvSpPr>
            <p:spPr>
              <a:xfrm>
                <a:off x="9072835" y="5930995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b="1" dirty="0">
                    <a:solidFill>
                      <a:schemeClr val="bg1"/>
                    </a:solidFill>
                  </a:rPr>
                  <a:t>€</a:t>
                </a:r>
                <a:endParaRPr lang="nl-NL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" name="Groep 6">
            <a:extLst>
              <a:ext uri="{FF2B5EF4-FFF2-40B4-BE49-F238E27FC236}">
                <a16:creationId xmlns:a16="http://schemas.microsoft.com/office/drawing/2014/main" id="{5B63EBDB-060C-4EFB-9B26-F8DBC3716E6B}"/>
              </a:ext>
            </a:extLst>
          </p:cNvPr>
          <p:cNvGrpSpPr/>
          <p:nvPr/>
        </p:nvGrpSpPr>
        <p:grpSpPr>
          <a:xfrm>
            <a:off x="9267854" y="3148886"/>
            <a:ext cx="1108406" cy="593301"/>
            <a:chOff x="9267854" y="3148886"/>
            <a:chExt cx="1108406" cy="593301"/>
          </a:xfrm>
        </p:grpSpPr>
        <p:pic>
          <p:nvPicPr>
            <p:cNvPr id="101" name="Afbeelding 100">
              <a:extLst>
                <a:ext uri="{FF2B5EF4-FFF2-40B4-BE49-F238E27FC236}">
                  <a16:creationId xmlns:a16="http://schemas.microsoft.com/office/drawing/2014/main" id="{674CC137-7A6F-4CD8-9AF0-694FAEB02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760511" y="3288171"/>
              <a:ext cx="521092" cy="288000"/>
            </a:xfrm>
            <a:prstGeom prst="rect">
              <a:avLst/>
            </a:prstGeom>
          </p:spPr>
        </p:pic>
        <p:grpSp>
          <p:nvGrpSpPr>
            <p:cNvPr id="106" name="Groep 105">
              <a:extLst>
                <a:ext uri="{FF2B5EF4-FFF2-40B4-BE49-F238E27FC236}">
                  <a16:creationId xmlns:a16="http://schemas.microsoft.com/office/drawing/2014/main" id="{E55068D4-3640-4552-ABDC-7D57043F5F0F}"/>
                </a:ext>
              </a:extLst>
            </p:cNvPr>
            <p:cNvGrpSpPr/>
            <p:nvPr/>
          </p:nvGrpSpPr>
          <p:grpSpPr>
            <a:xfrm>
              <a:off x="9267854" y="3148886"/>
              <a:ext cx="400594" cy="593301"/>
              <a:chOff x="9459446" y="4437753"/>
              <a:chExt cx="400594" cy="593301"/>
            </a:xfrm>
          </p:grpSpPr>
          <p:sp>
            <p:nvSpPr>
              <p:cNvPr id="107" name="Pijl: omlaag 106">
                <a:extLst>
                  <a:ext uri="{FF2B5EF4-FFF2-40B4-BE49-F238E27FC236}">
                    <a16:creationId xmlns:a16="http://schemas.microsoft.com/office/drawing/2014/main" id="{A5BAB964-A28A-41C8-9902-E0553F95B902}"/>
                  </a:ext>
                </a:extLst>
              </p:cNvPr>
              <p:cNvSpPr/>
              <p:nvPr/>
            </p:nvSpPr>
            <p:spPr>
              <a:xfrm flipV="1">
                <a:off x="9459446" y="4437753"/>
                <a:ext cx="400594" cy="593301"/>
              </a:xfrm>
              <a:prstGeom prst="downArrow">
                <a:avLst/>
              </a:prstGeom>
              <a:solidFill>
                <a:srgbClr val="51A041"/>
              </a:solidFill>
              <a:ln>
                <a:solidFill>
                  <a:srgbClr val="1A80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8" name="Tekstvak 107">
                <a:extLst>
                  <a:ext uri="{FF2B5EF4-FFF2-40B4-BE49-F238E27FC236}">
                    <a16:creationId xmlns:a16="http://schemas.microsoft.com/office/drawing/2014/main" id="{E519503D-57EC-4124-89B2-0B7B6376108F}"/>
                  </a:ext>
                </a:extLst>
              </p:cNvPr>
              <p:cNvSpPr txBox="1"/>
              <p:nvPr/>
            </p:nvSpPr>
            <p:spPr>
              <a:xfrm>
                <a:off x="9517717" y="4621903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b="1" dirty="0">
                    <a:solidFill>
                      <a:schemeClr val="bg1"/>
                    </a:solidFill>
                  </a:rPr>
                  <a:t>€</a:t>
                </a:r>
                <a:endParaRPr lang="nl-NL" b="1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112" name="Afbeelding 111">
              <a:extLst>
                <a:ext uri="{FF2B5EF4-FFF2-40B4-BE49-F238E27FC236}">
                  <a16:creationId xmlns:a16="http://schemas.microsoft.com/office/drawing/2014/main" id="{F200FEEC-FD7E-47E7-897E-54F4E1701E1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846880" y="3407802"/>
              <a:ext cx="529380" cy="28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1978519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96" grpId="0"/>
      <p:bldP spid="97" grpId="0" animBg="1"/>
      <p:bldP spid="98" grpId="0" animBg="1"/>
      <p:bldP spid="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45528F-CA9B-4DE5-9316-BE9D0145C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Toegevoegde waarde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C5051B-1F73-46DC-8A6C-77F3191FF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715760" cy="4351338"/>
          </a:xfrm>
        </p:spPr>
        <p:txBody>
          <a:bodyPr>
            <a:normAutofit/>
          </a:bodyPr>
          <a:lstStyle/>
          <a:p>
            <a:r>
              <a:rPr lang="nl-NL" sz="2000" dirty="0"/>
              <a:t>Elk bedrijf verkoopt zijn product voor meer geld dan de inkoopwaarde:</a:t>
            </a:r>
          </a:p>
          <a:p>
            <a:r>
              <a:rPr lang="nl-NL" sz="2000" b="1" dirty="0"/>
              <a:t>Toegevoegde waarde </a:t>
            </a:r>
            <a:r>
              <a:rPr lang="nl-NL" sz="2000" dirty="0"/>
              <a:t>= omzet – inkopen</a:t>
            </a:r>
          </a:p>
          <a:p>
            <a:endParaRPr lang="nl-NL" sz="2000" dirty="0"/>
          </a:p>
          <a:p>
            <a:r>
              <a:rPr lang="nl-NL" sz="2000" dirty="0"/>
              <a:t>Som van toegevoegde waardes in bedrijfskolom</a:t>
            </a:r>
            <a:br>
              <a:rPr lang="nl-NL" sz="2000" dirty="0"/>
            </a:br>
            <a:r>
              <a:rPr lang="nl-NL" sz="2000" dirty="0"/>
              <a:t>= bedrag dat consument betaalt.</a:t>
            </a:r>
          </a:p>
          <a:p>
            <a:r>
              <a:rPr lang="nl-NL" sz="2000" dirty="0"/>
              <a:t>20 + 50 + 30 = 100</a:t>
            </a:r>
          </a:p>
          <a:p>
            <a:endParaRPr lang="nl-NL" sz="2000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BD9360B2-A18A-460B-9C9D-87A00A366C72}"/>
              </a:ext>
            </a:extLst>
          </p:cNvPr>
          <p:cNvSpPr/>
          <p:nvPr/>
        </p:nvSpPr>
        <p:spPr>
          <a:xfrm>
            <a:off x="7593874" y="1147439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BB200C15-D665-484D-A3F8-54E3E65BC8F6}"/>
              </a:ext>
            </a:extLst>
          </p:cNvPr>
          <p:cNvSpPr/>
          <p:nvPr/>
        </p:nvSpPr>
        <p:spPr>
          <a:xfrm>
            <a:off x="7593874" y="2453614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B7E3BC7-9C39-4C8F-A5D2-422754B1D59C}"/>
              </a:ext>
            </a:extLst>
          </p:cNvPr>
          <p:cNvSpPr/>
          <p:nvPr/>
        </p:nvSpPr>
        <p:spPr>
          <a:xfrm>
            <a:off x="7593874" y="3751135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FF12004-CE05-489B-A9D5-3D2FCD78A4DC}"/>
              </a:ext>
            </a:extLst>
          </p:cNvPr>
          <p:cNvSpPr txBox="1"/>
          <p:nvPr/>
        </p:nvSpPr>
        <p:spPr>
          <a:xfrm>
            <a:off x="8544345" y="1316475"/>
            <a:ext cx="1407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melkveehouder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74C5CF7-41D9-4D1F-916D-5AB38E0F5925}"/>
              </a:ext>
            </a:extLst>
          </p:cNvPr>
          <p:cNvSpPr txBox="1"/>
          <p:nvPr/>
        </p:nvSpPr>
        <p:spPr>
          <a:xfrm>
            <a:off x="8544345" y="2635005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fabriek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6FF8CCFD-D1F9-4D08-BD9B-0573EF582EF9}"/>
              </a:ext>
            </a:extLst>
          </p:cNvPr>
          <p:cNvSpPr txBox="1"/>
          <p:nvPr/>
        </p:nvSpPr>
        <p:spPr>
          <a:xfrm>
            <a:off x="8544345" y="3932526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supermarkt</a:t>
            </a:r>
            <a:endParaRPr lang="nl-NL" dirty="0">
              <a:solidFill>
                <a:schemeClr val="bg1"/>
              </a:solidFill>
            </a:endParaRPr>
          </a:p>
        </p:txBody>
      </p:sp>
      <p:grpSp>
        <p:nvGrpSpPr>
          <p:cNvPr id="12" name="Groep 11">
            <a:extLst>
              <a:ext uri="{FF2B5EF4-FFF2-40B4-BE49-F238E27FC236}">
                <a16:creationId xmlns:a16="http://schemas.microsoft.com/office/drawing/2014/main" id="{B43AB3A1-7D0D-4AEF-95AD-638E94FA886F}"/>
              </a:ext>
            </a:extLst>
          </p:cNvPr>
          <p:cNvGrpSpPr/>
          <p:nvPr/>
        </p:nvGrpSpPr>
        <p:grpSpPr>
          <a:xfrm>
            <a:off x="7639354" y="1212977"/>
            <a:ext cx="924366" cy="519956"/>
            <a:chOff x="7663543" y="1210386"/>
            <a:chExt cx="924366" cy="519956"/>
          </a:xfrm>
        </p:grpSpPr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29CAF7B7-C1D2-41A6-8535-9484A3BB8B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63543" y="1210386"/>
              <a:ext cx="924366" cy="519956"/>
            </a:xfrm>
            <a:prstGeom prst="rect">
              <a:avLst/>
            </a:prstGeom>
          </p:spPr>
        </p:pic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8B5AE40D-5B0B-4245-B94D-EA1814045B10}"/>
                </a:ext>
              </a:extLst>
            </p:cNvPr>
            <p:cNvSpPr/>
            <p:nvPr/>
          </p:nvSpPr>
          <p:spPr>
            <a:xfrm>
              <a:off x="7669845" y="1210386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8" name="Groep 17">
            <a:extLst>
              <a:ext uri="{FF2B5EF4-FFF2-40B4-BE49-F238E27FC236}">
                <a16:creationId xmlns:a16="http://schemas.microsoft.com/office/drawing/2014/main" id="{CB823545-D1A0-4661-B3BC-561B766FAFDE}"/>
              </a:ext>
            </a:extLst>
          </p:cNvPr>
          <p:cNvGrpSpPr/>
          <p:nvPr/>
        </p:nvGrpSpPr>
        <p:grpSpPr>
          <a:xfrm>
            <a:off x="7639354" y="2530733"/>
            <a:ext cx="911762" cy="516320"/>
            <a:chOff x="7639354" y="3821691"/>
            <a:chExt cx="911762" cy="516320"/>
          </a:xfrm>
        </p:grpSpPr>
        <p:pic>
          <p:nvPicPr>
            <p:cNvPr id="19" name="Afbeelding 18">
              <a:extLst>
                <a:ext uri="{FF2B5EF4-FFF2-40B4-BE49-F238E27FC236}">
                  <a16:creationId xmlns:a16="http://schemas.microsoft.com/office/drawing/2014/main" id="{0FAD7F40-DAEB-4105-A457-5DE005FA70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639355" y="3821691"/>
              <a:ext cx="911761" cy="512138"/>
            </a:xfrm>
            <a:custGeom>
              <a:avLst/>
              <a:gdLst>
                <a:gd name="connsiteX0" fmla="*/ 0 w 911761"/>
                <a:gd name="connsiteY0" fmla="*/ 0 h 512138"/>
                <a:gd name="connsiteX1" fmla="*/ 911761 w 911761"/>
                <a:gd name="connsiteY1" fmla="*/ 0 h 512138"/>
                <a:gd name="connsiteX2" fmla="*/ 911761 w 911761"/>
                <a:gd name="connsiteY2" fmla="*/ 512138 h 512138"/>
                <a:gd name="connsiteX3" fmla="*/ 0 w 911761"/>
                <a:gd name="connsiteY3" fmla="*/ 512138 h 512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1761" h="512138">
                  <a:moveTo>
                    <a:pt x="0" y="0"/>
                  </a:moveTo>
                  <a:lnTo>
                    <a:pt x="911761" y="0"/>
                  </a:lnTo>
                  <a:lnTo>
                    <a:pt x="911761" y="512138"/>
                  </a:lnTo>
                  <a:lnTo>
                    <a:pt x="0" y="512138"/>
                  </a:lnTo>
                  <a:close/>
                </a:path>
              </a:pathLst>
            </a:custGeom>
          </p:spPr>
        </p:pic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C5382E36-7C8E-4E68-92D9-48EA2833A095}"/>
                </a:ext>
              </a:extLst>
            </p:cNvPr>
            <p:cNvSpPr/>
            <p:nvPr/>
          </p:nvSpPr>
          <p:spPr>
            <a:xfrm>
              <a:off x="7639354" y="3825873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1" name="Groep 20">
            <a:extLst>
              <a:ext uri="{FF2B5EF4-FFF2-40B4-BE49-F238E27FC236}">
                <a16:creationId xmlns:a16="http://schemas.microsoft.com/office/drawing/2014/main" id="{18724EEA-743A-49C6-A00C-B0EEFC15CA61}"/>
              </a:ext>
            </a:extLst>
          </p:cNvPr>
          <p:cNvGrpSpPr/>
          <p:nvPr/>
        </p:nvGrpSpPr>
        <p:grpSpPr>
          <a:xfrm>
            <a:off x="7639354" y="3826604"/>
            <a:ext cx="918064" cy="519620"/>
            <a:chOff x="7663543" y="5135476"/>
            <a:chExt cx="918064" cy="519620"/>
          </a:xfrm>
        </p:grpSpPr>
        <p:pic>
          <p:nvPicPr>
            <p:cNvPr id="22" name="Afbeelding 21">
              <a:extLst>
                <a:ext uri="{FF2B5EF4-FFF2-40B4-BE49-F238E27FC236}">
                  <a16:creationId xmlns:a16="http://schemas.microsoft.com/office/drawing/2014/main" id="{504E219A-05F1-48AA-830B-D465533A9D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669846" y="5135476"/>
              <a:ext cx="911761" cy="512138"/>
            </a:xfrm>
            <a:custGeom>
              <a:avLst/>
              <a:gdLst>
                <a:gd name="connsiteX0" fmla="*/ 0 w 911761"/>
                <a:gd name="connsiteY0" fmla="*/ 0 h 512138"/>
                <a:gd name="connsiteX1" fmla="*/ 911761 w 911761"/>
                <a:gd name="connsiteY1" fmla="*/ 0 h 512138"/>
                <a:gd name="connsiteX2" fmla="*/ 911761 w 911761"/>
                <a:gd name="connsiteY2" fmla="*/ 512138 h 512138"/>
                <a:gd name="connsiteX3" fmla="*/ 0 w 911761"/>
                <a:gd name="connsiteY3" fmla="*/ 512138 h 512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1761" h="512138">
                  <a:moveTo>
                    <a:pt x="0" y="0"/>
                  </a:moveTo>
                  <a:lnTo>
                    <a:pt x="911761" y="0"/>
                  </a:lnTo>
                  <a:lnTo>
                    <a:pt x="911761" y="512138"/>
                  </a:lnTo>
                  <a:lnTo>
                    <a:pt x="0" y="512138"/>
                  </a:lnTo>
                  <a:close/>
                </a:path>
              </a:pathLst>
            </a:custGeom>
          </p:spPr>
        </p:pic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8A2E53E5-F6AB-444E-BA41-30B3DD3C49C3}"/>
                </a:ext>
              </a:extLst>
            </p:cNvPr>
            <p:cNvSpPr/>
            <p:nvPr/>
          </p:nvSpPr>
          <p:spPr>
            <a:xfrm>
              <a:off x="7663543" y="5142958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4" name="Tekstvak 23">
            <a:extLst>
              <a:ext uri="{FF2B5EF4-FFF2-40B4-BE49-F238E27FC236}">
                <a16:creationId xmlns:a16="http://schemas.microsoft.com/office/drawing/2014/main" id="{6658CD67-9630-403D-80D0-359DFBA5E847}"/>
              </a:ext>
            </a:extLst>
          </p:cNvPr>
          <p:cNvSpPr txBox="1"/>
          <p:nvPr/>
        </p:nvSpPr>
        <p:spPr>
          <a:xfrm>
            <a:off x="8196035" y="5076158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i="1" dirty="0">
                <a:solidFill>
                  <a:schemeClr val="bg1"/>
                </a:solidFill>
              </a:rPr>
              <a:t>consument</a:t>
            </a:r>
            <a:endParaRPr lang="nl-NL" i="1" dirty="0">
              <a:solidFill>
                <a:schemeClr val="bg1"/>
              </a:solidFill>
            </a:endParaRPr>
          </a:p>
        </p:txBody>
      </p:sp>
      <p:sp>
        <p:nvSpPr>
          <p:cNvPr id="25" name="Pijl: omlaag 24">
            <a:extLst>
              <a:ext uri="{FF2B5EF4-FFF2-40B4-BE49-F238E27FC236}">
                <a16:creationId xmlns:a16="http://schemas.microsoft.com/office/drawing/2014/main" id="{4BCBE362-ECA4-4B16-B3D0-3AC4E54A6353}"/>
              </a:ext>
            </a:extLst>
          </p:cNvPr>
          <p:cNvSpPr/>
          <p:nvPr/>
        </p:nvSpPr>
        <p:spPr>
          <a:xfrm>
            <a:off x="7726444" y="1844177"/>
            <a:ext cx="400594" cy="593301"/>
          </a:xfrm>
          <a:prstGeom prst="downArrow">
            <a:avLst/>
          </a:prstGeom>
          <a:solidFill>
            <a:srgbClr val="51A041"/>
          </a:solidFill>
          <a:ln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Pijl: omlaag 26">
            <a:extLst>
              <a:ext uri="{FF2B5EF4-FFF2-40B4-BE49-F238E27FC236}">
                <a16:creationId xmlns:a16="http://schemas.microsoft.com/office/drawing/2014/main" id="{9384FB30-F9FA-47E0-A500-08AD8A4FF04D}"/>
              </a:ext>
            </a:extLst>
          </p:cNvPr>
          <p:cNvSpPr/>
          <p:nvPr/>
        </p:nvSpPr>
        <p:spPr>
          <a:xfrm>
            <a:off x="7726444" y="3154755"/>
            <a:ext cx="400594" cy="593301"/>
          </a:xfrm>
          <a:prstGeom prst="downArrow">
            <a:avLst/>
          </a:prstGeom>
          <a:solidFill>
            <a:srgbClr val="51A041"/>
          </a:solidFill>
          <a:ln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Pijl: omlaag 27">
            <a:extLst>
              <a:ext uri="{FF2B5EF4-FFF2-40B4-BE49-F238E27FC236}">
                <a16:creationId xmlns:a16="http://schemas.microsoft.com/office/drawing/2014/main" id="{E18EAAC2-8E5D-46C6-91F5-0001677F1F2B}"/>
              </a:ext>
            </a:extLst>
          </p:cNvPr>
          <p:cNvSpPr/>
          <p:nvPr/>
        </p:nvSpPr>
        <p:spPr>
          <a:xfrm rot="18897922">
            <a:off x="8086472" y="4499367"/>
            <a:ext cx="400594" cy="593301"/>
          </a:xfrm>
          <a:prstGeom prst="downArrow">
            <a:avLst/>
          </a:prstGeom>
          <a:solidFill>
            <a:srgbClr val="51A041"/>
          </a:solidFill>
          <a:ln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57E0D87A-FAFA-4F6F-A058-CD7B2DFC3E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95208" y="2055527"/>
            <a:ext cx="529380" cy="288000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DB85E668-D271-43E7-8913-2894941817D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60511" y="3288171"/>
            <a:ext cx="521092" cy="288000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38969E3A-8D25-4BA9-A0F2-E1B38B24423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21470" y="4642128"/>
            <a:ext cx="519022" cy="288000"/>
          </a:xfrm>
          <a:prstGeom prst="rect">
            <a:avLst/>
          </a:prstGeom>
        </p:spPr>
      </p:pic>
      <p:grpSp>
        <p:nvGrpSpPr>
          <p:cNvPr id="33" name="Groep 32">
            <a:extLst>
              <a:ext uri="{FF2B5EF4-FFF2-40B4-BE49-F238E27FC236}">
                <a16:creationId xmlns:a16="http://schemas.microsoft.com/office/drawing/2014/main" id="{67027C27-3A53-421F-9436-90AC9CD55722}"/>
              </a:ext>
            </a:extLst>
          </p:cNvPr>
          <p:cNvGrpSpPr/>
          <p:nvPr/>
        </p:nvGrpSpPr>
        <p:grpSpPr>
          <a:xfrm>
            <a:off x="9267854" y="1838308"/>
            <a:ext cx="400594" cy="593301"/>
            <a:chOff x="9459446" y="1838308"/>
            <a:chExt cx="400594" cy="593301"/>
          </a:xfrm>
        </p:grpSpPr>
        <p:sp>
          <p:nvSpPr>
            <p:cNvPr id="34" name="Pijl: omlaag 33">
              <a:extLst>
                <a:ext uri="{FF2B5EF4-FFF2-40B4-BE49-F238E27FC236}">
                  <a16:creationId xmlns:a16="http://schemas.microsoft.com/office/drawing/2014/main" id="{0B4EFB0A-36B1-4B8B-941E-FC91C0E015B1}"/>
                </a:ext>
              </a:extLst>
            </p:cNvPr>
            <p:cNvSpPr/>
            <p:nvPr/>
          </p:nvSpPr>
          <p:spPr>
            <a:xfrm flipV="1">
              <a:off x="9459446" y="1838308"/>
              <a:ext cx="400594" cy="593301"/>
            </a:xfrm>
            <a:prstGeom prst="downArrow">
              <a:avLst/>
            </a:prstGeom>
            <a:solidFill>
              <a:srgbClr val="51A041"/>
            </a:solidFill>
            <a:ln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5" name="Tekstvak 34">
              <a:extLst>
                <a:ext uri="{FF2B5EF4-FFF2-40B4-BE49-F238E27FC236}">
                  <a16:creationId xmlns:a16="http://schemas.microsoft.com/office/drawing/2014/main" id="{ED988319-9CFA-40C7-9BCE-898813792703}"/>
                </a:ext>
              </a:extLst>
            </p:cNvPr>
            <p:cNvSpPr txBox="1"/>
            <p:nvPr/>
          </p:nvSpPr>
          <p:spPr>
            <a:xfrm>
              <a:off x="9517717" y="2005261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" name="Groep 38">
            <a:extLst>
              <a:ext uri="{FF2B5EF4-FFF2-40B4-BE49-F238E27FC236}">
                <a16:creationId xmlns:a16="http://schemas.microsoft.com/office/drawing/2014/main" id="{F871326F-0CAC-4880-8362-6ACA2010B57C}"/>
              </a:ext>
            </a:extLst>
          </p:cNvPr>
          <p:cNvGrpSpPr/>
          <p:nvPr/>
        </p:nvGrpSpPr>
        <p:grpSpPr>
          <a:xfrm>
            <a:off x="9267854" y="3148886"/>
            <a:ext cx="400594" cy="593301"/>
            <a:chOff x="9459446" y="4437753"/>
            <a:chExt cx="400594" cy="593301"/>
          </a:xfrm>
        </p:grpSpPr>
        <p:sp>
          <p:nvSpPr>
            <p:cNvPr id="40" name="Pijl: omlaag 39">
              <a:extLst>
                <a:ext uri="{FF2B5EF4-FFF2-40B4-BE49-F238E27FC236}">
                  <a16:creationId xmlns:a16="http://schemas.microsoft.com/office/drawing/2014/main" id="{579A839C-92ED-4BB3-87F4-C3BA5168A6FC}"/>
                </a:ext>
              </a:extLst>
            </p:cNvPr>
            <p:cNvSpPr/>
            <p:nvPr/>
          </p:nvSpPr>
          <p:spPr>
            <a:xfrm flipV="1">
              <a:off x="9459446" y="4437753"/>
              <a:ext cx="400594" cy="593301"/>
            </a:xfrm>
            <a:prstGeom prst="downArrow">
              <a:avLst/>
            </a:prstGeom>
            <a:solidFill>
              <a:srgbClr val="51A041"/>
            </a:solidFill>
            <a:ln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1" name="Tekstvak 40">
              <a:extLst>
                <a:ext uri="{FF2B5EF4-FFF2-40B4-BE49-F238E27FC236}">
                  <a16:creationId xmlns:a16="http://schemas.microsoft.com/office/drawing/2014/main" id="{B26A3BAF-F8D2-4197-B575-A1F545A69E17}"/>
                </a:ext>
              </a:extLst>
            </p:cNvPr>
            <p:cNvSpPr txBox="1"/>
            <p:nvPr/>
          </p:nvSpPr>
          <p:spPr>
            <a:xfrm>
              <a:off x="9517717" y="4621903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Groep 41">
            <a:extLst>
              <a:ext uri="{FF2B5EF4-FFF2-40B4-BE49-F238E27FC236}">
                <a16:creationId xmlns:a16="http://schemas.microsoft.com/office/drawing/2014/main" id="{886A0DBC-5339-4F3F-B6B3-F7011A193AC8}"/>
              </a:ext>
            </a:extLst>
          </p:cNvPr>
          <p:cNvGrpSpPr/>
          <p:nvPr/>
        </p:nvGrpSpPr>
        <p:grpSpPr>
          <a:xfrm>
            <a:off x="9033784" y="4463760"/>
            <a:ext cx="400594" cy="593301"/>
            <a:chOff x="9033784" y="5752627"/>
            <a:chExt cx="400594" cy="593301"/>
          </a:xfrm>
        </p:grpSpPr>
        <p:sp>
          <p:nvSpPr>
            <p:cNvPr id="43" name="Pijl: omlaag 42">
              <a:extLst>
                <a:ext uri="{FF2B5EF4-FFF2-40B4-BE49-F238E27FC236}">
                  <a16:creationId xmlns:a16="http://schemas.microsoft.com/office/drawing/2014/main" id="{835AD5FF-F5CA-4AE9-9A65-2755DD306CE1}"/>
                </a:ext>
              </a:extLst>
            </p:cNvPr>
            <p:cNvSpPr/>
            <p:nvPr/>
          </p:nvSpPr>
          <p:spPr>
            <a:xfrm rot="12712451">
              <a:off x="9033784" y="5752627"/>
              <a:ext cx="400594" cy="593301"/>
            </a:xfrm>
            <a:prstGeom prst="downArrow">
              <a:avLst/>
            </a:prstGeom>
            <a:solidFill>
              <a:srgbClr val="51A041"/>
            </a:solidFill>
            <a:ln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>
              <a:extLst>
                <a:ext uri="{FF2B5EF4-FFF2-40B4-BE49-F238E27FC236}">
                  <a16:creationId xmlns:a16="http://schemas.microsoft.com/office/drawing/2014/main" id="{FB18914E-34CC-4BE7-AE57-1F1A81315D3B}"/>
                </a:ext>
              </a:extLst>
            </p:cNvPr>
            <p:cNvSpPr txBox="1"/>
            <p:nvPr/>
          </p:nvSpPr>
          <p:spPr>
            <a:xfrm>
              <a:off x="9072835" y="5930995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6" name="Afbeelding 45">
            <a:extLst>
              <a:ext uri="{FF2B5EF4-FFF2-40B4-BE49-F238E27FC236}">
                <a16:creationId xmlns:a16="http://schemas.microsoft.com/office/drawing/2014/main" id="{5900A4A3-A064-43BC-99CD-549DA08B45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6880" y="3407802"/>
            <a:ext cx="529380" cy="288000"/>
          </a:xfrm>
          <a:prstGeom prst="rect">
            <a:avLst/>
          </a:prstGeom>
        </p:spPr>
      </p:pic>
      <p:sp>
        <p:nvSpPr>
          <p:cNvPr id="49" name="Tekstvak 48">
            <a:extLst>
              <a:ext uri="{FF2B5EF4-FFF2-40B4-BE49-F238E27FC236}">
                <a16:creationId xmlns:a16="http://schemas.microsoft.com/office/drawing/2014/main" id="{6C6FC461-3345-4ED0-8DD0-D3A0820E0B6D}"/>
              </a:ext>
            </a:extLst>
          </p:cNvPr>
          <p:cNvSpPr txBox="1"/>
          <p:nvPr/>
        </p:nvSpPr>
        <p:spPr>
          <a:xfrm>
            <a:off x="10059456" y="1369162"/>
            <a:ext cx="2123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Toegevoegde waarde = € 20</a:t>
            </a:r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D63E9F0E-4617-4E1D-9C8B-D3739CCAFB37}"/>
              </a:ext>
            </a:extLst>
          </p:cNvPr>
          <p:cNvSpPr txBox="1"/>
          <p:nvPr/>
        </p:nvSpPr>
        <p:spPr>
          <a:xfrm>
            <a:off x="10059456" y="2650393"/>
            <a:ext cx="2123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Toegevoegde waarde = € 50</a:t>
            </a:r>
          </a:p>
        </p:txBody>
      </p:sp>
      <p:sp>
        <p:nvSpPr>
          <p:cNvPr id="55" name="Tekstvak 54">
            <a:extLst>
              <a:ext uri="{FF2B5EF4-FFF2-40B4-BE49-F238E27FC236}">
                <a16:creationId xmlns:a16="http://schemas.microsoft.com/office/drawing/2014/main" id="{24EA4423-7715-4931-A0C6-07065B303E7E}"/>
              </a:ext>
            </a:extLst>
          </p:cNvPr>
          <p:cNvSpPr txBox="1"/>
          <p:nvPr/>
        </p:nvSpPr>
        <p:spPr>
          <a:xfrm>
            <a:off x="10059456" y="3992664"/>
            <a:ext cx="2123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Toegevoegde waarde = € 30</a:t>
            </a:r>
          </a:p>
        </p:txBody>
      </p:sp>
    </p:spTree>
    <p:extLst>
      <p:ext uri="{BB962C8B-B14F-4D97-AF65-F5344CB8AC3E}">
        <p14:creationId xmlns:p14="http://schemas.microsoft.com/office/powerpoint/2010/main" val="125063487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9" grpId="0"/>
      <p:bldP spid="53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33E9DA-DBE1-4B8A-BC85-A27F34D2A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Integratie ⇒ bedrijfskolom korter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CB74B0-D10E-4FB2-978B-E5C92591C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0994" y="1817999"/>
            <a:ext cx="4476206" cy="4351338"/>
          </a:xfrm>
        </p:spPr>
        <p:txBody>
          <a:bodyPr/>
          <a:lstStyle/>
          <a:p>
            <a:r>
              <a:rPr lang="nl-NL" dirty="0"/>
              <a:t>Boerderijwinkel</a:t>
            </a:r>
          </a:p>
          <a:p>
            <a:endParaRPr lang="nl-NL" dirty="0"/>
          </a:p>
          <a:p>
            <a:r>
              <a:rPr lang="nl-NL" dirty="0"/>
              <a:t>Boer gaat zélf melkproducten maken en verkopen aan de consument</a:t>
            </a:r>
          </a:p>
          <a:p>
            <a:endParaRPr lang="nl-NL" dirty="0"/>
          </a:p>
          <a:p>
            <a:r>
              <a:rPr lang="nl-NL" dirty="0"/>
              <a:t>Meer toegevoegde waarde naar de boer</a:t>
            </a:r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4F4B302D-377D-4AEA-B4CC-0CCC3463BBE0}"/>
              </a:ext>
            </a:extLst>
          </p:cNvPr>
          <p:cNvGrpSpPr/>
          <p:nvPr/>
        </p:nvGrpSpPr>
        <p:grpSpPr>
          <a:xfrm>
            <a:off x="4064174" y="2122825"/>
            <a:ext cx="2329375" cy="670560"/>
            <a:chOff x="4262909" y="2122825"/>
            <a:chExt cx="2329375" cy="670560"/>
          </a:xfrm>
        </p:grpSpPr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5FABC144-963F-4D43-88EE-872E079BA459}"/>
                </a:ext>
              </a:extLst>
            </p:cNvPr>
            <p:cNvSpPr/>
            <p:nvPr/>
          </p:nvSpPr>
          <p:spPr>
            <a:xfrm>
              <a:off x="4262909" y="2122825"/>
              <a:ext cx="2264229" cy="670560"/>
            </a:xfrm>
            <a:prstGeom prst="rect">
              <a:avLst/>
            </a:prstGeom>
            <a:solidFill>
              <a:srgbClr val="ED4D0F"/>
            </a:solidFill>
            <a:ln>
              <a:solidFill>
                <a:srgbClr val="ED4D0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20C34497-91CB-4DAB-A2FA-12EDEB2B8B42}"/>
                </a:ext>
              </a:extLst>
            </p:cNvPr>
            <p:cNvSpPr txBox="1"/>
            <p:nvPr/>
          </p:nvSpPr>
          <p:spPr>
            <a:xfrm>
              <a:off x="5213380" y="2304216"/>
              <a:ext cx="13789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boerderijwinkel</a:t>
              </a:r>
              <a:endParaRPr lang="nl-NL" dirty="0">
                <a:solidFill>
                  <a:schemeClr val="bg1"/>
                </a:solidFill>
              </a:endParaRPr>
            </a:p>
          </p:txBody>
        </p:sp>
        <p:grpSp>
          <p:nvGrpSpPr>
            <p:cNvPr id="12" name="Groep 11">
              <a:extLst>
                <a:ext uri="{FF2B5EF4-FFF2-40B4-BE49-F238E27FC236}">
                  <a16:creationId xmlns:a16="http://schemas.microsoft.com/office/drawing/2014/main" id="{A4A5FA0B-C81F-4B93-A5AB-EBFF6A138350}"/>
                </a:ext>
              </a:extLst>
            </p:cNvPr>
            <p:cNvGrpSpPr/>
            <p:nvPr/>
          </p:nvGrpSpPr>
          <p:grpSpPr>
            <a:xfrm>
              <a:off x="4308389" y="2204126"/>
              <a:ext cx="911761" cy="512139"/>
              <a:chOff x="7186508" y="4224378"/>
              <a:chExt cx="911761" cy="512139"/>
            </a:xfrm>
          </p:grpSpPr>
          <p:pic>
            <p:nvPicPr>
              <p:cNvPr id="4" name="Afbeelding 3">
                <a:extLst>
                  <a:ext uri="{FF2B5EF4-FFF2-40B4-BE49-F238E27FC236}">
                    <a16:creationId xmlns:a16="http://schemas.microsoft.com/office/drawing/2014/main" id="{24163E91-2095-41D5-8526-4F2D9F8FED8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7186508" y="4224379"/>
                <a:ext cx="911761" cy="512138"/>
              </a:xfrm>
              <a:prstGeom prst="rect">
                <a:avLst/>
              </a:prstGeom>
            </p:spPr>
          </p:pic>
          <p:sp>
            <p:nvSpPr>
              <p:cNvPr id="11" name="Rechthoek 10">
                <a:extLst>
                  <a:ext uri="{FF2B5EF4-FFF2-40B4-BE49-F238E27FC236}">
                    <a16:creationId xmlns:a16="http://schemas.microsoft.com/office/drawing/2014/main" id="{9DBADD86-996E-4541-8A05-DB7F92F12790}"/>
                  </a:ext>
                </a:extLst>
              </p:cNvPr>
              <p:cNvSpPr/>
              <p:nvPr/>
            </p:nvSpPr>
            <p:spPr>
              <a:xfrm>
                <a:off x="7186508" y="4224378"/>
                <a:ext cx="911761" cy="512138"/>
              </a:xfrm>
              <a:prstGeom prst="rect">
                <a:avLst/>
              </a:prstGeom>
              <a:noFill/>
              <a:ln w="19050">
                <a:solidFill>
                  <a:srgbClr val="1A80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13" name="Rechthoek 12">
            <a:extLst>
              <a:ext uri="{FF2B5EF4-FFF2-40B4-BE49-F238E27FC236}">
                <a16:creationId xmlns:a16="http://schemas.microsoft.com/office/drawing/2014/main" id="{DE87A40F-0D5E-42F5-977F-BD7110BE18CE}"/>
              </a:ext>
            </a:extLst>
          </p:cNvPr>
          <p:cNvSpPr/>
          <p:nvPr/>
        </p:nvSpPr>
        <p:spPr>
          <a:xfrm>
            <a:off x="666910" y="2122825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C04EF25-B324-4583-971B-89CEC6F4A1BB}"/>
              </a:ext>
            </a:extLst>
          </p:cNvPr>
          <p:cNvSpPr/>
          <p:nvPr/>
        </p:nvSpPr>
        <p:spPr>
          <a:xfrm>
            <a:off x="666910" y="3429000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D4034D1A-C003-4529-9CC9-766BA8A9AA0D}"/>
              </a:ext>
            </a:extLst>
          </p:cNvPr>
          <p:cNvSpPr/>
          <p:nvPr/>
        </p:nvSpPr>
        <p:spPr>
          <a:xfrm>
            <a:off x="666910" y="4726521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E4798A97-B399-49AE-88B5-2D310BAA9A19}"/>
              </a:ext>
            </a:extLst>
          </p:cNvPr>
          <p:cNvSpPr txBox="1"/>
          <p:nvPr/>
        </p:nvSpPr>
        <p:spPr>
          <a:xfrm>
            <a:off x="1617381" y="2291861"/>
            <a:ext cx="1407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melkveehouder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EBB405D-1BD0-40DD-B55C-F03E80F6DE88}"/>
              </a:ext>
            </a:extLst>
          </p:cNvPr>
          <p:cNvSpPr txBox="1"/>
          <p:nvPr/>
        </p:nvSpPr>
        <p:spPr>
          <a:xfrm>
            <a:off x="1617381" y="3610391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fabriek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4C26B26D-BC81-454F-B4EB-957C152F8557}"/>
              </a:ext>
            </a:extLst>
          </p:cNvPr>
          <p:cNvSpPr txBox="1"/>
          <p:nvPr/>
        </p:nvSpPr>
        <p:spPr>
          <a:xfrm>
            <a:off x="1617381" y="4907912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supermarkt</a:t>
            </a:r>
            <a:endParaRPr lang="nl-NL" dirty="0">
              <a:solidFill>
                <a:schemeClr val="bg1"/>
              </a:solidFill>
            </a:endParaRPr>
          </a:p>
        </p:txBody>
      </p:sp>
      <p:grpSp>
        <p:nvGrpSpPr>
          <p:cNvPr id="19" name="Groep 18">
            <a:extLst>
              <a:ext uri="{FF2B5EF4-FFF2-40B4-BE49-F238E27FC236}">
                <a16:creationId xmlns:a16="http://schemas.microsoft.com/office/drawing/2014/main" id="{224F08E1-AE6B-47BE-8461-5E76DA7C7C70}"/>
              </a:ext>
            </a:extLst>
          </p:cNvPr>
          <p:cNvGrpSpPr/>
          <p:nvPr/>
        </p:nvGrpSpPr>
        <p:grpSpPr>
          <a:xfrm>
            <a:off x="712390" y="2188363"/>
            <a:ext cx="924366" cy="519956"/>
            <a:chOff x="7663543" y="1210386"/>
            <a:chExt cx="924366" cy="519956"/>
          </a:xfrm>
        </p:grpSpPr>
        <p:pic>
          <p:nvPicPr>
            <p:cNvPr id="20" name="Afbeelding 19">
              <a:extLst>
                <a:ext uri="{FF2B5EF4-FFF2-40B4-BE49-F238E27FC236}">
                  <a16:creationId xmlns:a16="http://schemas.microsoft.com/office/drawing/2014/main" id="{737E289D-2337-42DD-94C9-C6B58AEA0A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63543" y="1210386"/>
              <a:ext cx="924366" cy="519956"/>
            </a:xfrm>
            <a:prstGeom prst="rect">
              <a:avLst/>
            </a:prstGeom>
          </p:spPr>
        </p:pic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D1EE34D9-FC1B-485F-890E-50DD16A84C8B}"/>
                </a:ext>
              </a:extLst>
            </p:cNvPr>
            <p:cNvSpPr/>
            <p:nvPr/>
          </p:nvSpPr>
          <p:spPr>
            <a:xfrm>
              <a:off x="7669845" y="1210386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2" name="Groep 21">
            <a:extLst>
              <a:ext uri="{FF2B5EF4-FFF2-40B4-BE49-F238E27FC236}">
                <a16:creationId xmlns:a16="http://schemas.microsoft.com/office/drawing/2014/main" id="{4E39C857-10D8-465C-8FF7-1019F89206CF}"/>
              </a:ext>
            </a:extLst>
          </p:cNvPr>
          <p:cNvGrpSpPr/>
          <p:nvPr/>
        </p:nvGrpSpPr>
        <p:grpSpPr>
          <a:xfrm>
            <a:off x="712390" y="3506119"/>
            <a:ext cx="911762" cy="516320"/>
            <a:chOff x="7639354" y="3821691"/>
            <a:chExt cx="911762" cy="516320"/>
          </a:xfrm>
        </p:grpSpPr>
        <p:pic>
          <p:nvPicPr>
            <p:cNvPr id="23" name="Afbeelding 22">
              <a:extLst>
                <a:ext uri="{FF2B5EF4-FFF2-40B4-BE49-F238E27FC236}">
                  <a16:creationId xmlns:a16="http://schemas.microsoft.com/office/drawing/2014/main" id="{75B7E14E-196A-4AE7-8CE3-720ECF256D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639355" y="3821691"/>
              <a:ext cx="911761" cy="512138"/>
            </a:xfrm>
            <a:custGeom>
              <a:avLst/>
              <a:gdLst>
                <a:gd name="connsiteX0" fmla="*/ 0 w 911761"/>
                <a:gd name="connsiteY0" fmla="*/ 0 h 512138"/>
                <a:gd name="connsiteX1" fmla="*/ 911761 w 911761"/>
                <a:gd name="connsiteY1" fmla="*/ 0 h 512138"/>
                <a:gd name="connsiteX2" fmla="*/ 911761 w 911761"/>
                <a:gd name="connsiteY2" fmla="*/ 512138 h 512138"/>
                <a:gd name="connsiteX3" fmla="*/ 0 w 911761"/>
                <a:gd name="connsiteY3" fmla="*/ 512138 h 512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1761" h="512138">
                  <a:moveTo>
                    <a:pt x="0" y="0"/>
                  </a:moveTo>
                  <a:lnTo>
                    <a:pt x="911761" y="0"/>
                  </a:lnTo>
                  <a:lnTo>
                    <a:pt x="911761" y="512138"/>
                  </a:lnTo>
                  <a:lnTo>
                    <a:pt x="0" y="512138"/>
                  </a:lnTo>
                  <a:close/>
                </a:path>
              </a:pathLst>
            </a:custGeom>
          </p:spPr>
        </p:pic>
        <p:sp>
          <p:nvSpPr>
            <p:cNvPr id="24" name="Rechthoek 23">
              <a:extLst>
                <a:ext uri="{FF2B5EF4-FFF2-40B4-BE49-F238E27FC236}">
                  <a16:creationId xmlns:a16="http://schemas.microsoft.com/office/drawing/2014/main" id="{094AC7B0-7756-4001-9A65-B76827E1A33B}"/>
                </a:ext>
              </a:extLst>
            </p:cNvPr>
            <p:cNvSpPr/>
            <p:nvPr/>
          </p:nvSpPr>
          <p:spPr>
            <a:xfrm>
              <a:off x="7639354" y="3825873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5" name="Groep 24">
            <a:extLst>
              <a:ext uri="{FF2B5EF4-FFF2-40B4-BE49-F238E27FC236}">
                <a16:creationId xmlns:a16="http://schemas.microsoft.com/office/drawing/2014/main" id="{BF546401-EF74-4413-B7FF-C2F450E0609B}"/>
              </a:ext>
            </a:extLst>
          </p:cNvPr>
          <p:cNvGrpSpPr/>
          <p:nvPr/>
        </p:nvGrpSpPr>
        <p:grpSpPr>
          <a:xfrm>
            <a:off x="712390" y="4801990"/>
            <a:ext cx="918064" cy="519620"/>
            <a:chOff x="7663543" y="5135476"/>
            <a:chExt cx="918064" cy="519620"/>
          </a:xfrm>
        </p:grpSpPr>
        <p:pic>
          <p:nvPicPr>
            <p:cNvPr id="26" name="Afbeelding 25">
              <a:extLst>
                <a:ext uri="{FF2B5EF4-FFF2-40B4-BE49-F238E27FC236}">
                  <a16:creationId xmlns:a16="http://schemas.microsoft.com/office/drawing/2014/main" id="{1A91238E-C144-47E6-A1F8-61DE34BD01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669846" y="5135476"/>
              <a:ext cx="911761" cy="512138"/>
            </a:xfrm>
            <a:custGeom>
              <a:avLst/>
              <a:gdLst>
                <a:gd name="connsiteX0" fmla="*/ 0 w 911761"/>
                <a:gd name="connsiteY0" fmla="*/ 0 h 512138"/>
                <a:gd name="connsiteX1" fmla="*/ 911761 w 911761"/>
                <a:gd name="connsiteY1" fmla="*/ 0 h 512138"/>
                <a:gd name="connsiteX2" fmla="*/ 911761 w 911761"/>
                <a:gd name="connsiteY2" fmla="*/ 512138 h 512138"/>
                <a:gd name="connsiteX3" fmla="*/ 0 w 911761"/>
                <a:gd name="connsiteY3" fmla="*/ 512138 h 512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1761" h="512138">
                  <a:moveTo>
                    <a:pt x="0" y="0"/>
                  </a:moveTo>
                  <a:lnTo>
                    <a:pt x="911761" y="0"/>
                  </a:lnTo>
                  <a:lnTo>
                    <a:pt x="911761" y="512138"/>
                  </a:lnTo>
                  <a:lnTo>
                    <a:pt x="0" y="512138"/>
                  </a:lnTo>
                  <a:close/>
                </a:path>
              </a:pathLst>
            </a:custGeom>
          </p:spPr>
        </p:pic>
        <p:sp>
          <p:nvSpPr>
            <p:cNvPr id="27" name="Rechthoek 26">
              <a:extLst>
                <a:ext uri="{FF2B5EF4-FFF2-40B4-BE49-F238E27FC236}">
                  <a16:creationId xmlns:a16="http://schemas.microsoft.com/office/drawing/2014/main" id="{90F6291E-31B7-4C57-ADD8-462664A2F5E7}"/>
                </a:ext>
              </a:extLst>
            </p:cNvPr>
            <p:cNvSpPr/>
            <p:nvPr/>
          </p:nvSpPr>
          <p:spPr>
            <a:xfrm>
              <a:off x="7663543" y="5142958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8" name="Tekstvak 27">
            <a:extLst>
              <a:ext uri="{FF2B5EF4-FFF2-40B4-BE49-F238E27FC236}">
                <a16:creationId xmlns:a16="http://schemas.microsoft.com/office/drawing/2014/main" id="{EC4F0044-E927-4858-9511-8AF89ACE6B01}"/>
              </a:ext>
            </a:extLst>
          </p:cNvPr>
          <p:cNvSpPr txBox="1"/>
          <p:nvPr/>
        </p:nvSpPr>
        <p:spPr>
          <a:xfrm>
            <a:off x="1269071" y="6051544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i="1" dirty="0">
                <a:solidFill>
                  <a:schemeClr val="bg1"/>
                </a:solidFill>
              </a:rPr>
              <a:t>consument</a:t>
            </a:r>
            <a:endParaRPr lang="nl-NL" i="1" dirty="0">
              <a:solidFill>
                <a:schemeClr val="bg1"/>
              </a:solidFill>
            </a:endParaRPr>
          </a:p>
        </p:txBody>
      </p:sp>
      <p:sp>
        <p:nvSpPr>
          <p:cNvPr id="29" name="Pijl: omlaag 28">
            <a:extLst>
              <a:ext uri="{FF2B5EF4-FFF2-40B4-BE49-F238E27FC236}">
                <a16:creationId xmlns:a16="http://schemas.microsoft.com/office/drawing/2014/main" id="{04686CCE-A1EF-4FF4-84D7-D5E951B93CE0}"/>
              </a:ext>
            </a:extLst>
          </p:cNvPr>
          <p:cNvSpPr/>
          <p:nvPr/>
        </p:nvSpPr>
        <p:spPr>
          <a:xfrm>
            <a:off x="799480" y="2819563"/>
            <a:ext cx="400594" cy="593301"/>
          </a:xfrm>
          <a:prstGeom prst="downArrow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Pijl: omlaag 29">
            <a:extLst>
              <a:ext uri="{FF2B5EF4-FFF2-40B4-BE49-F238E27FC236}">
                <a16:creationId xmlns:a16="http://schemas.microsoft.com/office/drawing/2014/main" id="{28A2FD26-D685-4AEF-8951-93B31D6157CF}"/>
              </a:ext>
            </a:extLst>
          </p:cNvPr>
          <p:cNvSpPr/>
          <p:nvPr/>
        </p:nvSpPr>
        <p:spPr>
          <a:xfrm>
            <a:off x="799480" y="4130141"/>
            <a:ext cx="400594" cy="593301"/>
          </a:xfrm>
          <a:prstGeom prst="downArrow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Pijl: omlaag 30">
            <a:extLst>
              <a:ext uri="{FF2B5EF4-FFF2-40B4-BE49-F238E27FC236}">
                <a16:creationId xmlns:a16="http://schemas.microsoft.com/office/drawing/2014/main" id="{86058181-F24A-4F3D-9362-DB956E30AB18}"/>
              </a:ext>
            </a:extLst>
          </p:cNvPr>
          <p:cNvSpPr/>
          <p:nvPr/>
        </p:nvSpPr>
        <p:spPr>
          <a:xfrm rot="18897922">
            <a:off x="1159508" y="5474753"/>
            <a:ext cx="400594" cy="593301"/>
          </a:xfrm>
          <a:prstGeom prst="downArrow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5" name="Groep 34">
            <a:extLst>
              <a:ext uri="{FF2B5EF4-FFF2-40B4-BE49-F238E27FC236}">
                <a16:creationId xmlns:a16="http://schemas.microsoft.com/office/drawing/2014/main" id="{A6F87791-D511-4531-9799-0CC293DBAFBB}"/>
              </a:ext>
            </a:extLst>
          </p:cNvPr>
          <p:cNvGrpSpPr/>
          <p:nvPr/>
        </p:nvGrpSpPr>
        <p:grpSpPr>
          <a:xfrm>
            <a:off x="2340890" y="2813694"/>
            <a:ext cx="400594" cy="593301"/>
            <a:chOff x="9459446" y="1838308"/>
            <a:chExt cx="400594" cy="593301"/>
          </a:xfrm>
          <a:solidFill>
            <a:srgbClr val="1A80B6"/>
          </a:solidFill>
        </p:grpSpPr>
        <p:sp>
          <p:nvSpPr>
            <p:cNvPr id="36" name="Pijl: omlaag 35">
              <a:extLst>
                <a:ext uri="{FF2B5EF4-FFF2-40B4-BE49-F238E27FC236}">
                  <a16:creationId xmlns:a16="http://schemas.microsoft.com/office/drawing/2014/main" id="{E2D9CAEF-CECE-487C-B4F2-933BE5435190}"/>
                </a:ext>
              </a:extLst>
            </p:cNvPr>
            <p:cNvSpPr/>
            <p:nvPr/>
          </p:nvSpPr>
          <p:spPr>
            <a:xfrm flipV="1">
              <a:off x="9459446" y="1838308"/>
              <a:ext cx="400594" cy="593301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7" name="Tekstvak 36">
              <a:extLst>
                <a:ext uri="{FF2B5EF4-FFF2-40B4-BE49-F238E27FC236}">
                  <a16:creationId xmlns:a16="http://schemas.microsoft.com/office/drawing/2014/main" id="{CBE2420A-5F82-41DA-93B9-73B0A3E70A22}"/>
                </a:ext>
              </a:extLst>
            </p:cNvPr>
            <p:cNvSpPr txBox="1"/>
            <p:nvPr/>
          </p:nvSpPr>
          <p:spPr>
            <a:xfrm>
              <a:off x="9517717" y="2005261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8" name="Groep 37">
            <a:extLst>
              <a:ext uri="{FF2B5EF4-FFF2-40B4-BE49-F238E27FC236}">
                <a16:creationId xmlns:a16="http://schemas.microsoft.com/office/drawing/2014/main" id="{0D824184-F9B7-425B-98A9-649EC747D6E9}"/>
              </a:ext>
            </a:extLst>
          </p:cNvPr>
          <p:cNvGrpSpPr/>
          <p:nvPr/>
        </p:nvGrpSpPr>
        <p:grpSpPr>
          <a:xfrm>
            <a:off x="2340890" y="4124272"/>
            <a:ext cx="400594" cy="593301"/>
            <a:chOff x="9459446" y="4437753"/>
            <a:chExt cx="400594" cy="593301"/>
          </a:xfrm>
          <a:solidFill>
            <a:srgbClr val="1A80B6"/>
          </a:solidFill>
        </p:grpSpPr>
        <p:sp>
          <p:nvSpPr>
            <p:cNvPr id="39" name="Pijl: omlaag 38">
              <a:extLst>
                <a:ext uri="{FF2B5EF4-FFF2-40B4-BE49-F238E27FC236}">
                  <a16:creationId xmlns:a16="http://schemas.microsoft.com/office/drawing/2014/main" id="{3E1ED409-2ACB-49C1-A070-7236B045A8B3}"/>
                </a:ext>
              </a:extLst>
            </p:cNvPr>
            <p:cNvSpPr/>
            <p:nvPr/>
          </p:nvSpPr>
          <p:spPr>
            <a:xfrm flipV="1">
              <a:off x="9459446" y="4437753"/>
              <a:ext cx="400594" cy="593301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0" name="Tekstvak 39">
              <a:extLst>
                <a:ext uri="{FF2B5EF4-FFF2-40B4-BE49-F238E27FC236}">
                  <a16:creationId xmlns:a16="http://schemas.microsoft.com/office/drawing/2014/main" id="{0B86C13A-6461-4E3C-B9AE-182999194B81}"/>
                </a:ext>
              </a:extLst>
            </p:cNvPr>
            <p:cNvSpPr txBox="1"/>
            <p:nvPr/>
          </p:nvSpPr>
          <p:spPr>
            <a:xfrm>
              <a:off x="9517717" y="4621903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Groep 40">
            <a:extLst>
              <a:ext uri="{FF2B5EF4-FFF2-40B4-BE49-F238E27FC236}">
                <a16:creationId xmlns:a16="http://schemas.microsoft.com/office/drawing/2014/main" id="{57E3DEE7-F1C3-4B8B-88E4-5DAB31737282}"/>
              </a:ext>
            </a:extLst>
          </p:cNvPr>
          <p:cNvGrpSpPr/>
          <p:nvPr/>
        </p:nvGrpSpPr>
        <p:grpSpPr>
          <a:xfrm>
            <a:off x="2106820" y="5439146"/>
            <a:ext cx="400594" cy="593301"/>
            <a:chOff x="9033784" y="5752627"/>
            <a:chExt cx="400594" cy="593301"/>
          </a:xfrm>
          <a:solidFill>
            <a:srgbClr val="1A80B6"/>
          </a:solidFill>
        </p:grpSpPr>
        <p:sp>
          <p:nvSpPr>
            <p:cNvPr id="42" name="Pijl: omlaag 41">
              <a:extLst>
                <a:ext uri="{FF2B5EF4-FFF2-40B4-BE49-F238E27FC236}">
                  <a16:creationId xmlns:a16="http://schemas.microsoft.com/office/drawing/2014/main" id="{0FF10350-A588-4939-BA59-F9887D8FDE28}"/>
                </a:ext>
              </a:extLst>
            </p:cNvPr>
            <p:cNvSpPr/>
            <p:nvPr/>
          </p:nvSpPr>
          <p:spPr>
            <a:xfrm rot="12712451">
              <a:off x="9033784" y="5752627"/>
              <a:ext cx="400594" cy="593301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3" name="Tekstvak 42">
              <a:extLst>
                <a:ext uri="{FF2B5EF4-FFF2-40B4-BE49-F238E27FC236}">
                  <a16:creationId xmlns:a16="http://schemas.microsoft.com/office/drawing/2014/main" id="{E68D20C8-D3EB-4378-9BF5-1E2004AD1733}"/>
                </a:ext>
              </a:extLst>
            </p:cNvPr>
            <p:cNvSpPr txBox="1"/>
            <p:nvPr/>
          </p:nvSpPr>
          <p:spPr>
            <a:xfrm>
              <a:off x="9072835" y="5930995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4" name="Tekstvak 43">
            <a:extLst>
              <a:ext uri="{FF2B5EF4-FFF2-40B4-BE49-F238E27FC236}">
                <a16:creationId xmlns:a16="http://schemas.microsoft.com/office/drawing/2014/main" id="{F83DC51A-6EBF-4A1B-B4AD-BD34C836ECCD}"/>
              </a:ext>
            </a:extLst>
          </p:cNvPr>
          <p:cNvSpPr txBox="1"/>
          <p:nvPr/>
        </p:nvSpPr>
        <p:spPr>
          <a:xfrm>
            <a:off x="4588807" y="3512004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i="1" dirty="0">
                <a:solidFill>
                  <a:schemeClr val="bg1"/>
                </a:solidFill>
              </a:rPr>
              <a:t>consument</a:t>
            </a:r>
            <a:endParaRPr lang="nl-NL" i="1" dirty="0">
              <a:solidFill>
                <a:schemeClr val="bg1"/>
              </a:solidFill>
            </a:endParaRPr>
          </a:p>
        </p:txBody>
      </p:sp>
      <p:sp>
        <p:nvSpPr>
          <p:cNvPr id="45" name="Pijl: omlaag 44">
            <a:extLst>
              <a:ext uri="{FF2B5EF4-FFF2-40B4-BE49-F238E27FC236}">
                <a16:creationId xmlns:a16="http://schemas.microsoft.com/office/drawing/2014/main" id="{24269FAC-B06F-4666-8237-3CC86314BD47}"/>
              </a:ext>
            </a:extLst>
          </p:cNvPr>
          <p:cNvSpPr/>
          <p:nvPr/>
        </p:nvSpPr>
        <p:spPr>
          <a:xfrm rot="18897922">
            <a:off x="4479244" y="2935213"/>
            <a:ext cx="400594" cy="593301"/>
          </a:xfrm>
          <a:prstGeom prst="downArrow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46" name="Groep 45">
            <a:extLst>
              <a:ext uri="{FF2B5EF4-FFF2-40B4-BE49-F238E27FC236}">
                <a16:creationId xmlns:a16="http://schemas.microsoft.com/office/drawing/2014/main" id="{D507A26B-C1E6-4DD3-918C-ACFB5324DB36}"/>
              </a:ext>
            </a:extLst>
          </p:cNvPr>
          <p:cNvGrpSpPr/>
          <p:nvPr/>
        </p:nvGrpSpPr>
        <p:grpSpPr>
          <a:xfrm>
            <a:off x="5426556" y="2899606"/>
            <a:ext cx="400594" cy="593301"/>
            <a:chOff x="9033784" y="5752627"/>
            <a:chExt cx="400594" cy="593301"/>
          </a:xfrm>
          <a:solidFill>
            <a:srgbClr val="1A80B6"/>
          </a:solidFill>
        </p:grpSpPr>
        <p:sp>
          <p:nvSpPr>
            <p:cNvPr id="47" name="Pijl: omlaag 46">
              <a:extLst>
                <a:ext uri="{FF2B5EF4-FFF2-40B4-BE49-F238E27FC236}">
                  <a16:creationId xmlns:a16="http://schemas.microsoft.com/office/drawing/2014/main" id="{2FD56EC3-6A23-4BC1-A3E0-F6A0F8A9C249}"/>
                </a:ext>
              </a:extLst>
            </p:cNvPr>
            <p:cNvSpPr/>
            <p:nvPr/>
          </p:nvSpPr>
          <p:spPr>
            <a:xfrm rot="12712451">
              <a:off x="9033784" y="5752627"/>
              <a:ext cx="400594" cy="593301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27A5E315-2E52-494E-B3FC-5D575B524C62}"/>
                </a:ext>
              </a:extLst>
            </p:cNvPr>
            <p:cNvSpPr txBox="1"/>
            <p:nvPr/>
          </p:nvSpPr>
          <p:spPr>
            <a:xfrm>
              <a:off x="9072835" y="5930995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6" name="Afbeelding 5">
            <a:extLst>
              <a:ext uri="{FF2B5EF4-FFF2-40B4-BE49-F238E27FC236}">
                <a16:creationId xmlns:a16="http://schemas.microsoft.com/office/drawing/2014/main" id="{5FE6D4A6-9017-4320-B6FE-33BC8C6277F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6021" y="3046459"/>
            <a:ext cx="529380" cy="28800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F5E73E11-369A-4228-94D6-73590DC3CF0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99846" y="3046459"/>
            <a:ext cx="519022" cy="288000"/>
          </a:xfrm>
          <a:prstGeom prst="rect">
            <a:avLst/>
          </a:prstGeom>
        </p:spPr>
      </p:pic>
      <p:grpSp>
        <p:nvGrpSpPr>
          <p:cNvPr id="51" name="Groep 50">
            <a:extLst>
              <a:ext uri="{FF2B5EF4-FFF2-40B4-BE49-F238E27FC236}">
                <a16:creationId xmlns:a16="http://schemas.microsoft.com/office/drawing/2014/main" id="{3E9125F8-4136-4B80-A406-8E978ED51B75}"/>
              </a:ext>
            </a:extLst>
          </p:cNvPr>
          <p:cNvGrpSpPr/>
          <p:nvPr/>
        </p:nvGrpSpPr>
        <p:grpSpPr>
          <a:xfrm>
            <a:off x="4051531" y="1679691"/>
            <a:ext cx="720000" cy="410330"/>
            <a:chOff x="7663543" y="1210386"/>
            <a:chExt cx="924366" cy="519956"/>
          </a:xfrm>
        </p:grpSpPr>
        <p:pic>
          <p:nvPicPr>
            <p:cNvPr id="52" name="Afbeelding 51">
              <a:extLst>
                <a:ext uri="{FF2B5EF4-FFF2-40B4-BE49-F238E27FC236}">
                  <a16:creationId xmlns:a16="http://schemas.microsoft.com/office/drawing/2014/main" id="{31625002-5980-4E8E-9879-78EE52A8D0E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63543" y="1210386"/>
              <a:ext cx="924366" cy="519956"/>
            </a:xfrm>
            <a:prstGeom prst="rect">
              <a:avLst/>
            </a:prstGeom>
          </p:spPr>
        </p:pic>
        <p:sp>
          <p:nvSpPr>
            <p:cNvPr id="53" name="Rechthoek 52">
              <a:extLst>
                <a:ext uri="{FF2B5EF4-FFF2-40B4-BE49-F238E27FC236}">
                  <a16:creationId xmlns:a16="http://schemas.microsoft.com/office/drawing/2014/main" id="{6D90B4AC-DA37-4955-9A9B-6443C5C75A29}"/>
                </a:ext>
              </a:extLst>
            </p:cNvPr>
            <p:cNvSpPr/>
            <p:nvPr/>
          </p:nvSpPr>
          <p:spPr>
            <a:xfrm>
              <a:off x="7669845" y="1210386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4" name="Groep 53">
            <a:extLst>
              <a:ext uri="{FF2B5EF4-FFF2-40B4-BE49-F238E27FC236}">
                <a16:creationId xmlns:a16="http://schemas.microsoft.com/office/drawing/2014/main" id="{B421CE48-1794-4E3B-BB03-B7EE6EC77A36}"/>
              </a:ext>
            </a:extLst>
          </p:cNvPr>
          <p:cNvGrpSpPr/>
          <p:nvPr/>
        </p:nvGrpSpPr>
        <p:grpSpPr>
          <a:xfrm>
            <a:off x="4839192" y="1679691"/>
            <a:ext cx="720000" cy="407727"/>
            <a:chOff x="7639354" y="3821691"/>
            <a:chExt cx="911762" cy="516320"/>
          </a:xfrm>
        </p:grpSpPr>
        <p:pic>
          <p:nvPicPr>
            <p:cNvPr id="55" name="Afbeelding 54">
              <a:extLst>
                <a:ext uri="{FF2B5EF4-FFF2-40B4-BE49-F238E27FC236}">
                  <a16:creationId xmlns:a16="http://schemas.microsoft.com/office/drawing/2014/main" id="{7F8E6D36-9A53-4722-9AE9-3FCEDF69ACB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639355" y="3821691"/>
              <a:ext cx="911761" cy="512138"/>
            </a:xfrm>
            <a:custGeom>
              <a:avLst/>
              <a:gdLst>
                <a:gd name="connsiteX0" fmla="*/ 0 w 911761"/>
                <a:gd name="connsiteY0" fmla="*/ 0 h 512138"/>
                <a:gd name="connsiteX1" fmla="*/ 911761 w 911761"/>
                <a:gd name="connsiteY1" fmla="*/ 0 h 512138"/>
                <a:gd name="connsiteX2" fmla="*/ 911761 w 911761"/>
                <a:gd name="connsiteY2" fmla="*/ 512138 h 512138"/>
                <a:gd name="connsiteX3" fmla="*/ 0 w 911761"/>
                <a:gd name="connsiteY3" fmla="*/ 512138 h 512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1761" h="512138">
                  <a:moveTo>
                    <a:pt x="0" y="0"/>
                  </a:moveTo>
                  <a:lnTo>
                    <a:pt x="911761" y="0"/>
                  </a:lnTo>
                  <a:lnTo>
                    <a:pt x="911761" y="512138"/>
                  </a:lnTo>
                  <a:lnTo>
                    <a:pt x="0" y="512138"/>
                  </a:lnTo>
                  <a:close/>
                </a:path>
              </a:pathLst>
            </a:custGeom>
          </p:spPr>
        </p:pic>
        <p:sp>
          <p:nvSpPr>
            <p:cNvPr id="56" name="Rechthoek 55">
              <a:extLst>
                <a:ext uri="{FF2B5EF4-FFF2-40B4-BE49-F238E27FC236}">
                  <a16:creationId xmlns:a16="http://schemas.microsoft.com/office/drawing/2014/main" id="{11584BE4-9143-4757-A8FF-66B89123A271}"/>
                </a:ext>
              </a:extLst>
            </p:cNvPr>
            <p:cNvSpPr/>
            <p:nvPr/>
          </p:nvSpPr>
          <p:spPr>
            <a:xfrm>
              <a:off x="7639354" y="3825873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7" name="Groep 56">
            <a:extLst>
              <a:ext uri="{FF2B5EF4-FFF2-40B4-BE49-F238E27FC236}">
                <a16:creationId xmlns:a16="http://schemas.microsoft.com/office/drawing/2014/main" id="{3F473F41-C6F9-428B-9CEA-D6990A38E0B0}"/>
              </a:ext>
            </a:extLst>
          </p:cNvPr>
          <p:cNvGrpSpPr/>
          <p:nvPr/>
        </p:nvGrpSpPr>
        <p:grpSpPr>
          <a:xfrm>
            <a:off x="5626853" y="1679691"/>
            <a:ext cx="719999" cy="407516"/>
            <a:chOff x="7663543" y="5135476"/>
            <a:chExt cx="918064" cy="519620"/>
          </a:xfrm>
        </p:grpSpPr>
        <p:pic>
          <p:nvPicPr>
            <p:cNvPr id="58" name="Afbeelding 57">
              <a:extLst>
                <a:ext uri="{FF2B5EF4-FFF2-40B4-BE49-F238E27FC236}">
                  <a16:creationId xmlns:a16="http://schemas.microsoft.com/office/drawing/2014/main" id="{21B27E57-5378-401C-823E-8F9553D3A0A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669846" y="5135476"/>
              <a:ext cx="911761" cy="512138"/>
            </a:xfrm>
            <a:custGeom>
              <a:avLst/>
              <a:gdLst>
                <a:gd name="connsiteX0" fmla="*/ 0 w 911761"/>
                <a:gd name="connsiteY0" fmla="*/ 0 h 512138"/>
                <a:gd name="connsiteX1" fmla="*/ 911761 w 911761"/>
                <a:gd name="connsiteY1" fmla="*/ 0 h 512138"/>
                <a:gd name="connsiteX2" fmla="*/ 911761 w 911761"/>
                <a:gd name="connsiteY2" fmla="*/ 512138 h 512138"/>
                <a:gd name="connsiteX3" fmla="*/ 0 w 911761"/>
                <a:gd name="connsiteY3" fmla="*/ 512138 h 512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1761" h="512138">
                  <a:moveTo>
                    <a:pt x="0" y="0"/>
                  </a:moveTo>
                  <a:lnTo>
                    <a:pt x="911761" y="0"/>
                  </a:lnTo>
                  <a:lnTo>
                    <a:pt x="911761" y="512138"/>
                  </a:lnTo>
                  <a:lnTo>
                    <a:pt x="0" y="512138"/>
                  </a:lnTo>
                  <a:close/>
                </a:path>
              </a:pathLst>
            </a:custGeom>
          </p:spPr>
        </p:pic>
        <p:sp>
          <p:nvSpPr>
            <p:cNvPr id="59" name="Rechthoek 58">
              <a:extLst>
                <a:ext uri="{FF2B5EF4-FFF2-40B4-BE49-F238E27FC236}">
                  <a16:creationId xmlns:a16="http://schemas.microsoft.com/office/drawing/2014/main" id="{90D414F5-C4DA-4D9B-991D-DD31CF7E35F5}"/>
                </a:ext>
              </a:extLst>
            </p:cNvPr>
            <p:cNvSpPr/>
            <p:nvPr/>
          </p:nvSpPr>
          <p:spPr>
            <a:xfrm>
              <a:off x="7663543" y="5142958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24980854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4" grpId="0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33E9DA-DBE1-4B8A-BC85-A27F34D2A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Differentiatie ⇒ bedrijfskolom langer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CB74B0-D10E-4FB2-978B-E5C92591C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0994" y="1817999"/>
            <a:ext cx="4476206" cy="4351338"/>
          </a:xfrm>
        </p:spPr>
        <p:txBody>
          <a:bodyPr/>
          <a:lstStyle/>
          <a:p>
            <a:r>
              <a:rPr lang="nl-NL" dirty="0"/>
              <a:t>De bewerking van verse melk wordt overgelaten aan apart bedrijf</a:t>
            </a:r>
          </a:p>
          <a:p>
            <a:endParaRPr lang="nl-NL" dirty="0"/>
          </a:p>
          <a:p>
            <a:r>
              <a:rPr lang="nl-NL" dirty="0"/>
              <a:t>Schaalvoordeel verwerking</a:t>
            </a:r>
          </a:p>
          <a:p>
            <a:endParaRPr lang="nl-NL" dirty="0"/>
          </a:p>
          <a:p>
            <a:r>
              <a:rPr lang="nl-NL" dirty="0"/>
              <a:t>Goedkoper om het een ander bedrijf te laten doen</a:t>
            </a:r>
          </a:p>
        </p:txBody>
      </p:sp>
      <p:grpSp>
        <p:nvGrpSpPr>
          <p:cNvPr id="97" name="Groep 96">
            <a:extLst>
              <a:ext uri="{FF2B5EF4-FFF2-40B4-BE49-F238E27FC236}">
                <a16:creationId xmlns:a16="http://schemas.microsoft.com/office/drawing/2014/main" id="{6D4DD21C-F32B-43EC-B04F-017FF2B7DD31}"/>
              </a:ext>
            </a:extLst>
          </p:cNvPr>
          <p:cNvGrpSpPr/>
          <p:nvPr/>
        </p:nvGrpSpPr>
        <p:grpSpPr>
          <a:xfrm>
            <a:off x="4224594" y="2892159"/>
            <a:ext cx="2264229" cy="670560"/>
            <a:chOff x="4224594" y="2892159"/>
            <a:chExt cx="2264229" cy="670560"/>
          </a:xfrm>
        </p:grpSpPr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E7006305-29B0-48D3-84D0-D7DBB7939D1C}"/>
                </a:ext>
              </a:extLst>
            </p:cNvPr>
            <p:cNvSpPr/>
            <p:nvPr/>
          </p:nvSpPr>
          <p:spPr>
            <a:xfrm>
              <a:off x="4224594" y="2892159"/>
              <a:ext cx="2264229" cy="670560"/>
            </a:xfrm>
            <a:prstGeom prst="rect">
              <a:avLst/>
            </a:prstGeom>
            <a:solidFill>
              <a:srgbClr val="ED4D0F"/>
            </a:solidFill>
            <a:ln>
              <a:solidFill>
                <a:srgbClr val="ED4D0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" name="Tekstvak 4">
              <a:extLst>
                <a:ext uri="{FF2B5EF4-FFF2-40B4-BE49-F238E27FC236}">
                  <a16:creationId xmlns:a16="http://schemas.microsoft.com/office/drawing/2014/main" id="{840AEE93-123E-4202-B836-D93CB1EA78B3}"/>
                </a:ext>
              </a:extLst>
            </p:cNvPr>
            <p:cNvSpPr txBox="1"/>
            <p:nvPr/>
          </p:nvSpPr>
          <p:spPr>
            <a:xfrm>
              <a:off x="5175065" y="3070285"/>
              <a:ext cx="10999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melkfabriek</a:t>
              </a:r>
              <a:endParaRPr lang="nl-NL" dirty="0">
                <a:solidFill>
                  <a:schemeClr val="bg1"/>
                </a:solidFill>
              </a:endParaRPr>
            </a:p>
          </p:txBody>
        </p:sp>
        <p:grpSp>
          <p:nvGrpSpPr>
            <p:cNvPr id="6" name="Groep 5">
              <a:extLst>
                <a:ext uri="{FF2B5EF4-FFF2-40B4-BE49-F238E27FC236}">
                  <a16:creationId xmlns:a16="http://schemas.microsoft.com/office/drawing/2014/main" id="{C7C6A9CF-E00F-478C-959F-527341D133BB}"/>
                </a:ext>
              </a:extLst>
            </p:cNvPr>
            <p:cNvGrpSpPr/>
            <p:nvPr/>
          </p:nvGrpSpPr>
          <p:grpSpPr>
            <a:xfrm>
              <a:off x="4270074" y="2969418"/>
              <a:ext cx="914038" cy="518486"/>
              <a:chOff x="7639354" y="2524171"/>
              <a:chExt cx="914038" cy="518486"/>
            </a:xfrm>
          </p:grpSpPr>
          <p:pic>
            <p:nvPicPr>
              <p:cNvPr id="7" name="Afbeelding 6">
                <a:extLst>
                  <a:ext uri="{FF2B5EF4-FFF2-40B4-BE49-F238E27FC236}">
                    <a16:creationId xmlns:a16="http://schemas.microsoft.com/office/drawing/2014/main" id="{4FA1D462-06CD-4A44-9D54-FAA0069684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639354" y="2524171"/>
                <a:ext cx="911761" cy="512138"/>
              </a:xfrm>
              <a:prstGeom prst="rect">
                <a:avLst/>
              </a:prstGeom>
            </p:spPr>
          </p:pic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26993BAC-1E5F-44DA-B1E4-A4C8953625F1}"/>
                  </a:ext>
                </a:extLst>
              </p:cNvPr>
              <p:cNvSpPr/>
              <p:nvPr/>
            </p:nvSpPr>
            <p:spPr>
              <a:xfrm>
                <a:off x="7641631" y="2530519"/>
                <a:ext cx="911761" cy="512138"/>
              </a:xfrm>
              <a:prstGeom prst="rect">
                <a:avLst/>
              </a:prstGeom>
              <a:noFill/>
              <a:ln w="19050">
                <a:solidFill>
                  <a:srgbClr val="1A80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37" name="Rechthoek 36">
            <a:extLst>
              <a:ext uri="{FF2B5EF4-FFF2-40B4-BE49-F238E27FC236}">
                <a16:creationId xmlns:a16="http://schemas.microsoft.com/office/drawing/2014/main" id="{1C0DCEF5-C73E-4641-9E45-D5785B7ECA43}"/>
              </a:ext>
            </a:extLst>
          </p:cNvPr>
          <p:cNvSpPr/>
          <p:nvPr/>
        </p:nvSpPr>
        <p:spPr>
          <a:xfrm>
            <a:off x="666910" y="2122825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3AF19E59-6381-41A5-A9C7-4B1C614E37F2}"/>
              </a:ext>
            </a:extLst>
          </p:cNvPr>
          <p:cNvSpPr/>
          <p:nvPr/>
        </p:nvSpPr>
        <p:spPr>
          <a:xfrm>
            <a:off x="666910" y="3429000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 38">
            <a:extLst>
              <a:ext uri="{FF2B5EF4-FFF2-40B4-BE49-F238E27FC236}">
                <a16:creationId xmlns:a16="http://schemas.microsoft.com/office/drawing/2014/main" id="{043D99D4-8B42-4D63-A26A-05B509CB4961}"/>
              </a:ext>
            </a:extLst>
          </p:cNvPr>
          <p:cNvSpPr/>
          <p:nvPr/>
        </p:nvSpPr>
        <p:spPr>
          <a:xfrm>
            <a:off x="666910" y="4726521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01B1E282-6B1E-46CF-9748-F3571031041C}"/>
              </a:ext>
            </a:extLst>
          </p:cNvPr>
          <p:cNvSpPr txBox="1"/>
          <p:nvPr/>
        </p:nvSpPr>
        <p:spPr>
          <a:xfrm>
            <a:off x="1617381" y="2291861"/>
            <a:ext cx="1407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melkveehouder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7977155B-ADF7-4529-AD2C-8D2B15722620}"/>
              </a:ext>
            </a:extLst>
          </p:cNvPr>
          <p:cNvSpPr txBox="1"/>
          <p:nvPr/>
        </p:nvSpPr>
        <p:spPr>
          <a:xfrm>
            <a:off x="1617381" y="3610391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fabriek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748070D-5250-4025-BFF9-DBE64D804380}"/>
              </a:ext>
            </a:extLst>
          </p:cNvPr>
          <p:cNvSpPr txBox="1"/>
          <p:nvPr/>
        </p:nvSpPr>
        <p:spPr>
          <a:xfrm>
            <a:off x="1617381" y="4907912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supermarkt</a:t>
            </a:r>
            <a:endParaRPr lang="nl-NL" dirty="0">
              <a:solidFill>
                <a:schemeClr val="bg1"/>
              </a:solidFill>
            </a:endParaRPr>
          </a:p>
        </p:txBody>
      </p:sp>
      <p:grpSp>
        <p:nvGrpSpPr>
          <p:cNvPr id="43" name="Groep 42">
            <a:extLst>
              <a:ext uri="{FF2B5EF4-FFF2-40B4-BE49-F238E27FC236}">
                <a16:creationId xmlns:a16="http://schemas.microsoft.com/office/drawing/2014/main" id="{2F1E0AF8-BE25-4DC3-90B7-B9E1924567AC}"/>
              </a:ext>
            </a:extLst>
          </p:cNvPr>
          <p:cNvGrpSpPr/>
          <p:nvPr/>
        </p:nvGrpSpPr>
        <p:grpSpPr>
          <a:xfrm>
            <a:off x="712390" y="2188363"/>
            <a:ext cx="924366" cy="519956"/>
            <a:chOff x="7663543" y="1210386"/>
            <a:chExt cx="924366" cy="519956"/>
          </a:xfrm>
        </p:grpSpPr>
        <p:pic>
          <p:nvPicPr>
            <p:cNvPr id="44" name="Afbeelding 43">
              <a:extLst>
                <a:ext uri="{FF2B5EF4-FFF2-40B4-BE49-F238E27FC236}">
                  <a16:creationId xmlns:a16="http://schemas.microsoft.com/office/drawing/2014/main" id="{27D8C90E-D171-4D1B-904C-30830202EF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63543" y="1210386"/>
              <a:ext cx="924366" cy="519956"/>
            </a:xfrm>
            <a:prstGeom prst="rect">
              <a:avLst/>
            </a:prstGeom>
          </p:spPr>
        </p:pic>
        <p:sp>
          <p:nvSpPr>
            <p:cNvPr id="45" name="Rechthoek 44">
              <a:extLst>
                <a:ext uri="{FF2B5EF4-FFF2-40B4-BE49-F238E27FC236}">
                  <a16:creationId xmlns:a16="http://schemas.microsoft.com/office/drawing/2014/main" id="{541922ED-48A1-401B-AE5E-5474032F3CAF}"/>
                </a:ext>
              </a:extLst>
            </p:cNvPr>
            <p:cNvSpPr/>
            <p:nvPr/>
          </p:nvSpPr>
          <p:spPr>
            <a:xfrm>
              <a:off x="7669845" y="1210386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6" name="Groep 45">
            <a:extLst>
              <a:ext uri="{FF2B5EF4-FFF2-40B4-BE49-F238E27FC236}">
                <a16:creationId xmlns:a16="http://schemas.microsoft.com/office/drawing/2014/main" id="{BCA81EFB-305F-4002-9C85-DD63CB6B5AD3}"/>
              </a:ext>
            </a:extLst>
          </p:cNvPr>
          <p:cNvGrpSpPr/>
          <p:nvPr/>
        </p:nvGrpSpPr>
        <p:grpSpPr>
          <a:xfrm>
            <a:off x="712390" y="3506119"/>
            <a:ext cx="911762" cy="516320"/>
            <a:chOff x="7639354" y="3821691"/>
            <a:chExt cx="911762" cy="516320"/>
          </a:xfrm>
        </p:grpSpPr>
        <p:pic>
          <p:nvPicPr>
            <p:cNvPr id="47" name="Afbeelding 46">
              <a:extLst>
                <a:ext uri="{FF2B5EF4-FFF2-40B4-BE49-F238E27FC236}">
                  <a16:creationId xmlns:a16="http://schemas.microsoft.com/office/drawing/2014/main" id="{62968A9D-4663-4862-A74F-E6CF1AAF51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639355" y="3821691"/>
              <a:ext cx="911761" cy="512138"/>
            </a:xfrm>
            <a:custGeom>
              <a:avLst/>
              <a:gdLst>
                <a:gd name="connsiteX0" fmla="*/ 0 w 911761"/>
                <a:gd name="connsiteY0" fmla="*/ 0 h 512138"/>
                <a:gd name="connsiteX1" fmla="*/ 911761 w 911761"/>
                <a:gd name="connsiteY1" fmla="*/ 0 h 512138"/>
                <a:gd name="connsiteX2" fmla="*/ 911761 w 911761"/>
                <a:gd name="connsiteY2" fmla="*/ 512138 h 512138"/>
                <a:gd name="connsiteX3" fmla="*/ 0 w 911761"/>
                <a:gd name="connsiteY3" fmla="*/ 512138 h 512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1761" h="512138">
                  <a:moveTo>
                    <a:pt x="0" y="0"/>
                  </a:moveTo>
                  <a:lnTo>
                    <a:pt x="911761" y="0"/>
                  </a:lnTo>
                  <a:lnTo>
                    <a:pt x="911761" y="512138"/>
                  </a:lnTo>
                  <a:lnTo>
                    <a:pt x="0" y="512138"/>
                  </a:lnTo>
                  <a:close/>
                </a:path>
              </a:pathLst>
            </a:custGeom>
          </p:spPr>
        </p:pic>
        <p:sp>
          <p:nvSpPr>
            <p:cNvPr id="48" name="Rechthoek 47">
              <a:extLst>
                <a:ext uri="{FF2B5EF4-FFF2-40B4-BE49-F238E27FC236}">
                  <a16:creationId xmlns:a16="http://schemas.microsoft.com/office/drawing/2014/main" id="{EE4C5B87-AF3E-4428-B58B-5967D5D7F6FC}"/>
                </a:ext>
              </a:extLst>
            </p:cNvPr>
            <p:cNvSpPr/>
            <p:nvPr/>
          </p:nvSpPr>
          <p:spPr>
            <a:xfrm>
              <a:off x="7639354" y="3825873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9" name="Groep 48">
            <a:extLst>
              <a:ext uri="{FF2B5EF4-FFF2-40B4-BE49-F238E27FC236}">
                <a16:creationId xmlns:a16="http://schemas.microsoft.com/office/drawing/2014/main" id="{60E2ED5D-8CD2-4C1C-AD34-DA67DBBDB201}"/>
              </a:ext>
            </a:extLst>
          </p:cNvPr>
          <p:cNvGrpSpPr/>
          <p:nvPr/>
        </p:nvGrpSpPr>
        <p:grpSpPr>
          <a:xfrm>
            <a:off x="712390" y="4801990"/>
            <a:ext cx="918064" cy="519620"/>
            <a:chOff x="7663543" y="5135476"/>
            <a:chExt cx="918064" cy="519620"/>
          </a:xfrm>
        </p:grpSpPr>
        <p:pic>
          <p:nvPicPr>
            <p:cNvPr id="50" name="Afbeelding 49">
              <a:extLst>
                <a:ext uri="{FF2B5EF4-FFF2-40B4-BE49-F238E27FC236}">
                  <a16:creationId xmlns:a16="http://schemas.microsoft.com/office/drawing/2014/main" id="{385CB8C3-926E-433F-B268-D974D27B8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669846" y="5135476"/>
              <a:ext cx="911761" cy="512138"/>
            </a:xfrm>
            <a:custGeom>
              <a:avLst/>
              <a:gdLst>
                <a:gd name="connsiteX0" fmla="*/ 0 w 911761"/>
                <a:gd name="connsiteY0" fmla="*/ 0 h 512138"/>
                <a:gd name="connsiteX1" fmla="*/ 911761 w 911761"/>
                <a:gd name="connsiteY1" fmla="*/ 0 h 512138"/>
                <a:gd name="connsiteX2" fmla="*/ 911761 w 911761"/>
                <a:gd name="connsiteY2" fmla="*/ 512138 h 512138"/>
                <a:gd name="connsiteX3" fmla="*/ 0 w 911761"/>
                <a:gd name="connsiteY3" fmla="*/ 512138 h 512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1761" h="512138">
                  <a:moveTo>
                    <a:pt x="0" y="0"/>
                  </a:moveTo>
                  <a:lnTo>
                    <a:pt x="911761" y="0"/>
                  </a:lnTo>
                  <a:lnTo>
                    <a:pt x="911761" y="512138"/>
                  </a:lnTo>
                  <a:lnTo>
                    <a:pt x="0" y="512138"/>
                  </a:lnTo>
                  <a:close/>
                </a:path>
              </a:pathLst>
            </a:custGeom>
          </p:spPr>
        </p:pic>
        <p:sp>
          <p:nvSpPr>
            <p:cNvPr id="51" name="Rechthoek 50">
              <a:extLst>
                <a:ext uri="{FF2B5EF4-FFF2-40B4-BE49-F238E27FC236}">
                  <a16:creationId xmlns:a16="http://schemas.microsoft.com/office/drawing/2014/main" id="{6A100A1D-15F8-4CF4-92C0-4F4692E1F333}"/>
                </a:ext>
              </a:extLst>
            </p:cNvPr>
            <p:cNvSpPr/>
            <p:nvPr/>
          </p:nvSpPr>
          <p:spPr>
            <a:xfrm>
              <a:off x="7663543" y="5142958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2" name="Tekstvak 51">
            <a:extLst>
              <a:ext uri="{FF2B5EF4-FFF2-40B4-BE49-F238E27FC236}">
                <a16:creationId xmlns:a16="http://schemas.microsoft.com/office/drawing/2014/main" id="{D484BD9B-E1BC-4A74-8E41-F5E629636416}"/>
              </a:ext>
            </a:extLst>
          </p:cNvPr>
          <p:cNvSpPr txBox="1"/>
          <p:nvPr/>
        </p:nvSpPr>
        <p:spPr>
          <a:xfrm>
            <a:off x="1269071" y="6051544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i="1" dirty="0">
                <a:solidFill>
                  <a:schemeClr val="bg1"/>
                </a:solidFill>
              </a:rPr>
              <a:t>consument</a:t>
            </a:r>
            <a:endParaRPr lang="nl-NL" i="1" dirty="0">
              <a:solidFill>
                <a:schemeClr val="bg1"/>
              </a:solidFill>
            </a:endParaRPr>
          </a:p>
        </p:txBody>
      </p:sp>
      <p:sp>
        <p:nvSpPr>
          <p:cNvPr id="53" name="Pijl: omlaag 52">
            <a:extLst>
              <a:ext uri="{FF2B5EF4-FFF2-40B4-BE49-F238E27FC236}">
                <a16:creationId xmlns:a16="http://schemas.microsoft.com/office/drawing/2014/main" id="{16E0239F-B400-4038-949C-4B61EDFFDB33}"/>
              </a:ext>
            </a:extLst>
          </p:cNvPr>
          <p:cNvSpPr/>
          <p:nvPr/>
        </p:nvSpPr>
        <p:spPr>
          <a:xfrm>
            <a:off x="799480" y="2819563"/>
            <a:ext cx="400594" cy="593301"/>
          </a:xfrm>
          <a:prstGeom prst="downArrow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Pijl: omlaag 53">
            <a:extLst>
              <a:ext uri="{FF2B5EF4-FFF2-40B4-BE49-F238E27FC236}">
                <a16:creationId xmlns:a16="http://schemas.microsoft.com/office/drawing/2014/main" id="{93F07885-D349-44C1-B9C3-C690E19526A8}"/>
              </a:ext>
            </a:extLst>
          </p:cNvPr>
          <p:cNvSpPr/>
          <p:nvPr/>
        </p:nvSpPr>
        <p:spPr>
          <a:xfrm>
            <a:off x="799480" y="4130141"/>
            <a:ext cx="400594" cy="593301"/>
          </a:xfrm>
          <a:prstGeom prst="downArrow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Pijl: omlaag 54">
            <a:extLst>
              <a:ext uri="{FF2B5EF4-FFF2-40B4-BE49-F238E27FC236}">
                <a16:creationId xmlns:a16="http://schemas.microsoft.com/office/drawing/2014/main" id="{4B36C44A-D5BF-4EDA-8AA4-1CD8F375BE4F}"/>
              </a:ext>
            </a:extLst>
          </p:cNvPr>
          <p:cNvSpPr/>
          <p:nvPr/>
        </p:nvSpPr>
        <p:spPr>
          <a:xfrm rot="18897922">
            <a:off x="1159508" y="5474753"/>
            <a:ext cx="400594" cy="593301"/>
          </a:xfrm>
          <a:prstGeom prst="downArrow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56" name="Groep 55">
            <a:extLst>
              <a:ext uri="{FF2B5EF4-FFF2-40B4-BE49-F238E27FC236}">
                <a16:creationId xmlns:a16="http://schemas.microsoft.com/office/drawing/2014/main" id="{E3A4CB93-F97D-43ED-B18D-C57DD7D99868}"/>
              </a:ext>
            </a:extLst>
          </p:cNvPr>
          <p:cNvGrpSpPr/>
          <p:nvPr/>
        </p:nvGrpSpPr>
        <p:grpSpPr>
          <a:xfrm>
            <a:off x="2340890" y="2813694"/>
            <a:ext cx="400594" cy="593301"/>
            <a:chOff x="9459446" y="1838308"/>
            <a:chExt cx="400594" cy="593301"/>
          </a:xfrm>
          <a:solidFill>
            <a:srgbClr val="1A80B6"/>
          </a:solidFill>
        </p:grpSpPr>
        <p:sp>
          <p:nvSpPr>
            <p:cNvPr id="57" name="Pijl: omlaag 56">
              <a:extLst>
                <a:ext uri="{FF2B5EF4-FFF2-40B4-BE49-F238E27FC236}">
                  <a16:creationId xmlns:a16="http://schemas.microsoft.com/office/drawing/2014/main" id="{E6E3DFC5-949B-408F-AAEE-475E97325D75}"/>
                </a:ext>
              </a:extLst>
            </p:cNvPr>
            <p:cNvSpPr/>
            <p:nvPr/>
          </p:nvSpPr>
          <p:spPr>
            <a:xfrm flipV="1">
              <a:off x="9459446" y="1838308"/>
              <a:ext cx="400594" cy="593301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8" name="Tekstvak 57">
              <a:extLst>
                <a:ext uri="{FF2B5EF4-FFF2-40B4-BE49-F238E27FC236}">
                  <a16:creationId xmlns:a16="http://schemas.microsoft.com/office/drawing/2014/main" id="{E5923DA9-31AB-427D-9E3D-0E6E6FF02810}"/>
                </a:ext>
              </a:extLst>
            </p:cNvPr>
            <p:cNvSpPr txBox="1"/>
            <p:nvPr/>
          </p:nvSpPr>
          <p:spPr>
            <a:xfrm>
              <a:off x="9517717" y="2005261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oep 58">
            <a:extLst>
              <a:ext uri="{FF2B5EF4-FFF2-40B4-BE49-F238E27FC236}">
                <a16:creationId xmlns:a16="http://schemas.microsoft.com/office/drawing/2014/main" id="{8329F30D-04AA-4713-8959-BAB1EA2564FE}"/>
              </a:ext>
            </a:extLst>
          </p:cNvPr>
          <p:cNvGrpSpPr/>
          <p:nvPr/>
        </p:nvGrpSpPr>
        <p:grpSpPr>
          <a:xfrm>
            <a:off x="2340890" y="4124272"/>
            <a:ext cx="400594" cy="593301"/>
            <a:chOff x="9459446" y="4437753"/>
            <a:chExt cx="400594" cy="593301"/>
          </a:xfrm>
          <a:solidFill>
            <a:srgbClr val="1A80B6"/>
          </a:solidFill>
        </p:grpSpPr>
        <p:sp>
          <p:nvSpPr>
            <p:cNvPr id="60" name="Pijl: omlaag 59">
              <a:extLst>
                <a:ext uri="{FF2B5EF4-FFF2-40B4-BE49-F238E27FC236}">
                  <a16:creationId xmlns:a16="http://schemas.microsoft.com/office/drawing/2014/main" id="{84381642-B333-4B19-B432-C25E753CCCF0}"/>
                </a:ext>
              </a:extLst>
            </p:cNvPr>
            <p:cNvSpPr/>
            <p:nvPr/>
          </p:nvSpPr>
          <p:spPr>
            <a:xfrm flipV="1">
              <a:off x="9459446" y="4437753"/>
              <a:ext cx="400594" cy="593301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1" name="Tekstvak 60">
              <a:extLst>
                <a:ext uri="{FF2B5EF4-FFF2-40B4-BE49-F238E27FC236}">
                  <a16:creationId xmlns:a16="http://schemas.microsoft.com/office/drawing/2014/main" id="{3F4B2EC7-4B66-4A5A-957C-053E8188FC1D}"/>
                </a:ext>
              </a:extLst>
            </p:cNvPr>
            <p:cNvSpPr txBox="1"/>
            <p:nvPr/>
          </p:nvSpPr>
          <p:spPr>
            <a:xfrm>
              <a:off x="9517717" y="4621903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Groep 61">
            <a:extLst>
              <a:ext uri="{FF2B5EF4-FFF2-40B4-BE49-F238E27FC236}">
                <a16:creationId xmlns:a16="http://schemas.microsoft.com/office/drawing/2014/main" id="{4205326F-B6CA-4E82-98F2-CD13B6E95448}"/>
              </a:ext>
            </a:extLst>
          </p:cNvPr>
          <p:cNvGrpSpPr/>
          <p:nvPr/>
        </p:nvGrpSpPr>
        <p:grpSpPr>
          <a:xfrm>
            <a:off x="2106820" y="5439146"/>
            <a:ext cx="400594" cy="593301"/>
            <a:chOff x="9033784" y="5752627"/>
            <a:chExt cx="400594" cy="593301"/>
          </a:xfrm>
          <a:solidFill>
            <a:srgbClr val="1A80B6"/>
          </a:solidFill>
        </p:grpSpPr>
        <p:sp>
          <p:nvSpPr>
            <p:cNvPr id="63" name="Pijl: omlaag 62">
              <a:extLst>
                <a:ext uri="{FF2B5EF4-FFF2-40B4-BE49-F238E27FC236}">
                  <a16:creationId xmlns:a16="http://schemas.microsoft.com/office/drawing/2014/main" id="{AE40C522-3CA5-4B1B-B282-C0F773168A84}"/>
                </a:ext>
              </a:extLst>
            </p:cNvPr>
            <p:cNvSpPr/>
            <p:nvPr/>
          </p:nvSpPr>
          <p:spPr>
            <a:xfrm rot="12712451">
              <a:off x="9033784" y="5752627"/>
              <a:ext cx="400594" cy="593301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64" name="Tekstvak 63">
              <a:extLst>
                <a:ext uri="{FF2B5EF4-FFF2-40B4-BE49-F238E27FC236}">
                  <a16:creationId xmlns:a16="http://schemas.microsoft.com/office/drawing/2014/main" id="{B596E3DF-424E-436E-862C-0BDFB8E70147}"/>
                </a:ext>
              </a:extLst>
            </p:cNvPr>
            <p:cNvSpPr txBox="1"/>
            <p:nvPr/>
          </p:nvSpPr>
          <p:spPr>
            <a:xfrm>
              <a:off x="9072835" y="5930995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9" name="Groep 98">
            <a:extLst>
              <a:ext uri="{FF2B5EF4-FFF2-40B4-BE49-F238E27FC236}">
                <a16:creationId xmlns:a16="http://schemas.microsoft.com/office/drawing/2014/main" id="{E4F3D94F-1B2F-4D21-9E2F-6B3E05ADCE5D}"/>
              </a:ext>
            </a:extLst>
          </p:cNvPr>
          <p:cNvGrpSpPr/>
          <p:nvPr/>
        </p:nvGrpSpPr>
        <p:grpSpPr>
          <a:xfrm>
            <a:off x="4224594" y="1576005"/>
            <a:ext cx="2358229" cy="1290039"/>
            <a:chOff x="4224594" y="1576005"/>
            <a:chExt cx="2358229" cy="1290039"/>
          </a:xfrm>
        </p:grpSpPr>
        <p:sp>
          <p:nvSpPr>
            <p:cNvPr id="65" name="Rechthoek 64">
              <a:extLst>
                <a:ext uri="{FF2B5EF4-FFF2-40B4-BE49-F238E27FC236}">
                  <a16:creationId xmlns:a16="http://schemas.microsoft.com/office/drawing/2014/main" id="{38DACB63-060D-42CA-8E01-F68E998BA983}"/>
                </a:ext>
              </a:extLst>
            </p:cNvPr>
            <p:cNvSpPr/>
            <p:nvPr/>
          </p:nvSpPr>
          <p:spPr>
            <a:xfrm>
              <a:off x="4224594" y="1576005"/>
              <a:ext cx="2264229" cy="670560"/>
            </a:xfrm>
            <a:prstGeom prst="rect">
              <a:avLst/>
            </a:prstGeom>
            <a:solidFill>
              <a:srgbClr val="ED4D0F"/>
            </a:solidFill>
            <a:ln>
              <a:solidFill>
                <a:srgbClr val="ED4D0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6" name="Tekstvak 65">
              <a:extLst>
                <a:ext uri="{FF2B5EF4-FFF2-40B4-BE49-F238E27FC236}">
                  <a16:creationId xmlns:a16="http://schemas.microsoft.com/office/drawing/2014/main" id="{CB0C82BB-4269-4910-88C4-4BEB3EF43163}"/>
                </a:ext>
              </a:extLst>
            </p:cNvPr>
            <p:cNvSpPr txBox="1"/>
            <p:nvPr/>
          </p:nvSpPr>
          <p:spPr>
            <a:xfrm>
              <a:off x="5175065" y="1745041"/>
              <a:ext cx="14077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melkveehouder</a:t>
              </a:r>
              <a:endParaRPr lang="nl-NL" dirty="0">
                <a:solidFill>
                  <a:schemeClr val="bg1"/>
                </a:solidFill>
              </a:endParaRPr>
            </a:p>
          </p:txBody>
        </p:sp>
        <p:grpSp>
          <p:nvGrpSpPr>
            <p:cNvPr id="67" name="Groep 66">
              <a:extLst>
                <a:ext uri="{FF2B5EF4-FFF2-40B4-BE49-F238E27FC236}">
                  <a16:creationId xmlns:a16="http://schemas.microsoft.com/office/drawing/2014/main" id="{C52393E9-C0A3-42F0-AA19-C6F7A5FC4656}"/>
                </a:ext>
              </a:extLst>
            </p:cNvPr>
            <p:cNvGrpSpPr/>
            <p:nvPr/>
          </p:nvGrpSpPr>
          <p:grpSpPr>
            <a:xfrm>
              <a:off x="4270074" y="1641543"/>
              <a:ext cx="924366" cy="519956"/>
              <a:chOff x="7663543" y="1210386"/>
              <a:chExt cx="924366" cy="519956"/>
            </a:xfrm>
          </p:grpSpPr>
          <p:pic>
            <p:nvPicPr>
              <p:cNvPr id="68" name="Afbeelding 67">
                <a:extLst>
                  <a:ext uri="{FF2B5EF4-FFF2-40B4-BE49-F238E27FC236}">
                    <a16:creationId xmlns:a16="http://schemas.microsoft.com/office/drawing/2014/main" id="{F1098796-EAEE-47A1-B1CF-848C34360E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663543" y="1210386"/>
                <a:ext cx="924366" cy="519956"/>
              </a:xfrm>
              <a:prstGeom prst="rect">
                <a:avLst/>
              </a:prstGeom>
            </p:spPr>
          </p:pic>
          <p:sp>
            <p:nvSpPr>
              <p:cNvPr id="69" name="Rechthoek 68">
                <a:extLst>
                  <a:ext uri="{FF2B5EF4-FFF2-40B4-BE49-F238E27FC236}">
                    <a16:creationId xmlns:a16="http://schemas.microsoft.com/office/drawing/2014/main" id="{41F41ACE-7667-47F2-ACBD-77E8C7863589}"/>
                  </a:ext>
                </a:extLst>
              </p:cNvPr>
              <p:cNvSpPr/>
              <p:nvPr/>
            </p:nvSpPr>
            <p:spPr>
              <a:xfrm>
                <a:off x="7669845" y="1210386"/>
                <a:ext cx="911761" cy="512138"/>
              </a:xfrm>
              <a:prstGeom prst="rect">
                <a:avLst/>
              </a:prstGeom>
              <a:noFill/>
              <a:ln w="19050">
                <a:solidFill>
                  <a:srgbClr val="1A80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70" name="Pijl: omlaag 69">
              <a:extLst>
                <a:ext uri="{FF2B5EF4-FFF2-40B4-BE49-F238E27FC236}">
                  <a16:creationId xmlns:a16="http://schemas.microsoft.com/office/drawing/2014/main" id="{C5087C2E-6B72-432B-AEC2-F1863566FDED}"/>
                </a:ext>
              </a:extLst>
            </p:cNvPr>
            <p:cNvSpPr/>
            <p:nvPr/>
          </p:nvSpPr>
          <p:spPr>
            <a:xfrm>
              <a:off x="4357164" y="2272743"/>
              <a:ext cx="400594" cy="593301"/>
            </a:xfrm>
            <a:prstGeom prst="downArrow">
              <a:avLst/>
            </a:prstGeom>
            <a:solidFill>
              <a:srgbClr val="1A80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71" name="Groep 70">
              <a:extLst>
                <a:ext uri="{FF2B5EF4-FFF2-40B4-BE49-F238E27FC236}">
                  <a16:creationId xmlns:a16="http://schemas.microsoft.com/office/drawing/2014/main" id="{05D03D06-44C0-42B6-871A-6675E721B5EB}"/>
                </a:ext>
              </a:extLst>
            </p:cNvPr>
            <p:cNvGrpSpPr/>
            <p:nvPr/>
          </p:nvGrpSpPr>
          <p:grpSpPr>
            <a:xfrm>
              <a:off x="5898574" y="2266874"/>
              <a:ext cx="400594" cy="593301"/>
              <a:chOff x="9459446" y="1838308"/>
              <a:chExt cx="400594" cy="593301"/>
            </a:xfrm>
            <a:solidFill>
              <a:srgbClr val="1A80B6"/>
            </a:solidFill>
          </p:grpSpPr>
          <p:sp>
            <p:nvSpPr>
              <p:cNvPr id="72" name="Pijl: omlaag 71">
                <a:extLst>
                  <a:ext uri="{FF2B5EF4-FFF2-40B4-BE49-F238E27FC236}">
                    <a16:creationId xmlns:a16="http://schemas.microsoft.com/office/drawing/2014/main" id="{17E8088A-FF62-4025-BD4C-FB867503D1B8}"/>
                  </a:ext>
                </a:extLst>
              </p:cNvPr>
              <p:cNvSpPr/>
              <p:nvPr/>
            </p:nvSpPr>
            <p:spPr>
              <a:xfrm flipV="1">
                <a:off x="9459446" y="1838308"/>
                <a:ext cx="400594" cy="593301"/>
              </a:xfrm>
              <a:prstGeom prst="downArrow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3" name="Tekstvak 72">
                <a:extLst>
                  <a:ext uri="{FF2B5EF4-FFF2-40B4-BE49-F238E27FC236}">
                    <a16:creationId xmlns:a16="http://schemas.microsoft.com/office/drawing/2014/main" id="{0FE7FEAE-F291-4438-AD90-67EAF92D34FA}"/>
                  </a:ext>
                </a:extLst>
              </p:cNvPr>
              <p:cNvSpPr txBox="1"/>
              <p:nvPr/>
            </p:nvSpPr>
            <p:spPr>
              <a:xfrm>
                <a:off x="9517717" y="2005261"/>
                <a:ext cx="284052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nl-NL" sz="1400" b="1" dirty="0">
                    <a:solidFill>
                      <a:schemeClr val="bg1"/>
                    </a:solidFill>
                  </a:rPr>
                  <a:t>€</a:t>
                </a:r>
                <a:endParaRPr lang="nl-NL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0" name="Groep 99">
            <a:extLst>
              <a:ext uri="{FF2B5EF4-FFF2-40B4-BE49-F238E27FC236}">
                <a16:creationId xmlns:a16="http://schemas.microsoft.com/office/drawing/2014/main" id="{6F85BB0D-69DF-47D0-8D79-46A91B67D00D}"/>
              </a:ext>
            </a:extLst>
          </p:cNvPr>
          <p:cNvGrpSpPr/>
          <p:nvPr/>
        </p:nvGrpSpPr>
        <p:grpSpPr>
          <a:xfrm>
            <a:off x="4224147" y="3588275"/>
            <a:ext cx="2264676" cy="3237146"/>
            <a:chOff x="4224147" y="3588275"/>
            <a:chExt cx="2264676" cy="3237146"/>
          </a:xfrm>
        </p:grpSpPr>
        <p:sp>
          <p:nvSpPr>
            <p:cNvPr id="83" name="Rechthoek 82">
              <a:extLst>
                <a:ext uri="{FF2B5EF4-FFF2-40B4-BE49-F238E27FC236}">
                  <a16:creationId xmlns:a16="http://schemas.microsoft.com/office/drawing/2014/main" id="{E82FFED3-E16E-4A2B-92CC-95D4B85FA527}"/>
                </a:ext>
              </a:extLst>
            </p:cNvPr>
            <p:cNvSpPr/>
            <p:nvPr/>
          </p:nvSpPr>
          <p:spPr>
            <a:xfrm>
              <a:off x="4224147" y="5509267"/>
              <a:ext cx="2264229" cy="670560"/>
            </a:xfrm>
            <a:prstGeom prst="rect">
              <a:avLst/>
            </a:prstGeom>
            <a:solidFill>
              <a:srgbClr val="ED4D0F"/>
            </a:solidFill>
            <a:ln>
              <a:solidFill>
                <a:srgbClr val="ED4D0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98" name="Groep 97">
              <a:extLst>
                <a:ext uri="{FF2B5EF4-FFF2-40B4-BE49-F238E27FC236}">
                  <a16:creationId xmlns:a16="http://schemas.microsoft.com/office/drawing/2014/main" id="{E2ABAD6F-B4B8-480C-9B53-B27567B591B8}"/>
                </a:ext>
              </a:extLst>
            </p:cNvPr>
            <p:cNvGrpSpPr/>
            <p:nvPr/>
          </p:nvGrpSpPr>
          <p:grpSpPr>
            <a:xfrm>
              <a:off x="4224594" y="3588275"/>
              <a:ext cx="2264229" cy="3237146"/>
              <a:chOff x="4224594" y="3588275"/>
              <a:chExt cx="2264229" cy="3237146"/>
            </a:xfrm>
          </p:grpSpPr>
          <p:sp>
            <p:nvSpPr>
              <p:cNvPr id="74" name="Rechthoek 73">
                <a:extLst>
                  <a:ext uri="{FF2B5EF4-FFF2-40B4-BE49-F238E27FC236}">
                    <a16:creationId xmlns:a16="http://schemas.microsoft.com/office/drawing/2014/main" id="{5C231A1B-3CB7-4D8C-8595-99F67852DEC3}"/>
                  </a:ext>
                </a:extLst>
              </p:cNvPr>
              <p:cNvSpPr/>
              <p:nvPr/>
            </p:nvSpPr>
            <p:spPr>
              <a:xfrm>
                <a:off x="4224594" y="4203581"/>
                <a:ext cx="2264229" cy="670560"/>
              </a:xfrm>
              <a:prstGeom prst="rect">
                <a:avLst/>
              </a:prstGeom>
              <a:solidFill>
                <a:srgbClr val="ED4D0F"/>
              </a:solidFill>
              <a:ln>
                <a:solidFill>
                  <a:srgbClr val="ED4D0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5" name="Tekstvak 74">
                <a:extLst>
                  <a:ext uri="{FF2B5EF4-FFF2-40B4-BE49-F238E27FC236}">
                    <a16:creationId xmlns:a16="http://schemas.microsoft.com/office/drawing/2014/main" id="{12FFABCE-41F0-4883-855D-CA008B42C82F}"/>
                  </a:ext>
                </a:extLst>
              </p:cNvPr>
              <p:cNvSpPr txBox="1"/>
              <p:nvPr/>
            </p:nvSpPr>
            <p:spPr>
              <a:xfrm>
                <a:off x="5175065" y="4384972"/>
                <a:ext cx="7216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bg1"/>
                    </a:solidFill>
                  </a:rPr>
                  <a:t>fabriek</a:t>
                </a:r>
                <a:endParaRPr lang="nl-NL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76" name="Groep 75">
                <a:extLst>
                  <a:ext uri="{FF2B5EF4-FFF2-40B4-BE49-F238E27FC236}">
                    <a16:creationId xmlns:a16="http://schemas.microsoft.com/office/drawing/2014/main" id="{8C88AB48-5A37-40BC-9BDD-1A9CA0302BB7}"/>
                  </a:ext>
                </a:extLst>
              </p:cNvPr>
              <p:cNvGrpSpPr/>
              <p:nvPr/>
            </p:nvGrpSpPr>
            <p:grpSpPr>
              <a:xfrm>
                <a:off x="4270074" y="4280700"/>
                <a:ext cx="911762" cy="516320"/>
                <a:chOff x="7639354" y="3821691"/>
                <a:chExt cx="911762" cy="516320"/>
              </a:xfrm>
            </p:grpSpPr>
            <p:pic>
              <p:nvPicPr>
                <p:cNvPr id="77" name="Afbeelding 76">
                  <a:extLst>
                    <a:ext uri="{FF2B5EF4-FFF2-40B4-BE49-F238E27FC236}">
                      <a16:creationId xmlns:a16="http://schemas.microsoft.com/office/drawing/2014/main" id="{96A53C9E-D468-4E36-954A-BA375C545D0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>
                <a:xfrm>
                  <a:off x="7639355" y="3821691"/>
                  <a:ext cx="911761" cy="512138"/>
                </a:xfrm>
                <a:custGeom>
                  <a:avLst/>
                  <a:gdLst>
                    <a:gd name="connsiteX0" fmla="*/ 0 w 911761"/>
                    <a:gd name="connsiteY0" fmla="*/ 0 h 512138"/>
                    <a:gd name="connsiteX1" fmla="*/ 911761 w 911761"/>
                    <a:gd name="connsiteY1" fmla="*/ 0 h 512138"/>
                    <a:gd name="connsiteX2" fmla="*/ 911761 w 911761"/>
                    <a:gd name="connsiteY2" fmla="*/ 512138 h 512138"/>
                    <a:gd name="connsiteX3" fmla="*/ 0 w 911761"/>
                    <a:gd name="connsiteY3" fmla="*/ 512138 h 512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11761" h="512138">
                      <a:moveTo>
                        <a:pt x="0" y="0"/>
                      </a:moveTo>
                      <a:lnTo>
                        <a:pt x="911761" y="0"/>
                      </a:lnTo>
                      <a:lnTo>
                        <a:pt x="911761" y="512138"/>
                      </a:lnTo>
                      <a:lnTo>
                        <a:pt x="0" y="512138"/>
                      </a:lnTo>
                      <a:close/>
                    </a:path>
                  </a:pathLst>
                </a:custGeom>
              </p:spPr>
            </p:pic>
            <p:sp>
              <p:nvSpPr>
                <p:cNvPr id="78" name="Rechthoek 77">
                  <a:extLst>
                    <a:ext uri="{FF2B5EF4-FFF2-40B4-BE49-F238E27FC236}">
                      <a16:creationId xmlns:a16="http://schemas.microsoft.com/office/drawing/2014/main" id="{12CD03C2-18EA-43A5-BC41-92096E0CD890}"/>
                    </a:ext>
                  </a:extLst>
                </p:cNvPr>
                <p:cNvSpPr/>
                <p:nvPr/>
              </p:nvSpPr>
              <p:spPr>
                <a:xfrm>
                  <a:off x="7639354" y="3825873"/>
                  <a:ext cx="911761" cy="512138"/>
                </a:xfrm>
                <a:prstGeom prst="rect">
                  <a:avLst/>
                </a:prstGeom>
                <a:noFill/>
                <a:ln w="19050">
                  <a:solidFill>
                    <a:srgbClr val="1A80B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sp>
            <p:nvSpPr>
              <p:cNvPr id="79" name="Pijl: omlaag 78">
                <a:extLst>
                  <a:ext uri="{FF2B5EF4-FFF2-40B4-BE49-F238E27FC236}">
                    <a16:creationId xmlns:a16="http://schemas.microsoft.com/office/drawing/2014/main" id="{F45EC763-5323-4D88-B260-DB1AF88911A7}"/>
                  </a:ext>
                </a:extLst>
              </p:cNvPr>
              <p:cNvSpPr/>
              <p:nvPr/>
            </p:nvSpPr>
            <p:spPr>
              <a:xfrm>
                <a:off x="4357164" y="3594144"/>
                <a:ext cx="400594" cy="593301"/>
              </a:xfrm>
              <a:prstGeom prst="downArrow">
                <a:avLst/>
              </a:prstGeom>
              <a:solidFill>
                <a:srgbClr val="1A80B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grpSp>
            <p:nvGrpSpPr>
              <p:cNvPr id="80" name="Groep 79">
                <a:extLst>
                  <a:ext uri="{FF2B5EF4-FFF2-40B4-BE49-F238E27FC236}">
                    <a16:creationId xmlns:a16="http://schemas.microsoft.com/office/drawing/2014/main" id="{12799C5F-1478-4687-9AD6-5EE4B8313662}"/>
                  </a:ext>
                </a:extLst>
              </p:cNvPr>
              <p:cNvGrpSpPr/>
              <p:nvPr/>
            </p:nvGrpSpPr>
            <p:grpSpPr>
              <a:xfrm>
                <a:off x="5898574" y="3588275"/>
                <a:ext cx="400594" cy="593301"/>
                <a:chOff x="9459446" y="1838308"/>
                <a:chExt cx="400594" cy="593301"/>
              </a:xfrm>
              <a:solidFill>
                <a:srgbClr val="1A80B6"/>
              </a:solidFill>
            </p:grpSpPr>
            <p:sp>
              <p:nvSpPr>
                <p:cNvPr id="81" name="Pijl: omlaag 80">
                  <a:extLst>
                    <a:ext uri="{FF2B5EF4-FFF2-40B4-BE49-F238E27FC236}">
                      <a16:creationId xmlns:a16="http://schemas.microsoft.com/office/drawing/2014/main" id="{7FE849AF-9D1C-479C-99BB-7907F5E65A0D}"/>
                    </a:ext>
                  </a:extLst>
                </p:cNvPr>
                <p:cNvSpPr/>
                <p:nvPr/>
              </p:nvSpPr>
              <p:spPr>
                <a:xfrm flipV="1">
                  <a:off x="9459446" y="1838308"/>
                  <a:ext cx="400594" cy="593301"/>
                </a:xfrm>
                <a:prstGeom prst="downArrow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82" name="Tekstvak 81">
                  <a:extLst>
                    <a:ext uri="{FF2B5EF4-FFF2-40B4-BE49-F238E27FC236}">
                      <a16:creationId xmlns:a16="http://schemas.microsoft.com/office/drawing/2014/main" id="{2E6D79D6-5EA3-4981-9573-FF76CC6EACEC}"/>
                    </a:ext>
                  </a:extLst>
                </p:cNvPr>
                <p:cNvSpPr txBox="1"/>
                <p:nvPr/>
              </p:nvSpPr>
              <p:spPr>
                <a:xfrm>
                  <a:off x="9517717" y="2005261"/>
                  <a:ext cx="284052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nl-NL" sz="1400" b="1" dirty="0">
                      <a:solidFill>
                        <a:schemeClr val="bg1"/>
                      </a:solidFill>
                    </a:rPr>
                    <a:t>€</a:t>
                  </a:r>
                  <a:endParaRPr lang="nl-NL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84" name="Tekstvak 83">
                <a:extLst>
                  <a:ext uri="{FF2B5EF4-FFF2-40B4-BE49-F238E27FC236}">
                    <a16:creationId xmlns:a16="http://schemas.microsoft.com/office/drawing/2014/main" id="{63CAFF5E-D539-430D-AAA2-3B2F15AD6329}"/>
                  </a:ext>
                </a:extLst>
              </p:cNvPr>
              <p:cNvSpPr txBox="1"/>
              <p:nvPr/>
            </p:nvSpPr>
            <p:spPr>
              <a:xfrm>
                <a:off x="5174618" y="5690658"/>
                <a:ext cx="1079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bg1"/>
                    </a:solidFill>
                  </a:rPr>
                  <a:t>supermarkt</a:t>
                </a:r>
                <a:endParaRPr lang="nl-NL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85" name="Groep 84">
                <a:extLst>
                  <a:ext uri="{FF2B5EF4-FFF2-40B4-BE49-F238E27FC236}">
                    <a16:creationId xmlns:a16="http://schemas.microsoft.com/office/drawing/2014/main" id="{113661BD-52C3-4E0D-AFB6-0C9B329AC6F8}"/>
                  </a:ext>
                </a:extLst>
              </p:cNvPr>
              <p:cNvGrpSpPr/>
              <p:nvPr/>
            </p:nvGrpSpPr>
            <p:grpSpPr>
              <a:xfrm>
                <a:off x="4269627" y="5584736"/>
                <a:ext cx="918064" cy="519620"/>
                <a:chOff x="7663543" y="5135476"/>
                <a:chExt cx="918064" cy="519620"/>
              </a:xfrm>
            </p:grpSpPr>
            <p:pic>
              <p:nvPicPr>
                <p:cNvPr id="86" name="Afbeelding 85">
                  <a:extLst>
                    <a:ext uri="{FF2B5EF4-FFF2-40B4-BE49-F238E27FC236}">
                      <a16:creationId xmlns:a16="http://schemas.microsoft.com/office/drawing/2014/main" id="{F057DF6F-CA2A-4C70-B68E-B67D8B81BF5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>
                <a:xfrm>
                  <a:off x="7669846" y="5135476"/>
                  <a:ext cx="911761" cy="512138"/>
                </a:xfrm>
                <a:custGeom>
                  <a:avLst/>
                  <a:gdLst>
                    <a:gd name="connsiteX0" fmla="*/ 0 w 911761"/>
                    <a:gd name="connsiteY0" fmla="*/ 0 h 512138"/>
                    <a:gd name="connsiteX1" fmla="*/ 911761 w 911761"/>
                    <a:gd name="connsiteY1" fmla="*/ 0 h 512138"/>
                    <a:gd name="connsiteX2" fmla="*/ 911761 w 911761"/>
                    <a:gd name="connsiteY2" fmla="*/ 512138 h 512138"/>
                    <a:gd name="connsiteX3" fmla="*/ 0 w 911761"/>
                    <a:gd name="connsiteY3" fmla="*/ 512138 h 512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11761" h="512138">
                      <a:moveTo>
                        <a:pt x="0" y="0"/>
                      </a:moveTo>
                      <a:lnTo>
                        <a:pt x="911761" y="0"/>
                      </a:lnTo>
                      <a:lnTo>
                        <a:pt x="911761" y="512138"/>
                      </a:lnTo>
                      <a:lnTo>
                        <a:pt x="0" y="512138"/>
                      </a:lnTo>
                      <a:close/>
                    </a:path>
                  </a:pathLst>
                </a:custGeom>
              </p:spPr>
            </p:pic>
            <p:sp>
              <p:nvSpPr>
                <p:cNvPr id="87" name="Rechthoek 86">
                  <a:extLst>
                    <a:ext uri="{FF2B5EF4-FFF2-40B4-BE49-F238E27FC236}">
                      <a16:creationId xmlns:a16="http://schemas.microsoft.com/office/drawing/2014/main" id="{343DC616-DF1F-4EA0-9DBE-66CEF0BF3F8A}"/>
                    </a:ext>
                  </a:extLst>
                </p:cNvPr>
                <p:cNvSpPr/>
                <p:nvPr/>
              </p:nvSpPr>
              <p:spPr>
                <a:xfrm>
                  <a:off x="7663543" y="5142958"/>
                  <a:ext cx="911761" cy="512138"/>
                </a:xfrm>
                <a:prstGeom prst="rect">
                  <a:avLst/>
                </a:prstGeom>
                <a:noFill/>
                <a:ln w="19050">
                  <a:solidFill>
                    <a:srgbClr val="1A80B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sp>
            <p:nvSpPr>
              <p:cNvPr id="89" name="Pijl: omlaag 88">
                <a:extLst>
                  <a:ext uri="{FF2B5EF4-FFF2-40B4-BE49-F238E27FC236}">
                    <a16:creationId xmlns:a16="http://schemas.microsoft.com/office/drawing/2014/main" id="{561E56F1-A935-4333-8E76-9BA9DD6F1677}"/>
                  </a:ext>
                </a:extLst>
              </p:cNvPr>
              <p:cNvSpPr/>
              <p:nvPr/>
            </p:nvSpPr>
            <p:spPr>
              <a:xfrm>
                <a:off x="4356717" y="4912887"/>
                <a:ext cx="400594" cy="593301"/>
              </a:xfrm>
              <a:prstGeom prst="downArrow">
                <a:avLst/>
              </a:prstGeom>
              <a:solidFill>
                <a:srgbClr val="1A80B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0" name="Pijl: omlaag 89">
                <a:extLst>
                  <a:ext uri="{FF2B5EF4-FFF2-40B4-BE49-F238E27FC236}">
                    <a16:creationId xmlns:a16="http://schemas.microsoft.com/office/drawing/2014/main" id="{51E13F26-AA38-4E39-BC35-8E58A352C9B8}"/>
                  </a:ext>
                </a:extLst>
              </p:cNvPr>
              <p:cNvSpPr/>
              <p:nvPr/>
            </p:nvSpPr>
            <p:spPr>
              <a:xfrm rot="18897922">
                <a:off x="4706913" y="6198507"/>
                <a:ext cx="400594" cy="593301"/>
              </a:xfrm>
              <a:prstGeom prst="downArrow">
                <a:avLst/>
              </a:prstGeom>
              <a:solidFill>
                <a:srgbClr val="1A80B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grpSp>
            <p:nvGrpSpPr>
              <p:cNvPr id="91" name="Groep 90">
                <a:extLst>
                  <a:ext uri="{FF2B5EF4-FFF2-40B4-BE49-F238E27FC236}">
                    <a16:creationId xmlns:a16="http://schemas.microsoft.com/office/drawing/2014/main" id="{349210B1-ADD0-4F7A-B3C3-96A769031B09}"/>
                  </a:ext>
                </a:extLst>
              </p:cNvPr>
              <p:cNvGrpSpPr/>
              <p:nvPr/>
            </p:nvGrpSpPr>
            <p:grpSpPr>
              <a:xfrm>
                <a:off x="5898127" y="4907018"/>
                <a:ext cx="400594" cy="593301"/>
                <a:chOff x="9459446" y="4437753"/>
                <a:chExt cx="400594" cy="593301"/>
              </a:xfrm>
              <a:solidFill>
                <a:srgbClr val="1A80B6"/>
              </a:solidFill>
            </p:grpSpPr>
            <p:sp>
              <p:nvSpPr>
                <p:cNvPr id="92" name="Pijl: omlaag 91">
                  <a:extLst>
                    <a:ext uri="{FF2B5EF4-FFF2-40B4-BE49-F238E27FC236}">
                      <a16:creationId xmlns:a16="http://schemas.microsoft.com/office/drawing/2014/main" id="{F1A415E9-1EE7-4C87-B42A-6F75386DBA80}"/>
                    </a:ext>
                  </a:extLst>
                </p:cNvPr>
                <p:cNvSpPr/>
                <p:nvPr/>
              </p:nvSpPr>
              <p:spPr>
                <a:xfrm flipV="1">
                  <a:off x="9459446" y="4437753"/>
                  <a:ext cx="400594" cy="593301"/>
                </a:xfrm>
                <a:prstGeom prst="downArrow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93" name="Tekstvak 92">
                  <a:extLst>
                    <a:ext uri="{FF2B5EF4-FFF2-40B4-BE49-F238E27FC236}">
                      <a16:creationId xmlns:a16="http://schemas.microsoft.com/office/drawing/2014/main" id="{B326D693-BCCB-4ECA-B9CF-34EFBF906575}"/>
                    </a:ext>
                  </a:extLst>
                </p:cNvPr>
                <p:cNvSpPr txBox="1"/>
                <p:nvPr/>
              </p:nvSpPr>
              <p:spPr>
                <a:xfrm>
                  <a:off x="9517717" y="4621903"/>
                  <a:ext cx="284052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nl-NL" sz="1400" b="1" dirty="0">
                      <a:solidFill>
                        <a:schemeClr val="bg1"/>
                      </a:solidFill>
                    </a:rPr>
                    <a:t>€</a:t>
                  </a:r>
                  <a:endParaRPr lang="nl-NL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4" name="Groep 93">
                <a:extLst>
                  <a:ext uri="{FF2B5EF4-FFF2-40B4-BE49-F238E27FC236}">
                    <a16:creationId xmlns:a16="http://schemas.microsoft.com/office/drawing/2014/main" id="{A23EE13A-3C83-41F0-A338-75FD337CA6D0}"/>
                  </a:ext>
                </a:extLst>
              </p:cNvPr>
              <p:cNvGrpSpPr/>
              <p:nvPr/>
            </p:nvGrpSpPr>
            <p:grpSpPr>
              <a:xfrm>
                <a:off x="5654225" y="6162900"/>
                <a:ext cx="400594" cy="593301"/>
                <a:chOff x="9033784" y="5752627"/>
                <a:chExt cx="400594" cy="593301"/>
              </a:xfrm>
              <a:solidFill>
                <a:srgbClr val="1A80B6"/>
              </a:solidFill>
            </p:grpSpPr>
            <p:sp>
              <p:nvSpPr>
                <p:cNvPr id="95" name="Pijl: omlaag 94">
                  <a:extLst>
                    <a:ext uri="{FF2B5EF4-FFF2-40B4-BE49-F238E27FC236}">
                      <a16:creationId xmlns:a16="http://schemas.microsoft.com/office/drawing/2014/main" id="{9234C6DA-07DE-4A03-BDCA-5871D83FC5B2}"/>
                    </a:ext>
                  </a:extLst>
                </p:cNvPr>
                <p:cNvSpPr/>
                <p:nvPr/>
              </p:nvSpPr>
              <p:spPr>
                <a:xfrm rot="12712451">
                  <a:off x="9033784" y="5752627"/>
                  <a:ext cx="400594" cy="593301"/>
                </a:xfrm>
                <a:prstGeom prst="downArrow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96" name="Tekstvak 95">
                  <a:extLst>
                    <a:ext uri="{FF2B5EF4-FFF2-40B4-BE49-F238E27FC236}">
                      <a16:creationId xmlns:a16="http://schemas.microsoft.com/office/drawing/2014/main" id="{215AA58C-A1A2-4570-A812-65318E88AC30}"/>
                    </a:ext>
                  </a:extLst>
                </p:cNvPr>
                <p:cNvSpPr txBox="1"/>
                <p:nvPr/>
              </p:nvSpPr>
              <p:spPr>
                <a:xfrm>
                  <a:off x="9072835" y="5930995"/>
                  <a:ext cx="284052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nl-NL" sz="1400" b="1" dirty="0">
                      <a:solidFill>
                        <a:schemeClr val="bg1"/>
                      </a:solidFill>
                    </a:rPr>
                    <a:t>€</a:t>
                  </a:r>
                  <a:endParaRPr lang="nl-NL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88" name="Tekstvak 87">
                <a:extLst>
                  <a:ext uri="{FF2B5EF4-FFF2-40B4-BE49-F238E27FC236}">
                    <a16:creationId xmlns:a16="http://schemas.microsoft.com/office/drawing/2014/main" id="{AFB1A0B2-5A95-449D-8D89-E7330E58971F}"/>
                  </a:ext>
                </a:extLst>
              </p:cNvPr>
              <p:cNvSpPr txBox="1"/>
              <p:nvPr/>
            </p:nvSpPr>
            <p:spPr>
              <a:xfrm>
                <a:off x="4830949" y="6517644"/>
                <a:ext cx="10599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i="1" dirty="0">
                    <a:solidFill>
                      <a:schemeClr val="bg1"/>
                    </a:solidFill>
                  </a:rPr>
                  <a:t>consument</a:t>
                </a:r>
                <a:endParaRPr lang="nl-NL" i="1" dirty="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8135925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75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7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33E9DA-DBE1-4B8A-BC85-A27F34D2A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Specialisatie ⇒ bedrijfskolom smaller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CB74B0-D10E-4FB2-978B-E5C92591C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0994" y="1817999"/>
            <a:ext cx="4476206" cy="4351338"/>
          </a:xfrm>
        </p:spPr>
        <p:txBody>
          <a:bodyPr/>
          <a:lstStyle/>
          <a:p>
            <a:r>
              <a:rPr lang="nl-NL" dirty="0"/>
              <a:t>Alleen yoghurt in fabriek</a:t>
            </a:r>
          </a:p>
          <a:p>
            <a:endParaRPr lang="nl-NL" dirty="0"/>
          </a:p>
          <a:p>
            <a:r>
              <a:rPr lang="nl-NL" dirty="0"/>
              <a:t>Te weinig schaalvoordeel</a:t>
            </a:r>
            <a:br>
              <a:rPr lang="nl-NL" dirty="0"/>
            </a:br>
            <a:r>
              <a:rPr lang="nl-NL" dirty="0"/>
              <a:t>/ te hoge kosten per product</a:t>
            </a:r>
          </a:p>
        </p:txBody>
      </p:sp>
      <p:grpSp>
        <p:nvGrpSpPr>
          <p:cNvPr id="10" name="Groep 9">
            <a:extLst>
              <a:ext uri="{FF2B5EF4-FFF2-40B4-BE49-F238E27FC236}">
                <a16:creationId xmlns:a16="http://schemas.microsoft.com/office/drawing/2014/main" id="{2E6808FD-76C6-400B-B442-87E6B81CE624}"/>
              </a:ext>
            </a:extLst>
          </p:cNvPr>
          <p:cNvGrpSpPr/>
          <p:nvPr/>
        </p:nvGrpSpPr>
        <p:grpSpPr>
          <a:xfrm>
            <a:off x="4112468" y="3398324"/>
            <a:ext cx="1304132" cy="721672"/>
            <a:chOff x="4112468" y="3398324"/>
            <a:chExt cx="1304132" cy="721672"/>
          </a:xfrm>
        </p:grpSpPr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FA11F434-A66C-48AE-A36D-95ED3958F53E}"/>
                </a:ext>
              </a:extLst>
            </p:cNvPr>
            <p:cNvSpPr/>
            <p:nvPr/>
          </p:nvSpPr>
          <p:spPr>
            <a:xfrm>
              <a:off x="4112468" y="3437171"/>
              <a:ext cx="1304132" cy="670560"/>
            </a:xfrm>
            <a:prstGeom prst="rect">
              <a:avLst/>
            </a:prstGeom>
            <a:solidFill>
              <a:srgbClr val="ED4D0F"/>
            </a:solidFill>
            <a:ln>
              <a:solidFill>
                <a:srgbClr val="ED4D0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17" name="Groep 16">
              <a:extLst>
                <a:ext uri="{FF2B5EF4-FFF2-40B4-BE49-F238E27FC236}">
                  <a16:creationId xmlns:a16="http://schemas.microsoft.com/office/drawing/2014/main" id="{51A20717-4E6D-468D-8E40-401EEE83C54E}"/>
                </a:ext>
              </a:extLst>
            </p:cNvPr>
            <p:cNvGrpSpPr/>
            <p:nvPr/>
          </p:nvGrpSpPr>
          <p:grpSpPr>
            <a:xfrm>
              <a:off x="4157947" y="3514290"/>
              <a:ext cx="911762" cy="516320"/>
              <a:chOff x="1813319" y="3915395"/>
              <a:chExt cx="911762" cy="516320"/>
            </a:xfrm>
          </p:grpSpPr>
          <p:pic>
            <p:nvPicPr>
              <p:cNvPr id="7" name="Afbeelding 6">
                <a:extLst>
                  <a:ext uri="{FF2B5EF4-FFF2-40B4-BE49-F238E27FC236}">
                    <a16:creationId xmlns:a16="http://schemas.microsoft.com/office/drawing/2014/main" id="{ECA06D99-E0CC-47C8-8052-3A70CB04B3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1813320" y="3915395"/>
                <a:ext cx="911761" cy="512138"/>
              </a:xfrm>
              <a:custGeom>
                <a:avLst/>
                <a:gdLst>
                  <a:gd name="connsiteX0" fmla="*/ 0 w 911761"/>
                  <a:gd name="connsiteY0" fmla="*/ 0 h 512138"/>
                  <a:gd name="connsiteX1" fmla="*/ 911761 w 911761"/>
                  <a:gd name="connsiteY1" fmla="*/ 0 h 512138"/>
                  <a:gd name="connsiteX2" fmla="*/ 911761 w 911761"/>
                  <a:gd name="connsiteY2" fmla="*/ 512138 h 512138"/>
                  <a:gd name="connsiteX3" fmla="*/ 0 w 911761"/>
                  <a:gd name="connsiteY3" fmla="*/ 512138 h 512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1761" h="512138">
                    <a:moveTo>
                      <a:pt x="0" y="0"/>
                    </a:moveTo>
                    <a:lnTo>
                      <a:pt x="911761" y="0"/>
                    </a:lnTo>
                    <a:lnTo>
                      <a:pt x="911761" y="512138"/>
                    </a:lnTo>
                    <a:lnTo>
                      <a:pt x="0" y="512138"/>
                    </a:lnTo>
                    <a:close/>
                  </a:path>
                </a:pathLst>
              </a:custGeom>
            </p:spPr>
          </p:pic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C30B165D-3B3B-4E83-AC08-11B55B634875}"/>
                  </a:ext>
                </a:extLst>
              </p:cNvPr>
              <p:cNvSpPr/>
              <p:nvPr/>
            </p:nvSpPr>
            <p:spPr>
              <a:xfrm>
                <a:off x="1813319" y="3919577"/>
                <a:ext cx="911761" cy="512138"/>
              </a:xfrm>
              <a:prstGeom prst="rect">
                <a:avLst/>
              </a:prstGeom>
              <a:noFill/>
              <a:ln w="19050">
                <a:solidFill>
                  <a:srgbClr val="1A80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61" name="Tekstvak 60">
              <a:extLst>
                <a:ext uri="{FF2B5EF4-FFF2-40B4-BE49-F238E27FC236}">
                  <a16:creationId xmlns:a16="http://schemas.microsoft.com/office/drawing/2014/main" id="{7DC2221B-8A3D-4092-9871-85FF40E81BFF}"/>
                </a:ext>
              </a:extLst>
            </p:cNvPr>
            <p:cNvSpPr txBox="1"/>
            <p:nvPr/>
          </p:nvSpPr>
          <p:spPr>
            <a:xfrm rot="16200000">
              <a:off x="4901874" y="3605271"/>
              <a:ext cx="7216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fabriek</a:t>
              </a:r>
              <a:endParaRPr lang="nl-NL" dirty="0">
                <a:solidFill>
                  <a:schemeClr val="bg1"/>
                </a:solidFill>
              </a:endParaRPr>
            </a:p>
          </p:txBody>
        </p:sp>
      </p:grpSp>
      <p:sp>
        <p:nvSpPr>
          <p:cNvPr id="60" name="Rechthoek 59">
            <a:extLst>
              <a:ext uri="{FF2B5EF4-FFF2-40B4-BE49-F238E27FC236}">
                <a16:creationId xmlns:a16="http://schemas.microsoft.com/office/drawing/2014/main" id="{B6DA3E36-7F0B-40D2-8BFB-C3CFEC770CD5}"/>
              </a:ext>
            </a:extLst>
          </p:cNvPr>
          <p:cNvSpPr/>
          <p:nvPr/>
        </p:nvSpPr>
        <p:spPr>
          <a:xfrm>
            <a:off x="666910" y="2122825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Rechthoek 61">
            <a:extLst>
              <a:ext uri="{FF2B5EF4-FFF2-40B4-BE49-F238E27FC236}">
                <a16:creationId xmlns:a16="http://schemas.microsoft.com/office/drawing/2014/main" id="{3B4BE84F-F50E-424F-BC3B-C1473A56067B}"/>
              </a:ext>
            </a:extLst>
          </p:cNvPr>
          <p:cNvSpPr/>
          <p:nvPr/>
        </p:nvSpPr>
        <p:spPr>
          <a:xfrm>
            <a:off x="666910" y="3429000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Rechthoek 62">
            <a:extLst>
              <a:ext uri="{FF2B5EF4-FFF2-40B4-BE49-F238E27FC236}">
                <a16:creationId xmlns:a16="http://schemas.microsoft.com/office/drawing/2014/main" id="{6CD5B1D0-E53E-4909-A85E-F037EE73C0C1}"/>
              </a:ext>
            </a:extLst>
          </p:cNvPr>
          <p:cNvSpPr/>
          <p:nvPr/>
        </p:nvSpPr>
        <p:spPr>
          <a:xfrm>
            <a:off x="666910" y="4726521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Tekstvak 63">
            <a:extLst>
              <a:ext uri="{FF2B5EF4-FFF2-40B4-BE49-F238E27FC236}">
                <a16:creationId xmlns:a16="http://schemas.microsoft.com/office/drawing/2014/main" id="{98A2990D-4CFB-4FE6-9D08-475B462E799D}"/>
              </a:ext>
            </a:extLst>
          </p:cNvPr>
          <p:cNvSpPr txBox="1"/>
          <p:nvPr/>
        </p:nvSpPr>
        <p:spPr>
          <a:xfrm>
            <a:off x="1617381" y="2291861"/>
            <a:ext cx="1407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melkveehouder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5" name="Tekstvak 64">
            <a:extLst>
              <a:ext uri="{FF2B5EF4-FFF2-40B4-BE49-F238E27FC236}">
                <a16:creationId xmlns:a16="http://schemas.microsoft.com/office/drawing/2014/main" id="{5BAEABC7-D9AE-4B8F-9803-5D846C5D53C0}"/>
              </a:ext>
            </a:extLst>
          </p:cNvPr>
          <p:cNvSpPr txBox="1"/>
          <p:nvPr/>
        </p:nvSpPr>
        <p:spPr>
          <a:xfrm rot="16200000">
            <a:off x="1420060" y="3603548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fabriek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6" name="Tekstvak 65">
            <a:extLst>
              <a:ext uri="{FF2B5EF4-FFF2-40B4-BE49-F238E27FC236}">
                <a16:creationId xmlns:a16="http://schemas.microsoft.com/office/drawing/2014/main" id="{341288B4-C7EB-4E2C-A91E-E58A7C44FC72}"/>
              </a:ext>
            </a:extLst>
          </p:cNvPr>
          <p:cNvSpPr txBox="1"/>
          <p:nvPr/>
        </p:nvSpPr>
        <p:spPr>
          <a:xfrm>
            <a:off x="1617381" y="4907912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supermarkt</a:t>
            </a:r>
            <a:endParaRPr lang="nl-NL" dirty="0">
              <a:solidFill>
                <a:schemeClr val="bg1"/>
              </a:solidFill>
            </a:endParaRPr>
          </a:p>
        </p:txBody>
      </p:sp>
      <p:grpSp>
        <p:nvGrpSpPr>
          <p:cNvPr id="67" name="Groep 66">
            <a:extLst>
              <a:ext uri="{FF2B5EF4-FFF2-40B4-BE49-F238E27FC236}">
                <a16:creationId xmlns:a16="http://schemas.microsoft.com/office/drawing/2014/main" id="{911FD671-2610-433D-A436-D9AD622F0CF2}"/>
              </a:ext>
            </a:extLst>
          </p:cNvPr>
          <p:cNvGrpSpPr/>
          <p:nvPr/>
        </p:nvGrpSpPr>
        <p:grpSpPr>
          <a:xfrm>
            <a:off x="712390" y="2188363"/>
            <a:ext cx="924366" cy="519956"/>
            <a:chOff x="7663543" y="1210386"/>
            <a:chExt cx="924366" cy="519956"/>
          </a:xfrm>
        </p:grpSpPr>
        <p:pic>
          <p:nvPicPr>
            <p:cNvPr id="68" name="Afbeelding 67">
              <a:extLst>
                <a:ext uri="{FF2B5EF4-FFF2-40B4-BE49-F238E27FC236}">
                  <a16:creationId xmlns:a16="http://schemas.microsoft.com/office/drawing/2014/main" id="{5FEAB08B-4574-4CC1-BC3A-794492E81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63543" y="1210386"/>
              <a:ext cx="924366" cy="519956"/>
            </a:xfrm>
            <a:prstGeom prst="rect">
              <a:avLst/>
            </a:prstGeom>
          </p:spPr>
        </p:pic>
        <p:sp>
          <p:nvSpPr>
            <p:cNvPr id="69" name="Rechthoek 68">
              <a:extLst>
                <a:ext uri="{FF2B5EF4-FFF2-40B4-BE49-F238E27FC236}">
                  <a16:creationId xmlns:a16="http://schemas.microsoft.com/office/drawing/2014/main" id="{067022C2-0259-43DE-8B48-C5BCC79CDB84}"/>
                </a:ext>
              </a:extLst>
            </p:cNvPr>
            <p:cNvSpPr/>
            <p:nvPr/>
          </p:nvSpPr>
          <p:spPr>
            <a:xfrm>
              <a:off x="7669845" y="1210386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0" name="Groep 69">
            <a:extLst>
              <a:ext uri="{FF2B5EF4-FFF2-40B4-BE49-F238E27FC236}">
                <a16:creationId xmlns:a16="http://schemas.microsoft.com/office/drawing/2014/main" id="{A1B3F605-0ED1-4C81-AEBF-EE4DF3A18581}"/>
              </a:ext>
            </a:extLst>
          </p:cNvPr>
          <p:cNvGrpSpPr/>
          <p:nvPr/>
        </p:nvGrpSpPr>
        <p:grpSpPr>
          <a:xfrm>
            <a:off x="712390" y="3506119"/>
            <a:ext cx="911762" cy="516320"/>
            <a:chOff x="7639354" y="3821691"/>
            <a:chExt cx="911762" cy="516320"/>
          </a:xfrm>
        </p:grpSpPr>
        <p:pic>
          <p:nvPicPr>
            <p:cNvPr id="71" name="Afbeelding 70">
              <a:extLst>
                <a:ext uri="{FF2B5EF4-FFF2-40B4-BE49-F238E27FC236}">
                  <a16:creationId xmlns:a16="http://schemas.microsoft.com/office/drawing/2014/main" id="{11EA3689-C6DF-4A8C-AE94-161D81812E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639355" y="3821691"/>
              <a:ext cx="911761" cy="512138"/>
            </a:xfrm>
            <a:custGeom>
              <a:avLst/>
              <a:gdLst>
                <a:gd name="connsiteX0" fmla="*/ 0 w 911761"/>
                <a:gd name="connsiteY0" fmla="*/ 0 h 512138"/>
                <a:gd name="connsiteX1" fmla="*/ 911761 w 911761"/>
                <a:gd name="connsiteY1" fmla="*/ 0 h 512138"/>
                <a:gd name="connsiteX2" fmla="*/ 911761 w 911761"/>
                <a:gd name="connsiteY2" fmla="*/ 512138 h 512138"/>
                <a:gd name="connsiteX3" fmla="*/ 0 w 911761"/>
                <a:gd name="connsiteY3" fmla="*/ 512138 h 512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1761" h="512138">
                  <a:moveTo>
                    <a:pt x="0" y="0"/>
                  </a:moveTo>
                  <a:lnTo>
                    <a:pt x="911761" y="0"/>
                  </a:lnTo>
                  <a:lnTo>
                    <a:pt x="911761" y="512138"/>
                  </a:lnTo>
                  <a:lnTo>
                    <a:pt x="0" y="512138"/>
                  </a:lnTo>
                  <a:close/>
                </a:path>
              </a:pathLst>
            </a:custGeom>
          </p:spPr>
        </p:pic>
        <p:sp>
          <p:nvSpPr>
            <p:cNvPr id="72" name="Rechthoek 71">
              <a:extLst>
                <a:ext uri="{FF2B5EF4-FFF2-40B4-BE49-F238E27FC236}">
                  <a16:creationId xmlns:a16="http://schemas.microsoft.com/office/drawing/2014/main" id="{F197D05B-721A-4BF3-BE08-AEED104A48AB}"/>
                </a:ext>
              </a:extLst>
            </p:cNvPr>
            <p:cNvSpPr/>
            <p:nvPr/>
          </p:nvSpPr>
          <p:spPr>
            <a:xfrm>
              <a:off x="7639354" y="3825873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3" name="Groep 72">
            <a:extLst>
              <a:ext uri="{FF2B5EF4-FFF2-40B4-BE49-F238E27FC236}">
                <a16:creationId xmlns:a16="http://schemas.microsoft.com/office/drawing/2014/main" id="{D1AE579F-51EB-47AB-9777-8FA57D2EE962}"/>
              </a:ext>
            </a:extLst>
          </p:cNvPr>
          <p:cNvGrpSpPr/>
          <p:nvPr/>
        </p:nvGrpSpPr>
        <p:grpSpPr>
          <a:xfrm>
            <a:off x="712390" y="4801990"/>
            <a:ext cx="918064" cy="519620"/>
            <a:chOff x="7663543" y="5135476"/>
            <a:chExt cx="918064" cy="519620"/>
          </a:xfrm>
        </p:grpSpPr>
        <p:pic>
          <p:nvPicPr>
            <p:cNvPr id="74" name="Afbeelding 73">
              <a:extLst>
                <a:ext uri="{FF2B5EF4-FFF2-40B4-BE49-F238E27FC236}">
                  <a16:creationId xmlns:a16="http://schemas.microsoft.com/office/drawing/2014/main" id="{89CF12FE-C274-4B61-BB82-C4CF2A5CA4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669846" y="5135476"/>
              <a:ext cx="911761" cy="512138"/>
            </a:xfrm>
            <a:custGeom>
              <a:avLst/>
              <a:gdLst>
                <a:gd name="connsiteX0" fmla="*/ 0 w 911761"/>
                <a:gd name="connsiteY0" fmla="*/ 0 h 512138"/>
                <a:gd name="connsiteX1" fmla="*/ 911761 w 911761"/>
                <a:gd name="connsiteY1" fmla="*/ 0 h 512138"/>
                <a:gd name="connsiteX2" fmla="*/ 911761 w 911761"/>
                <a:gd name="connsiteY2" fmla="*/ 512138 h 512138"/>
                <a:gd name="connsiteX3" fmla="*/ 0 w 911761"/>
                <a:gd name="connsiteY3" fmla="*/ 512138 h 512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1761" h="512138">
                  <a:moveTo>
                    <a:pt x="0" y="0"/>
                  </a:moveTo>
                  <a:lnTo>
                    <a:pt x="911761" y="0"/>
                  </a:lnTo>
                  <a:lnTo>
                    <a:pt x="911761" y="512138"/>
                  </a:lnTo>
                  <a:lnTo>
                    <a:pt x="0" y="512138"/>
                  </a:lnTo>
                  <a:close/>
                </a:path>
              </a:pathLst>
            </a:custGeom>
          </p:spPr>
        </p:pic>
        <p:sp>
          <p:nvSpPr>
            <p:cNvPr id="75" name="Rechthoek 74">
              <a:extLst>
                <a:ext uri="{FF2B5EF4-FFF2-40B4-BE49-F238E27FC236}">
                  <a16:creationId xmlns:a16="http://schemas.microsoft.com/office/drawing/2014/main" id="{B6BA8D02-0EFE-430D-9DB1-603392A5E216}"/>
                </a:ext>
              </a:extLst>
            </p:cNvPr>
            <p:cNvSpPr/>
            <p:nvPr/>
          </p:nvSpPr>
          <p:spPr>
            <a:xfrm>
              <a:off x="7663543" y="5142958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6" name="Tekstvak 75">
            <a:extLst>
              <a:ext uri="{FF2B5EF4-FFF2-40B4-BE49-F238E27FC236}">
                <a16:creationId xmlns:a16="http://schemas.microsoft.com/office/drawing/2014/main" id="{2FB90873-CF67-459C-ABA7-751968F8226F}"/>
              </a:ext>
            </a:extLst>
          </p:cNvPr>
          <p:cNvSpPr txBox="1"/>
          <p:nvPr/>
        </p:nvSpPr>
        <p:spPr>
          <a:xfrm>
            <a:off x="1269071" y="6051544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i="1" dirty="0">
                <a:solidFill>
                  <a:schemeClr val="bg1"/>
                </a:solidFill>
              </a:rPr>
              <a:t>consument</a:t>
            </a:r>
            <a:endParaRPr lang="nl-NL" i="1" dirty="0">
              <a:solidFill>
                <a:schemeClr val="bg1"/>
              </a:solidFill>
            </a:endParaRPr>
          </a:p>
        </p:txBody>
      </p:sp>
      <p:sp>
        <p:nvSpPr>
          <p:cNvPr id="77" name="Pijl: omlaag 76">
            <a:extLst>
              <a:ext uri="{FF2B5EF4-FFF2-40B4-BE49-F238E27FC236}">
                <a16:creationId xmlns:a16="http://schemas.microsoft.com/office/drawing/2014/main" id="{4FAB7657-B7FB-4DBB-87FF-D3CF08301C2A}"/>
              </a:ext>
            </a:extLst>
          </p:cNvPr>
          <p:cNvSpPr/>
          <p:nvPr/>
        </p:nvSpPr>
        <p:spPr>
          <a:xfrm>
            <a:off x="799480" y="2819563"/>
            <a:ext cx="400594" cy="593301"/>
          </a:xfrm>
          <a:prstGeom prst="downArrow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Pijl: omlaag 77">
            <a:extLst>
              <a:ext uri="{FF2B5EF4-FFF2-40B4-BE49-F238E27FC236}">
                <a16:creationId xmlns:a16="http://schemas.microsoft.com/office/drawing/2014/main" id="{A321D4F7-818A-45C8-9EB2-0DBC05BEB4AC}"/>
              </a:ext>
            </a:extLst>
          </p:cNvPr>
          <p:cNvSpPr/>
          <p:nvPr/>
        </p:nvSpPr>
        <p:spPr>
          <a:xfrm>
            <a:off x="799480" y="4130141"/>
            <a:ext cx="400594" cy="593301"/>
          </a:xfrm>
          <a:prstGeom prst="downArrow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Pijl: omlaag 78">
            <a:extLst>
              <a:ext uri="{FF2B5EF4-FFF2-40B4-BE49-F238E27FC236}">
                <a16:creationId xmlns:a16="http://schemas.microsoft.com/office/drawing/2014/main" id="{68D75206-E900-4A01-BC27-4FEF693A61C3}"/>
              </a:ext>
            </a:extLst>
          </p:cNvPr>
          <p:cNvSpPr/>
          <p:nvPr/>
        </p:nvSpPr>
        <p:spPr>
          <a:xfrm rot="18897922">
            <a:off x="1159508" y="5474753"/>
            <a:ext cx="400594" cy="593301"/>
          </a:xfrm>
          <a:prstGeom prst="downArrow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80" name="Groep 79">
            <a:extLst>
              <a:ext uri="{FF2B5EF4-FFF2-40B4-BE49-F238E27FC236}">
                <a16:creationId xmlns:a16="http://schemas.microsoft.com/office/drawing/2014/main" id="{404A801E-1756-4710-AD92-DAFE2B228FB2}"/>
              </a:ext>
            </a:extLst>
          </p:cNvPr>
          <p:cNvGrpSpPr/>
          <p:nvPr/>
        </p:nvGrpSpPr>
        <p:grpSpPr>
          <a:xfrm>
            <a:off x="2340890" y="2813694"/>
            <a:ext cx="400594" cy="593301"/>
            <a:chOff x="9459446" y="1838308"/>
            <a:chExt cx="400594" cy="593301"/>
          </a:xfrm>
          <a:solidFill>
            <a:srgbClr val="1A80B6"/>
          </a:solidFill>
        </p:grpSpPr>
        <p:sp>
          <p:nvSpPr>
            <p:cNvPr id="81" name="Pijl: omlaag 80">
              <a:extLst>
                <a:ext uri="{FF2B5EF4-FFF2-40B4-BE49-F238E27FC236}">
                  <a16:creationId xmlns:a16="http://schemas.microsoft.com/office/drawing/2014/main" id="{45CEF23D-A75C-42B5-B53D-25A52DB30326}"/>
                </a:ext>
              </a:extLst>
            </p:cNvPr>
            <p:cNvSpPr/>
            <p:nvPr/>
          </p:nvSpPr>
          <p:spPr>
            <a:xfrm flipV="1">
              <a:off x="9459446" y="1838308"/>
              <a:ext cx="400594" cy="593301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82" name="Tekstvak 81">
              <a:extLst>
                <a:ext uri="{FF2B5EF4-FFF2-40B4-BE49-F238E27FC236}">
                  <a16:creationId xmlns:a16="http://schemas.microsoft.com/office/drawing/2014/main" id="{44EC5265-0B2F-469D-B517-299AE95A2CD2}"/>
                </a:ext>
              </a:extLst>
            </p:cNvPr>
            <p:cNvSpPr txBox="1"/>
            <p:nvPr/>
          </p:nvSpPr>
          <p:spPr>
            <a:xfrm>
              <a:off x="9517717" y="2005261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ep 82">
            <a:extLst>
              <a:ext uri="{FF2B5EF4-FFF2-40B4-BE49-F238E27FC236}">
                <a16:creationId xmlns:a16="http://schemas.microsoft.com/office/drawing/2014/main" id="{ADF5C270-9C46-4B00-8484-0644D8D2632E}"/>
              </a:ext>
            </a:extLst>
          </p:cNvPr>
          <p:cNvGrpSpPr/>
          <p:nvPr/>
        </p:nvGrpSpPr>
        <p:grpSpPr>
          <a:xfrm>
            <a:off x="2340890" y="4124272"/>
            <a:ext cx="400594" cy="593301"/>
            <a:chOff x="9459446" y="4437753"/>
            <a:chExt cx="400594" cy="593301"/>
          </a:xfrm>
          <a:solidFill>
            <a:srgbClr val="1A80B6"/>
          </a:solidFill>
        </p:grpSpPr>
        <p:sp>
          <p:nvSpPr>
            <p:cNvPr id="84" name="Pijl: omlaag 83">
              <a:extLst>
                <a:ext uri="{FF2B5EF4-FFF2-40B4-BE49-F238E27FC236}">
                  <a16:creationId xmlns:a16="http://schemas.microsoft.com/office/drawing/2014/main" id="{576593CF-8697-4E25-8BDC-86222F4EF545}"/>
                </a:ext>
              </a:extLst>
            </p:cNvPr>
            <p:cNvSpPr/>
            <p:nvPr/>
          </p:nvSpPr>
          <p:spPr>
            <a:xfrm flipV="1">
              <a:off x="9459446" y="4437753"/>
              <a:ext cx="400594" cy="593301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5" name="Tekstvak 84">
              <a:extLst>
                <a:ext uri="{FF2B5EF4-FFF2-40B4-BE49-F238E27FC236}">
                  <a16:creationId xmlns:a16="http://schemas.microsoft.com/office/drawing/2014/main" id="{9B7369FD-C8D3-41F4-9FC1-128D3324CD7D}"/>
                </a:ext>
              </a:extLst>
            </p:cNvPr>
            <p:cNvSpPr txBox="1"/>
            <p:nvPr/>
          </p:nvSpPr>
          <p:spPr>
            <a:xfrm>
              <a:off x="9517717" y="4621903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6" name="Groep 85">
            <a:extLst>
              <a:ext uri="{FF2B5EF4-FFF2-40B4-BE49-F238E27FC236}">
                <a16:creationId xmlns:a16="http://schemas.microsoft.com/office/drawing/2014/main" id="{60ABD85C-3122-42AF-B182-BEA5F06F9E3A}"/>
              </a:ext>
            </a:extLst>
          </p:cNvPr>
          <p:cNvGrpSpPr/>
          <p:nvPr/>
        </p:nvGrpSpPr>
        <p:grpSpPr>
          <a:xfrm>
            <a:off x="2106820" y="5439146"/>
            <a:ext cx="400594" cy="593301"/>
            <a:chOff x="9033784" y="5752627"/>
            <a:chExt cx="400594" cy="593301"/>
          </a:xfrm>
          <a:solidFill>
            <a:srgbClr val="1A80B6"/>
          </a:solidFill>
        </p:grpSpPr>
        <p:sp>
          <p:nvSpPr>
            <p:cNvPr id="87" name="Pijl: omlaag 86">
              <a:extLst>
                <a:ext uri="{FF2B5EF4-FFF2-40B4-BE49-F238E27FC236}">
                  <a16:creationId xmlns:a16="http://schemas.microsoft.com/office/drawing/2014/main" id="{3A1188F3-FB57-44FF-8DEA-3D4B397DFD31}"/>
                </a:ext>
              </a:extLst>
            </p:cNvPr>
            <p:cNvSpPr/>
            <p:nvPr/>
          </p:nvSpPr>
          <p:spPr>
            <a:xfrm rot="12712451">
              <a:off x="9033784" y="5752627"/>
              <a:ext cx="400594" cy="593301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88" name="Tekstvak 87">
              <a:extLst>
                <a:ext uri="{FF2B5EF4-FFF2-40B4-BE49-F238E27FC236}">
                  <a16:creationId xmlns:a16="http://schemas.microsoft.com/office/drawing/2014/main" id="{773AD690-4A49-4E52-9706-719C50E76A20}"/>
                </a:ext>
              </a:extLst>
            </p:cNvPr>
            <p:cNvSpPr txBox="1"/>
            <p:nvPr/>
          </p:nvSpPr>
          <p:spPr>
            <a:xfrm>
              <a:off x="9072835" y="5930995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ep 5">
            <a:extLst>
              <a:ext uri="{FF2B5EF4-FFF2-40B4-BE49-F238E27FC236}">
                <a16:creationId xmlns:a16="http://schemas.microsoft.com/office/drawing/2014/main" id="{0B278207-E362-41F2-986B-BDB4A6766FA0}"/>
              </a:ext>
            </a:extLst>
          </p:cNvPr>
          <p:cNvGrpSpPr/>
          <p:nvPr/>
        </p:nvGrpSpPr>
        <p:grpSpPr>
          <a:xfrm>
            <a:off x="1943280" y="3499518"/>
            <a:ext cx="911761" cy="512138"/>
            <a:chOff x="3492592" y="4395774"/>
            <a:chExt cx="911761" cy="512138"/>
          </a:xfrm>
        </p:grpSpPr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965C3BCA-D86A-4CB4-B546-67E4DEA980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492592" y="4395774"/>
              <a:ext cx="911761" cy="512138"/>
            </a:xfrm>
            <a:prstGeom prst="rect">
              <a:avLst/>
            </a:prstGeom>
          </p:spPr>
        </p:pic>
        <p:sp>
          <p:nvSpPr>
            <p:cNvPr id="91" name="Rechthoek 90">
              <a:extLst>
                <a:ext uri="{FF2B5EF4-FFF2-40B4-BE49-F238E27FC236}">
                  <a16:creationId xmlns:a16="http://schemas.microsoft.com/office/drawing/2014/main" id="{A4C4126E-65F9-48F7-9EB3-597B7774FD0C}"/>
                </a:ext>
              </a:extLst>
            </p:cNvPr>
            <p:cNvSpPr/>
            <p:nvPr/>
          </p:nvSpPr>
          <p:spPr>
            <a:xfrm>
              <a:off x="3492592" y="4395774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42128778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A8A35560-D2CB-4E76-AF43-B2E68C79990C}"/>
              </a:ext>
            </a:extLst>
          </p:cNvPr>
          <p:cNvSpPr/>
          <p:nvPr/>
        </p:nvSpPr>
        <p:spPr>
          <a:xfrm>
            <a:off x="666910" y="2122825"/>
            <a:ext cx="3352640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933E9DA-DBE1-4B8A-BC85-A27F34D2A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Parallellisatie ⇒ bedrijfskolom breder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CB74B0-D10E-4FB2-978B-E5C92591C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0994" y="1817999"/>
            <a:ext cx="4476206" cy="4351338"/>
          </a:xfrm>
        </p:spPr>
        <p:txBody>
          <a:bodyPr/>
          <a:lstStyle/>
          <a:p>
            <a:r>
              <a:rPr lang="nl-NL" dirty="0"/>
              <a:t>Boer gaat ook geiten melken</a:t>
            </a:r>
          </a:p>
          <a:p>
            <a:endParaRPr lang="nl-NL" dirty="0"/>
          </a:p>
          <a:p>
            <a:r>
              <a:rPr lang="nl-NL" dirty="0"/>
              <a:t>Branchevervaging</a:t>
            </a:r>
          </a:p>
          <a:p>
            <a:endParaRPr lang="nl-NL" dirty="0"/>
          </a:p>
        </p:txBody>
      </p:sp>
      <p:grpSp>
        <p:nvGrpSpPr>
          <p:cNvPr id="15" name="Groep 14">
            <a:extLst>
              <a:ext uri="{FF2B5EF4-FFF2-40B4-BE49-F238E27FC236}">
                <a16:creationId xmlns:a16="http://schemas.microsoft.com/office/drawing/2014/main" id="{0519E943-9300-4BD5-827B-ED0AFCCB6D7B}"/>
              </a:ext>
            </a:extLst>
          </p:cNvPr>
          <p:cNvGrpSpPr/>
          <p:nvPr/>
        </p:nvGrpSpPr>
        <p:grpSpPr>
          <a:xfrm>
            <a:off x="3021072" y="2205705"/>
            <a:ext cx="911761" cy="512139"/>
            <a:chOff x="5073906" y="3658878"/>
            <a:chExt cx="911761" cy="512139"/>
          </a:xfrm>
        </p:grpSpPr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730D24B5-C4C3-4D86-9087-CFF7D9374B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073906" y="3658879"/>
              <a:ext cx="911761" cy="512138"/>
            </a:xfrm>
            <a:prstGeom prst="rect">
              <a:avLst/>
            </a:prstGeom>
          </p:spPr>
        </p:pic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841194E0-3434-407E-A623-800E9EB7DA78}"/>
                </a:ext>
              </a:extLst>
            </p:cNvPr>
            <p:cNvSpPr/>
            <p:nvPr/>
          </p:nvSpPr>
          <p:spPr>
            <a:xfrm>
              <a:off x="5073906" y="3658878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4" name="Rechthoek 43">
            <a:extLst>
              <a:ext uri="{FF2B5EF4-FFF2-40B4-BE49-F238E27FC236}">
                <a16:creationId xmlns:a16="http://schemas.microsoft.com/office/drawing/2014/main" id="{8D127ED3-5221-49BA-96C3-BD7A57850622}"/>
              </a:ext>
            </a:extLst>
          </p:cNvPr>
          <p:cNvSpPr/>
          <p:nvPr/>
        </p:nvSpPr>
        <p:spPr>
          <a:xfrm>
            <a:off x="666910" y="2122825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Rechthoek 44">
            <a:extLst>
              <a:ext uri="{FF2B5EF4-FFF2-40B4-BE49-F238E27FC236}">
                <a16:creationId xmlns:a16="http://schemas.microsoft.com/office/drawing/2014/main" id="{B796D1DC-5995-4BF0-8AFA-2C7952093B90}"/>
              </a:ext>
            </a:extLst>
          </p:cNvPr>
          <p:cNvSpPr/>
          <p:nvPr/>
        </p:nvSpPr>
        <p:spPr>
          <a:xfrm>
            <a:off x="666910" y="3429000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Rechthoek 45">
            <a:extLst>
              <a:ext uri="{FF2B5EF4-FFF2-40B4-BE49-F238E27FC236}">
                <a16:creationId xmlns:a16="http://schemas.microsoft.com/office/drawing/2014/main" id="{CD55D939-EE8F-4E47-9897-5914703FEF14}"/>
              </a:ext>
            </a:extLst>
          </p:cNvPr>
          <p:cNvSpPr/>
          <p:nvPr/>
        </p:nvSpPr>
        <p:spPr>
          <a:xfrm>
            <a:off x="666910" y="4726521"/>
            <a:ext cx="2264229" cy="670560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A7018405-D078-4650-B2BD-E4E5526917BA}"/>
              </a:ext>
            </a:extLst>
          </p:cNvPr>
          <p:cNvSpPr txBox="1"/>
          <p:nvPr/>
        </p:nvSpPr>
        <p:spPr>
          <a:xfrm>
            <a:off x="1617381" y="2291861"/>
            <a:ext cx="1407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melkveehouder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272D769E-433C-4F77-96B2-82F94113F1BB}"/>
              </a:ext>
            </a:extLst>
          </p:cNvPr>
          <p:cNvSpPr txBox="1"/>
          <p:nvPr/>
        </p:nvSpPr>
        <p:spPr>
          <a:xfrm>
            <a:off x="1617381" y="3610391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fabriek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886CF1C2-1D98-42E1-94D1-ECD98111A71B}"/>
              </a:ext>
            </a:extLst>
          </p:cNvPr>
          <p:cNvSpPr txBox="1"/>
          <p:nvPr/>
        </p:nvSpPr>
        <p:spPr>
          <a:xfrm>
            <a:off x="1617381" y="4907912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supermarkt</a:t>
            </a:r>
            <a:endParaRPr lang="nl-NL" dirty="0">
              <a:solidFill>
                <a:schemeClr val="bg1"/>
              </a:solidFill>
            </a:endParaRPr>
          </a:p>
        </p:txBody>
      </p:sp>
      <p:grpSp>
        <p:nvGrpSpPr>
          <p:cNvPr id="50" name="Groep 49">
            <a:extLst>
              <a:ext uri="{FF2B5EF4-FFF2-40B4-BE49-F238E27FC236}">
                <a16:creationId xmlns:a16="http://schemas.microsoft.com/office/drawing/2014/main" id="{9E6B0A5A-3D44-4F94-B448-3A74C2E382EB}"/>
              </a:ext>
            </a:extLst>
          </p:cNvPr>
          <p:cNvGrpSpPr/>
          <p:nvPr/>
        </p:nvGrpSpPr>
        <p:grpSpPr>
          <a:xfrm>
            <a:off x="712390" y="2188363"/>
            <a:ext cx="924366" cy="519956"/>
            <a:chOff x="7663543" y="1210386"/>
            <a:chExt cx="924366" cy="519956"/>
          </a:xfrm>
        </p:grpSpPr>
        <p:pic>
          <p:nvPicPr>
            <p:cNvPr id="51" name="Afbeelding 50">
              <a:extLst>
                <a:ext uri="{FF2B5EF4-FFF2-40B4-BE49-F238E27FC236}">
                  <a16:creationId xmlns:a16="http://schemas.microsoft.com/office/drawing/2014/main" id="{668862C5-2557-47C9-896F-798F1BF110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63543" y="1210386"/>
              <a:ext cx="924366" cy="519956"/>
            </a:xfrm>
            <a:prstGeom prst="rect">
              <a:avLst/>
            </a:prstGeom>
          </p:spPr>
        </p:pic>
        <p:sp>
          <p:nvSpPr>
            <p:cNvPr id="52" name="Rechthoek 51">
              <a:extLst>
                <a:ext uri="{FF2B5EF4-FFF2-40B4-BE49-F238E27FC236}">
                  <a16:creationId xmlns:a16="http://schemas.microsoft.com/office/drawing/2014/main" id="{B8402844-2D21-4304-8535-7E74129B961F}"/>
                </a:ext>
              </a:extLst>
            </p:cNvPr>
            <p:cNvSpPr/>
            <p:nvPr/>
          </p:nvSpPr>
          <p:spPr>
            <a:xfrm>
              <a:off x="7669845" y="1210386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3" name="Groep 52">
            <a:extLst>
              <a:ext uri="{FF2B5EF4-FFF2-40B4-BE49-F238E27FC236}">
                <a16:creationId xmlns:a16="http://schemas.microsoft.com/office/drawing/2014/main" id="{B33DCC10-5A33-43C3-B942-C1ED7FE1DB11}"/>
              </a:ext>
            </a:extLst>
          </p:cNvPr>
          <p:cNvGrpSpPr/>
          <p:nvPr/>
        </p:nvGrpSpPr>
        <p:grpSpPr>
          <a:xfrm>
            <a:off x="712390" y="3506119"/>
            <a:ext cx="911762" cy="516320"/>
            <a:chOff x="7639354" y="3821691"/>
            <a:chExt cx="911762" cy="516320"/>
          </a:xfrm>
        </p:grpSpPr>
        <p:pic>
          <p:nvPicPr>
            <p:cNvPr id="54" name="Afbeelding 53">
              <a:extLst>
                <a:ext uri="{FF2B5EF4-FFF2-40B4-BE49-F238E27FC236}">
                  <a16:creationId xmlns:a16="http://schemas.microsoft.com/office/drawing/2014/main" id="{B0B8349B-E280-4C91-898E-D367E0A8F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639355" y="3821691"/>
              <a:ext cx="911761" cy="512138"/>
            </a:xfrm>
            <a:custGeom>
              <a:avLst/>
              <a:gdLst>
                <a:gd name="connsiteX0" fmla="*/ 0 w 911761"/>
                <a:gd name="connsiteY0" fmla="*/ 0 h 512138"/>
                <a:gd name="connsiteX1" fmla="*/ 911761 w 911761"/>
                <a:gd name="connsiteY1" fmla="*/ 0 h 512138"/>
                <a:gd name="connsiteX2" fmla="*/ 911761 w 911761"/>
                <a:gd name="connsiteY2" fmla="*/ 512138 h 512138"/>
                <a:gd name="connsiteX3" fmla="*/ 0 w 911761"/>
                <a:gd name="connsiteY3" fmla="*/ 512138 h 512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1761" h="512138">
                  <a:moveTo>
                    <a:pt x="0" y="0"/>
                  </a:moveTo>
                  <a:lnTo>
                    <a:pt x="911761" y="0"/>
                  </a:lnTo>
                  <a:lnTo>
                    <a:pt x="911761" y="512138"/>
                  </a:lnTo>
                  <a:lnTo>
                    <a:pt x="0" y="512138"/>
                  </a:lnTo>
                  <a:close/>
                </a:path>
              </a:pathLst>
            </a:custGeom>
          </p:spPr>
        </p:pic>
        <p:sp>
          <p:nvSpPr>
            <p:cNvPr id="55" name="Rechthoek 54">
              <a:extLst>
                <a:ext uri="{FF2B5EF4-FFF2-40B4-BE49-F238E27FC236}">
                  <a16:creationId xmlns:a16="http://schemas.microsoft.com/office/drawing/2014/main" id="{E9E8A24D-06A5-46A3-812D-007745D9EEBB}"/>
                </a:ext>
              </a:extLst>
            </p:cNvPr>
            <p:cNvSpPr/>
            <p:nvPr/>
          </p:nvSpPr>
          <p:spPr>
            <a:xfrm>
              <a:off x="7639354" y="3825873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6" name="Groep 55">
            <a:extLst>
              <a:ext uri="{FF2B5EF4-FFF2-40B4-BE49-F238E27FC236}">
                <a16:creationId xmlns:a16="http://schemas.microsoft.com/office/drawing/2014/main" id="{3CFDF7FD-FFC4-4AC0-83D4-62D35B1105AD}"/>
              </a:ext>
            </a:extLst>
          </p:cNvPr>
          <p:cNvGrpSpPr/>
          <p:nvPr/>
        </p:nvGrpSpPr>
        <p:grpSpPr>
          <a:xfrm>
            <a:off x="712390" y="4801990"/>
            <a:ext cx="918064" cy="519620"/>
            <a:chOff x="7663543" y="5135476"/>
            <a:chExt cx="918064" cy="519620"/>
          </a:xfrm>
        </p:grpSpPr>
        <p:pic>
          <p:nvPicPr>
            <p:cNvPr id="57" name="Afbeelding 56">
              <a:extLst>
                <a:ext uri="{FF2B5EF4-FFF2-40B4-BE49-F238E27FC236}">
                  <a16:creationId xmlns:a16="http://schemas.microsoft.com/office/drawing/2014/main" id="{57E4E81C-1814-4E68-92C9-1514B2D98E8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669846" y="5135476"/>
              <a:ext cx="911761" cy="512138"/>
            </a:xfrm>
            <a:custGeom>
              <a:avLst/>
              <a:gdLst>
                <a:gd name="connsiteX0" fmla="*/ 0 w 911761"/>
                <a:gd name="connsiteY0" fmla="*/ 0 h 512138"/>
                <a:gd name="connsiteX1" fmla="*/ 911761 w 911761"/>
                <a:gd name="connsiteY1" fmla="*/ 0 h 512138"/>
                <a:gd name="connsiteX2" fmla="*/ 911761 w 911761"/>
                <a:gd name="connsiteY2" fmla="*/ 512138 h 512138"/>
                <a:gd name="connsiteX3" fmla="*/ 0 w 911761"/>
                <a:gd name="connsiteY3" fmla="*/ 512138 h 512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1761" h="512138">
                  <a:moveTo>
                    <a:pt x="0" y="0"/>
                  </a:moveTo>
                  <a:lnTo>
                    <a:pt x="911761" y="0"/>
                  </a:lnTo>
                  <a:lnTo>
                    <a:pt x="911761" y="512138"/>
                  </a:lnTo>
                  <a:lnTo>
                    <a:pt x="0" y="512138"/>
                  </a:lnTo>
                  <a:close/>
                </a:path>
              </a:pathLst>
            </a:custGeom>
          </p:spPr>
        </p:pic>
        <p:sp>
          <p:nvSpPr>
            <p:cNvPr id="58" name="Rechthoek 57">
              <a:extLst>
                <a:ext uri="{FF2B5EF4-FFF2-40B4-BE49-F238E27FC236}">
                  <a16:creationId xmlns:a16="http://schemas.microsoft.com/office/drawing/2014/main" id="{F7C63B34-78E3-4850-BF2E-6DB473AEE1F9}"/>
                </a:ext>
              </a:extLst>
            </p:cNvPr>
            <p:cNvSpPr/>
            <p:nvPr/>
          </p:nvSpPr>
          <p:spPr>
            <a:xfrm>
              <a:off x="7663543" y="5142958"/>
              <a:ext cx="911761" cy="512138"/>
            </a:xfrm>
            <a:prstGeom prst="rect">
              <a:avLst/>
            </a:prstGeom>
            <a:noFill/>
            <a:ln w="19050">
              <a:solidFill>
                <a:srgbClr val="1A80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9" name="Tekstvak 58">
            <a:extLst>
              <a:ext uri="{FF2B5EF4-FFF2-40B4-BE49-F238E27FC236}">
                <a16:creationId xmlns:a16="http://schemas.microsoft.com/office/drawing/2014/main" id="{0D868246-4782-4957-88C5-4F76F8B588D9}"/>
              </a:ext>
            </a:extLst>
          </p:cNvPr>
          <p:cNvSpPr txBox="1"/>
          <p:nvPr/>
        </p:nvSpPr>
        <p:spPr>
          <a:xfrm>
            <a:off x="1269071" y="6051544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i="1" dirty="0">
                <a:solidFill>
                  <a:schemeClr val="bg1"/>
                </a:solidFill>
              </a:rPr>
              <a:t>consument</a:t>
            </a:r>
            <a:endParaRPr lang="nl-NL" i="1" dirty="0">
              <a:solidFill>
                <a:schemeClr val="bg1"/>
              </a:solidFill>
            </a:endParaRPr>
          </a:p>
        </p:txBody>
      </p:sp>
      <p:sp>
        <p:nvSpPr>
          <p:cNvPr id="60" name="Pijl: omlaag 59">
            <a:extLst>
              <a:ext uri="{FF2B5EF4-FFF2-40B4-BE49-F238E27FC236}">
                <a16:creationId xmlns:a16="http://schemas.microsoft.com/office/drawing/2014/main" id="{1095701A-D663-47A0-9028-1EB1F7A5706C}"/>
              </a:ext>
            </a:extLst>
          </p:cNvPr>
          <p:cNvSpPr/>
          <p:nvPr/>
        </p:nvSpPr>
        <p:spPr>
          <a:xfrm>
            <a:off x="799480" y="2819563"/>
            <a:ext cx="400594" cy="593301"/>
          </a:xfrm>
          <a:prstGeom prst="downArrow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Pijl: omlaag 60">
            <a:extLst>
              <a:ext uri="{FF2B5EF4-FFF2-40B4-BE49-F238E27FC236}">
                <a16:creationId xmlns:a16="http://schemas.microsoft.com/office/drawing/2014/main" id="{4E552DBA-A9DB-4633-B996-A49FBB7B50D4}"/>
              </a:ext>
            </a:extLst>
          </p:cNvPr>
          <p:cNvSpPr/>
          <p:nvPr/>
        </p:nvSpPr>
        <p:spPr>
          <a:xfrm>
            <a:off x="799480" y="4130141"/>
            <a:ext cx="400594" cy="593301"/>
          </a:xfrm>
          <a:prstGeom prst="downArrow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Pijl: omlaag 61">
            <a:extLst>
              <a:ext uri="{FF2B5EF4-FFF2-40B4-BE49-F238E27FC236}">
                <a16:creationId xmlns:a16="http://schemas.microsoft.com/office/drawing/2014/main" id="{CD91BB04-0B8A-41BF-AEE2-C18263CE941A}"/>
              </a:ext>
            </a:extLst>
          </p:cNvPr>
          <p:cNvSpPr/>
          <p:nvPr/>
        </p:nvSpPr>
        <p:spPr>
          <a:xfrm rot="18897922">
            <a:off x="1159508" y="5474753"/>
            <a:ext cx="400594" cy="593301"/>
          </a:xfrm>
          <a:prstGeom prst="downArrow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63" name="Groep 62">
            <a:extLst>
              <a:ext uri="{FF2B5EF4-FFF2-40B4-BE49-F238E27FC236}">
                <a16:creationId xmlns:a16="http://schemas.microsoft.com/office/drawing/2014/main" id="{172F461D-5243-4218-AE67-30BA74E1423A}"/>
              </a:ext>
            </a:extLst>
          </p:cNvPr>
          <p:cNvGrpSpPr/>
          <p:nvPr/>
        </p:nvGrpSpPr>
        <p:grpSpPr>
          <a:xfrm>
            <a:off x="2340890" y="2813694"/>
            <a:ext cx="400594" cy="593301"/>
            <a:chOff x="9459446" y="1838308"/>
            <a:chExt cx="400594" cy="593301"/>
          </a:xfrm>
          <a:solidFill>
            <a:srgbClr val="1A80B6"/>
          </a:solidFill>
        </p:grpSpPr>
        <p:sp>
          <p:nvSpPr>
            <p:cNvPr id="64" name="Pijl: omlaag 63">
              <a:extLst>
                <a:ext uri="{FF2B5EF4-FFF2-40B4-BE49-F238E27FC236}">
                  <a16:creationId xmlns:a16="http://schemas.microsoft.com/office/drawing/2014/main" id="{BCCE70BE-F339-4EBD-9299-05C91B414DB1}"/>
                </a:ext>
              </a:extLst>
            </p:cNvPr>
            <p:cNvSpPr/>
            <p:nvPr/>
          </p:nvSpPr>
          <p:spPr>
            <a:xfrm flipV="1">
              <a:off x="9459446" y="1838308"/>
              <a:ext cx="400594" cy="593301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65" name="Tekstvak 64">
              <a:extLst>
                <a:ext uri="{FF2B5EF4-FFF2-40B4-BE49-F238E27FC236}">
                  <a16:creationId xmlns:a16="http://schemas.microsoft.com/office/drawing/2014/main" id="{C9E5AFF7-A944-43EC-B768-2E1DFB6250EB}"/>
                </a:ext>
              </a:extLst>
            </p:cNvPr>
            <p:cNvSpPr txBox="1"/>
            <p:nvPr/>
          </p:nvSpPr>
          <p:spPr>
            <a:xfrm>
              <a:off x="9517717" y="2005261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6" name="Groep 65">
            <a:extLst>
              <a:ext uri="{FF2B5EF4-FFF2-40B4-BE49-F238E27FC236}">
                <a16:creationId xmlns:a16="http://schemas.microsoft.com/office/drawing/2014/main" id="{BD6FC472-B083-4691-8A50-EB8D571E47E0}"/>
              </a:ext>
            </a:extLst>
          </p:cNvPr>
          <p:cNvGrpSpPr/>
          <p:nvPr/>
        </p:nvGrpSpPr>
        <p:grpSpPr>
          <a:xfrm>
            <a:off x="2340890" y="4124272"/>
            <a:ext cx="400594" cy="593301"/>
            <a:chOff x="9459446" y="4437753"/>
            <a:chExt cx="400594" cy="593301"/>
          </a:xfrm>
          <a:solidFill>
            <a:srgbClr val="1A80B6"/>
          </a:solidFill>
        </p:grpSpPr>
        <p:sp>
          <p:nvSpPr>
            <p:cNvPr id="67" name="Pijl: omlaag 66">
              <a:extLst>
                <a:ext uri="{FF2B5EF4-FFF2-40B4-BE49-F238E27FC236}">
                  <a16:creationId xmlns:a16="http://schemas.microsoft.com/office/drawing/2014/main" id="{19932255-3056-4A22-9B60-1C07F305D2E1}"/>
                </a:ext>
              </a:extLst>
            </p:cNvPr>
            <p:cNvSpPr/>
            <p:nvPr/>
          </p:nvSpPr>
          <p:spPr>
            <a:xfrm flipV="1">
              <a:off x="9459446" y="4437753"/>
              <a:ext cx="400594" cy="593301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8" name="Tekstvak 67">
              <a:extLst>
                <a:ext uri="{FF2B5EF4-FFF2-40B4-BE49-F238E27FC236}">
                  <a16:creationId xmlns:a16="http://schemas.microsoft.com/office/drawing/2014/main" id="{6A4BAA30-1E6D-4570-B7F7-937554685017}"/>
                </a:ext>
              </a:extLst>
            </p:cNvPr>
            <p:cNvSpPr txBox="1"/>
            <p:nvPr/>
          </p:nvSpPr>
          <p:spPr>
            <a:xfrm>
              <a:off x="9517717" y="4621903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Groep 68">
            <a:extLst>
              <a:ext uri="{FF2B5EF4-FFF2-40B4-BE49-F238E27FC236}">
                <a16:creationId xmlns:a16="http://schemas.microsoft.com/office/drawing/2014/main" id="{2F43D791-3002-4A5F-AE08-86CA51865894}"/>
              </a:ext>
            </a:extLst>
          </p:cNvPr>
          <p:cNvGrpSpPr/>
          <p:nvPr/>
        </p:nvGrpSpPr>
        <p:grpSpPr>
          <a:xfrm>
            <a:off x="2106820" y="5439146"/>
            <a:ext cx="400594" cy="593301"/>
            <a:chOff x="9033784" y="5752627"/>
            <a:chExt cx="400594" cy="593301"/>
          </a:xfrm>
          <a:solidFill>
            <a:srgbClr val="1A80B6"/>
          </a:solidFill>
        </p:grpSpPr>
        <p:sp>
          <p:nvSpPr>
            <p:cNvPr id="70" name="Pijl: omlaag 69">
              <a:extLst>
                <a:ext uri="{FF2B5EF4-FFF2-40B4-BE49-F238E27FC236}">
                  <a16:creationId xmlns:a16="http://schemas.microsoft.com/office/drawing/2014/main" id="{224634E6-63E9-44AA-9727-A1FA475C0D76}"/>
                </a:ext>
              </a:extLst>
            </p:cNvPr>
            <p:cNvSpPr/>
            <p:nvPr/>
          </p:nvSpPr>
          <p:spPr>
            <a:xfrm rot="12712451">
              <a:off x="9033784" y="5752627"/>
              <a:ext cx="400594" cy="593301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71" name="Tekstvak 70">
              <a:extLst>
                <a:ext uri="{FF2B5EF4-FFF2-40B4-BE49-F238E27FC236}">
                  <a16:creationId xmlns:a16="http://schemas.microsoft.com/office/drawing/2014/main" id="{9DFD0B15-BAF6-4DC8-99A3-214DF90CDCED}"/>
                </a:ext>
              </a:extLst>
            </p:cNvPr>
            <p:cNvSpPr txBox="1"/>
            <p:nvPr/>
          </p:nvSpPr>
          <p:spPr>
            <a:xfrm>
              <a:off x="9072835" y="5930995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269926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 uiExpand="1" build="p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AFC6057-BAF9-499E-BED6-2D9C4256F935}"/>
              </a:ext>
            </a:extLst>
          </p:cNvPr>
          <p:cNvSpPr/>
          <p:nvPr/>
        </p:nvSpPr>
        <p:spPr>
          <a:xfrm>
            <a:off x="1454331" y="3480163"/>
            <a:ext cx="10432869" cy="2455817"/>
          </a:xfrm>
          <a:prstGeom prst="rect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B8E102D-7730-4388-9C3E-6B32F6CE7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1181099"/>
            <a:ext cx="10426262" cy="5254535"/>
          </a:xfrm>
        </p:spPr>
        <p:txBody>
          <a:bodyPr/>
          <a:lstStyle/>
          <a:p>
            <a:r>
              <a:rPr lang="nl-NL" dirty="0"/>
              <a:t>Noem een voorbeeld van</a:t>
            </a:r>
          </a:p>
          <a:p>
            <a:pPr marL="914400" lvl="1" indent="-457200">
              <a:buFont typeface="+mj-lt"/>
              <a:buAutoNum type="alphaLcParenR"/>
            </a:pPr>
            <a:r>
              <a:rPr lang="nl-NL" dirty="0"/>
              <a:t>Integratie</a:t>
            </a:r>
          </a:p>
          <a:p>
            <a:pPr marL="914400" lvl="1" indent="-457200">
              <a:buFont typeface="+mj-lt"/>
              <a:buAutoNum type="alphaLcParenR"/>
            </a:pPr>
            <a:r>
              <a:rPr lang="nl-NL" dirty="0"/>
              <a:t>Parallellisatie</a:t>
            </a:r>
          </a:p>
          <a:p>
            <a:pPr marL="914400" lvl="1" indent="-457200">
              <a:buFont typeface="+mj-lt"/>
              <a:buAutoNum type="alphaLcParenR"/>
            </a:pPr>
            <a:r>
              <a:rPr lang="nl-NL" dirty="0"/>
              <a:t>Specialisatie</a:t>
            </a:r>
          </a:p>
          <a:p>
            <a:pPr marL="914400" lvl="1" indent="-457200">
              <a:buFont typeface="+mj-lt"/>
              <a:buAutoNum type="alphaLcParenR"/>
            </a:pPr>
            <a:r>
              <a:rPr lang="nl-NL" dirty="0"/>
              <a:t>Differentiatie</a:t>
            </a:r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pPr marL="914400" lvl="1" indent="-457200">
              <a:buFont typeface="+mj-lt"/>
              <a:buAutoNum type="alphaLcParenR"/>
            </a:pPr>
            <a:endParaRPr lang="nl-NL" dirty="0"/>
          </a:p>
          <a:p>
            <a:pPr marL="914400" lvl="1" indent="-457200">
              <a:buFont typeface="+mj-lt"/>
              <a:buAutoNum type="alphaLcParenR"/>
            </a:pPr>
            <a:r>
              <a:rPr lang="nl-NL" dirty="0"/>
              <a:t>Integratie = bedrijfskolom wordt korter</a:t>
            </a:r>
          </a:p>
          <a:p>
            <a:pPr marL="914400" lvl="1" indent="-457200">
              <a:buFont typeface="+mj-lt"/>
              <a:buAutoNum type="alphaLcParenR"/>
            </a:pPr>
            <a:r>
              <a:rPr lang="nl-NL" dirty="0"/>
              <a:t>Parallellisatie = bedrijfskolom wordt breder</a:t>
            </a:r>
          </a:p>
          <a:p>
            <a:pPr marL="914400" lvl="1" indent="-457200">
              <a:buFont typeface="+mj-lt"/>
              <a:buAutoNum type="alphaLcParenR"/>
            </a:pPr>
            <a:r>
              <a:rPr lang="nl-NL" dirty="0"/>
              <a:t>Specialisatie = bedrijfskolom wordt smaller</a:t>
            </a:r>
          </a:p>
          <a:p>
            <a:pPr marL="914400" lvl="1" indent="-457200">
              <a:buFont typeface="+mj-lt"/>
              <a:buAutoNum type="alphaLcParenR"/>
            </a:pPr>
            <a:r>
              <a:rPr lang="nl-NL" dirty="0"/>
              <a:t>Differentiatie = bedrijfskolom wordt langer</a:t>
            </a:r>
          </a:p>
        </p:txBody>
      </p:sp>
    </p:spTree>
    <p:extLst>
      <p:ext uri="{BB962C8B-B14F-4D97-AF65-F5344CB8AC3E}">
        <p14:creationId xmlns:p14="http://schemas.microsoft.com/office/powerpoint/2010/main" val="414835158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uiExpand="1" build="p"/>
    </p:bldLst>
  </p:timing>
</p:sld>
</file>

<file path=ppt/theme/theme1.xml><?xml version="1.0" encoding="utf-8"?>
<a:theme xmlns:a="http://schemas.openxmlformats.org/drawingml/2006/main" name="Thema 3vw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3vwo" id="{5C2FA244-5FBD-4C3C-AD78-76DDB67D6BFA}" vid="{B9D769C3-6E4C-4202-B7BA-4996BCB0A9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3vwo</Template>
  <TotalTime>15947</TotalTime>
  <Words>367</Words>
  <Application>Microsoft Office PowerPoint</Application>
  <PresentationFormat>Breedbeeld</PresentationFormat>
  <Paragraphs>149</Paragraphs>
  <Slides>14</Slides>
  <Notes>0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6" baseType="lpstr">
      <vt:lpstr>Arial</vt:lpstr>
      <vt:lpstr>Thema 3vwo</vt:lpstr>
      <vt:lpstr>Productie</vt:lpstr>
      <vt:lpstr>PowerPoint-presentatie</vt:lpstr>
      <vt:lpstr>Bedrijfskolom</vt:lpstr>
      <vt:lpstr>Toegevoegde waarde</vt:lpstr>
      <vt:lpstr>Integratie ⇒ bedrijfskolom korter</vt:lpstr>
      <vt:lpstr>Differentiatie ⇒ bedrijfskolom langer</vt:lpstr>
      <vt:lpstr>Specialisatie ⇒ bedrijfskolom smaller</vt:lpstr>
      <vt:lpstr>Parallellisatie ⇒ bedrijfskolom breder</vt:lpstr>
      <vt:lpstr>PowerPoint-presentatie</vt:lpstr>
      <vt:lpstr>Productie </vt:lpstr>
      <vt:lpstr>Alternatief aanwendbaar</vt:lpstr>
      <vt:lpstr>MVO</vt:lpstr>
      <vt:lpstr>Greenwashing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Bloemers</dc:creator>
  <cp:lastModifiedBy>Paul Bloemers</cp:lastModifiedBy>
  <cp:revision>2</cp:revision>
  <dcterms:created xsi:type="dcterms:W3CDTF">2020-08-31T10:38:22Z</dcterms:created>
  <dcterms:modified xsi:type="dcterms:W3CDTF">2020-09-17T08:18:51Z</dcterms:modified>
</cp:coreProperties>
</file>