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041"/>
    <a:srgbClr val="ED4D0F"/>
    <a:srgbClr val="1A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24823-7CD4-4363-B47E-71ED8FEFB802}" v="698" dt="2020-08-26T20:09:40.235"/>
    <p1510:client id="{DB82BCF7-53B0-4D08-883F-9A6DAF67320C}" v="19" dt="2020-08-26T13:21:23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071036801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4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487145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6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634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7818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63701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793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89853170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253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59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35431480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69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11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4618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2597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5.sv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70FCF-A893-458E-B552-4233B38FD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Welvaart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3C2BF0-0B9D-4CD6-B6C3-6DC575DA2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schaarste dwingt tot kiezen</a:t>
            </a:r>
          </a:p>
        </p:txBody>
      </p:sp>
    </p:spTree>
    <p:extLst>
      <p:ext uri="{BB962C8B-B14F-4D97-AF65-F5344CB8AC3E}">
        <p14:creationId xmlns:p14="http://schemas.microsoft.com/office/powerpoint/2010/main" val="152092479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7DFC24-945F-45F4-83E0-639A9E24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Budgetlijn: opofferingskosten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480BAC2-6382-4418-9506-DE384639D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41886" cy="4351338"/>
          </a:xfrm>
        </p:spPr>
        <p:txBody>
          <a:bodyPr/>
          <a:lstStyle/>
          <a:p>
            <a:r>
              <a:rPr lang="nl-NL" dirty="0"/>
              <a:t>Gegeven: een budget € 100 voor p</a:t>
            </a:r>
            <a:r>
              <a:rPr lang="nl-NL" sz="2400" dirty="0"/>
              <a:t>roduct A, dat € 20 kost, en product B, dat € 2 kost.</a:t>
            </a:r>
          </a:p>
          <a:p>
            <a:r>
              <a:rPr lang="nl-NL" dirty="0"/>
              <a:t>Stel dat je 30 stuks B en 2 stuks A koopt.</a:t>
            </a:r>
            <a:endParaRPr lang="nl-NL" sz="2400" dirty="0"/>
          </a:p>
          <a:p>
            <a:endParaRPr lang="nl-NL" dirty="0"/>
          </a:p>
          <a:p>
            <a:r>
              <a:rPr lang="nl-NL" b="1" dirty="0"/>
              <a:t>Opofferingskosten</a:t>
            </a:r>
            <a:r>
              <a:rPr lang="nl-NL" dirty="0"/>
              <a:t> van product A:</a:t>
            </a:r>
            <a:br>
              <a:rPr lang="nl-NL" dirty="0"/>
            </a:br>
            <a:r>
              <a:rPr lang="nl-NL" dirty="0"/>
              <a:t>aantal producten B dat je niet meer kan kopen omdat je één extra product A koopt.</a:t>
            </a:r>
          </a:p>
          <a:p>
            <a:r>
              <a:rPr lang="nl-NL" dirty="0"/>
              <a:t>1 extra A = 10 minder B</a:t>
            </a:r>
            <a:br>
              <a:rPr lang="nl-NL" dirty="0"/>
            </a:br>
            <a:r>
              <a:rPr lang="nl-NL" dirty="0"/>
              <a:t>de opofferingskosten zijn 10 stuks B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DAF35AE4-D0AD-43F7-83A7-A7B8742E66DC}"/>
              </a:ext>
            </a:extLst>
          </p:cNvPr>
          <p:cNvGrpSpPr/>
          <p:nvPr/>
        </p:nvGrpSpPr>
        <p:grpSpPr>
          <a:xfrm>
            <a:off x="7300620" y="2130737"/>
            <a:ext cx="4613971" cy="4391207"/>
            <a:chOff x="6382591" y="2565161"/>
            <a:chExt cx="4613971" cy="4391207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A17B57C-DFE6-4E39-9FDA-A0CF6D1CE72B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F21CB6E9-881A-4896-AE95-BBA6644E8FA1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7D1FA85B-3A6F-408B-86EE-0AD5A29ED1C3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C1F54CAD-AA59-4133-8ED3-B8C5AF0B5855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7762684B-275B-4914-9923-18C188E3FE6A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A12D982-52F4-4729-B809-A57F5780005B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AE77CFE-FD16-4BF4-BB5C-17D30544778C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B680A9BD-45CD-4091-A99E-0FD19E2B7CBD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8B61783C-9FFF-4E53-93B7-C1EB4B51E370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475CE18F-DF05-4241-B372-72262B90E998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AE17C238-4B33-4A43-8AA4-69BDA8B63BD1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vak 43">
              <a:extLst>
                <a:ext uri="{FF2B5EF4-FFF2-40B4-BE49-F238E27FC236}">
                  <a16:creationId xmlns:a16="http://schemas.microsoft.com/office/drawing/2014/main" id="{12B1C9A5-F1B4-4EAE-8285-D1078FECF06A}"/>
                </a:ext>
              </a:extLst>
            </p:cNvPr>
            <p:cNvSpPr txBox="1"/>
            <p:nvPr/>
          </p:nvSpPr>
          <p:spPr>
            <a:xfrm>
              <a:off x="9085098" y="6587036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B</a:t>
              </a:r>
            </a:p>
          </p:txBody>
        </p:sp>
        <p:sp>
          <p:nvSpPr>
            <p:cNvPr id="19" name="Tekstvak 44">
              <a:extLst>
                <a:ext uri="{FF2B5EF4-FFF2-40B4-BE49-F238E27FC236}">
                  <a16:creationId xmlns:a16="http://schemas.microsoft.com/office/drawing/2014/main" id="{6DE57855-EBE9-4DBC-98D7-5131D4D98D7F}"/>
                </a:ext>
              </a:extLst>
            </p:cNvPr>
            <p:cNvSpPr txBox="1"/>
            <p:nvPr/>
          </p:nvSpPr>
          <p:spPr>
            <a:xfrm rot="16200000">
              <a:off x="5743922" y="3463483"/>
              <a:ext cx="1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A</a:t>
              </a:r>
            </a:p>
          </p:txBody>
        </p:sp>
        <p:sp>
          <p:nvSpPr>
            <p:cNvPr id="20" name="Tekstvak 45">
              <a:extLst>
                <a:ext uri="{FF2B5EF4-FFF2-40B4-BE49-F238E27FC236}">
                  <a16:creationId xmlns:a16="http://schemas.microsoft.com/office/drawing/2014/main" id="{27A561F5-620C-4359-B078-38F4E5D3644C}"/>
                </a:ext>
              </a:extLst>
            </p:cNvPr>
            <p:cNvSpPr txBox="1"/>
            <p:nvPr/>
          </p:nvSpPr>
          <p:spPr>
            <a:xfrm>
              <a:off x="6873188" y="5382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" name="Tekstvak 46">
              <a:extLst>
                <a:ext uri="{FF2B5EF4-FFF2-40B4-BE49-F238E27FC236}">
                  <a16:creationId xmlns:a16="http://schemas.microsoft.com/office/drawing/2014/main" id="{A4436129-4D23-4DA0-B27A-39B4E2572003}"/>
                </a:ext>
              </a:extLst>
            </p:cNvPr>
            <p:cNvSpPr txBox="1"/>
            <p:nvPr/>
          </p:nvSpPr>
          <p:spPr>
            <a:xfrm>
              <a:off x="6873188" y="46621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2" name="Tekstvak 47">
              <a:extLst>
                <a:ext uri="{FF2B5EF4-FFF2-40B4-BE49-F238E27FC236}">
                  <a16:creationId xmlns:a16="http://schemas.microsoft.com/office/drawing/2014/main" id="{A246323F-08F0-4DC2-AA0D-C37126F5CB6D}"/>
                </a:ext>
              </a:extLst>
            </p:cNvPr>
            <p:cNvSpPr txBox="1"/>
            <p:nvPr/>
          </p:nvSpPr>
          <p:spPr>
            <a:xfrm>
              <a:off x="6873188" y="39704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ekstvak 48">
              <a:extLst>
                <a:ext uri="{FF2B5EF4-FFF2-40B4-BE49-F238E27FC236}">
                  <a16:creationId xmlns:a16="http://schemas.microsoft.com/office/drawing/2014/main" id="{5DC0C7D6-3182-4F0F-AE19-0C900A962BB5}"/>
                </a:ext>
              </a:extLst>
            </p:cNvPr>
            <p:cNvSpPr txBox="1"/>
            <p:nvPr/>
          </p:nvSpPr>
          <p:spPr>
            <a:xfrm>
              <a:off x="6873188" y="32672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ekstvak 49">
              <a:extLst>
                <a:ext uri="{FF2B5EF4-FFF2-40B4-BE49-F238E27FC236}">
                  <a16:creationId xmlns:a16="http://schemas.microsoft.com/office/drawing/2014/main" id="{DE6FB6D4-FE4B-4989-A88C-F43850C96343}"/>
                </a:ext>
              </a:extLst>
            </p:cNvPr>
            <p:cNvSpPr txBox="1"/>
            <p:nvPr/>
          </p:nvSpPr>
          <p:spPr>
            <a:xfrm>
              <a:off x="6873188" y="25651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5" name="Tekstvak 50">
              <a:extLst>
                <a:ext uri="{FF2B5EF4-FFF2-40B4-BE49-F238E27FC236}">
                  <a16:creationId xmlns:a16="http://schemas.microsoft.com/office/drawing/2014/main" id="{F65B4220-D09A-4774-8366-DC1652F6FA1C}"/>
                </a:ext>
              </a:extLst>
            </p:cNvPr>
            <p:cNvSpPr txBox="1"/>
            <p:nvPr/>
          </p:nvSpPr>
          <p:spPr>
            <a:xfrm>
              <a:off x="767509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6" name="Tekstvak 51">
              <a:extLst>
                <a:ext uri="{FF2B5EF4-FFF2-40B4-BE49-F238E27FC236}">
                  <a16:creationId xmlns:a16="http://schemas.microsoft.com/office/drawing/2014/main" id="{92F790F7-1D30-4A59-B0B3-D7E8CCD1A5E1}"/>
                </a:ext>
              </a:extLst>
            </p:cNvPr>
            <p:cNvSpPr txBox="1"/>
            <p:nvPr/>
          </p:nvSpPr>
          <p:spPr>
            <a:xfrm>
              <a:off x="839517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7" name="Tekstvak 52">
              <a:extLst>
                <a:ext uri="{FF2B5EF4-FFF2-40B4-BE49-F238E27FC236}">
                  <a16:creationId xmlns:a16="http://schemas.microsoft.com/office/drawing/2014/main" id="{09D0320C-6F27-4F4C-9A78-FFF1CE09E456}"/>
                </a:ext>
              </a:extLst>
            </p:cNvPr>
            <p:cNvSpPr txBox="1"/>
            <p:nvPr/>
          </p:nvSpPr>
          <p:spPr>
            <a:xfrm>
              <a:off x="911525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8" name="Tekstvak 53">
              <a:extLst>
                <a:ext uri="{FF2B5EF4-FFF2-40B4-BE49-F238E27FC236}">
                  <a16:creationId xmlns:a16="http://schemas.microsoft.com/office/drawing/2014/main" id="{2A2CA2FE-814B-4C41-9E7E-BA282D8EBE5A}"/>
                </a:ext>
              </a:extLst>
            </p:cNvPr>
            <p:cNvSpPr txBox="1"/>
            <p:nvPr/>
          </p:nvSpPr>
          <p:spPr>
            <a:xfrm>
              <a:off x="983533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9" name="Tekstvak 54">
              <a:extLst>
                <a:ext uri="{FF2B5EF4-FFF2-40B4-BE49-F238E27FC236}">
                  <a16:creationId xmlns:a16="http://schemas.microsoft.com/office/drawing/2014/main" id="{FF74BCBF-D8B1-4585-A3E5-389A413A6C43}"/>
                </a:ext>
              </a:extLst>
            </p:cNvPr>
            <p:cNvSpPr txBox="1"/>
            <p:nvPr/>
          </p:nvSpPr>
          <p:spPr>
            <a:xfrm>
              <a:off x="1055541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50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1A39D6C9-9CF4-436A-8661-FCD7D88B87DF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1EAD2BF8-E8F4-4C0B-AA80-302C3E14AF76}"/>
              </a:ext>
            </a:extLst>
          </p:cNvPr>
          <p:cNvCxnSpPr>
            <a:cxnSpLocks/>
          </p:cNvCxnSpPr>
          <p:nvPr/>
        </p:nvCxnSpPr>
        <p:spPr>
          <a:xfrm>
            <a:off x="8100538" y="2288379"/>
            <a:ext cx="3615212" cy="3550446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al 32">
            <a:extLst>
              <a:ext uri="{FF2B5EF4-FFF2-40B4-BE49-F238E27FC236}">
                <a16:creationId xmlns:a16="http://schemas.microsoft.com/office/drawing/2014/main" id="{713CDB11-8BF9-40CB-AEB5-DEA546834283}"/>
              </a:ext>
            </a:extLst>
          </p:cNvPr>
          <p:cNvSpPr/>
          <p:nvPr/>
        </p:nvSpPr>
        <p:spPr>
          <a:xfrm>
            <a:off x="11631912" y="5756676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0B934080-E593-437C-ACC8-7BE03002162A}"/>
              </a:ext>
            </a:extLst>
          </p:cNvPr>
          <p:cNvSpPr/>
          <p:nvPr/>
        </p:nvSpPr>
        <p:spPr>
          <a:xfrm>
            <a:off x="10176893" y="4348297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6BC4AA2E-7425-4864-9518-C314A7A6AA0F}"/>
              </a:ext>
            </a:extLst>
          </p:cNvPr>
          <p:cNvSpPr/>
          <p:nvPr/>
        </p:nvSpPr>
        <p:spPr>
          <a:xfrm>
            <a:off x="8010337" y="2227690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235A624-A021-4F04-BDBC-740B46CEA626}"/>
              </a:ext>
            </a:extLst>
          </p:cNvPr>
          <p:cNvSpPr/>
          <p:nvPr/>
        </p:nvSpPr>
        <p:spPr>
          <a:xfrm>
            <a:off x="10176892" y="4346509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530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9 L 5E-6 -0.1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0.10277 L -0.05912 -0.10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fbeelding 54">
            <a:extLst>
              <a:ext uri="{FF2B5EF4-FFF2-40B4-BE49-F238E27FC236}">
                <a16:creationId xmlns:a16="http://schemas.microsoft.com/office/drawing/2014/main" id="{EBB857ED-67A9-4B74-ABDC-F430FFE9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5161" y="2239457"/>
            <a:ext cx="3602206" cy="353321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0F55FF9-2A7E-49D4-A84A-5E09C9D3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6063812" cy="622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Gegeven:</a:t>
            </a:r>
          </a:p>
          <a:p>
            <a:pPr marL="0" indent="0">
              <a:buNone/>
            </a:pPr>
            <a:r>
              <a:rPr lang="nl-NL" sz="2000" dirty="0"/>
              <a:t>Je hebt een budget van € 75 voor een BBQ</a:t>
            </a:r>
            <a:br>
              <a:rPr lang="nl-NL" sz="2000" dirty="0"/>
            </a:br>
            <a:r>
              <a:rPr lang="nl-NL" sz="2000" dirty="0"/>
              <a:t>Hamburgers kosten € 1,50 per stuk. Houthakkersteaks kosten € 3 per stuk.</a:t>
            </a:r>
          </a:p>
          <a:p>
            <a:pPr marL="0" indent="0">
              <a:buNone/>
            </a:pPr>
            <a:endParaRPr lang="nl-NL" sz="100" dirty="0"/>
          </a:p>
          <a:p>
            <a:pPr marL="0" indent="0">
              <a:buNone/>
            </a:pPr>
            <a:r>
              <a:rPr lang="nl-NL" sz="2000" dirty="0"/>
              <a:t>Je overweegt punt A.</a:t>
            </a:r>
          </a:p>
          <a:p>
            <a:pPr marL="0" indent="0">
              <a:buNone/>
            </a:pPr>
            <a:endParaRPr lang="nl-NL" sz="100" dirty="0"/>
          </a:p>
          <a:p>
            <a:pPr marL="457200" indent="-457200">
              <a:buFont typeface="+mj-lt"/>
              <a:buAutoNum type="alphaLcParenR"/>
            </a:pPr>
            <a:r>
              <a:rPr lang="nl-NL" sz="2000" dirty="0"/>
              <a:t>Bereken hoeveel de opofferingskosten van een houthakkersteak bedragen.</a:t>
            </a:r>
          </a:p>
          <a:p>
            <a:pPr marL="457200" indent="-457200">
              <a:buFont typeface="+mj-lt"/>
              <a:buAutoNum type="alphaLcParenR"/>
            </a:pPr>
            <a:endParaRPr lang="nl-NL" sz="2000" dirty="0"/>
          </a:p>
          <a:p>
            <a:pPr marL="457200" indent="-457200">
              <a:buFont typeface="+mj-lt"/>
              <a:buAutoNum type="alphaLcParenR"/>
            </a:pPr>
            <a:endParaRPr lang="nl-NL" sz="2000" dirty="0"/>
          </a:p>
          <a:p>
            <a:pPr marL="457200" indent="-457200">
              <a:buFont typeface="+mj-lt"/>
              <a:buAutoNum type="alphaLcParenR"/>
            </a:pPr>
            <a:endParaRPr lang="nl-NL" sz="500" dirty="0"/>
          </a:p>
          <a:p>
            <a:pPr marL="0" indent="0">
              <a:buNone/>
            </a:pPr>
            <a:r>
              <a:rPr lang="nl-NL" sz="2000" dirty="0"/>
              <a:t>Je koopt uiteindelijk 10 hamburgers extra.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000" dirty="0"/>
              <a:t>Bepaal grafisch de opofferingskosten van een hamburger.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A85A82E-F070-47B3-BF58-50D9E47F3D7C}"/>
              </a:ext>
            </a:extLst>
          </p:cNvPr>
          <p:cNvGrpSpPr/>
          <p:nvPr/>
        </p:nvGrpSpPr>
        <p:grpSpPr>
          <a:xfrm>
            <a:off x="7573769" y="2056671"/>
            <a:ext cx="4502600" cy="4422957"/>
            <a:chOff x="6487427" y="2565161"/>
            <a:chExt cx="4502600" cy="4422957"/>
          </a:xfrm>
        </p:grpSpPr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DC90DB06-8976-4609-828E-E2A53DACB62E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A4FAD69A-C342-42F1-BDCF-13C94971BADC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2DFC0223-7399-4D00-A2B2-D638F8CBC5A7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A23428E0-7AE8-4CF4-B912-63205DE8118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97FA4367-AA69-40F6-BC58-A8BA837E979E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EB3D5C32-8CCF-4478-968E-BE9C15F5A764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CEC2526-6308-45F3-BD13-4CDC2F201FCC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E6519F61-B04D-4914-8E99-2C86B7685155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227D905-95A8-474A-AF34-EE772CCF7445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72535CF1-61B2-431A-9666-58C1FA88838A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CC02E278-727D-4684-A789-5AA3378F2D40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vak 17">
              <a:extLst>
                <a:ext uri="{FF2B5EF4-FFF2-40B4-BE49-F238E27FC236}">
                  <a16:creationId xmlns:a16="http://schemas.microsoft.com/office/drawing/2014/main" id="{150C61CD-10B6-42EC-BE43-E4222080E2FC}"/>
                </a:ext>
              </a:extLst>
            </p:cNvPr>
            <p:cNvSpPr txBox="1"/>
            <p:nvPr/>
          </p:nvSpPr>
          <p:spPr>
            <a:xfrm>
              <a:off x="8592973" y="6618786"/>
              <a:ext cx="21082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aantal hamburgers</a:t>
              </a:r>
            </a:p>
          </p:txBody>
        </p:sp>
        <p:sp>
          <p:nvSpPr>
            <p:cNvPr id="43" name="Tekstvak 18">
              <a:extLst>
                <a:ext uri="{FF2B5EF4-FFF2-40B4-BE49-F238E27FC236}">
                  <a16:creationId xmlns:a16="http://schemas.microsoft.com/office/drawing/2014/main" id="{DE7A3C60-E189-44B5-B43A-7593633F0EC1}"/>
                </a:ext>
              </a:extLst>
            </p:cNvPr>
            <p:cNvSpPr txBox="1"/>
            <p:nvPr/>
          </p:nvSpPr>
          <p:spPr>
            <a:xfrm rot="16200000">
              <a:off x="5329417" y="4004149"/>
              <a:ext cx="2685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aantal houthakkersteaks</a:t>
              </a:r>
            </a:p>
          </p:txBody>
        </p:sp>
        <p:sp>
          <p:nvSpPr>
            <p:cNvPr id="44" name="Tekstvak 19">
              <a:extLst>
                <a:ext uri="{FF2B5EF4-FFF2-40B4-BE49-F238E27FC236}">
                  <a16:creationId xmlns:a16="http://schemas.microsoft.com/office/drawing/2014/main" id="{49EDD786-7534-4FE8-9095-BA6732379A47}"/>
                </a:ext>
              </a:extLst>
            </p:cNvPr>
            <p:cNvSpPr txBox="1"/>
            <p:nvPr/>
          </p:nvSpPr>
          <p:spPr>
            <a:xfrm>
              <a:off x="688794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5</a:t>
              </a:r>
            </a:p>
          </p:txBody>
        </p:sp>
        <p:sp>
          <p:nvSpPr>
            <p:cNvPr id="45" name="Tekstvak 20">
              <a:extLst>
                <a:ext uri="{FF2B5EF4-FFF2-40B4-BE49-F238E27FC236}">
                  <a16:creationId xmlns:a16="http://schemas.microsoft.com/office/drawing/2014/main" id="{9AFDCDC5-1B3B-40ED-8E37-DC8007E0EECD}"/>
                </a:ext>
              </a:extLst>
            </p:cNvPr>
            <p:cNvSpPr txBox="1"/>
            <p:nvPr/>
          </p:nvSpPr>
          <p:spPr>
            <a:xfrm>
              <a:off x="6759704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10</a:t>
              </a:r>
            </a:p>
          </p:txBody>
        </p:sp>
        <p:sp>
          <p:nvSpPr>
            <p:cNvPr id="46" name="Tekstvak 21">
              <a:extLst>
                <a:ext uri="{FF2B5EF4-FFF2-40B4-BE49-F238E27FC236}">
                  <a16:creationId xmlns:a16="http://schemas.microsoft.com/office/drawing/2014/main" id="{B66B69F5-BB47-450C-8475-1F571D798EEE}"/>
                </a:ext>
              </a:extLst>
            </p:cNvPr>
            <p:cNvSpPr txBox="1"/>
            <p:nvPr/>
          </p:nvSpPr>
          <p:spPr>
            <a:xfrm>
              <a:off x="6759704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15</a:t>
              </a:r>
            </a:p>
          </p:txBody>
        </p:sp>
        <p:sp>
          <p:nvSpPr>
            <p:cNvPr id="47" name="Tekstvak 22">
              <a:extLst>
                <a:ext uri="{FF2B5EF4-FFF2-40B4-BE49-F238E27FC236}">
                  <a16:creationId xmlns:a16="http://schemas.microsoft.com/office/drawing/2014/main" id="{A62E7BCC-53DF-4019-8BD7-A055A6D3DD9E}"/>
                </a:ext>
              </a:extLst>
            </p:cNvPr>
            <p:cNvSpPr txBox="1"/>
            <p:nvPr/>
          </p:nvSpPr>
          <p:spPr>
            <a:xfrm>
              <a:off x="6759704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20</a:t>
              </a:r>
            </a:p>
          </p:txBody>
        </p:sp>
        <p:sp>
          <p:nvSpPr>
            <p:cNvPr id="48" name="Tekstvak 23">
              <a:extLst>
                <a:ext uri="{FF2B5EF4-FFF2-40B4-BE49-F238E27FC236}">
                  <a16:creationId xmlns:a16="http://schemas.microsoft.com/office/drawing/2014/main" id="{66A6F45A-6EAD-444B-AB28-7B1DEDD1BA6D}"/>
                </a:ext>
              </a:extLst>
            </p:cNvPr>
            <p:cNvSpPr txBox="1"/>
            <p:nvPr/>
          </p:nvSpPr>
          <p:spPr>
            <a:xfrm>
              <a:off x="6759704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25</a:t>
              </a:r>
            </a:p>
          </p:txBody>
        </p:sp>
        <p:sp>
          <p:nvSpPr>
            <p:cNvPr id="49" name="Tekstvak 24">
              <a:extLst>
                <a:ext uri="{FF2B5EF4-FFF2-40B4-BE49-F238E27FC236}">
                  <a16:creationId xmlns:a16="http://schemas.microsoft.com/office/drawing/2014/main" id="{56B7C325-74D7-4A0C-9110-1A740D91CE5A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10</a:t>
              </a:r>
            </a:p>
          </p:txBody>
        </p:sp>
        <p:sp>
          <p:nvSpPr>
            <p:cNvPr id="50" name="Tekstvak 25">
              <a:extLst>
                <a:ext uri="{FF2B5EF4-FFF2-40B4-BE49-F238E27FC236}">
                  <a16:creationId xmlns:a16="http://schemas.microsoft.com/office/drawing/2014/main" id="{5223EBDB-67C7-41BD-A5A1-699D6454DEA8}"/>
                </a:ext>
              </a:extLst>
            </p:cNvPr>
            <p:cNvSpPr txBox="1"/>
            <p:nvPr/>
          </p:nvSpPr>
          <p:spPr>
            <a:xfrm>
              <a:off x="839200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20</a:t>
              </a:r>
            </a:p>
          </p:txBody>
        </p:sp>
        <p:sp>
          <p:nvSpPr>
            <p:cNvPr id="51" name="Tekstvak 26">
              <a:extLst>
                <a:ext uri="{FF2B5EF4-FFF2-40B4-BE49-F238E27FC236}">
                  <a16:creationId xmlns:a16="http://schemas.microsoft.com/office/drawing/2014/main" id="{90D3603D-4C7B-4A95-B6CA-ADA7232DFFDC}"/>
                </a:ext>
              </a:extLst>
            </p:cNvPr>
            <p:cNvSpPr txBox="1"/>
            <p:nvPr/>
          </p:nvSpPr>
          <p:spPr>
            <a:xfrm>
              <a:off x="912777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30</a:t>
              </a:r>
            </a:p>
          </p:txBody>
        </p:sp>
        <p:sp>
          <p:nvSpPr>
            <p:cNvPr id="52" name="Tekstvak 27">
              <a:extLst>
                <a:ext uri="{FF2B5EF4-FFF2-40B4-BE49-F238E27FC236}">
                  <a16:creationId xmlns:a16="http://schemas.microsoft.com/office/drawing/2014/main" id="{EB471B8E-8359-47B7-904E-355582E787FF}"/>
                </a:ext>
              </a:extLst>
            </p:cNvPr>
            <p:cNvSpPr txBox="1"/>
            <p:nvPr/>
          </p:nvSpPr>
          <p:spPr>
            <a:xfrm>
              <a:off x="983515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3" name="Tekstvak 28">
              <a:extLst>
                <a:ext uri="{FF2B5EF4-FFF2-40B4-BE49-F238E27FC236}">
                  <a16:creationId xmlns:a16="http://schemas.microsoft.com/office/drawing/2014/main" id="{B16AC451-1FE4-48B4-8407-0FF4C8F44B12}"/>
                </a:ext>
              </a:extLst>
            </p:cNvPr>
            <p:cNvSpPr txBox="1"/>
            <p:nvPr/>
          </p:nvSpPr>
          <p:spPr>
            <a:xfrm>
              <a:off x="1054888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50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23E38BB-84C5-418B-B3A0-96F90011980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Ovaal 15">
            <a:extLst>
              <a:ext uri="{FF2B5EF4-FFF2-40B4-BE49-F238E27FC236}">
                <a16:creationId xmlns:a16="http://schemas.microsoft.com/office/drawing/2014/main" id="{4F9F37F7-4DD9-4CBD-BACF-08289B2229FB}"/>
              </a:ext>
            </a:extLst>
          </p:cNvPr>
          <p:cNvSpPr/>
          <p:nvPr/>
        </p:nvSpPr>
        <p:spPr>
          <a:xfrm>
            <a:off x="8202351" y="2172723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FA44C12E-BB87-41BD-AE36-1DA610555D2F}"/>
              </a:ext>
            </a:extLst>
          </p:cNvPr>
          <p:cNvSpPr/>
          <p:nvPr/>
        </p:nvSpPr>
        <p:spPr>
          <a:xfrm>
            <a:off x="11801911" y="5688552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495936E9-DEFE-4572-B5E5-167772A72EED}"/>
              </a:ext>
            </a:extLst>
          </p:cNvPr>
          <p:cNvGrpSpPr/>
          <p:nvPr/>
        </p:nvGrpSpPr>
        <p:grpSpPr>
          <a:xfrm>
            <a:off x="8278813" y="2205955"/>
            <a:ext cx="3591711" cy="3547145"/>
            <a:chOff x="7943064" y="2015455"/>
            <a:chExt cx="3591711" cy="3547145"/>
          </a:xfrm>
        </p:grpSpPr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7CF19201-E97C-4E71-B4CA-1D615352A322}"/>
                </a:ext>
              </a:extLst>
            </p:cNvPr>
            <p:cNvCxnSpPr>
              <a:cxnSpLocks/>
            </p:cNvCxnSpPr>
            <p:nvPr/>
          </p:nvCxnSpPr>
          <p:spPr>
            <a:xfrm>
              <a:off x="7943064" y="2055351"/>
              <a:ext cx="3591711" cy="3507249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E82E6DD-C0FA-4104-AA09-0DCBC319EDD5}"/>
                </a:ext>
              </a:extLst>
            </p:cNvPr>
            <p:cNvSpPr/>
            <p:nvPr/>
          </p:nvSpPr>
          <p:spPr>
            <a:xfrm>
              <a:off x="8067696" y="201545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 err="1"/>
                <a:t>Q</a:t>
              </a:r>
              <a:r>
                <a:rPr lang="nl-NL" baseline="-25000" dirty="0" err="1"/>
                <a:t>v</a:t>
              </a:r>
              <a:endParaRPr lang="nl-NL" dirty="0"/>
            </a:p>
          </p:txBody>
        </p:sp>
      </p:grpSp>
      <p:sp>
        <p:nvSpPr>
          <p:cNvPr id="22" name="Ovaal 21">
            <a:extLst>
              <a:ext uri="{FF2B5EF4-FFF2-40B4-BE49-F238E27FC236}">
                <a16:creationId xmlns:a16="http://schemas.microsoft.com/office/drawing/2014/main" id="{E70563DF-9D11-40E7-81E8-0F5E012838E0}"/>
              </a:ext>
            </a:extLst>
          </p:cNvPr>
          <p:cNvSpPr/>
          <p:nvPr/>
        </p:nvSpPr>
        <p:spPr>
          <a:xfrm>
            <a:off x="9642511" y="3591663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30DB48F6-C223-435B-AF06-7E801425CD5B}"/>
                  </a:ext>
                </a:extLst>
              </p:cNvPr>
              <p:cNvSpPr txBox="1"/>
              <p:nvPr/>
            </p:nvSpPr>
            <p:spPr>
              <a:xfrm>
                <a:off x="1477446" y="3023152"/>
                <a:ext cx="6058227" cy="822276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nl-NL" sz="1600" dirty="0"/>
                  <a:t>1 extra houthakkersteak kost € 3</a:t>
                </a:r>
              </a:p>
              <a:p>
                <a:r>
                  <a:rPr lang="nl-NL" sz="1600" dirty="0"/>
                  <a:t>Met die € 3 had je ook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1,50</m:t>
                        </m:r>
                      </m:den>
                    </m:f>
                  </m:oMath>
                </a14:m>
                <a:r>
                  <a:rPr lang="nl-NL" sz="1600" dirty="0"/>
                  <a:t>) </a:t>
                </a:r>
                <a:r>
                  <a:rPr lang="nl-NL" sz="1600" u="heavy" dirty="0">
                    <a:uFill>
                      <a:solidFill>
                        <a:srgbClr val="ED4D0F"/>
                      </a:solidFill>
                    </a:uFill>
                  </a:rPr>
                  <a:t>2 hamburgers</a:t>
                </a:r>
                <a:r>
                  <a:rPr lang="nl-NL" sz="1600" dirty="0"/>
                  <a:t> kunnen kopen</a:t>
                </a:r>
              </a:p>
            </p:txBody>
          </p:sp>
        </mc:Choice>
        <mc:Fallback xmlns=""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30DB48F6-C223-435B-AF06-7E801425C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46" y="3023152"/>
                <a:ext cx="6058227" cy="822276"/>
              </a:xfrm>
              <a:prstGeom prst="rect">
                <a:avLst/>
              </a:prstGeom>
              <a:blipFill>
                <a:blip r:embed="rId4"/>
                <a:stretch>
                  <a:fillRect l="-503" t="-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kstvak 60">
            <a:extLst>
              <a:ext uri="{FF2B5EF4-FFF2-40B4-BE49-F238E27FC236}">
                <a16:creationId xmlns:a16="http://schemas.microsoft.com/office/drawing/2014/main" id="{C071773B-035F-4A50-8778-3BF08061929C}"/>
              </a:ext>
            </a:extLst>
          </p:cNvPr>
          <p:cNvSpPr txBox="1"/>
          <p:nvPr/>
        </p:nvSpPr>
        <p:spPr>
          <a:xfrm>
            <a:off x="9424209" y="356626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6B832E75-EFE3-4699-B6AA-8682038F4F44}"/>
                  </a:ext>
                </a:extLst>
              </p:cNvPr>
              <p:cNvSpPr txBox="1"/>
              <p:nvPr/>
            </p:nvSpPr>
            <p:spPr>
              <a:xfrm>
                <a:off x="1477446" y="5101102"/>
                <a:ext cx="6058227" cy="807209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nl-NL" sz="1600" dirty="0"/>
                  <a:t>10 extra hamburgers betekent 5 houthakkersteak minder</a:t>
                </a:r>
              </a:p>
              <a:p>
                <a:r>
                  <a:rPr lang="nl-NL" sz="1600" dirty="0"/>
                  <a:t>Opofferingskosten hamburger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1600" dirty="0"/>
                  <a:t>) </a:t>
                </a:r>
                <a:r>
                  <a:rPr lang="nl-NL" sz="1600" u="heavy" dirty="0">
                    <a:uFill>
                      <a:solidFill>
                        <a:srgbClr val="ED4D0F"/>
                      </a:solidFill>
                    </a:uFill>
                  </a:rPr>
                  <a:t>½ steak</a:t>
                </a:r>
                <a:r>
                  <a:rPr lang="nl-NL" sz="1600" dirty="0"/>
                  <a:t> (per hamburger)</a:t>
                </a: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6B832E75-EFE3-4699-B6AA-8682038F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46" y="5101102"/>
                <a:ext cx="6058227" cy="807209"/>
              </a:xfrm>
              <a:prstGeom prst="rect">
                <a:avLst/>
              </a:prstGeom>
              <a:blipFill>
                <a:blip r:embed="rId5"/>
                <a:stretch>
                  <a:fillRect l="-503" t="-2273" b="-22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929B6186-C625-46D4-AC12-096FE436871A}"/>
              </a:ext>
            </a:extLst>
          </p:cNvPr>
          <p:cNvCxnSpPr>
            <a:cxnSpLocks/>
          </p:cNvCxnSpPr>
          <p:nvPr/>
        </p:nvCxnSpPr>
        <p:spPr>
          <a:xfrm>
            <a:off x="9756739" y="3654663"/>
            <a:ext cx="660467" cy="0"/>
          </a:xfrm>
          <a:prstGeom prst="straightConnector1">
            <a:avLst/>
          </a:prstGeom>
          <a:ln w="38100">
            <a:solidFill>
              <a:srgbClr val="1A80B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4B5679A1-A0CD-4CCD-B77F-E1B66F78DBAA}"/>
              </a:ext>
            </a:extLst>
          </p:cNvPr>
          <p:cNvCxnSpPr>
            <a:cxnSpLocks/>
          </p:cNvCxnSpPr>
          <p:nvPr/>
        </p:nvCxnSpPr>
        <p:spPr>
          <a:xfrm>
            <a:off x="10397489" y="3684760"/>
            <a:ext cx="10350" cy="616891"/>
          </a:xfrm>
          <a:prstGeom prst="straightConnector1">
            <a:avLst/>
          </a:prstGeom>
          <a:ln w="38100">
            <a:solidFill>
              <a:srgbClr val="1A80B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6D9912C-E826-4DA8-9247-B615FFACD0B6}"/>
              </a:ext>
            </a:extLst>
          </p:cNvPr>
          <p:cNvSpPr txBox="1"/>
          <p:nvPr/>
        </p:nvSpPr>
        <p:spPr>
          <a:xfrm>
            <a:off x="9821321" y="336033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1A80B6"/>
                </a:solidFill>
              </a:rPr>
              <a:t>+ 10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A85C19-BD33-4761-BF39-15ACCA0B3A6A}"/>
              </a:ext>
            </a:extLst>
          </p:cNvPr>
          <p:cNvSpPr txBox="1"/>
          <p:nvPr/>
        </p:nvSpPr>
        <p:spPr>
          <a:xfrm>
            <a:off x="10384166" y="380688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1A80B6"/>
                </a:solidFill>
              </a:rPr>
              <a:t>- 5</a:t>
            </a:r>
          </a:p>
        </p:txBody>
      </p:sp>
    </p:spTree>
    <p:extLst>
      <p:ext uri="{BB962C8B-B14F-4D97-AF65-F5344CB8AC3E}">
        <p14:creationId xmlns:p14="http://schemas.microsoft.com/office/powerpoint/2010/main" val="10769650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2" grpId="0" animBg="1"/>
      <p:bldP spid="56" grpId="0" animBg="1"/>
      <p:bldP spid="61" grpId="0"/>
      <p:bldP spid="59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733721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13E0DD0-E18E-4FFF-B2F1-D3C141DEB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begrip schaarste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F80C8F-4423-47B2-BB7F-3E48AFE2867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begrip welvaart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420CE0-08DA-4E31-B820-EE0823CB887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kiezen: de budgetlijn</a:t>
            </a:r>
          </a:p>
        </p:txBody>
      </p:sp>
    </p:spTree>
    <p:extLst>
      <p:ext uri="{BB962C8B-B14F-4D97-AF65-F5344CB8AC3E}">
        <p14:creationId xmlns:p14="http://schemas.microsoft.com/office/powerpoint/2010/main" val="151642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0269387-4E5C-417B-A79F-4EC40321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Niet alles wat ik wil kan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4A11402-1808-4E0E-B699-47456449213E}"/>
              </a:ext>
            </a:extLst>
          </p:cNvPr>
          <p:cNvSpPr/>
          <p:nvPr/>
        </p:nvSpPr>
        <p:spPr>
          <a:xfrm>
            <a:off x="762000" y="1985554"/>
            <a:ext cx="6048375" cy="4310471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5535F7-99F2-48B8-BC57-18647BF74D92}"/>
              </a:ext>
            </a:extLst>
          </p:cNvPr>
          <p:cNvSpPr txBox="1"/>
          <p:nvPr/>
        </p:nvSpPr>
        <p:spPr>
          <a:xfrm>
            <a:off x="3232189" y="1653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IK WIL…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0A7771D-42D7-44C8-AE9D-E3E5AC2152A3}"/>
              </a:ext>
            </a:extLst>
          </p:cNvPr>
          <p:cNvSpPr txBox="1"/>
          <p:nvPr/>
        </p:nvSpPr>
        <p:spPr>
          <a:xfrm>
            <a:off x="3129597" y="625144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Behoeften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65AAD3-1D66-45FC-988E-4DE5FC87C549}"/>
              </a:ext>
            </a:extLst>
          </p:cNvPr>
          <p:cNvSpPr txBox="1"/>
          <p:nvPr/>
        </p:nvSpPr>
        <p:spPr>
          <a:xfrm rot="16200000">
            <a:off x="501671" y="53800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primair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002DA39-39EE-4A04-A9D5-D2A588863475}"/>
              </a:ext>
            </a:extLst>
          </p:cNvPr>
          <p:cNvSpPr txBox="1"/>
          <p:nvPr/>
        </p:nvSpPr>
        <p:spPr>
          <a:xfrm rot="16200000">
            <a:off x="354194" y="322051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secundair</a:t>
            </a:r>
          </a:p>
        </p:txBody>
      </p:sp>
      <p:pic>
        <p:nvPicPr>
          <p:cNvPr id="18" name="Afbeelding 17" descr="Afbeelding met foto, voedsel, doos, tafel&#10;&#10;Automatisch gegenereerde beschrijving">
            <a:extLst>
              <a:ext uri="{FF2B5EF4-FFF2-40B4-BE49-F238E27FC236}">
                <a16:creationId xmlns:a16="http://schemas.microsoft.com/office/drawing/2014/main" id="{987D2DDB-D17B-4628-98B9-A7C4B4DD4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27" t="14741" r="14865" b="14651"/>
          <a:stretch>
            <a:fillRect/>
          </a:stretch>
        </p:blipFill>
        <p:spPr>
          <a:xfrm>
            <a:off x="1438275" y="5010786"/>
            <a:ext cx="1107776" cy="1107776"/>
          </a:xfrm>
          <a:custGeom>
            <a:avLst/>
            <a:gdLst>
              <a:gd name="connsiteX0" fmla="*/ 995363 w 1990726"/>
              <a:gd name="connsiteY0" fmla="*/ 0 h 1990726"/>
              <a:gd name="connsiteX1" fmla="*/ 1990726 w 1990726"/>
              <a:gd name="connsiteY1" fmla="*/ 995363 h 1990726"/>
              <a:gd name="connsiteX2" fmla="*/ 995363 w 1990726"/>
              <a:gd name="connsiteY2" fmla="*/ 1990726 h 1990726"/>
              <a:gd name="connsiteX3" fmla="*/ 0 w 1990726"/>
              <a:gd name="connsiteY3" fmla="*/ 995363 h 1990726"/>
              <a:gd name="connsiteX4" fmla="*/ 995363 w 1990726"/>
              <a:gd name="connsiteY4" fmla="*/ 0 h 199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6" h="1990726">
                <a:moveTo>
                  <a:pt x="995363" y="0"/>
                </a:moveTo>
                <a:cubicBezTo>
                  <a:pt x="1545087" y="0"/>
                  <a:pt x="1990726" y="445639"/>
                  <a:pt x="1990726" y="995363"/>
                </a:cubicBezTo>
                <a:cubicBezTo>
                  <a:pt x="1990726" y="1545087"/>
                  <a:pt x="1545087" y="1990726"/>
                  <a:pt x="995363" y="1990726"/>
                </a:cubicBezTo>
                <a:cubicBezTo>
                  <a:pt x="445639" y="1990726"/>
                  <a:pt x="0" y="1545087"/>
                  <a:pt x="0" y="995363"/>
                </a:cubicBezTo>
                <a:cubicBezTo>
                  <a:pt x="0" y="445639"/>
                  <a:pt x="445639" y="0"/>
                  <a:pt x="995363" y="0"/>
                </a:cubicBezTo>
                <a:close/>
              </a:path>
            </a:pathLst>
          </a:custGeom>
        </p:spPr>
      </p:pic>
      <p:pic>
        <p:nvPicPr>
          <p:cNvPr id="20" name="Afbeelding 19" descr="Afbeelding met gebouw, huis, baksteen, venster&#10;&#10;Automatisch gegenereerde beschrijving">
            <a:extLst>
              <a:ext uri="{FF2B5EF4-FFF2-40B4-BE49-F238E27FC236}">
                <a16:creationId xmlns:a16="http://schemas.microsoft.com/office/drawing/2014/main" id="{FBD5FA86-7B60-45A0-B459-3ACFBC3AC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25" y="4312324"/>
            <a:ext cx="1838325" cy="1838325"/>
          </a:xfrm>
          <a:prstGeom prst="rect">
            <a:avLst/>
          </a:prstGeom>
        </p:spPr>
      </p:pic>
      <p:pic>
        <p:nvPicPr>
          <p:cNvPr id="10" name="Afbeelding 9" descr="Afbeelding met persoon, person, staand, vasthouden&#10;&#10;Automatisch gegenereerde beschrijving">
            <a:extLst>
              <a:ext uri="{FF2B5EF4-FFF2-40B4-BE49-F238E27FC236}">
                <a16:creationId xmlns:a16="http://schemas.microsoft.com/office/drawing/2014/main" id="{7BCC6C18-8048-494E-9F7B-4AEE1184E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5421">
            <a:off x="4425536" y="4492570"/>
            <a:ext cx="2003839" cy="1803455"/>
          </a:xfrm>
          <a:prstGeom prst="rect">
            <a:avLst/>
          </a:prstGeom>
        </p:spPr>
      </p:pic>
      <p:pic>
        <p:nvPicPr>
          <p:cNvPr id="13" name="Afbeelding 12" descr="Afbeelding met persoon, kleding, dragen, person&#10;&#10;Automatisch gegenereerde beschrijving">
            <a:extLst>
              <a:ext uri="{FF2B5EF4-FFF2-40B4-BE49-F238E27FC236}">
                <a16:creationId xmlns:a16="http://schemas.microsoft.com/office/drawing/2014/main" id="{589EAF75-08D9-4113-86CC-7DCEC5B42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3174">
            <a:off x="5145353" y="4100231"/>
            <a:ext cx="1560121" cy="1560121"/>
          </a:xfrm>
          <a:prstGeom prst="rect">
            <a:avLst/>
          </a:prstGeom>
        </p:spPr>
      </p:pic>
      <p:pic>
        <p:nvPicPr>
          <p:cNvPr id="17" name="Afbeelding 16" descr="Afbeelding met fiets, zitten, staand, blauw&#10;&#10;Automatisch gegenereerde beschrijving">
            <a:extLst>
              <a:ext uri="{FF2B5EF4-FFF2-40B4-BE49-F238E27FC236}">
                <a16:creationId xmlns:a16="http://schemas.microsoft.com/office/drawing/2014/main" id="{C3C587CC-CD2F-45C0-82EC-9D844868A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509" y="3581423"/>
            <a:ext cx="2120902" cy="1325564"/>
          </a:xfrm>
          <a:prstGeom prst="rect">
            <a:avLst/>
          </a:prstGeom>
        </p:spPr>
      </p:pic>
      <p:pic>
        <p:nvPicPr>
          <p:cNvPr id="21" name="Afbeelding 20" descr="Afbeelding met tekst, foto, monitor, scherm&#10;&#10;Automatisch gegenereerde beschrijving">
            <a:extLst>
              <a:ext uri="{FF2B5EF4-FFF2-40B4-BE49-F238E27FC236}">
                <a16:creationId xmlns:a16="http://schemas.microsoft.com/office/drawing/2014/main" id="{BDC13826-0162-41D0-993B-88BF2373B7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191" y="2560598"/>
            <a:ext cx="1878396" cy="1403430"/>
          </a:xfrm>
          <a:prstGeom prst="rect">
            <a:avLst/>
          </a:prstGeom>
        </p:spPr>
      </p:pic>
      <p:pic>
        <p:nvPicPr>
          <p:cNvPr id="25" name="Afbeelding 24" descr="Afbeelding met zitten, vliegtuig, tafel, kleurrijk&#10;&#10;Automatisch gegenereerde beschrijving">
            <a:extLst>
              <a:ext uri="{FF2B5EF4-FFF2-40B4-BE49-F238E27FC236}">
                <a16:creationId xmlns:a16="http://schemas.microsoft.com/office/drawing/2014/main" id="{F2B50F4C-1EDD-4FD8-A86E-2FB46A6B6D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1997" y="1830743"/>
            <a:ext cx="2350660" cy="1563189"/>
          </a:xfrm>
          <a:prstGeom prst="rect">
            <a:avLst/>
          </a:prstGeom>
        </p:spPr>
      </p:pic>
      <p:pic>
        <p:nvPicPr>
          <p:cNvPr id="27" name="Afbeelding 26" descr="Afbeelding met tafel, monitor, verlicht, foto&#10;&#10;Automatisch gegenereerde beschrijving">
            <a:extLst>
              <a:ext uri="{FF2B5EF4-FFF2-40B4-BE49-F238E27FC236}">
                <a16:creationId xmlns:a16="http://schemas.microsoft.com/office/drawing/2014/main" id="{E78CECE8-1FD9-4472-9921-3A9037241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575" y="1813797"/>
            <a:ext cx="1650896" cy="1650896"/>
          </a:xfrm>
          <a:prstGeom prst="rect">
            <a:avLst/>
          </a:prstGeom>
        </p:spPr>
      </p:pic>
      <p:pic>
        <p:nvPicPr>
          <p:cNvPr id="15" name="Afbeelding 14" descr="Afbeelding met persoon, spel, sport, racket&#10;&#10;Automatisch gegenereerde beschrijving">
            <a:extLst>
              <a:ext uri="{FF2B5EF4-FFF2-40B4-BE49-F238E27FC236}">
                <a16:creationId xmlns:a16="http://schemas.microsoft.com/office/drawing/2014/main" id="{6AD53830-4E11-460E-8E42-611D32BE1F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506" y="2959145"/>
            <a:ext cx="1052506" cy="1737189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9ABAEDC7-9919-4770-9161-9000BA1202F3}"/>
              </a:ext>
            </a:extLst>
          </p:cNvPr>
          <p:cNvSpPr/>
          <p:nvPr/>
        </p:nvSpPr>
        <p:spPr>
          <a:xfrm>
            <a:off x="9468079" y="2959145"/>
            <a:ext cx="2435073" cy="2077017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1272E43-CF37-4978-BAFA-219CF4882914}"/>
              </a:ext>
            </a:extLst>
          </p:cNvPr>
          <p:cNvSpPr txBox="1"/>
          <p:nvPr/>
        </p:nvSpPr>
        <p:spPr>
          <a:xfrm>
            <a:off x="10099557" y="258981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IK KAN…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15EA298-654C-44BB-A760-5341F0353291}"/>
              </a:ext>
            </a:extLst>
          </p:cNvPr>
          <p:cNvSpPr txBox="1"/>
          <p:nvPr/>
        </p:nvSpPr>
        <p:spPr>
          <a:xfrm>
            <a:off x="10093145" y="502496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Middelen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5AB5F02E-1F63-4FC9-850A-087CDB50FE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616" y="3409651"/>
            <a:ext cx="2065998" cy="1176004"/>
          </a:xfrm>
          <a:prstGeom prst="rect">
            <a:avLst/>
          </a:prstGeom>
        </p:spPr>
      </p:pic>
      <p:sp>
        <p:nvSpPr>
          <p:cNvPr id="37" name="Pijl: links/rechts 36">
            <a:extLst>
              <a:ext uri="{FF2B5EF4-FFF2-40B4-BE49-F238E27FC236}">
                <a16:creationId xmlns:a16="http://schemas.microsoft.com/office/drawing/2014/main" id="{52E10335-32C4-40CF-A59B-311FD111F2C9}"/>
              </a:ext>
            </a:extLst>
          </p:cNvPr>
          <p:cNvSpPr/>
          <p:nvPr/>
        </p:nvSpPr>
        <p:spPr>
          <a:xfrm>
            <a:off x="6847439" y="3635686"/>
            <a:ext cx="2583576" cy="883919"/>
          </a:xfrm>
          <a:prstGeom prst="leftRightArrow">
            <a:avLst>
              <a:gd name="adj1" fmla="val 50000"/>
              <a:gd name="adj2" fmla="val 5486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SCHAARSTE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99B4A2EC-744D-43BB-9AE8-14A82C11C1BD}"/>
              </a:ext>
            </a:extLst>
          </p:cNvPr>
          <p:cNvSpPr txBox="1"/>
          <p:nvPr/>
        </p:nvSpPr>
        <p:spPr>
          <a:xfrm>
            <a:off x="7207607" y="451960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dwingt tot kiezen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2C460E6E-CB82-4D5E-8AFD-0FD64441DB91}"/>
              </a:ext>
            </a:extLst>
          </p:cNvPr>
          <p:cNvSpPr txBox="1"/>
          <p:nvPr/>
        </p:nvSpPr>
        <p:spPr>
          <a:xfrm>
            <a:off x="7475195" y="477469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prioriteiten</a:t>
            </a:r>
          </a:p>
        </p:txBody>
      </p:sp>
    </p:spTree>
    <p:extLst>
      <p:ext uri="{BB962C8B-B14F-4D97-AF65-F5344CB8AC3E}">
        <p14:creationId xmlns:p14="http://schemas.microsoft.com/office/powerpoint/2010/main" val="26514172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  <p:bldP spid="31" grpId="0" animBg="1"/>
      <p:bldP spid="33" grpId="0"/>
      <p:bldP spid="35" grpId="0"/>
      <p:bldP spid="37" grpId="0" animBg="1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713204E-CB8D-4EA4-8875-BECC4150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Schaarste ≠ Zeldzaam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156AEB-E2CE-4806-BBF0-628EDDF6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689634" cy="4351338"/>
          </a:xfrm>
        </p:spPr>
        <p:txBody>
          <a:bodyPr/>
          <a:lstStyle/>
          <a:p>
            <a:r>
              <a:rPr lang="nl-NL" b="1" dirty="0"/>
              <a:t>Schaarste</a:t>
            </a:r>
            <a:r>
              <a:rPr lang="nl-NL" dirty="0"/>
              <a:t> =</a:t>
            </a:r>
          </a:p>
          <a:p>
            <a:pPr marL="269875" indent="-269875">
              <a:spcBef>
                <a:spcPts val="300"/>
              </a:spcBef>
              <a:buNone/>
              <a:tabLst>
                <a:tab pos="269875" algn="l"/>
              </a:tabLst>
            </a:pPr>
            <a:r>
              <a:rPr lang="nl-NL" dirty="0"/>
              <a:t>	als je hiervoor kiest, kun je iets anders niet meer doen/kiezen.</a:t>
            </a:r>
          </a:p>
          <a:p>
            <a:pPr marL="269875" indent="-269875">
              <a:buNone/>
              <a:tabLst>
                <a:tab pos="269875" algn="l"/>
              </a:tabLst>
            </a:pPr>
            <a:endParaRPr lang="nl-NL" dirty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nl-NL" dirty="0"/>
              <a:t>Als je € 10 uitgeeft aan een bioscoopkaartje, kun je met dat geld geen andere behoefte meer bevredigen.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nl-NL" dirty="0"/>
              <a:t>Als je een avond naar de bioscoop gaat, kun je die avond niets anders meer doen.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nl-NL" dirty="0"/>
              <a:t>Zowel het bioscoopkaartje als je tijd zijn dus schaars.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F659008-619A-4C61-A17D-B06B7A6D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8" y="357499"/>
            <a:ext cx="4422562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65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02CBB0-5375-47A5-9BD0-DE04FADD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Welvaart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089CE8E-BA68-4D53-AFD1-1D0D980A32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0400" y="1817688"/>
            <a:ext cx="10655300" cy="4351337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Welvaart</a:t>
            </a:r>
            <a:r>
              <a:rPr lang="nl-NL" dirty="0"/>
              <a:t> geeft aan in welke mate iemand in staat is om met schaarse middelen in zijn behoeften te voorzien.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4F77ABF-E2C1-466C-ABB4-D7E908280F01}"/>
              </a:ext>
            </a:extLst>
          </p:cNvPr>
          <p:cNvSpPr/>
          <p:nvPr/>
        </p:nvSpPr>
        <p:spPr>
          <a:xfrm>
            <a:off x="5203860" y="3961225"/>
            <a:ext cx="914400" cy="914400"/>
          </a:xfrm>
          <a:prstGeom prst="roundRect">
            <a:avLst>
              <a:gd name="adj" fmla="val 11806"/>
            </a:avLst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Graphic 28" descr="Winkelwagen">
            <a:extLst>
              <a:ext uri="{FF2B5EF4-FFF2-40B4-BE49-F238E27FC236}">
                <a16:creationId xmlns:a16="http://schemas.microsoft.com/office/drawing/2014/main" id="{D590883E-75FC-4303-8380-6FB6D4A2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3562" y="4219746"/>
            <a:ext cx="682923" cy="682923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1A35C312-24B0-48A8-B736-43CCF98213A1}"/>
              </a:ext>
            </a:extLst>
          </p:cNvPr>
          <p:cNvSpPr txBox="1"/>
          <p:nvPr/>
        </p:nvSpPr>
        <p:spPr>
          <a:xfrm>
            <a:off x="5484944" y="39341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DBEEF4"/>
                </a:solidFill>
              </a:rPr>
              <a:t>€</a:t>
            </a:r>
            <a:endParaRPr lang="nl-NL" dirty="0">
              <a:solidFill>
                <a:srgbClr val="DBEEF4"/>
              </a:solidFill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F7ADB773-340C-48C7-8702-7F499B015276}"/>
              </a:ext>
            </a:extLst>
          </p:cNvPr>
          <p:cNvSpPr txBox="1"/>
          <p:nvPr/>
        </p:nvSpPr>
        <p:spPr>
          <a:xfrm>
            <a:off x="5147094" y="4929714"/>
            <a:ext cx="10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koopkracht</a:t>
            </a:r>
            <a:endParaRPr lang="nl-NL" b="1" dirty="0">
              <a:solidFill>
                <a:srgbClr val="ED4D0F"/>
              </a:solidFill>
            </a:endParaRPr>
          </a:p>
        </p:txBody>
      </p:sp>
      <p:grpSp>
        <p:nvGrpSpPr>
          <p:cNvPr id="74" name="Groep 73">
            <a:extLst>
              <a:ext uri="{FF2B5EF4-FFF2-40B4-BE49-F238E27FC236}">
                <a16:creationId xmlns:a16="http://schemas.microsoft.com/office/drawing/2014/main" id="{800F5C2A-86F2-4198-A71A-E7A6157EB327}"/>
              </a:ext>
            </a:extLst>
          </p:cNvPr>
          <p:cNvGrpSpPr/>
          <p:nvPr/>
        </p:nvGrpSpPr>
        <p:grpSpPr>
          <a:xfrm>
            <a:off x="6361562" y="3938645"/>
            <a:ext cx="3242288" cy="1298845"/>
            <a:chOff x="6361562" y="3938645"/>
            <a:chExt cx="3242288" cy="1298845"/>
          </a:xfrm>
        </p:grpSpPr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242FFAE3-3840-4C4F-BFD5-F4A1A806C36E}"/>
                </a:ext>
              </a:extLst>
            </p:cNvPr>
            <p:cNvGrpSpPr/>
            <p:nvPr/>
          </p:nvGrpSpPr>
          <p:grpSpPr>
            <a:xfrm>
              <a:off x="6361562" y="3961225"/>
              <a:ext cx="918562" cy="1276265"/>
              <a:chOff x="6361562" y="3961225"/>
              <a:chExt cx="918562" cy="1276265"/>
            </a:xfrm>
          </p:grpSpPr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D7BCE299-C918-473E-8849-B50DC18E8A5F}"/>
                  </a:ext>
                </a:extLst>
              </p:cNvPr>
              <p:cNvSpPr/>
              <p:nvPr/>
            </p:nvSpPr>
            <p:spPr>
              <a:xfrm>
                <a:off x="6365724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7" name="Graphic 36" descr="Scène in de voorstad">
                <a:extLst>
                  <a:ext uri="{FF2B5EF4-FFF2-40B4-BE49-F238E27FC236}">
                    <a16:creationId xmlns:a16="http://schemas.microsoft.com/office/drawing/2014/main" id="{1C046106-E802-4470-8F90-8CCB6B3D3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61562" y="39612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E6600B52-726F-4864-8631-63DCA9C4A1D8}"/>
                  </a:ext>
                </a:extLst>
              </p:cNvPr>
              <p:cNvSpPr txBox="1"/>
              <p:nvPr/>
            </p:nvSpPr>
            <p:spPr>
              <a:xfrm>
                <a:off x="6475649" y="4929713"/>
                <a:ext cx="694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wonen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A44B116A-89F8-413C-B4B7-9D23E2368923}"/>
                </a:ext>
              </a:extLst>
            </p:cNvPr>
            <p:cNvGrpSpPr/>
            <p:nvPr/>
          </p:nvGrpSpPr>
          <p:grpSpPr>
            <a:xfrm>
              <a:off x="7527588" y="3961225"/>
              <a:ext cx="914400" cy="1276264"/>
              <a:chOff x="7527588" y="3961225"/>
              <a:chExt cx="914400" cy="1276264"/>
            </a:xfrm>
          </p:grpSpPr>
          <p:sp>
            <p:nvSpPr>
              <p:cNvPr id="13" name="Rechthoek: afgeronde hoeken 12">
                <a:extLst>
                  <a:ext uri="{FF2B5EF4-FFF2-40B4-BE49-F238E27FC236}">
                    <a16:creationId xmlns:a16="http://schemas.microsoft.com/office/drawing/2014/main" id="{D814B88C-28BE-453D-BF3D-C601A3C7E709}"/>
                  </a:ext>
                </a:extLst>
              </p:cNvPr>
              <p:cNvSpPr/>
              <p:nvPr/>
            </p:nvSpPr>
            <p:spPr>
              <a:xfrm>
                <a:off x="7527588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9" name="Graphic 38" descr="Politie">
                <a:extLst>
                  <a:ext uri="{FF2B5EF4-FFF2-40B4-BE49-F238E27FC236}">
                    <a16:creationId xmlns:a16="http://schemas.microsoft.com/office/drawing/2014/main" id="{73C145DE-E119-4A26-BB95-278B2D576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15792" y="4183109"/>
                <a:ext cx="726196" cy="726196"/>
              </a:xfrm>
              <a:prstGeom prst="rect">
                <a:avLst/>
              </a:prstGeom>
            </p:spPr>
          </p:pic>
          <p:pic>
            <p:nvPicPr>
              <p:cNvPr id="45" name="Graphic 44" descr="Beveiligingscamera">
                <a:extLst>
                  <a:ext uri="{FF2B5EF4-FFF2-40B4-BE49-F238E27FC236}">
                    <a16:creationId xmlns:a16="http://schemas.microsoft.com/office/drawing/2014/main" id="{1BC18595-A74B-4587-BDA5-8868959F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561903" y="4054869"/>
                <a:ext cx="307777" cy="307777"/>
              </a:xfrm>
              <a:prstGeom prst="rect">
                <a:avLst/>
              </a:prstGeom>
            </p:spPr>
          </p:pic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6A2273-BABE-436F-9CA4-2857B869888D}"/>
                  </a:ext>
                </a:extLst>
              </p:cNvPr>
              <p:cNvSpPr txBox="1"/>
              <p:nvPr/>
            </p:nvSpPr>
            <p:spPr>
              <a:xfrm>
                <a:off x="7537638" y="4929712"/>
                <a:ext cx="9043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veiligheid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F523BFC7-6E3B-4B14-B44C-8A8FB066E2FC}"/>
                </a:ext>
              </a:extLst>
            </p:cNvPr>
            <p:cNvGrpSpPr/>
            <p:nvPr/>
          </p:nvGrpSpPr>
          <p:grpSpPr>
            <a:xfrm>
              <a:off x="8689450" y="3938645"/>
              <a:ext cx="914400" cy="1298844"/>
              <a:chOff x="8689450" y="3938645"/>
              <a:chExt cx="914400" cy="1298844"/>
            </a:xfrm>
          </p:grpSpPr>
          <p:sp>
            <p:nvSpPr>
              <p:cNvPr id="15" name="Rechthoek: afgeronde hoeken 14">
                <a:extLst>
                  <a:ext uri="{FF2B5EF4-FFF2-40B4-BE49-F238E27FC236}">
                    <a16:creationId xmlns:a16="http://schemas.microsoft.com/office/drawing/2014/main" id="{30925BE3-0B47-4BD3-B176-2845D36C5647}"/>
                  </a:ext>
                </a:extLst>
              </p:cNvPr>
              <p:cNvSpPr/>
              <p:nvPr/>
            </p:nvSpPr>
            <p:spPr>
              <a:xfrm>
                <a:off x="8689450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1" name="Graphic 40" descr="Duurzaamheid">
                <a:extLst>
                  <a:ext uri="{FF2B5EF4-FFF2-40B4-BE49-F238E27FC236}">
                    <a16:creationId xmlns:a16="http://schemas.microsoft.com/office/drawing/2014/main" id="{3137CC86-01C6-4C78-A390-E6FF21085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89450" y="393864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4673B2D3-F1B9-4C38-A740-2110E9C43F2E}"/>
                  </a:ext>
                </a:extLst>
              </p:cNvPr>
              <p:cNvSpPr txBox="1"/>
              <p:nvPr/>
            </p:nvSpPr>
            <p:spPr>
              <a:xfrm>
                <a:off x="8821080" y="4929712"/>
                <a:ext cx="651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milieu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E250545B-6070-454D-A3B3-0F8E0E9FE5FB}"/>
              </a:ext>
            </a:extLst>
          </p:cNvPr>
          <p:cNvGrpSpPr/>
          <p:nvPr/>
        </p:nvGrpSpPr>
        <p:grpSpPr>
          <a:xfrm>
            <a:off x="1612408" y="3927431"/>
            <a:ext cx="3350966" cy="1457558"/>
            <a:chOff x="1612408" y="3927431"/>
            <a:chExt cx="3350966" cy="1457558"/>
          </a:xfrm>
        </p:grpSpPr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3527E62A-C1E4-419F-BD16-15BCC4B1C7F5}"/>
                </a:ext>
              </a:extLst>
            </p:cNvPr>
            <p:cNvGrpSpPr/>
            <p:nvPr/>
          </p:nvGrpSpPr>
          <p:grpSpPr>
            <a:xfrm>
              <a:off x="2823171" y="3961225"/>
              <a:ext cx="1040349" cy="1279158"/>
              <a:chOff x="2823171" y="3961225"/>
              <a:chExt cx="1040349" cy="1279158"/>
            </a:xfrm>
          </p:grpSpPr>
          <p:sp>
            <p:nvSpPr>
              <p:cNvPr id="3" name="Rechthoek: afgeronde hoeken 2">
                <a:extLst>
                  <a:ext uri="{FF2B5EF4-FFF2-40B4-BE49-F238E27FC236}">
                    <a16:creationId xmlns:a16="http://schemas.microsoft.com/office/drawing/2014/main" id="{76DCE936-F89F-4B51-8FEA-C1198027DDCC}"/>
                  </a:ext>
                </a:extLst>
              </p:cNvPr>
              <p:cNvSpPr/>
              <p:nvPr/>
            </p:nvSpPr>
            <p:spPr>
              <a:xfrm>
                <a:off x="2880132" y="3963612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3" name="Graphic 42" descr="Stethoscoop">
                <a:extLst>
                  <a:ext uri="{FF2B5EF4-FFF2-40B4-BE49-F238E27FC236}">
                    <a16:creationId xmlns:a16="http://schemas.microsoft.com/office/drawing/2014/main" id="{4133B82C-2D89-4EDE-847D-942277F3F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880132" y="39612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C5BA95B5-68CD-4635-8A3F-476123BF9F1B}"/>
                  </a:ext>
                </a:extLst>
              </p:cNvPr>
              <p:cNvSpPr txBox="1"/>
              <p:nvPr/>
            </p:nvSpPr>
            <p:spPr>
              <a:xfrm>
                <a:off x="2823171" y="4932606"/>
                <a:ext cx="10403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gezondheid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9A51B021-400C-4107-A0A2-F2A2E933F80C}"/>
                </a:ext>
              </a:extLst>
            </p:cNvPr>
            <p:cNvGrpSpPr/>
            <p:nvPr/>
          </p:nvGrpSpPr>
          <p:grpSpPr>
            <a:xfrm>
              <a:off x="4041996" y="3927431"/>
              <a:ext cx="921378" cy="1457558"/>
              <a:chOff x="4041996" y="3927431"/>
              <a:chExt cx="921378" cy="1457558"/>
            </a:xfrm>
          </p:grpSpPr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F3406EB5-90C1-4DFC-9AEE-D9CAB668D293}"/>
                  </a:ext>
                </a:extLst>
              </p:cNvPr>
              <p:cNvSpPr/>
              <p:nvPr/>
            </p:nvSpPr>
            <p:spPr>
              <a:xfrm>
                <a:off x="4041996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3" name="Graphic 32" descr="Directiekamer">
                <a:extLst>
                  <a:ext uri="{FF2B5EF4-FFF2-40B4-BE49-F238E27FC236}">
                    <a16:creationId xmlns:a16="http://schemas.microsoft.com/office/drawing/2014/main" id="{831AB552-7C4E-45B1-B6C1-DFF6B82CA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048974" y="406667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5" name="Graphic 34" descr="Wekker">
                <a:extLst>
                  <a:ext uri="{FF2B5EF4-FFF2-40B4-BE49-F238E27FC236}">
                    <a16:creationId xmlns:a16="http://schemas.microsoft.com/office/drawing/2014/main" id="{F689A36C-4961-474E-993F-B3C1DA11E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215788" y="3927431"/>
                <a:ext cx="562654" cy="562654"/>
              </a:xfrm>
              <a:prstGeom prst="rect">
                <a:avLst/>
              </a:prstGeom>
            </p:spPr>
          </p:pic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4FEDEC5-4280-4611-BAAF-B80F0CE2E207}"/>
                  </a:ext>
                </a:extLst>
              </p:cNvPr>
              <p:cNvSpPr txBox="1"/>
              <p:nvPr/>
            </p:nvSpPr>
            <p:spPr>
              <a:xfrm>
                <a:off x="4094601" y="4861769"/>
                <a:ext cx="805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b="1" dirty="0">
                    <a:solidFill>
                      <a:srgbClr val="567388"/>
                    </a:solidFill>
                  </a:rPr>
                  <a:t>werk &amp;</a:t>
                </a:r>
                <a:br>
                  <a:rPr lang="nl-NL" sz="1400" b="1" dirty="0">
                    <a:solidFill>
                      <a:srgbClr val="567388"/>
                    </a:solidFill>
                  </a:rPr>
                </a:br>
                <a:r>
                  <a:rPr lang="nl-NL" sz="1400" b="1" dirty="0">
                    <a:solidFill>
                      <a:srgbClr val="567388"/>
                    </a:solidFill>
                  </a:rPr>
                  <a:t>vrije tijd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37786DBC-3190-4FD5-B213-74069C84E6A1}"/>
                </a:ext>
              </a:extLst>
            </p:cNvPr>
            <p:cNvGrpSpPr/>
            <p:nvPr/>
          </p:nvGrpSpPr>
          <p:grpSpPr>
            <a:xfrm>
              <a:off x="1612408" y="3961225"/>
              <a:ext cx="1121525" cy="1276263"/>
              <a:chOff x="1612408" y="3961225"/>
              <a:chExt cx="1121525" cy="1276263"/>
            </a:xfrm>
          </p:grpSpPr>
          <p:sp>
            <p:nvSpPr>
              <p:cNvPr id="2" name="Rechthoek: afgeronde hoeken 1">
                <a:extLst>
                  <a:ext uri="{FF2B5EF4-FFF2-40B4-BE49-F238E27FC236}">
                    <a16:creationId xmlns:a16="http://schemas.microsoft.com/office/drawing/2014/main" id="{B28C68DB-41D9-44F6-AB0B-B434C38C1705}"/>
                  </a:ext>
                </a:extLst>
              </p:cNvPr>
              <p:cNvSpPr/>
              <p:nvPr/>
            </p:nvSpPr>
            <p:spPr>
              <a:xfrm>
                <a:off x="1718268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D65C39BB-8524-4927-B8E7-A0756DFD0D9F}"/>
                  </a:ext>
                </a:extLst>
              </p:cNvPr>
              <p:cNvSpPr txBox="1"/>
              <p:nvPr/>
            </p:nvSpPr>
            <p:spPr>
              <a:xfrm>
                <a:off x="1612408" y="4929711"/>
                <a:ext cx="1121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samenleving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  <p:pic>
            <p:nvPicPr>
              <p:cNvPr id="61" name="Graphic 60" descr="Groep mensen">
                <a:extLst>
                  <a:ext uri="{FF2B5EF4-FFF2-40B4-BE49-F238E27FC236}">
                    <a16:creationId xmlns:a16="http://schemas.microsoft.com/office/drawing/2014/main" id="{53AC5959-DFCC-40AE-8027-2712E6C60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722197" y="3988268"/>
                <a:ext cx="864777" cy="864777"/>
              </a:xfrm>
              <a:prstGeom prst="rect">
                <a:avLst/>
              </a:prstGeom>
            </p:spPr>
          </p:pic>
        </p:grpSp>
      </p:grpSp>
      <p:sp>
        <p:nvSpPr>
          <p:cNvPr id="62" name="Tekstvak 61">
            <a:extLst>
              <a:ext uri="{FF2B5EF4-FFF2-40B4-BE49-F238E27FC236}">
                <a16:creationId xmlns:a16="http://schemas.microsoft.com/office/drawing/2014/main" id="{8CFCE4E2-9960-46C6-A3C1-1E8377412044}"/>
              </a:ext>
            </a:extLst>
          </p:cNvPr>
          <p:cNvSpPr txBox="1"/>
          <p:nvPr/>
        </p:nvSpPr>
        <p:spPr>
          <a:xfrm>
            <a:off x="5101025" y="342900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>
                <a:solidFill>
                  <a:srgbClr val="ED4D0F"/>
                </a:solidFill>
              </a:rPr>
              <a:t>welvaart</a:t>
            </a:r>
            <a:br>
              <a:rPr lang="nl-NL" sz="1400" b="1" dirty="0">
                <a:solidFill>
                  <a:srgbClr val="ED4D0F"/>
                </a:solidFill>
              </a:rPr>
            </a:br>
            <a:r>
              <a:rPr lang="nl-NL" sz="1400" b="1" dirty="0">
                <a:solidFill>
                  <a:srgbClr val="ED4D0F"/>
                </a:solidFill>
              </a:rPr>
              <a:t>in enge zin</a:t>
            </a:r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E80A8B78-5A03-4A9B-BA6B-CBE244E65D35}"/>
              </a:ext>
            </a:extLst>
          </p:cNvPr>
          <p:cNvGrpSpPr/>
          <p:nvPr/>
        </p:nvGrpSpPr>
        <p:grpSpPr>
          <a:xfrm>
            <a:off x="1718268" y="5737703"/>
            <a:ext cx="7974372" cy="366686"/>
            <a:chOff x="1718268" y="5737703"/>
            <a:chExt cx="7974372" cy="366686"/>
          </a:xfrm>
        </p:grpSpPr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19F7CBA7-AC40-43A4-888E-96E25B022C71}"/>
                </a:ext>
              </a:extLst>
            </p:cNvPr>
            <p:cNvSpPr txBox="1"/>
            <p:nvPr/>
          </p:nvSpPr>
          <p:spPr>
            <a:xfrm>
              <a:off x="4986346" y="5796612"/>
              <a:ext cx="1438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rgbClr val="51A041"/>
                  </a:solidFill>
                </a:rPr>
                <a:t>brede welvaart</a:t>
              </a:r>
            </a:p>
          </p:txBody>
        </p:sp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69827200-A691-4E7D-B5D2-2041A5C87AF8}"/>
                </a:ext>
              </a:extLst>
            </p:cNvPr>
            <p:cNvCxnSpPr/>
            <p:nvPr/>
          </p:nvCxnSpPr>
          <p:spPr>
            <a:xfrm>
              <a:off x="1718268" y="5737703"/>
              <a:ext cx="7974372" cy="0"/>
            </a:xfrm>
            <a:prstGeom prst="straightConnector1">
              <a:avLst/>
            </a:prstGeom>
            <a:ln w="57150">
              <a:solidFill>
                <a:srgbClr val="51A0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4748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3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/>
      <p:bldP spid="4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C04B35-35FD-4E13-AA00-55BC0010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Budgetlijn: kiezen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E520F803-BD76-4490-B7BE-4051F5B3C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6778625" cy="4351338"/>
              </a:xfrm>
            </p:spPr>
            <p:txBody>
              <a:bodyPr/>
              <a:lstStyle/>
              <a:p>
                <a:r>
                  <a:rPr lang="nl-NL" dirty="0"/>
                  <a:t>Een beschikbaar bedrag (budget)</a:t>
                </a:r>
              </a:p>
              <a:p>
                <a:r>
                  <a:rPr lang="nl-NL" dirty="0"/>
                  <a:t>Uitgeven aan twee producten.</a:t>
                </a:r>
              </a:p>
              <a:p>
                <a:r>
                  <a:rPr lang="nl-NL" dirty="0"/>
                  <a:t>Budgetlijn: maximale keuzes met hele budget</a:t>
                </a:r>
              </a:p>
              <a:p>
                <a:endParaRPr lang="nl-NL" dirty="0"/>
              </a:p>
              <a:p>
                <a:pPr marL="361950" indent="-361950"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dirty="0"/>
                  <a:t>Als het hele budget wordt uitgegeven aan A: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100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10</m:t>
                        </m:r>
                      </m:den>
                    </m:f>
                  </m:oMath>
                </a14:m>
                <a:r>
                  <a:rPr lang="nl-NL" sz="1600" dirty="0"/>
                  <a:t> </a:t>
                </a:r>
                <a:r>
                  <a:rPr lang="nl-NL" dirty="0"/>
                  <a:t>= 10 stuks maximaal</a:t>
                </a:r>
              </a:p>
              <a:p>
                <a:pPr marL="361950" indent="-361950"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dirty="0"/>
                  <a:t>Als het hele budget wordt uitgegeven aan B:</a:t>
                </a:r>
              </a:p>
              <a:p>
                <a:pPr marL="4476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100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2,00</m:t>
                        </m:r>
                      </m:den>
                    </m:f>
                  </m:oMath>
                </a14:m>
                <a:r>
                  <a:rPr lang="nl-NL" sz="1600" dirty="0"/>
                  <a:t> </a:t>
                </a:r>
                <a:r>
                  <a:rPr lang="nl-NL" sz="2000" dirty="0"/>
                  <a:t>= 50 stuks maximaal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E520F803-BD76-4490-B7BE-4051F5B3C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6778625" cy="4351338"/>
              </a:xfrm>
              <a:blipFill>
                <a:blip r:embed="rId4"/>
                <a:stretch>
                  <a:fillRect l="-1169" t="-18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ep 12">
            <a:extLst>
              <a:ext uri="{FF2B5EF4-FFF2-40B4-BE49-F238E27FC236}">
                <a16:creationId xmlns:a16="http://schemas.microsoft.com/office/drawing/2014/main" id="{BC578397-E62E-4B35-8506-2D9D3AC48B12}"/>
              </a:ext>
            </a:extLst>
          </p:cNvPr>
          <p:cNvGrpSpPr/>
          <p:nvPr/>
        </p:nvGrpSpPr>
        <p:grpSpPr>
          <a:xfrm>
            <a:off x="7300620" y="2130737"/>
            <a:ext cx="4613971" cy="4391207"/>
            <a:chOff x="6382591" y="2565161"/>
            <a:chExt cx="4613971" cy="4391207"/>
          </a:xfrm>
        </p:grpSpPr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5F6712C8-5C98-4448-9A5A-FF9A6748384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B0E8C1E3-2153-42AA-A7D3-CFB863AE0BD9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FAE171B4-DA60-41FC-8147-212A3949448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232EB4B4-68B6-4A16-A55A-8B2242CC3F5A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357834AF-A955-41DB-BFE9-9E29005066D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F50FCF16-7DFB-43A2-BF30-53355F0722E1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0442121-750C-4707-9EED-897E49F2695D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904083F-BAC3-4D22-9961-A11B8C316B8F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20D962A5-3446-44CB-B72A-C21569D00857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CD6681A-0133-4730-9E4C-8095F9956805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93CB1AB-1A98-45BD-849A-17E913622523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3">
              <a:extLst>
                <a:ext uri="{FF2B5EF4-FFF2-40B4-BE49-F238E27FC236}">
                  <a16:creationId xmlns:a16="http://schemas.microsoft.com/office/drawing/2014/main" id="{1F48381C-0A63-4C27-83A9-639B72F7F0E3}"/>
                </a:ext>
              </a:extLst>
            </p:cNvPr>
            <p:cNvSpPr txBox="1"/>
            <p:nvPr/>
          </p:nvSpPr>
          <p:spPr>
            <a:xfrm>
              <a:off x="9085098" y="6587036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B</a:t>
              </a:r>
            </a:p>
          </p:txBody>
        </p:sp>
        <p:sp>
          <p:nvSpPr>
            <p:cNvPr id="47" name="Tekstvak 44">
              <a:extLst>
                <a:ext uri="{FF2B5EF4-FFF2-40B4-BE49-F238E27FC236}">
                  <a16:creationId xmlns:a16="http://schemas.microsoft.com/office/drawing/2014/main" id="{07592750-2959-4DBB-8EF9-250AFFD09C2F}"/>
                </a:ext>
              </a:extLst>
            </p:cNvPr>
            <p:cNvSpPr txBox="1"/>
            <p:nvPr/>
          </p:nvSpPr>
          <p:spPr>
            <a:xfrm rot="16200000">
              <a:off x="5743922" y="3463483"/>
              <a:ext cx="1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A</a:t>
              </a:r>
            </a:p>
          </p:txBody>
        </p:sp>
        <p:sp>
          <p:nvSpPr>
            <p:cNvPr id="48" name="Tekstvak 45">
              <a:extLst>
                <a:ext uri="{FF2B5EF4-FFF2-40B4-BE49-F238E27FC236}">
                  <a16:creationId xmlns:a16="http://schemas.microsoft.com/office/drawing/2014/main" id="{7D12E0CA-29FD-45BD-91F9-246C60669690}"/>
                </a:ext>
              </a:extLst>
            </p:cNvPr>
            <p:cNvSpPr txBox="1"/>
            <p:nvPr/>
          </p:nvSpPr>
          <p:spPr>
            <a:xfrm>
              <a:off x="6890606" y="5382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9" name="Tekstvak 46">
              <a:extLst>
                <a:ext uri="{FF2B5EF4-FFF2-40B4-BE49-F238E27FC236}">
                  <a16:creationId xmlns:a16="http://schemas.microsoft.com/office/drawing/2014/main" id="{EF776EA2-90A3-4F26-A29E-816BC0428FEA}"/>
                </a:ext>
              </a:extLst>
            </p:cNvPr>
            <p:cNvSpPr txBox="1"/>
            <p:nvPr/>
          </p:nvSpPr>
          <p:spPr>
            <a:xfrm>
              <a:off x="6890606" y="46621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0" name="Tekstvak 47">
              <a:extLst>
                <a:ext uri="{FF2B5EF4-FFF2-40B4-BE49-F238E27FC236}">
                  <a16:creationId xmlns:a16="http://schemas.microsoft.com/office/drawing/2014/main" id="{58B7A0E3-D4FF-4E6C-B7BE-073C94BCFC9E}"/>
                </a:ext>
              </a:extLst>
            </p:cNvPr>
            <p:cNvSpPr txBox="1"/>
            <p:nvPr/>
          </p:nvSpPr>
          <p:spPr>
            <a:xfrm>
              <a:off x="6890606" y="39704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1" name="Tekstvak 48">
              <a:extLst>
                <a:ext uri="{FF2B5EF4-FFF2-40B4-BE49-F238E27FC236}">
                  <a16:creationId xmlns:a16="http://schemas.microsoft.com/office/drawing/2014/main" id="{13EA4303-07C9-4B85-9243-F7280F141921}"/>
                </a:ext>
              </a:extLst>
            </p:cNvPr>
            <p:cNvSpPr txBox="1"/>
            <p:nvPr/>
          </p:nvSpPr>
          <p:spPr>
            <a:xfrm>
              <a:off x="6890606" y="32672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Tekstvak 49">
              <a:extLst>
                <a:ext uri="{FF2B5EF4-FFF2-40B4-BE49-F238E27FC236}">
                  <a16:creationId xmlns:a16="http://schemas.microsoft.com/office/drawing/2014/main" id="{FC2B7A1B-C290-4A93-BEA2-7C4CE7DA6488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3" name="Tekstvak 50">
              <a:extLst>
                <a:ext uri="{FF2B5EF4-FFF2-40B4-BE49-F238E27FC236}">
                  <a16:creationId xmlns:a16="http://schemas.microsoft.com/office/drawing/2014/main" id="{EC320A0C-BED7-464B-BCB7-124AEEFCC15B}"/>
                </a:ext>
              </a:extLst>
            </p:cNvPr>
            <p:cNvSpPr txBox="1"/>
            <p:nvPr/>
          </p:nvSpPr>
          <p:spPr>
            <a:xfrm>
              <a:off x="767509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4" name="Tekstvak 51">
              <a:extLst>
                <a:ext uri="{FF2B5EF4-FFF2-40B4-BE49-F238E27FC236}">
                  <a16:creationId xmlns:a16="http://schemas.microsoft.com/office/drawing/2014/main" id="{E1CCF930-035E-4AFA-A59A-C65D78388BF4}"/>
                </a:ext>
              </a:extLst>
            </p:cNvPr>
            <p:cNvSpPr txBox="1"/>
            <p:nvPr/>
          </p:nvSpPr>
          <p:spPr>
            <a:xfrm>
              <a:off x="839517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55" name="Tekstvak 52">
              <a:extLst>
                <a:ext uri="{FF2B5EF4-FFF2-40B4-BE49-F238E27FC236}">
                  <a16:creationId xmlns:a16="http://schemas.microsoft.com/office/drawing/2014/main" id="{D5EBCF9E-EF6A-46FE-B424-95E95B72A43A}"/>
                </a:ext>
              </a:extLst>
            </p:cNvPr>
            <p:cNvSpPr txBox="1"/>
            <p:nvPr/>
          </p:nvSpPr>
          <p:spPr>
            <a:xfrm>
              <a:off x="911525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56" name="Tekstvak 53">
              <a:extLst>
                <a:ext uri="{FF2B5EF4-FFF2-40B4-BE49-F238E27FC236}">
                  <a16:creationId xmlns:a16="http://schemas.microsoft.com/office/drawing/2014/main" id="{9B837D63-F862-4DF6-8237-5A13D09E0EFE}"/>
                </a:ext>
              </a:extLst>
            </p:cNvPr>
            <p:cNvSpPr txBox="1"/>
            <p:nvPr/>
          </p:nvSpPr>
          <p:spPr>
            <a:xfrm>
              <a:off x="983533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57" name="Tekstvak 54">
              <a:extLst>
                <a:ext uri="{FF2B5EF4-FFF2-40B4-BE49-F238E27FC236}">
                  <a16:creationId xmlns:a16="http://schemas.microsoft.com/office/drawing/2014/main" id="{0F787D9D-6B48-4EC0-8126-7E65A4255234}"/>
                </a:ext>
              </a:extLst>
            </p:cNvPr>
            <p:cNvSpPr txBox="1"/>
            <p:nvPr/>
          </p:nvSpPr>
          <p:spPr>
            <a:xfrm>
              <a:off x="1055541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50</a:t>
              </a:r>
            </a:p>
          </p:txBody>
        </p: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EB8D227A-E235-4794-952E-B1787B9D689D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82D0E92-5EE3-4A33-8831-FB047278A823}"/>
              </a:ext>
            </a:extLst>
          </p:cNvPr>
          <p:cNvCxnSpPr>
            <a:cxnSpLocks/>
          </p:cNvCxnSpPr>
          <p:nvPr/>
        </p:nvCxnSpPr>
        <p:spPr>
          <a:xfrm>
            <a:off x="8100538" y="2288379"/>
            <a:ext cx="3615212" cy="3550446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67">
            <a:extLst>
              <a:ext uri="{FF2B5EF4-FFF2-40B4-BE49-F238E27FC236}">
                <a16:creationId xmlns:a16="http://schemas.microsoft.com/office/drawing/2014/main" id="{4630055E-09CD-4C5B-A38B-A05322D27087}"/>
              </a:ext>
            </a:extLst>
          </p:cNvPr>
          <p:cNvSpPr txBox="1"/>
          <p:nvPr/>
        </p:nvSpPr>
        <p:spPr>
          <a:xfrm>
            <a:off x="7812125" y="2828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NL" dirty="0"/>
              <a:t>8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7830775-9D7E-4118-A7AB-8940A0CA7F62}"/>
              </a:ext>
            </a:extLst>
          </p:cNvPr>
          <p:cNvSpPr/>
          <p:nvPr/>
        </p:nvSpPr>
        <p:spPr>
          <a:xfrm>
            <a:off x="8010337" y="2227690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E1DC08C-5ABB-41B2-8F5B-C879905D276F}"/>
              </a:ext>
            </a:extLst>
          </p:cNvPr>
          <p:cNvSpPr/>
          <p:nvPr/>
        </p:nvSpPr>
        <p:spPr>
          <a:xfrm>
            <a:off x="11631912" y="5756676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1A86607-53AC-478C-99B1-6667D6194A62}"/>
              </a:ext>
            </a:extLst>
          </p:cNvPr>
          <p:cNvSpPr txBox="1"/>
          <p:nvPr/>
        </p:nvSpPr>
        <p:spPr>
          <a:xfrm>
            <a:off x="7374216" y="542312"/>
            <a:ext cx="4601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Een budget van € 100</a:t>
            </a:r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Aan</a:t>
            </a:r>
          </a:p>
          <a:p>
            <a:pPr marL="819150" lvl="1" indent="-3619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product A, dat € 10 kost</a:t>
            </a:r>
          </a:p>
          <a:p>
            <a:pPr marL="819150" lvl="1" indent="-3619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product B, dat € 2 kost</a:t>
            </a:r>
          </a:p>
        </p:txBody>
      </p:sp>
      <p:pic>
        <p:nvPicPr>
          <p:cNvPr id="8" name="Graphic 7" descr="Vinkje">
            <a:extLst>
              <a:ext uri="{FF2B5EF4-FFF2-40B4-BE49-F238E27FC236}">
                <a16:creationId xmlns:a16="http://schemas.microsoft.com/office/drawing/2014/main" id="{6A32A25B-7BA7-4166-8A5D-297DBD4DA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0421" y="2551442"/>
            <a:ext cx="200055" cy="369333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765B64D9-2B18-4FF1-BE72-4639828B729F}"/>
              </a:ext>
            </a:extLst>
          </p:cNvPr>
          <p:cNvSpPr/>
          <p:nvPr/>
        </p:nvSpPr>
        <p:spPr>
          <a:xfrm>
            <a:off x="8745118" y="2932176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08878B7-2BBB-473E-82FD-CF7BDD0FC33B}"/>
              </a:ext>
            </a:extLst>
          </p:cNvPr>
          <p:cNvSpPr txBox="1"/>
          <p:nvPr/>
        </p:nvSpPr>
        <p:spPr>
          <a:xfrm>
            <a:off x="8809617" y="266195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8FEE381-352F-498E-B830-2C2DF7C7AE7F}"/>
              </a:ext>
            </a:extLst>
          </p:cNvPr>
          <p:cNvSpPr/>
          <p:nvPr/>
        </p:nvSpPr>
        <p:spPr>
          <a:xfrm>
            <a:off x="10185278" y="4321188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4F17D8E-4F80-4EFD-A497-91363B2189AC}"/>
              </a:ext>
            </a:extLst>
          </p:cNvPr>
          <p:cNvSpPr txBox="1"/>
          <p:nvPr/>
        </p:nvSpPr>
        <p:spPr>
          <a:xfrm>
            <a:off x="10249777" y="40509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CAB5135A-FD8D-4CA2-BB3D-E3EA1AB9590A}"/>
              </a:ext>
            </a:extLst>
          </p:cNvPr>
          <p:cNvSpPr/>
          <p:nvPr/>
        </p:nvSpPr>
        <p:spPr>
          <a:xfrm>
            <a:off x="9458169" y="4351173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B27BB9F-1042-42B9-B91B-EFDC609A299F}"/>
              </a:ext>
            </a:extLst>
          </p:cNvPr>
          <p:cNvSpPr txBox="1"/>
          <p:nvPr/>
        </p:nvSpPr>
        <p:spPr>
          <a:xfrm>
            <a:off x="9522668" y="40809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B4F06ED9-7B55-40B2-BCFC-3879242FCBC9}"/>
              </a:ext>
            </a:extLst>
          </p:cNvPr>
          <p:cNvSpPr/>
          <p:nvPr/>
        </p:nvSpPr>
        <p:spPr>
          <a:xfrm>
            <a:off x="9821428" y="3635732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26F3E19-5313-4A83-9ED4-491776E6800D}"/>
              </a:ext>
            </a:extLst>
          </p:cNvPr>
          <p:cNvSpPr txBox="1"/>
          <p:nvPr/>
        </p:nvSpPr>
        <p:spPr>
          <a:xfrm>
            <a:off x="9885927" y="336550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2" name="Graphic 21" descr="Vinkje">
            <a:extLst>
              <a:ext uri="{FF2B5EF4-FFF2-40B4-BE49-F238E27FC236}">
                <a16:creationId xmlns:a16="http://schemas.microsoft.com/office/drawing/2014/main" id="{639276C1-D663-468B-BF95-B8C6A8072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8196" y="4265616"/>
            <a:ext cx="200055" cy="369333"/>
          </a:xfrm>
          <a:prstGeom prst="rect">
            <a:avLst/>
          </a:prstGeom>
        </p:spPr>
      </p:pic>
      <p:pic>
        <p:nvPicPr>
          <p:cNvPr id="23" name="Graphic 22" descr="Vinkje">
            <a:extLst>
              <a:ext uri="{FF2B5EF4-FFF2-40B4-BE49-F238E27FC236}">
                <a16:creationId xmlns:a16="http://schemas.microsoft.com/office/drawing/2014/main" id="{7CC0E7F3-530E-4AA3-BE27-711FC2A52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8477" y="3904046"/>
            <a:ext cx="200055" cy="369333"/>
          </a:xfrm>
          <a:prstGeom prst="rect">
            <a:avLst/>
          </a:prstGeom>
        </p:spPr>
      </p:pic>
      <p:pic>
        <p:nvPicPr>
          <p:cNvPr id="10" name="Graphic 9" descr="Sluiten">
            <a:extLst>
              <a:ext uri="{FF2B5EF4-FFF2-40B4-BE49-F238E27FC236}">
                <a16:creationId xmlns:a16="http://schemas.microsoft.com/office/drawing/2014/main" id="{2253D078-D1B1-4A86-90B7-DCE133D74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5379" y="3485731"/>
            <a:ext cx="291242" cy="2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21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34" grpId="0"/>
      <p:bldP spid="11" grpId="0" animBg="1"/>
      <p:bldP spid="12" grpId="0"/>
      <p:bldP spid="14" grpId="0" animBg="1"/>
      <p:bldP spid="15" grpId="0"/>
      <p:bldP spid="17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C04B35-35FD-4E13-AA00-55BC0010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Budgetlijn: verandering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E520F803-BD76-4490-B7BE-4051F5B3C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677862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u="dash" dirty="0">
                    <a:uFill>
                      <a:solidFill>
                        <a:srgbClr val="ED4D0F"/>
                      </a:solidFill>
                    </a:uFill>
                  </a:rPr>
                  <a:t>Beginsituatie</a:t>
                </a:r>
                <a:r>
                  <a:rPr lang="nl-NL" dirty="0"/>
                  <a:t>: budget € 100 voor p</a:t>
                </a:r>
                <a:r>
                  <a:rPr lang="nl-NL" sz="2400" dirty="0"/>
                  <a:t>roduct A, dat € 10 kost, en product B, dat € 2 kost.</a:t>
                </a:r>
              </a:p>
              <a:p>
                <a:endParaRPr lang="nl-NL" dirty="0"/>
              </a:p>
              <a:p>
                <a:r>
                  <a:rPr lang="nl-NL" dirty="0"/>
                  <a:t>Minder budget: € 80 </a:t>
                </a:r>
              </a:p>
              <a:p>
                <a:pPr marL="361950" indent="-361950"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dirty="0"/>
                  <a:t>Als het hele budget wordt uitgegeven aan A: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80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10</m:t>
                        </m:r>
                      </m:den>
                    </m:f>
                  </m:oMath>
                </a14:m>
                <a:r>
                  <a:rPr lang="nl-NL" sz="1600" dirty="0"/>
                  <a:t> </a:t>
                </a:r>
                <a:r>
                  <a:rPr lang="nl-NL" dirty="0"/>
                  <a:t>= 8 stuks maximaal</a:t>
                </a:r>
              </a:p>
              <a:p>
                <a:pPr marL="361950" indent="-361950"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dirty="0"/>
                  <a:t>Als het hele budget wordt uitgegeven aan B:</a:t>
                </a:r>
              </a:p>
              <a:p>
                <a:pPr marL="4476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80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2,00</m:t>
                        </m:r>
                      </m:den>
                    </m:f>
                  </m:oMath>
                </a14:m>
                <a:r>
                  <a:rPr lang="nl-NL" sz="1600" dirty="0"/>
                  <a:t> </a:t>
                </a:r>
                <a:r>
                  <a:rPr lang="nl-NL" sz="2000" dirty="0"/>
                  <a:t>= 40 stuks maximaal</a:t>
                </a:r>
              </a:p>
              <a:p>
                <a:pPr marL="447675" indent="0">
                  <a:buNone/>
                </a:pPr>
                <a:endParaRPr lang="nl-NL" sz="2000" dirty="0"/>
              </a:p>
              <a:p>
                <a:pPr marL="452438" indent="-366713">
                  <a:buNone/>
                </a:pPr>
                <a:r>
                  <a:rPr lang="nl-NL" dirty="0">
                    <a:solidFill>
                      <a:schemeClr val="bg1"/>
                    </a:solidFill>
                  </a:rPr>
                  <a:t>→ budgetlijn verschuift beneden</a:t>
                </a:r>
                <a:br>
                  <a:rPr lang="nl-NL" dirty="0">
                    <a:solidFill>
                      <a:schemeClr val="bg1"/>
                    </a:solidFill>
                  </a:rPr>
                </a:br>
                <a:r>
                  <a:rPr lang="nl-NL" sz="1600" dirty="0">
                    <a:solidFill>
                      <a:schemeClr val="bg1"/>
                    </a:solidFill>
                  </a:rPr>
                  <a:t>(bij een daling van het budget)</a:t>
                </a:r>
                <a:endParaRPr lang="nl-NL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E520F803-BD76-4490-B7BE-4051F5B3C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6778625" cy="4351338"/>
              </a:xfrm>
              <a:blipFill>
                <a:blip r:embed="rId4"/>
                <a:stretch>
                  <a:fillRect l="-1169" t="-2661" r="-23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ep 12">
            <a:extLst>
              <a:ext uri="{FF2B5EF4-FFF2-40B4-BE49-F238E27FC236}">
                <a16:creationId xmlns:a16="http://schemas.microsoft.com/office/drawing/2014/main" id="{BC578397-E62E-4B35-8506-2D9D3AC48B12}"/>
              </a:ext>
            </a:extLst>
          </p:cNvPr>
          <p:cNvGrpSpPr/>
          <p:nvPr/>
        </p:nvGrpSpPr>
        <p:grpSpPr>
          <a:xfrm>
            <a:off x="7300620" y="2130737"/>
            <a:ext cx="4613971" cy="4391207"/>
            <a:chOff x="6382591" y="2565161"/>
            <a:chExt cx="4613971" cy="4391207"/>
          </a:xfrm>
        </p:grpSpPr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5F6712C8-5C98-4448-9A5A-FF9A6748384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B0E8C1E3-2153-42AA-A7D3-CFB863AE0BD9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FAE171B4-DA60-41FC-8147-212A3949448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232EB4B4-68B6-4A16-A55A-8B2242CC3F5A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357834AF-A955-41DB-BFE9-9E29005066D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F50FCF16-7DFB-43A2-BF30-53355F0722E1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0442121-750C-4707-9EED-897E49F2695D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904083F-BAC3-4D22-9961-A11B8C316B8F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20D962A5-3446-44CB-B72A-C21569D00857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CD6681A-0133-4730-9E4C-8095F9956805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93CB1AB-1A98-45BD-849A-17E913622523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3">
              <a:extLst>
                <a:ext uri="{FF2B5EF4-FFF2-40B4-BE49-F238E27FC236}">
                  <a16:creationId xmlns:a16="http://schemas.microsoft.com/office/drawing/2014/main" id="{1F48381C-0A63-4C27-83A9-639B72F7F0E3}"/>
                </a:ext>
              </a:extLst>
            </p:cNvPr>
            <p:cNvSpPr txBox="1"/>
            <p:nvPr/>
          </p:nvSpPr>
          <p:spPr>
            <a:xfrm>
              <a:off x="9085098" y="6587036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B</a:t>
              </a:r>
            </a:p>
          </p:txBody>
        </p:sp>
        <p:sp>
          <p:nvSpPr>
            <p:cNvPr id="47" name="Tekstvak 44">
              <a:extLst>
                <a:ext uri="{FF2B5EF4-FFF2-40B4-BE49-F238E27FC236}">
                  <a16:creationId xmlns:a16="http://schemas.microsoft.com/office/drawing/2014/main" id="{07592750-2959-4DBB-8EF9-250AFFD09C2F}"/>
                </a:ext>
              </a:extLst>
            </p:cNvPr>
            <p:cNvSpPr txBox="1"/>
            <p:nvPr/>
          </p:nvSpPr>
          <p:spPr>
            <a:xfrm rot="16200000">
              <a:off x="5743922" y="3463483"/>
              <a:ext cx="1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A</a:t>
              </a:r>
            </a:p>
          </p:txBody>
        </p:sp>
        <p:sp>
          <p:nvSpPr>
            <p:cNvPr id="48" name="Tekstvak 45">
              <a:extLst>
                <a:ext uri="{FF2B5EF4-FFF2-40B4-BE49-F238E27FC236}">
                  <a16:creationId xmlns:a16="http://schemas.microsoft.com/office/drawing/2014/main" id="{7D12E0CA-29FD-45BD-91F9-246C60669690}"/>
                </a:ext>
              </a:extLst>
            </p:cNvPr>
            <p:cNvSpPr txBox="1"/>
            <p:nvPr/>
          </p:nvSpPr>
          <p:spPr>
            <a:xfrm>
              <a:off x="6890606" y="5382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9" name="Tekstvak 46">
              <a:extLst>
                <a:ext uri="{FF2B5EF4-FFF2-40B4-BE49-F238E27FC236}">
                  <a16:creationId xmlns:a16="http://schemas.microsoft.com/office/drawing/2014/main" id="{EF776EA2-90A3-4F26-A29E-816BC0428FEA}"/>
                </a:ext>
              </a:extLst>
            </p:cNvPr>
            <p:cNvSpPr txBox="1"/>
            <p:nvPr/>
          </p:nvSpPr>
          <p:spPr>
            <a:xfrm>
              <a:off x="6890606" y="46621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0" name="Tekstvak 47">
              <a:extLst>
                <a:ext uri="{FF2B5EF4-FFF2-40B4-BE49-F238E27FC236}">
                  <a16:creationId xmlns:a16="http://schemas.microsoft.com/office/drawing/2014/main" id="{58B7A0E3-D4FF-4E6C-B7BE-073C94BCFC9E}"/>
                </a:ext>
              </a:extLst>
            </p:cNvPr>
            <p:cNvSpPr txBox="1"/>
            <p:nvPr/>
          </p:nvSpPr>
          <p:spPr>
            <a:xfrm>
              <a:off x="6890606" y="39704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1" name="Tekstvak 48">
              <a:extLst>
                <a:ext uri="{FF2B5EF4-FFF2-40B4-BE49-F238E27FC236}">
                  <a16:creationId xmlns:a16="http://schemas.microsoft.com/office/drawing/2014/main" id="{13EA4303-07C9-4B85-9243-F7280F141921}"/>
                </a:ext>
              </a:extLst>
            </p:cNvPr>
            <p:cNvSpPr txBox="1"/>
            <p:nvPr/>
          </p:nvSpPr>
          <p:spPr>
            <a:xfrm>
              <a:off x="6890606" y="32672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Tekstvak 49">
              <a:extLst>
                <a:ext uri="{FF2B5EF4-FFF2-40B4-BE49-F238E27FC236}">
                  <a16:creationId xmlns:a16="http://schemas.microsoft.com/office/drawing/2014/main" id="{FC2B7A1B-C290-4A93-BEA2-7C4CE7DA6488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3" name="Tekstvak 50">
              <a:extLst>
                <a:ext uri="{FF2B5EF4-FFF2-40B4-BE49-F238E27FC236}">
                  <a16:creationId xmlns:a16="http://schemas.microsoft.com/office/drawing/2014/main" id="{EC320A0C-BED7-464B-BCB7-124AEEFCC15B}"/>
                </a:ext>
              </a:extLst>
            </p:cNvPr>
            <p:cNvSpPr txBox="1"/>
            <p:nvPr/>
          </p:nvSpPr>
          <p:spPr>
            <a:xfrm>
              <a:off x="767509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4" name="Tekstvak 51">
              <a:extLst>
                <a:ext uri="{FF2B5EF4-FFF2-40B4-BE49-F238E27FC236}">
                  <a16:creationId xmlns:a16="http://schemas.microsoft.com/office/drawing/2014/main" id="{E1CCF930-035E-4AFA-A59A-C65D78388BF4}"/>
                </a:ext>
              </a:extLst>
            </p:cNvPr>
            <p:cNvSpPr txBox="1"/>
            <p:nvPr/>
          </p:nvSpPr>
          <p:spPr>
            <a:xfrm>
              <a:off x="839517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55" name="Tekstvak 52">
              <a:extLst>
                <a:ext uri="{FF2B5EF4-FFF2-40B4-BE49-F238E27FC236}">
                  <a16:creationId xmlns:a16="http://schemas.microsoft.com/office/drawing/2014/main" id="{D5EBCF9E-EF6A-46FE-B424-95E95B72A43A}"/>
                </a:ext>
              </a:extLst>
            </p:cNvPr>
            <p:cNvSpPr txBox="1"/>
            <p:nvPr/>
          </p:nvSpPr>
          <p:spPr>
            <a:xfrm>
              <a:off x="911525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56" name="Tekstvak 53">
              <a:extLst>
                <a:ext uri="{FF2B5EF4-FFF2-40B4-BE49-F238E27FC236}">
                  <a16:creationId xmlns:a16="http://schemas.microsoft.com/office/drawing/2014/main" id="{9B837D63-F862-4DF6-8237-5A13D09E0EFE}"/>
                </a:ext>
              </a:extLst>
            </p:cNvPr>
            <p:cNvSpPr txBox="1"/>
            <p:nvPr/>
          </p:nvSpPr>
          <p:spPr>
            <a:xfrm>
              <a:off x="983533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57" name="Tekstvak 54">
              <a:extLst>
                <a:ext uri="{FF2B5EF4-FFF2-40B4-BE49-F238E27FC236}">
                  <a16:creationId xmlns:a16="http://schemas.microsoft.com/office/drawing/2014/main" id="{0F787D9D-6B48-4EC0-8126-7E65A4255234}"/>
                </a:ext>
              </a:extLst>
            </p:cNvPr>
            <p:cNvSpPr txBox="1"/>
            <p:nvPr/>
          </p:nvSpPr>
          <p:spPr>
            <a:xfrm>
              <a:off x="1055541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50</a:t>
              </a:r>
            </a:p>
          </p:txBody>
        </p: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EB8D227A-E235-4794-952E-B1787B9D689D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82D0E92-5EE3-4A33-8831-FB047278A823}"/>
              </a:ext>
            </a:extLst>
          </p:cNvPr>
          <p:cNvCxnSpPr>
            <a:cxnSpLocks/>
          </p:cNvCxnSpPr>
          <p:nvPr/>
        </p:nvCxnSpPr>
        <p:spPr>
          <a:xfrm>
            <a:off x="8100538" y="2288379"/>
            <a:ext cx="3615212" cy="3550446"/>
          </a:xfrm>
          <a:prstGeom prst="line">
            <a:avLst/>
          </a:prstGeom>
          <a:ln w="3810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67">
            <a:extLst>
              <a:ext uri="{FF2B5EF4-FFF2-40B4-BE49-F238E27FC236}">
                <a16:creationId xmlns:a16="http://schemas.microsoft.com/office/drawing/2014/main" id="{4630055E-09CD-4C5B-A38B-A05322D27087}"/>
              </a:ext>
            </a:extLst>
          </p:cNvPr>
          <p:cNvSpPr txBox="1"/>
          <p:nvPr/>
        </p:nvSpPr>
        <p:spPr>
          <a:xfrm>
            <a:off x="7812125" y="2828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NL" dirty="0"/>
              <a:t>8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7830775-9D7E-4118-A7AB-8940A0CA7F62}"/>
              </a:ext>
            </a:extLst>
          </p:cNvPr>
          <p:cNvSpPr/>
          <p:nvPr/>
        </p:nvSpPr>
        <p:spPr>
          <a:xfrm>
            <a:off x="8010337" y="2227690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E1DC08C-5ABB-41B2-8F5B-C879905D276F}"/>
              </a:ext>
            </a:extLst>
          </p:cNvPr>
          <p:cNvSpPr/>
          <p:nvPr/>
        </p:nvSpPr>
        <p:spPr>
          <a:xfrm>
            <a:off x="11631912" y="5756676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DEF3A1E1-79DF-4C9F-91ED-8196DBC54AFE}"/>
              </a:ext>
            </a:extLst>
          </p:cNvPr>
          <p:cNvCxnSpPr>
            <a:cxnSpLocks/>
          </p:cNvCxnSpPr>
          <p:nvPr/>
        </p:nvCxnSpPr>
        <p:spPr>
          <a:xfrm>
            <a:off x="8100538" y="3015312"/>
            <a:ext cx="2900837" cy="2823513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>
            <a:extLst>
              <a:ext uri="{FF2B5EF4-FFF2-40B4-BE49-F238E27FC236}">
                <a16:creationId xmlns:a16="http://schemas.microsoft.com/office/drawing/2014/main" id="{765B64D9-2B18-4FF1-BE72-4639828B729F}"/>
              </a:ext>
            </a:extLst>
          </p:cNvPr>
          <p:cNvSpPr/>
          <p:nvPr/>
        </p:nvSpPr>
        <p:spPr>
          <a:xfrm>
            <a:off x="8001795" y="2934558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CAB5135A-FD8D-4CA2-BB3D-E3EA1AB9590A}"/>
              </a:ext>
            </a:extLst>
          </p:cNvPr>
          <p:cNvSpPr/>
          <p:nvPr/>
        </p:nvSpPr>
        <p:spPr>
          <a:xfrm>
            <a:off x="10903840" y="5779718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370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C04B35-35FD-4E13-AA00-55BC0010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Budgetlijn: prijsverandering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E520F803-BD76-4490-B7BE-4051F5B3C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677862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u="dash" dirty="0">
                    <a:uFill>
                      <a:solidFill>
                        <a:srgbClr val="ED4D0F"/>
                      </a:solidFill>
                    </a:uFill>
                  </a:rPr>
                  <a:t>Beginsituatie</a:t>
                </a:r>
                <a:r>
                  <a:rPr lang="nl-NL" dirty="0"/>
                  <a:t>: budget € 100 voor p</a:t>
                </a:r>
                <a:r>
                  <a:rPr lang="nl-NL" sz="2400" dirty="0"/>
                  <a:t>roduct A, dat € 10 kost, en product B, dat € 2 kost.</a:t>
                </a:r>
              </a:p>
              <a:p>
                <a:endParaRPr lang="nl-NL" dirty="0"/>
              </a:p>
              <a:p>
                <a:r>
                  <a:rPr lang="nl-NL" dirty="0"/>
                  <a:t>Prijs B stijgt: € 5 </a:t>
                </a:r>
              </a:p>
              <a:p>
                <a:pPr marL="361950" indent="-361950"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dirty="0"/>
                  <a:t>Als het hele budget wordt uitgegeven aan A: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100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10</m:t>
                        </m:r>
                      </m:den>
                    </m:f>
                  </m:oMath>
                </a14:m>
                <a:r>
                  <a:rPr lang="nl-NL" sz="1600" dirty="0"/>
                  <a:t> </a:t>
                </a:r>
                <a:r>
                  <a:rPr lang="nl-NL" dirty="0"/>
                  <a:t>= 10 stuks maximaal (blijft hetzelfde)</a:t>
                </a:r>
              </a:p>
              <a:p>
                <a:pPr marL="361950" indent="-361950"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dirty="0"/>
                  <a:t>Als het hele budget wordt uitgegeven aan B:</a:t>
                </a:r>
              </a:p>
              <a:p>
                <a:pPr marL="4476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100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i="0" smtClean="0"/>
                          <m:t>€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5,00</m:t>
                        </m:r>
                      </m:den>
                    </m:f>
                  </m:oMath>
                </a14:m>
                <a:r>
                  <a:rPr lang="nl-NL" sz="1600" dirty="0"/>
                  <a:t> </a:t>
                </a:r>
                <a:r>
                  <a:rPr lang="nl-NL" sz="2000" dirty="0"/>
                  <a:t>= 20 stuks maximaal</a:t>
                </a:r>
              </a:p>
              <a:p>
                <a:pPr marL="447675" indent="0">
                  <a:buNone/>
                </a:pPr>
                <a:endParaRPr lang="nl-NL" sz="2000" dirty="0"/>
              </a:p>
              <a:p>
                <a:pPr marL="452438" indent="-366713">
                  <a:buNone/>
                </a:pPr>
                <a:r>
                  <a:rPr lang="nl-NL" dirty="0">
                    <a:solidFill>
                      <a:schemeClr val="bg1"/>
                    </a:solidFill>
                  </a:rPr>
                  <a:t>→ helling budgetlijn verandert</a:t>
                </a:r>
                <a:br>
                  <a:rPr lang="nl-NL" dirty="0">
                    <a:solidFill>
                      <a:schemeClr val="bg1"/>
                    </a:solidFill>
                  </a:rPr>
                </a:br>
                <a:r>
                  <a:rPr lang="nl-NL" sz="1600" dirty="0">
                    <a:solidFill>
                      <a:schemeClr val="bg1"/>
                    </a:solidFill>
                  </a:rPr>
                  <a:t>(bij een prijsverandering)</a:t>
                </a:r>
                <a:endParaRPr lang="nl-NL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E520F803-BD76-4490-B7BE-4051F5B3C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6778625" cy="4351338"/>
              </a:xfrm>
              <a:blipFill>
                <a:blip r:embed="rId4"/>
                <a:stretch>
                  <a:fillRect l="-1169" t="-2661" r="-23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ep 12">
            <a:extLst>
              <a:ext uri="{FF2B5EF4-FFF2-40B4-BE49-F238E27FC236}">
                <a16:creationId xmlns:a16="http://schemas.microsoft.com/office/drawing/2014/main" id="{BC578397-E62E-4B35-8506-2D9D3AC48B12}"/>
              </a:ext>
            </a:extLst>
          </p:cNvPr>
          <p:cNvGrpSpPr/>
          <p:nvPr/>
        </p:nvGrpSpPr>
        <p:grpSpPr>
          <a:xfrm>
            <a:off x="7300620" y="2130737"/>
            <a:ext cx="4613971" cy="4391207"/>
            <a:chOff x="6382591" y="2565161"/>
            <a:chExt cx="4613971" cy="4391207"/>
          </a:xfrm>
        </p:grpSpPr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5F6712C8-5C98-4448-9A5A-FF9A6748384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B0E8C1E3-2153-42AA-A7D3-CFB863AE0BD9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FAE171B4-DA60-41FC-8147-212A3949448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232EB4B4-68B6-4A16-A55A-8B2242CC3F5A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357834AF-A955-41DB-BFE9-9E29005066D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F50FCF16-7DFB-43A2-BF30-53355F0722E1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30442121-750C-4707-9EED-897E49F2695D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904083F-BAC3-4D22-9961-A11B8C316B8F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20D962A5-3446-44CB-B72A-C21569D00857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CD6681A-0133-4730-9E4C-8095F9956805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93CB1AB-1A98-45BD-849A-17E913622523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3">
              <a:extLst>
                <a:ext uri="{FF2B5EF4-FFF2-40B4-BE49-F238E27FC236}">
                  <a16:creationId xmlns:a16="http://schemas.microsoft.com/office/drawing/2014/main" id="{1F48381C-0A63-4C27-83A9-639B72F7F0E3}"/>
                </a:ext>
              </a:extLst>
            </p:cNvPr>
            <p:cNvSpPr txBox="1"/>
            <p:nvPr/>
          </p:nvSpPr>
          <p:spPr>
            <a:xfrm>
              <a:off x="9085098" y="6587036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B</a:t>
              </a:r>
            </a:p>
          </p:txBody>
        </p:sp>
        <p:sp>
          <p:nvSpPr>
            <p:cNvPr id="47" name="Tekstvak 44">
              <a:extLst>
                <a:ext uri="{FF2B5EF4-FFF2-40B4-BE49-F238E27FC236}">
                  <a16:creationId xmlns:a16="http://schemas.microsoft.com/office/drawing/2014/main" id="{07592750-2959-4DBB-8EF9-250AFFD09C2F}"/>
                </a:ext>
              </a:extLst>
            </p:cNvPr>
            <p:cNvSpPr txBox="1"/>
            <p:nvPr/>
          </p:nvSpPr>
          <p:spPr>
            <a:xfrm rot="16200000">
              <a:off x="5743922" y="3463483"/>
              <a:ext cx="1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aantal stuks A</a:t>
              </a:r>
            </a:p>
          </p:txBody>
        </p:sp>
        <p:sp>
          <p:nvSpPr>
            <p:cNvPr id="48" name="Tekstvak 45">
              <a:extLst>
                <a:ext uri="{FF2B5EF4-FFF2-40B4-BE49-F238E27FC236}">
                  <a16:creationId xmlns:a16="http://schemas.microsoft.com/office/drawing/2014/main" id="{7D12E0CA-29FD-45BD-91F9-246C60669690}"/>
                </a:ext>
              </a:extLst>
            </p:cNvPr>
            <p:cNvSpPr txBox="1"/>
            <p:nvPr/>
          </p:nvSpPr>
          <p:spPr>
            <a:xfrm>
              <a:off x="6890606" y="5382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9" name="Tekstvak 46">
              <a:extLst>
                <a:ext uri="{FF2B5EF4-FFF2-40B4-BE49-F238E27FC236}">
                  <a16:creationId xmlns:a16="http://schemas.microsoft.com/office/drawing/2014/main" id="{EF776EA2-90A3-4F26-A29E-816BC0428FEA}"/>
                </a:ext>
              </a:extLst>
            </p:cNvPr>
            <p:cNvSpPr txBox="1"/>
            <p:nvPr/>
          </p:nvSpPr>
          <p:spPr>
            <a:xfrm>
              <a:off x="6890606" y="46621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0" name="Tekstvak 47">
              <a:extLst>
                <a:ext uri="{FF2B5EF4-FFF2-40B4-BE49-F238E27FC236}">
                  <a16:creationId xmlns:a16="http://schemas.microsoft.com/office/drawing/2014/main" id="{58B7A0E3-D4FF-4E6C-B7BE-073C94BCFC9E}"/>
                </a:ext>
              </a:extLst>
            </p:cNvPr>
            <p:cNvSpPr txBox="1"/>
            <p:nvPr/>
          </p:nvSpPr>
          <p:spPr>
            <a:xfrm>
              <a:off x="6890606" y="39704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1" name="Tekstvak 48">
              <a:extLst>
                <a:ext uri="{FF2B5EF4-FFF2-40B4-BE49-F238E27FC236}">
                  <a16:creationId xmlns:a16="http://schemas.microsoft.com/office/drawing/2014/main" id="{13EA4303-07C9-4B85-9243-F7280F141921}"/>
                </a:ext>
              </a:extLst>
            </p:cNvPr>
            <p:cNvSpPr txBox="1"/>
            <p:nvPr/>
          </p:nvSpPr>
          <p:spPr>
            <a:xfrm>
              <a:off x="6890606" y="32672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Tekstvak 49">
              <a:extLst>
                <a:ext uri="{FF2B5EF4-FFF2-40B4-BE49-F238E27FC236}">
                  <a16:creationId xmlns:a16="http://schemas.microsoft.com/office/drawing/2014/main" id="{FC2B7A1B-C290-4A93-BEA2-7C4CE7DA6488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3" name="Tekstvak 50">
              <a:extLst>
                <a:ext uri="{FF2B5EF4-FFF2-40B4-BE49-F238E27FC236}">
                  <a16:creationId xmlns:a16="http://schemas.microsoft.com/office/drawing/2014/main" id="{EC320A0C-BED7-464B-BCB7-124AEEFCC15B}"/>
                </a:ext>
              </a:extLst>
            </p:cNvPr>
            <p:cNvSpPr txBox="1"/>
            <p:nvPr/>
          </p:nvSpPr>
          <p:spPr>
            <a:xfrm>
              <a:off x="767509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4" name="Tekstvak 51">
              <a:extLst>
                <a:ext uri="{FF2B5EF4-FFF2-40B4-BE49-F238E27FC236}">
                  <a16:creationId xmlns:a16="http://schemas.microsoft.com/office/drawing/2014/main" id="{E1CCF930-035E-4AFA-A59A-C65D78388BF4}"/>
                </a:ext>
              </a:extLst>
            </p:cNvPr>
            <p:cNvSpPr txBox="1"/>
            <p:nvPr/>
          </p:nvSpPr>
          <p:spPr>
            <a:xfrm>
              <a:off x="839517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55" name="Tekstvak 52">
              <a:extLst>
                <a:ext uri="{FF2B5EF4-FFF2-40B4-BE49-F238E27FC236}">
                  <a16:creationId xmlns:a16="http://schemas.microsoft.com/office/drawing/2014/main" id="{D5EBCF9E-EF6A-46FE-B424-95E95B72A43A}"/>
                </a:ext>
              </a:extLst>
            </p:cNvPr>
            <p:cNvSpPr txBox="1"/>
            <p:nvPr/>
          </p:nvSpPr>
          <p:spPr>
            <a:xfrm>
              <a:off x="911525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56" name="Tekstvak 53">
              <a:extLst>
                <a:ext uri="{FF2B5EF4-FFF2-40B4-BE49-F238E27FC236}">
                  <a16:creationId xmlns:a16="http://schemas.microsoft.com/office/drawing/2014/main" id="{9B837D63-F862-4DF6-8237-5A13D09E0EFE}"/>
                </a:ext>
              </a:extLst>
            </p:cNvPr>
            <p:cNvSpPr txBox="1"/>
            <p:nvPr/>
          </p:nvSpPr>
          <p:spPr>
            <a:xfrm>
              <a:off x="983533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57" name="Tekstvak 54">
              <a:extLst>
                <a:ext uri="{FF2B5EF4-FFF2-40B4-BE49-F238E27FC236}">
                  <a16:creationId xmlns:a16="http://schemas.microsoft.com/office/drawing/2014/main" id="{0F787D9D-6B48-4EC0-8126-7E65A4255234}"/>
                </a:ext>
              </a:extLst>
            </p:cNvPr>
            <p:cNvSpPr txBox="1"/>
            <p:nvPr/>
          </p:nvSpPr>
          <p:spPr>
            <a:xfrm>
              <a:off x="1055541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50</a:t>
              </a:r>
            </a:p>
          </p:txBody>
        </p: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EB8D227A-E235-4794-952E-B1787B9D689D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82D0E92-5EE3-4A33-8831-FB047278A823}"/>
              </a:ext>
            </a:extLst>
          </p:cNvPr>
          <p:cNvCxnSpPr>
            <a:cxnSpLocks/>
          </p:cNvCxnSpPr>
          <p:nvPr/>
        </p:nvCxnSpPr>
        <p:spPr>
          <a:xfrm>
            <a:off x="8100538" y="2288379"/>
            <a:ext cx="3615212" cy="3550446"/>
          </a:xfrm>
          <a:prstGeom prst="line">
            <a:avLst/>
          </a:prstGeom>
          <a:ln w="3810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67">
            <a:extLst>
              <a:ext uri="{FF2B5EF4-FFF2-40B4-BE49-F238E27FC236}">
                <a16:creationId xmlns:a16="http://schemas.microsoft.com/office/drawing/2014/main" id="{4630055E-09CD-4C5B-A38B-A05322D27087}"/>
              </a:ext>
            </a:extLst>
          </p:cNvPr>
          <p:cNvSpPr txBox="1"/>
          <p:nvPr/>
        </p:nvSpPr>
        <p:spPr>
          <a:xfrm>
            <a:off x="7812125" y="2828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NL" dirty="0"/>
              <a:t>8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E1DC08C-5ABB-41B2-8F5B-C879905D276F}"/>
              </a:ext>
            </a:extLst>
          </p:cNvPr>
          <p:cNvSpPr/>
          <p:nvPr/>
        </p:nvSpPr>
        <p:spPr>
          <a:xfrm>
            <a:off x="11631912" y="5756676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DEF3A1E1-79DF-4C9F-91ED-8196DBC54AFE}"/>
              </a:ext>
            </a:extLst>
          </p:cNvPr>
          <p:cNvCxnSpPr>
            <a:cxnSpLocks/>
          </p:cNvCxnSpPr>
          <p:nvPr/>
        </p:nvCxnSpPr>
        <p:spPr>
          <a:xfrm>
            <a:off x="8096250" y="2324100"/>
            <a:ext cx="1431208" cy="3516261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CAB5135A-FD8D-4CA2-BB3D-E3EA1AB9590A}"/>
              </a:ext>
            </a:extLst>
          </p:cNvPr>
          <p:cNvSpPr/>
          <p:nvPr/>
        </p:nvSpPr>
        <p:spPr>
          <a:xfrm>
            <a:off x="9444929" y="5755514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7830775-9D7E-4118-A7AB-8940A0CA7F62}"/>
              </a:ext>
            </a:extLst>
          </p:cNvPr>
          <p:cNvSpPr/>
          <p:nvPr/>
        </p:nvSpPr>
        <p:spPr>
          <a:xfrm>
            <a:off x="8010337" y="2227690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802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fbeelding 54">
            <a:extLst>
              <a:ext uri="{FF2B5EF4-FFF2-40B4-BE49-F238E27FC236}">
                <a16:creationId xmlns:a16="http://schemas.microsoft.com/office/drawing/2014/main" id="{EBB857ED-67A9-4B74-ABDC-F430FFE9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5161" y="2239457"/>
            <a:ext cx="3602206" cy="353321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0F55FF9-2A7E-49D4-A84A-5E09C9D3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6063812" cy="622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Gegeven:</a:t>
            </a:r>
          </a:p>
          <a:p>
            <a:pPr marL="0" indent="0">
              <a:buNone/>
            </a:pPr>
            <a:r>
              <a:rPr lang="nl-NL" sz="2000" dirty="0"/>
              <a:t>Je hebt een budget van € 75 voor een BBQ</a:t>
            </a:r>
            <a:br>
              <a:rPr lang="nl-NL" sz="2000" dirty="0"/>
            </a:br>
            <a:r>
              <a:rPr lang="nl-NL" sz="2000" dirty="0"/>
              <a:t>Hamburgers kosten € 1,50 per stuk. Houthakkersteaks kosten € 3 per stuk.</a:t>
            </a:r>
          </a:p>
          <a:p>
            <a:pPr marL="0" indent="0">
              <a:buNone/>
            </a:pPr>
            <a:endParaRPr lang="nl-NL" sz="100" dirty="0"/>
          </a:p>
          <a:p>
            <a:pPr marL="457200" indent="-457200">
              <a:buFont typeface="+mj-lt"/>
              <a:buAutoNum type="alphaLcParenR"/>
            </a:pPr>
            <a:r>
              <a:rPr lang="nl-NL" sz="2000" dirty="0"/>
              <a:t>Teken de budgetlijn</a:t>
            </a:r>
            <a:br>
              <a:rPr lang="nl-NL" sz="2000" dirty="0"/>
            </a:br>
            <a:r>
              <a:rPr lang="nl-NL" sz="2000" dirty="0"/>
              <a:t>(schrijf berekening punten op)</a:t>
            </a:r>
          </a:p>
          <a:p>
            <a:pPr marL="457200" indent="-457200">
              <a:buFont typeface="+mj-lt"/>
              <a:buAutoNum type="alphaLcParenR"/>
            </a:pPr>
            <a:endParaRPr lang="nl-NL" sz="2000" dirty="0"/>
          </a:p>
          <a:p>
            <a:pPr marL="457200" indent="-457200">
              <a:buFont typeface="+mj-lt"/>
              <a:buAutoNum type="alphaLcParenR"/>
            </a:pPr>
            <a:endParaRPr lang="nl-NL" sz="2000" dirty="0"/>
          </a:p>
          <a:p>
            <a:pPr marL="457200" indent="-457200">
              <a:buFont typeface="+mj-lt"/>
              <a:buAutoNum type="alphaLcParenR"/>
            </a:pPr>
            <a:endParaRPr lang="nl-NL" sz="500" dirty="0"/>
          </a:p>
          <a:p>
            <a:pPr marL="457200" indent="-457200">
              <a:buFont typeface="+mj-lt"/>
              <a:buAutoNum type="alphaLcParenR"/>
            </a:pPr>
            <a:r>
              <a:rPr lang="nl-NL" sz="2000" dirty="0"/>
              <a:t>Je koopt 20 hamburgers. </a:t>
            </a:r>
            <a:br>
              <a:rPr lang="nl-NL" sz="2000" dirty="0"/>
            </a:br>
            <a:r>
              <a:rPr lang="nl-NL" sz="2000" dirty="0"/>
              <a:t>Hoeveel steaks kun je maximaal kopen? Verklaar door te berekenen én te tekenen (B).</a:t>
            </a:r>
          </a:p>
          <a:p>
            <a:pPr marL="457200" indent="-457200">
              <a:buFont typeface="+mj-lt"/>
              <a:buAutoNum type="alphaLcParenR"/>
            </a:pPr>
            <a:endParaRPr lang="nl-NL" sz="2000" dirty="0"/>
          </a:p>
          <a:p>
            <a:pPr marL="457200" indent="-457200">
              <a:buFont typeface="+mj-lt"/>
              <a:buAutoNum type="alphaLcParenR"/>
            </a:pPr>
            <a:endParaRPr lang="nl-NL" sz="2000" dirty="0"/>
          </a:p>
          <a:p>
            <a:pPr marL="457200" indent="-457200">
              <a:buFont typeface="+mj-lt"/>
              <a:buAutoNum type="alphaLcParenR"/>
            </a:pPr>
            <a:r>
              <a:rPr lang="nl-NL" sz="2000" dirty="0"/>
              <a:t>Kun je 10 steaks en 35 hamburgers kopen? Verklaar door intekenen in de budgetlijn (C).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A85A82E-F070-47B3-BF58-50D9E47F3D7C}"/>
              </a:ext>
            </a:extLst>
          </p:cNvPr>
          <p:cNvGrpSpPr/>
          <p:nvPr/>
        </p:nvGrpSpPr>
        <p:grpSpPr>
          <a:xfrm>
            <a:off x="7573769" y="2056671"/>
            <a:ext cx="4502600" cy="4422957"/>
            <a:chOff x="6487427" y="2565161"/>
            <a:chExt cx="4502600" cy="4422957"/>
          </a:xfrm>
        </p:grpSpPr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DC90DB06-8976-4609-828E-E2A53DACB62E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A4FAD69A-C342-42F1-BDCF-13C94971BADC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2DFC0223-7399-4D00-A2B2-D638F8CBC5A7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A23428E0-7AE8-4CF4-B912-63205DE8118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97FA4367-AA69-40F6-BC58-A8BA837E979E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EB3D5C32-8CCF-4478-968E-BE9C15F5A764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CEC2526-6308-45F3-BD13-4CDC2F201FCC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E6519F61-B04D-4914-8E99-2C86B7685155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227D905-95A8-474A-AF34-EE772CCF7445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72535CF1-61B2-431A-9666-58C1FA88838A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CC02E278-727D-4684-A789-5AA3378F2D40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vak 17">
              <a:extLst>
                <a:ext uri="{FF2B5EF4-FFF2-40B4-BE49-F238E27FC236}">
                  <a16:creationId xmlns:a16="http://schemas.microsoft.com/office/drawing/2014/main" id="{150C61CD-10B6-42EC-BE43-E4222080E2FC}"/>
                </a:ext>
              </a:extLst>
            </p:cNvPr>
            <p:cNvSpPr txBox="1"/>
            <p:nvPr/>
          </p:nvSpPr>
          <p:spPr>
            <a:xfrm>
              <a:off x="8592973" y="6618786"/>
              <a:ext cx="21082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aantal hamburgers</a:t>
              </a:r>
            </a:p>
          </p:txBody>
        </p:sp>
        <p:sp>
          <p:nvSpPr>
            <p:cNvPr id="43" name="Tekstvak 18">
              <a:extLst>
                <a:ext uri="{FF2B5EF4-FFF2-40B4-BE49-F238E27FC236}">
                  <a16:creationId xmlns:a16="http://schemas.microsoft.com/office/drawing/2014/main" id="{DE7A3C60-E189-44B5-B43A-7593633F0EC1}"/>
                </a:ext>
              </a:extLst>
            </p:cNvPr>
            <p:cNvSpPr txBox="1"/>
            <p:nvPr/>
          </p:nvSpPr>
          <p:spPr>
            <a:xfrm rot="16200000">
              <a:off x="5329417" y="4004149"/>
              <a:ext cx="2685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aantal houthakkersteaks</a:t>
              </a:r>
            </a:p>
          </p:txBody>
        </p:sp>
        <p:sp>
          <p:nvSpPr>
            <p:cNvPr id="44" name="Tekstvak 19">
              <a:extLst>
                <a:ext uri="{FF2B5EF4-FFF2-40B4-BE49-F238E27FC236}">
                  <a16:creationId xmlns:a16="http://schemas.microsoft.com/office/drawing/2014/main" id="{49EDD786-7534-4FE8-9095-BA6732379A47}"/>
                </a:ext>
              </a:extLst>
            </p:cNvPr>
            <p:cNvSpPr txBox="1"/>
            <p:nvPr/>
          </p:nvSpPr>
          <p:spPr>
            <a:xfrm>
              <a:off x="6887944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5</a:t>
              </a:r>
            </a:p>
          </p:txBody>
        </p:sp>
        <p:sp>
          <p:nvSpPr>
            <p:cNvPr id="45" name="Tekstvak 20">
              <a:extLst>
                <a:ext uri="{FF2B5EF4-FFF2-40B4-BE49-F238E27FC236}">
                  <a16:creationId xmlns:a16="http://schemas.microsoft.com/office/drawing/2014/main" id="{9AFDCDC5-1B3B-40ED-8E37-DC8007E0EECD}"/>
                </a:ext>
              </a:extLst>
            </p:cNvPr>
            <p:cNvSpPr txBox="1"/>
            <p:nvPr/>
          </p:nvSpPr>
          <p:spPr>
            <a:xfrm>
              <a:off x="6759704" y="466210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10</a:t>
              </a:r>
            </a:p>
          </p:txBody>
        </p:sp>
        <p:sp>
          <p:nvSpPr>
            <p:cNvPr id="46" name="Tekstvak 21">
              <a:extLst>
                <a:ext uri="{FF2B5EF4-FFF2-40B4-BE49-F238E27FC236}">
                  <a16:creationId xmlns:a16="http://schemas.microsoft.com/office/drawing/2014/main" id="{B66B69F5-BB47-450C-8475-1F571D798EEE}"/>
                </a:ext>
              </a:extLst>
            </p:cNvPr>
            <p:cNvSpPr txBox="1"/>
            <p:nvPr/>
          </p:nvSpPr>
          <p:spPr>
            <a:xfrm>
              <a:off x="6759704" y="397048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15</a:t>
              </a:r>
            </a:p>
          </p:txBody>
        </p:sp>
        <p:sp>
          <p:nvSpPr>
            <p:cNvPr id="47" name="Tekstvak 22">
              <a:extLst>
                <a:ext uri="{FF2B5EF4-FFF2-40B4-BE49-F238E27FC236}">
                  <a16:creationId xmlns:a16="http://schemas.microsoft.com/office/drawing/2014/main" id="{A62E7BCC-53DF-4019-8BD7-A055A6D3DD9E}"/>
                </a:ext>
              </a:extLst>
            </p:cNvPr>
            <p:cNvSpPr txBox="1"/>
            <p:nvPr/>
          </p:nvSpPr>
          <p:spPr>
            <a:xfrm>
              <a:off x="6759704" y="3267240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20</a:t>
              </a:r>
            </a:p>
          </p:txBody>
        </p:sp>
        <p:sp>
          <p:nvSpPr>
            <p:cNvPr id="48" name="Tekstvak 23">
              <a:extLst>
                <a:ext uri="{FF2B5EF4-FFF2-40B4-BE49-F238E27FC236}">
                  <a16:creationId xmlns:a16="http://schemas.microsoft.com/office/drawing/2014/main" id="{66A6F45A-6EAD-444B-AB28-7B1DEDD1BA6D}"/>
                </a:ext>
              </a:extLst>
            </p:cNvPr>
            <p:cNvSpPr txBox="1"/>
            <p:nvPr/>
          </p:nvSpPr>
          <p:spPr>
            <a:xfrm>
              <a:off x="6759704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25</a:t>
              </a:r>
            </a:p>
          </p:txBody>
        </p:sp>
        <p:sp>
          <p:nvSpPr>
            <p:cNvPr id="49" name="Tekstvak 24">
              <a:extLst>
                <a:ext uri="{FF2B5EF4-FFF2-40B4-BE49-F238E27FC236}">
                  <a16:creationId xmlns:a16="http://schemas.microsoft.com/office/drawing/2014/main" id="{56B7C325-74D7-4A0C-9110-1A740D91CE5A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10</a:t>
              </a:r>
            </a:p>
          </p:txBody>
        </p:sp>
        <p:sp>
          <p:nvSpPr>
            <p:cNvPr id="50" name="Tekstvak 25">
              <a:extLst>
                <a:ext uri="{FF2B5EF4-FFF2-40B4-BE49-F238E27FC236}">
                  <a16:creationId xmlns:a16="http://schemas.microsoft.com/office/drawing/2014/main" id="{5223EBDB-67C7-41BD-A5A1-699D6454DEA8}"/>
                </a:ext>
              </a:extLst>
            </p:cNvPr>
            <p:cNvSpPr txBox="1"/>
            <p:nvPr/>
          </p:nvSpPr>
          <p:spPr>
            <a:xfrm>
              <a:off x="839200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20</a:t>
              </a:r>
            </a:p>
          </p:txBody>
        </p:sp>
        <p:sp>
          <p:nvSpPr>
            <p:cNvPr id="51" name="Tekstvak 26">
              <a:extLst>
                <a:ext uri="{FF2B5EF4-FFF2-40B4-BE49-F238E27FC236}">
                  <a16:creationId xmlns:a16="http://schemas.microsoft.com/office/drawing/2014/main" id="{90D3603D-4C7B-4A95-B6CA-ADA7232DFFDC}"/>
                </a:ext>
              </a:extLst>
            </p:cNvPr>
            <p:cNvSpPr txBox="1"/>
            <p:nvPr/>
          </p:nvSpPr>
          <p:spPr>
            <a:xfrm>
              <a:off x="912777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30</a:t>
              </a:r>
            </a:p>
          </p:txBody>
        </p:sp>
        <p:sp>
          <p:nvSpPr>
            <p:cNvPr id="52" name="Tekstvak 27">
              <a:extLst>
                <a:ext uri="{FF2B5EF4-FFF2-40B4-BE49-F238E27FC236}">
                  <a16:creationId xmlns:a16="http://schemas.microsoft.com/office/drawing/2014/main" id="{EB471B8E-8359-47B7-904E-355582E787FF}"/>
                </a:ext>
              </a:extLst>
            </p:cNvPr>
            <p:cNvSpPr txBox="1"/>
            <p:nvPr/>
          </p:nvSpPr>
          <p:spPr>
            <a:xfrm>
              <a:off x="983515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40</a:t>
              </a:r>
            </a:p>
          </p:txBody>
        </p:sp>
        <p:sp>
          <p:nvSpPr>
            <p:cNvPr id="53" name="Tekstvak 28">
              <a:extLst>
                <a:ext uri="{FF2B5EF4-FFF2-40B4-BE49-F238E27FC236}">
                  <a16:creationId xmlns:a16="http://schemas.microsoft.com/office/drawing/2014/main" id="{B16AC451-1FE4-48B4-8407-0FF4C8F44B12}"/>
                </a:ext>
              </a:extLst>
            </p:cNvPr>
            <p:cNvSpPr txBox="1"/>
            <p:nvPr/>
          </p:nvSpPr>
          <p:spPr>
            <a:xfrm>
              <a:off x="1054888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50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23E38BB-84C5-418B-B3A0-96F90011980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Ovaal 15">
            <a:extLst>
              <a:ext uri="{FF2B5EF4-FFF2-40B4-BE49-F238E27FC236}">
                <a16:creationId xmlns:a16="http://schemas.microsoft.com/office/drawing/2014/main" id="{4F9F37F7-4DD9-4CBD-BACF-08289B2229FB}"/>
              </a:ext>
            </a:extLst>
          </p:cNvPr>
          <p:cNvSpPr/>
          <p:nvPr/>
        </p:nvSpPr>
        <p:spPr>
          <a:xfrm>
            <a:off x="8202351" y="2172723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FA44C12E-BB87-41BD-AE36-1DA610555D2F}"/>
              </a:ext>
            </a:extLst>
          </p:cNvPr>
          <p:cNvSpPr/>
          <p:nvPr/>
        </p:nvSpPr>
        <p:spPr>
          <a:xfrm>
            <a:off x="11801911" y="5688552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CF19201-E97C-4E71-B4CA-1D615352A322}"/>
              </a:ext>
            </a:extLst>
          </p:cNvPr>
          <p:cNvCxnSpPr>
            <a:cxnSpLocks/>
          </p:cNvCxnSpPr>
          <p:nvPr/>
        </p:nvCxnSpPr>
        <p:spPr>
          <a:xfrm>
            <a:off x="8278813" y="2245851"/>
            <a:ext cx="3591711" cy="3507249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al 21">
            <a:extLst>
              <a:ext uri="{FF2B5EF4-FFF2-40B4-BE49-F238E27FC236}">
                <a16:creationId xmlns:a16="http://schemas.microsoft.com/office/drawing/2014/main" id="{E70563DF-9D11-40E7-81E8-0F5E012838E0}"/>
              </a:ext>
            </a:extLst>
          </p:cNvPr>
          <p:cNvSpPr/>
          <p:nvPr/>
        </p:nvSpPr>
        <p:spPr>
          <a:xfrm>
            <a:off x="9642511" y="3591663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30DB48F6-C223-435B-AF06-7E801425CD5B}"/>
                  </a:ext>
                </a:extLst>
              </p:cNvPr>
              <p:cNvSpPr txBox="1"/>
              <p:nvPr/>
            </p:nvSpPr>
            <p:spPr>
              <a:xfrm>
                <a:off x="1475647" y="2515685"/>
                <a:ext cx="6058227" cy="932563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NL" sz="16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1600" dirty="0"/>
                  <a:t>  →  25 houthakkersteaks maximaal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i="1" dirty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1,50</m:t>
                        </m:r>
                      </m:den>
                    </m:f>
                    <m:r>
                      <a:rPr lang="nl-NL" sz="16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1600" dirty="0"/>
                  <a:t>  →  50 hamburgers maximaal</a:t>
                </a:r>
              </a:p>
            </p:txBody>
          </p:sp>
        </mc:Choice>
        <mc:Fallback xmlns=""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30DB48F6-C223-435B-AF06-7E801425C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47" y="2515685"/>
                <a:ext cx="6058227" cy="9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0B548D75-D891-40B7-ABEA-74C6D96E0FB8}"/>
                  </a:ext>
                </a:extLst>
              </p:cNvPr>
              <p:cNvSpPr txBox="1"/>
              <p:nvPr/>
            </p:nvSpPr>
            <p:spPr>
              <a:xfrm>
                <a:off x="1499151" y="4440427"/>
                <a:ext cx="6058227" cy="768480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l-NL" sz="1600" dirty="0"/>
                  <a:t>20 hamburgers kosten (20 × 1,50) € 30</a:t>
                </a:r>
              </a:p>
              <a:p>
                <a:r>
                  <a:rPr lang="nl-NL" sz="1600" dirty="0"/>
                  <a:t>Met de overige € 45 kun je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NL" sz="16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1600" dirty="0"/>
                  <a:t>)  15 steaks kopen.</a:t>
                </a:r>
              </a:p>
            </p:txBody>
          </p:sp>
        </mc:Choice>
        <mc:Fallback xmlns=""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0B548D75-D891-40B7-ABEA-74C6D96E0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51" y="4440427"/>
                <a:ext cx="6058227" cy="768480"/>
              </a:xfrm>
              <a:prstGeom prst="rect">
                <a:avLst/>
              </a:prstGeom>
              <a:blipFill>
                <a:blip r:embed="rId5"/>
                <a:stretch>
                  <a:fillRect l="-604" t="-2381" b="-23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kstvak 57">
            <a:extLst>
              <a:ext uri="{FF2B5EF4-FFF2-40B4-BE49-F238E27FC236}">
                <a16:creationId xmlns:a16="http://schemas.microsoft.com/office/drawing/2014/main" id="{D4C92335-DAF3-4782-97E7-1EBA4D1C2DBF}"/>
              </a:ext>
            </a:extLst>
          </p:cNvPr>
          <p:cNvSpPr txBox="1"/>
          <p:nvPr/>
        </p:nvSpPr>
        <p:spPr>
          <a:xfrm>
            <a:off x="1537694" y="5948603"/>
            <a:ext cx="6058227" cy="338554"/>
          </a:xfrm>
          <a:prstGeom prst="rect">
            <a:avLst/>
          </a:prstGeom>
          <a:solidFill>
            <a:srgbClr val="51A04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600" dirty="0"/>
              <a:t>Nee. Punt C ligt boven de budgetlijn.</a:t>
            </a:r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FA0D66F7-6DEE-40DC-B739-978149008FCF}"/>
              </a:ext>
            </a:extLst>
          </p:cNvPr>
          <p:cNvSpPr/>
          <p:nvPr/>
        </p:nvSpPr>
        <p:spPr>
          <a:xfrm>
            <a:off x="10726825" y="4284436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C071773B-035F-4A50-8778-3BF08061929C}"/>
              </a:ext>
            </a:extLst>
          </p:cNvPr>
          <p:cNvSpPr txBox="1"/>
          <p:nvPr/>
        </p:nvSpPr>
        <p:spPr>
          <a:xfrm>
            <a:off x="9675280" y="33277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C9E64ACF-E528-4F07-BB22-666521B49D2E}"/>
              </a:ext>
            </a:extLst>
          </p:cNvPr>
          <p:cNvSpPr txBox="1"/>
          <p:nvPr/>
        </p:nvSpPr>
        <p:spPr>
          <a:xfrm>
            <a:off x="10698082" y="399267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F5E9537-31A7-400A-AF91-EA14798A57CE}"/>
              </a:ext>
            </a:extLst>
          </p:cNvPr>
          <p:cNvCxnSpPr>
            <a:cxnSpLocks/>
          </p:cNvCxnSpPr>
          <p:nvPr/>
        </p:nvCxnSpPr>
        <p:spPr>
          <a:xfrm flipH="1">
            <a:off x="8338274" y="3638170"/>
            <a:ext cx="1275992" cy="0"/>
          </a:xfrm>
          <a:prstGeom prst="line">
            <a:avLst/>
          </a:prstGeom>
          <a:ln w="28575">
            <a:solidFill>
              <a:srgbClr val="51A0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FEAAEFE8-2B53-4024-AC13-0A5844293B2E}"/>
              </a:ext>
            </a:extLst>
          </p:cNvPr>
          <p:cNvCxnSpPr>
            <a:cxnSpLocks/>
          </p:cNvCxnSpPr>
          <p:nvPr/>
        </p:nvCxnSpPr>
        <p:spPr>
          <a:xfrm flipV="1">
            <a:off x="9697126" y="3737895"/>
            <a:ext cx="0" cy="1950657"/>
          </a:xfrm>
          <a:prstGeom prst="line">
            <a:avLst/>
          </a:prstGeom>
          <a:ln w="28575">
            <a:solidFill>
              <a:srgbClr val="51A0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59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animBg="1"/>
      <p:bldP spid="17" grpId="0" animBg="1"/>
      <p:bldP spid="22" grpId="0" animBg="1"/>
      <p:bldP spid="56" grpId="0" animBg="1"/>
      <p:bldP spid="57" grpId="0" animBg="1"/>
      <p:bldP spid="58" grpId="0" animBg="1"/>
      <p:bldP spid="60" grpId="0" animBg="1"/>
      <p:bldP spid="61" grpId="0"/>
      <p:bldP spid="63" grpId="0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1920</TotalTime>
  <Words>757</Words>
  <Application>Microsoft Office PowerPoint</Application>
  <PresentationFormat>Breedbeeld</PresentationFormat>
  <Paragraphs>189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Wingdings</vt:lpstr>
      <vt:lpstr>Thema 3vwo</vt:lpstr>
      <vt:lpstr>Welvaart </vt:lpstr>
      <vt:lpstr>PowerPoint-presentatie</vt:lpstr>
      <vt:lpstr>Niet alles wat ik wil kan</vt:lpstr>
      <vt:lpstr>Schaarste ≠ Zeldzaam</vt:lpstr>
      <vt:lpstr>Welvaart </vt:lpstr>
      <vt:lpstr>Budgetlijn: kiezen</vt:lpstr>
      <vt:lpstr>Budgetlijn: verandering budget</vt:lpstr>
      <vt:lpstr>Budgetlijn: prijsverandering</vt:lpstr>
      <vt:lpstr>PowerPoint-presentatie</vt:lpstr>
      <vt:lpstr>Budgetlijn: opofferingskosten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Welvaart</dc:title>
  <dc:creator>Paul Bloemers</dc:creator>
  <cp:lastModifiedBy>Paul Bloemers</cp:lastModifiedBy>
  <cp:revision>8</cp:revision>
  <dcterms:created xsi:type="dcterms:W3CDTF">2020-08-25T12:49:47Z</dcterms:created>
  <dcterms:modified xsi:type="dcterms:W3CDTF">2020-09-14T11:03:27Z</dcterms:modified>
</cp:coreProperties>
</file>