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1E641-91C7-4EB5-82F9-910199B9F0F4}" type="datetimeFigureOut">
              <a:rPr lang="nl-NL" smtClean="0"/>
              <a:pPr/>
              <a:t>22-9-2011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44A4C-43F3-4515-99AF-4B372E1CC32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07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2" descr="LogoKC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13" y="4572000"/>
            <a:ext cx="30003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7290" y="2285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449" y="49182"/>
            <a:ext cx="6643734" cy="593736"/>
          </a:xfrm>
        </p:spPr>
        <p:txBody>
          <a:bodyPr anchor="t"/>
          <a:lstStyle>
            <a:lvl1pPr algn="l">
              <a:defRPr sz="3000" b="1" cap="none" baseline="0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85918" y="1571612"/>
            <a:ext cx="6772268" cy="22860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4038600" cy="51435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51435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8596" y="11429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928802"/>
            <a:ext cx="4040188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928802"/>
            <a:ext cx="4041775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449" y="134463"/>
            <a:ext cx="6043626" cy="51276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142984"/>
            <a:ext cx="5111750" cy="55007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142984"/>
            <a:ext cx="3008313" cy="55007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85918" y="100010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398CD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21" descr="banner(2).jpg"/>
          <p:cNvPicPr>
            <a:picLocks noChangeAspect="1"/>
          </p:cNvPicPr>
          <p:nvPr/>
        </p:nvPicPr>
        <p:blipFill>
          <a:blip r:embed="rId11" cstate="print"/>
          <a:srcRect t="11687"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71500" y="214313"/>
            <a:ext cx="62579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2053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214313" y="1143000"/>
            <a:ext cx="8472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grpSp>
        <p:nvGrpSpPr>
          <p:cNvPr id="2054" name="Groep 6"/>
          <p:cNvGrpSpPr>
            <a:grpSpLocks/>
          </p:cNvGrpSpPr>
          <p:nvPr/>
        </p:nvGrpSpPr>
        <p:grpSpPr bwMode="auto">
          <a:xfrm>
            <a:off x="0" y="923925"/>
            <a:ext cx="9144000" cy="71438"/>
            <a:chOff x="0" y="642918"/>
            <a:chExt cx="9144000" cy="71438"/>
          </a:xfrm>
        </p:grpSpPr>
        <p:sp>
          <p:nvSpPr>
            <p:cNvPr id="9" name="Trapezium 8"/>
            <p:cNvSpPr/>
            <p:nvPr/>
          </p:nvSpPr>
          <p:spPr>
            <a:xfrm>
              <a:off x="4071938" y="642918"/>
              <a:ext cx="2500312" cy="71438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8429625" y="642918"/>
              <a:ext cx="714375" cy="714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1" name="Trapezium 10"/>
            <p:cNvSpPr/>
            <p:nvPr/>
          </p:nvSpPr>
          <p:spPr>
            <a:xfrm>
              <a:off x="6429375" y="642918"/>
              <a:ext cx="2071688" cy="71438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2" name="Rechthoek 11"/>
            <p:cNvSpPr/>
            <p:nvPr/>
          </p:nvSpPr>
          <p:spPr>
            <a:xfrm>
              <a:off x="0" y="642918"/>
              <a:ext cx="357188" cy="714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3" name="Parallellogram 12"/>
            <p:cNvSpPr/>
            <p:nvPr/>
          </p:nvSpPr>
          <p:spPr>
            <a:xfrm>
              <a:off x="285750" y="642918"/>
              <a:ext cx="2071688" cy="71438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4" name="Trapezium 13"/>
            <p:cNvSpPr/>
            <p:nvPr/>
          </p:nvSpPr>
          <p:spPr>
            <a:xfrm>
              <a:off x="2143125" y="642918"/>
              <a:ext cx="2000250" cy="71438"/>
            </a:xfrm>
            <a:prstGeom prst="trapezoid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</p:grpSp>
      <p:grpSp>
        <p:nvGrpSpPr>
          <p:cNvPr id="2055" name="Groep 14"/>
          <p:cNvGrpSpPr>
            <a:grpSpLocks/>
          </p:cNvGrpSpPr>
          <p:nvPr/>
        </p:nvGrpSpPr>
        <p:grpSpPr bwMode="auto">
          <a:xfrm>
            <a:off x="7089775" y="206375"/>
            <a:ext cx="1866900" cy="300038"/>
            <a:chOff x="7089672" y="205784"/>
            <a:chExt cx="1866793" cy="300894"/>
          </a:xfrm>
        </p:grpSpPr>
        <p:sp>
          <p:nvSpPr>
            <p:cNvPr id="16" name="Afgeronde rechthoek 15"/>
            <p:cNvSpPr/>
            <p:nvPr/>
          </p:nvSpPr>
          <p:spPr>
            <a:xfrm rot="21024463">
              <a:off x="7143644" y="213745"/>
              <a:ext cx="500034" cy="286565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dirty="0"/>
            </a:p>
          </p:txBody>
        </p:sp>
        <p:sp>
          <p:nvSpPr>
            <p:cNvPr id="17" name="Afgeronde rechthoek 16"/>
            <p:cNvSpPr/>
            <p:nvPr/>
          </p:nvSpPr>
          <p:spPr>
            <a:xfrm rot="20329155">
              <a:off x="7562720" y="205784"/>
              <a:ext cx="500034" cy="28497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8" name="Afgeronde rechthoek 17"/>
            <p:cNvSpPr/>
            <p:nvPr/>
          </p:nvSpPr>
          <p:spPr>
            <a:xfrm rot="576698">
              <a:off x="8000845" y="213745"/>
              <a:ext cx="500034" cy="286565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19" name="Afgeronde rechthoek 18"/>
            <p:cNvSpPr/>
            <p:nvPr/>
          </p:nvSpPr>
          <p:spPr>
            <a:xfrm rot="20773746">
              <a:off x="8429445" y="213745"/>
              <a:ext cx="500034" cy="28656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7089672" y="213745"/>
              <a:ext cx="1866793" cy="2929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300" b="1" dirty="0" err="1">
                  <a:solidFill>
                    <a:schemeClr val="bg1"/>
                  </a:solidFill>
                  <a:latin typeface="+mn-lt"/>
                </a:rPr>
                <a:t>www.economielokaal.nl</a:t>
              </a:r>
              <a:endParaRPr lang="nl-NL" sz="13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cxnSp>
        <p:nvCxnSpPr>
          <p:cNvPr id="21" name="Rechte verbindingslijn 20"/>
          <p:cNvCxnSpPr/>
          <p:nvPr/>
        </p:nvCxnSpPr>
        <p:spPr>
          <a:xfrm>
            <a:off x="0" y="1000125"/>
            <a:ext cx="9144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ransition spd="slow">
    <p:push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8A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A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Introductie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933056"/>
            <a:ext cx="2664296" cy="2231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000" r="6000"/>
          <a:stretch>
            <a:fillRect/>
          </a:stretch>
        </p:blipFill>
        <p:spPr bwMode="auto">
          <a:xfrm>
            <a:off x="971600" y="4221088"/>
            <a:ext cx="3168352" cy="2113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3928" r="2191" b="2836"/>
          <a:stretch>
            <a:fillRect/>
          </a:stretch>
        </p:blipFill>
        <p:spPr bwMode="auto">
          <a:xfrm>
            <a:off x="2267744" y="1268760"/>
            <a:ext cx="2981917" cy="2148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kstvak 7"/>
          <p:cNvSpPr txBox="1"/>
          <p:nvPr/>
        </p:nvSpPr>
        <p:spPr>
          <a:xfrm rot="20894571">
            <a:off x="3576323" y="3004896"/>
            <a:ext cx="5091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 smtClean="0"/>
              <a:t>Waar gaat dit over ????</a:t>
            </a:r>
            <a:endParaRPr lang="nl-NL" sz="36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Mindmapping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Stap 1</a:t>
            </a:r>
            <a:br>
              <a:rPr lang="nl-NL" dirty="0" smtClean="0"/>
            </a:br>
            <a:r>
              <a:rPr lang="nl-NL" sz="2400" dirty="0" smtClean="0"/>
              <a:t>schrijf 10 – 15 woorden op een </a:t>
            </a:r>
            <a:r>
              <a:rPr lang="nl-NL" sz="2400" dirty="0" err="1" smtClean="0"/>
              <a:t>post-it</a:t>
            </a:r>
            <a:r>
              <a:rPr lang="nl-NL" sz="2400" dirty="0" smtClean="0"/>
              <a:t> waar jij</a:t>
            </a:r>
            <a:br>
              <a:rPr lang="nl-NL" sz="2400" dirty="0" smtClean="0"/>
            </a:br>
            <a:r>
              <a:rPr lang="nl-NL" sz="2400" dirty="0" smtClean="0"/>
              <a:t>aan denkt bij vergrijzing (per </a:t>
            </a:r>
            <a:r>
              <a:rPr lang="nl-NL" sz="2400" dirty="0" err="1" smtClean="0"/>
              <a:t>post-it</a:t>
            </a:r>
            <a:r>
              <a:rPr lang="nl-NL" sz="2400" dirty="0" smtClean="0"/>
              <a:t> één woord)</a:t>
            </a:r>
            <a:endParaRPr lang="nl-NL" sz="2800" dirty="0" smtClean="0"/>
          </a:p>
          <a:p>
            <a:r>
              <a:rPr lang="nl-NL" dirty="0" smtClean="0"/>
              <a:t>Stap 2</a:t>
            </a:r>
            <a:br>
              <a:rPr lang="nl-NL" dirty="0" smtClean="0"/>
            </a:br>
            <a:r>
              <a:rPr lang="nl-NL" sz="2400" dirty="0"/>
              <a:t>groepeer de </a:t>
            </a:r>
            <a:r>
              <a:rPr lang="nl-NL" sz="2400" dirty="0" smtClean="0"/>
              <a:t>woorden</a:t>
            </a:r>
            <a:endParaRPr lang="nl-NL" sz="2400" dirty="0"/>
          </a:p>
          <a:p>
            <a:r>
              <a:rPr lang="nl-NL" dirty="0" smtClean="0"/>
              <a:t>Stap 3</a:t>
            </a:r>
            <a:br>
              <a:rPr lang="nl-NL" dirty="0" smtClean="0"/>
            </a:br>
            <a:r>
              <a:rPr lang="nl-NL" sz="2400" dirty="0"/>
              <a:t>plak de woorden om het </a:t>
            </a:r>
            <a:r>
              <a:rPr lang="nl-NL" sz="2400" dirty="0" smtClean="0"/>
              <a:t>begrip</a:t>
            </a:r>
            <a:br>
              <a:rPr lang="nl-NL" sz="2400" dirty="0" smtClean="0"/>
            </a:br>
            <a:r>
              <a:rPr lang="nl-NL" sz="2400" dirty="0" smtClean="0"/>
              <a:t>vergrijzing </a:t>
            </a:r>
            <a:r>
              <a:rPr lang="nl-NL" sz="2400" dirty="0"/>
              <a:t>en geef met pijlen / 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lijnen </a:t>
            </a:r>
            <a:r>
              <a:rPr lang="nl-NL" sz="2400" dirty="0"/>
              <a:t>verbanden aan </a:t>
            </a:r>
            <a:r>
              <a:rPr lang="nl-NL" sz="2400" dirty="0" smtClean="0"/>
              <a:t>en benoem</a:t>
            </a:r>
            <a:br>
              <a:rPr lang="nl-NL" sz="2400" dirty="0" smtClean="0"/>
            </a:br>
            <a:r>
              <a:rPr lang="nl-NL" sz="2400" dirty="0" smtClean="0"/>
              <a:t>die verbanden (</a:t>
            </a:r>
            <a:r>
              <a:rPr lang="nl-NL" sz="2000" dirty="0" smtClean="0"/>
              <a:t>laat een stuk rechts </a:t>
            </a:r>
            <a:br>
              <a:rPr lang="nl-NL" sz="2000" dirty="0" smtClean="0"/>
            </a:br>
            <a:r>
              <a:rPr lang="nl-NL" sz="2000" dirty="0" smtClean="0"/>
              <a:t>open voor de beoordeling</a:t>
            </a:r>
            <a:r>
              <a:rPr lang="nl-NL" sz="2400" dirty="0" smtClean="0"/>
              <a:t>)</a:t>
            </a:r>
            <a:endParaRPr lang="nl-NL" sz="2400" dirty="0"/>
          </a:p>
        </p:txBody>
      </p:sp>
      <p:sp>
        <p:nvSpPr>
          <p:cNvPr id="58" name="Tijdelijke aanduiding voor voettekst 57"/>
          <p:cNvSpPr>
            <a:spLocks noGrp="1"/>
          </p:cNvSpPr>
          <p:nvPr>
            <p:ph type="ftr" sz="quarter" idx="4294967295"/>
          </p:nvPr>
        </p:nvSpPr>
        <p:spPr>
          <a:xfrm>
            <a:off x="0" y="64214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Les 1 - vergrijzing</a:t>
            </a:r>
            <a:endParaRPr lang="nl-NL" dirty="0"/>
          </a:p>
        </p:txBody>
      </p:sp>
      <p:grpSp>
        <p:nvGrpSpPr>
          <p:cNvPr id="51" name="Groep 50"/>
          <p:cNvGrpSpPr/>
          <p:nvPr/>
        </p:nvGrpSpPr>
        <p:grpSpPr>
          <a:xfrm>
            <a:off x="7658186" y="1964515"/>
            <a:ext cx="861073" cy="931025"/>
            <a:chOff x="7658186" y="1964515"/>
            <a:chExt cx="861073" cy="9310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4928" t="10419" r="14928" b="12548"/>
            <a:stretch>
              <a:fillRect/>
            </a:stretch>
          </p:blipFill>
          <p:spPr bwMode="auto">
            <a:xfrm rot="1207209">
              <a:off x="7658186" y="1964515"/>
              <a:ext cx="861073" cy="93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kstvak 48"/>
            <p:cNvSpPr txBox="1"/>
            <p:nvPr/>
          </p:nvSpPr>
          <p:spPr>
            <a:xfrm rot="1203385">
              <a:off x="7690591" y="2195171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woord</a:t>
              </a:r>
              <a:endParaRPr lang="nl-N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5724128" y="4149080"/>
            <a:ext cx="3312368" cy="2088232"/>
            <a:chOff x="5724128" y="4149080"/>
            <a:chExt cx="3312368" cy="2088232"/>
          </a:xfrm>
        </p:grpSpPr>
        <p:sp>
          <p:nvSpPr>
            <p:cNvPr id="8" name="Rechthoek 7"/>
            <p:cNvSpPr/>
            <p:nvPr/>
          </p:nvSpPr>
          <p:spPr>
            <a:xfrm>
              <a:off x="5724128" y="4149080"/>
              <a:ext cx="3240360" cy="2088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Ovaal 8"/>
            <p:cNvSpPr/>
            <p:nvPr/>
          </p:nvSpPr>
          <p:spPr>
            <a:xfrm>
              <a:off x="6804248" y="5013176"/>
              <a:ext cx="1296144" cy="3600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100" b="1" dirty="0" smtClean="0">
                  <a:solidFill>
                    <a:schemeClr val="tx1"/>
                  </a:solidFill>
                </a:rPr>
                <a:t>vergrijzing</a:t>
              </a:r>
              <a:endParaRPr lang="nl-NL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5796136" y="4365104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5796136" y="4797152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6444208" y="4509120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7452320" y="5733256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8028384" y="5373216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6516216" y="5661248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928" t="10419" r="14928" b="12548"/>
            <a:stretch>
              <a:fillRect/>
            </a:stretch>
          </p:blipFill>
          <p:spPr bwMode="auto">
            <a:xfrm>
              <a:off x="7740352" y="4437112"/>
              <a:ext cx="288032" cy="3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Rechte verbindingslijn met pijl 27"/>
            <p:cNvCxnSpPr>
              <a:stCxn id="12" idx="3"/>
              <a:endCxn id="9" idx="1"/>
            </p:cNvCxnSpPr>
            <p:nvPr/>
          </p:nvCxnSpPr>
          <p:spPr>
            <a:xfrm>
              <a:off x="6732240" y="4664836"/>
              <a:ext cx="261824" cy="4010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/>
            <p:cNvCxnSpPr>
              <a:stCxn id="10" idx="3"/>
              <a:endCxn id="12" idx="1"/>
            </p:cNvCxnSpPr>
            <p:nvPr/>
          </p:nvCxnSpPr>
          <p:spPr>
            <a:xfrm>
              <a:off x="6084168" y="4520820"/>
              <a:ext cx="360040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/>
            <p:cNvCxnSpPr>
              <a:stCxn id="11" idx="3"/>
              <a:endCxn id="12" idx="1"/>
            </p:cNvCxnSpPr>
            <p:nvPr/>
          </p:nvCxnSpPr>
          <p:spPr>
            <a:xfrm flipV="1">
              <a:off x="6084168" y="4664836"/>
              <a:ext cx="36004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met pijl 33"/>
            <p:cNvCxnSpPr>
              <a:stCxn id="15" idx="0"/>
              <a:endCxn id="11" idx="2"/>
            </p:cNvCxnSpPr>
            <p:nvPr/>
          </p:nvCxnSpPr>
          <p:spPr>
            <a:xfrm rot="16200000" flipV="1">
              <a:off x="6023860" y="5024876"/>
              <a:ext cx="552665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/>
            <p:cNvCxnSpPr>
              <a:stCxn id="15" idx="0"/>
              <a:endCxn id="9" idx="3"/>
            </p:cNvCxnSpPr>
            <p:nvPr/>
          </p:nvCxnSpPr>
          <p:spPr>
            <a:xfrm rot="5400000" flipH="1" flipV="1">
              <a:off x="6656769" y="5323953"/>
              <a:ext cx="340759" cy="3338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chte verbindingslijn met pijl 37"/>
            <p:cNvCxnSpPr>
              <a:stCxn id="9" idx="4"/>
            </p:cNvCxnSpPr>
            <p:nvPr/>
          </p:nvCxnSpPr>
          <p:spPr>
            <a:xfrm rot="16200000" flipH="1">
              <a:off x="7344308" y="5481228"/>
              <a:ext cx="360040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echte verbindingslijn met pijl 39"/>
            <p:cNvCxnSpPr>
              <a:stCxn id="13" idx="3"/>
            </p:cNvCxnSpPr>
            <p:nvPr/>
          </p:nvCxnSpPr>
          <p:spPr>
            <a:xfrm flipV="1">
              <a:off x="7740352" y="4797152"/>
              <a:ext cx="144016" cy="10918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>
              <a:stCxn id="13" idx="3"/>
              <a:endCxn id="14" idx="1"/>
            </p:cNvCxnSpPr>
            <p:nvPr/>
          </p:nvCxnSpPr>
          <p:spPr>
            <a:xfrm flipV="1">
              <a:off x="7740352" y="5528932"/>
              <a:ext cx="288032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echte verbindingslijn 43"/>
            <p:cNvCxnSpPr>
              <a:stCxn id="14" idx="1"/>
              <a:endCxn id="9" idx="5"/>
            </p:cNvCxnSpPr>
            <p:nvPr/>
          </p:nvCxnSpPr>
          <p:spPr>
            <a:xfrm rot="10800000">
              <a:off x="7910576" y="5320490"/>
              <a:ext cx="117808" cy="2084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Rechte verbindingslijn met pijl 45"/>
            <p:cNvCxnSpPr>
              <a:stCxn id="16" idx="1"/>
              <a:endCxn id="12" idx="3"/>
            </p:cNvCxnSpPr>
            <p:nvPr/>
          </p:nvCxnSpPr>
          <p:spPr>
            <a:xfrm rot="10800000" flipV="1">
              <a:off x="6732240" y="4592828"/>
              <a:ext cx="1008112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kstvak 46"/>
            <p:cNvSpPr txBox="1"/>
            <p:nvPr/>
          </p:nvSpPr>
          <p:spPr>
            <a:xfrm rot="21420291">
              <a:off x="6882398" y="4430797"/>
              <a:ext cx="720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00" dirty="0" smtClean="0"/>
                <a:t>Zorgt voor</a:t>
              </a:r>
              <a:endParaRPr lang="nl-NL" sz="900" dirty="0"/>
            </a:p>
          </p:txBody>
        </p:sp>
        <p:sp>
          <p:nvSpPr>
            <p:cNvPr id="48" name="Tekstvak 47"/>
            <p:cNvSpPr txBox="1"/>
            <p:nvPr/>
          </p:nvSpPr>
          <p:spPr>
            <a:xfrm rot="2363426">
              <a:off x="5919057" y="5318879"/>
              <a:ext cx="7200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900" dirty="0" smtClean="0"/>
                <a:t>stijgt als</a:t>
              </a:r>
              <a:endParaRPr lang="nl-NL" sz="900" dirty="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8316416" y="4149080"/>
              <a:ext cx="720080" cy="20882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6" name="Tekstvak 55"/>
            <p:cNvSpPr txBox="1"/>
            <p:nvPr/>
          </p:nvSpPr>
          <p:spPr>
            <a:xfrm>
              <a:off x="8316416" y="4149080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00" dirty="0" smtClean="0"/>
                <a:t>Beoordeling</a:t>
              </a:r>
              <a:endParaRPr lang="nl-NL" sz="700" dirty="0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Bespreking resultaat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sz="2800" dirty="0" smtClean="0"/>
              <a:t>Twee groepen ruilen elkaars </a:t>
            </a:r>
            <a:r>
              <a:rPr lang="nl-NL" sz="2800" dirty="0" err="1" smtClean="0"/>
              <a:t>mindmap</a:t>
            </a:r>
            <a:endParaRPr lang="nl-NL" sz="2800" dirty="0" smtClean="0"/>
          </a:p>
          <a:p>
            <a:pPr>
              <a:spcAft>
                <a:spcPts val="600"/>
              </a:spcAft>
            </a:pPr>
            <a:r>
              <a:rPr lang="nl-NL" sz="2800" dirty="0" smtClean="0"/>
              <a:t>Andere groep ‘beoordeelt’ de </a:t>
            </a:r>
            <a:r>
              <a:rPr lang="nl-NL" sz="2800" dirty="0" err="1" smtClean="0"/>
              <a:t>mindmap</a:t>
            </a:r>
            <a:r>
              <a:rPr lang="nl-NL" sz="2800" dirty="0" smtClean="0"/>
              <a:t>:</a:t>
            </a:r>
          </a:p>
          <a:p>
            <a:pPr lvl="1">
              <a:spcAft>
                <a:spcPts val="600"/>
              </a:spcAft>
            </a:pPr>
            <a:r>
              <a:rPr lang="nl-NL" sz="2400" dirty="0" smtClean="0"/>
              <a:t>Schrijf op wat je goed vindt aan deze </a:t>
            </a:r>
            <a:r>
              <a:rPr lang="nl-NL" sz="2400" dirty="0" err="1" smtClean="0"/>
              <a:t>mindmap</a:t>
            </a:r>
            <a:endParaRPr lang="nl-NL" sz="2400" dirty="0" smtClean="0"/>
          </a:p>
          <a:p>
            <a:pPr lvl="1">
              <a:spcAft>
                <a:spcPts val="600"/>
              </a:spcAft>
            </a:pPr>
            <a:r>
              <a:rPr lang="nl-NL" sz="2400" dirty="0" smtClean="0"/>
              <a:t>Formuleer vragen over onduidelijkheden</a:t>
            </a:r>
          </a:p>
          <a:p>
            <a:pPr lvl="1">
              <a:spcAft>
                <a:spcPts val="600"/>
              </a:spcAft>
            </a:pPr>
            <a:r>
              <a:rPr lang="nl-NL" sz="2400" dirty="0" smtClean="0"/>
              <a:t>Schrijf op wat je mist in het schema</a:t>
            </a:r>
          </a:p>
          <a:p>
            <a:pPr lvl="1">
              <a:spcAft>
                <a:spcPts val="600"/>
              </a:spcAft>
            </a:pPr>
            <a:r>
              <a:rPr lang="nl-NL" sz="2400" dirty="0" smtClean="0"/>
              <a:t>Schrijf op als er in jouw ogen iets fout is (</a:t>
            </a:r>
            <a:r>
              <a:rPr lang="nl-NL" sz="2400" dirty="0" err="1" smtClean="0"/>
              <a:t>mét</a:t>
            </a:r>
            <a:r>
              <a:rPr lang="nl-NL" sz="2400" dirty="0" smtClean="0"/>
              <a:t> motivering)</a:t>
            </a:r>
          </a:p>
          <a:p>
            <a:pPr>
              <a:spcAft>
                <a:spcPts val="600"/>
              </a:spcAft>
            </a:pPr>
            <a:r>
              <a:rPr lang="nl-NL" sz="2800" dirty="0" smtClean="0"/>
              <a:t>Twee groepen bespreken om beurten met elkaar de beide </a:t>
            </a:r>
            <a:r>
              <a:rPr lang="nl-NL" sz="2800" dirty="0" err="1" smtClean="0"/>
              <a:t>mindmaps</a:t>
            </a:r>
            <a:endParaRPr lang="nl-NL" sz="2800" dirty="0" smtClean="0"/>
          </a:p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294967295"/>
          </p:nvPr>
        </p:nvSpPr>
        <p:spPr>
          <a:xfrm>
            <a:off x="0" y="64214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Les 1 - vergrijzing</a:t>
            </a:r>
            <a:endParaRPr lang="nl-NL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Klassikale nabespreking</a:t>
            </a:r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4294967295"/>
          </p:nvPr>
        </p:nvSpPr>
        <p:spPr>
          <a:xfrm>
            <a:off x="0" y="64214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Les 1 - vergrijzing</a:t>
            </a:r>
            <a:endParaRPr lang="nl-NL"/>
          </a:p>
        </p:txBody>
      </p:sp>
      <p:pic>
        <p:nvPicPr>
          <p:cNvPr id="6" name="Afbeelding 5" descr="omagrij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132856"/>
            <a:ext cx="3658517" cy="322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72816"/>
            <a:ext cx="4592183" cy="361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Duur? - de oplossing is simpel !</a:t>
            </a:r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294967295"/>
          </p:nvPr>
        </p:nvSpPr>
        <p:spPr>
          <a:xfrm>
            <a:off x="0" y="64214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Les 2 - vergrijzing</a:t>
            </a:r>
            <a:endParaRPr lang="nl-NL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ShockwaveFlash1" r:id="rId2" imgW="6152381" imgH="4488089"/>
        </mc:Choice>
        <mc:Fallback>
          <p:control name="ShockwaveFlash1" r:id="rId2" imgW="6152381" imgH="4488089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76375" y="1557338"/>
                  <a:ext cx="6151563" cy="4487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Lagerhuis-discussie</a:t>
            </a:r>
            <a:endParaRPr lang="nl-NL" dirty="0"/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3970784" cy="51435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l-NL" sz="2400" dirty="0" smtClean="0"/>
              <a:t>5 minuten samen argumenten verzinnen (</a:t>
            </a:r>
            <a:r>
              <a:rPr lang="nl-NL" sz="1800" dirty="0" smtClean="0"/>
              <a:t>jury: beoordelingscriteria</a:t>
            </a:r>
            <a:r>
              <a:rPr lang="nl-NL" sz="24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nl-NL" sz="2400" dirty="0" smtClean="0"/>
              <a:t>3 minuten per zijde pleidooi</a:t>
            </a:r>
          </a:p>
          <a:p>
            <a:pPr>
              <a:spcAft>
                <a:spcPts val="600"/>
              </a:spcAft>
            </a:pPr>
            <a:r>
              <a:rPr lang="nl-NL" sz="2400" dirty="0" smtClean="0"/>
              <a:t>daarna discussie: slechts 1 persoon aan het woord</a:t>
            </a:r>
          </a:p>
          <a:p>
            <a:pPr>
              <a:spcAft>
                <a:spcPts val="600"/>
              </a:spcAft>
            </a:pPr>
            <a:r>
              <a:rPr lang="nl-NL" sz="2400" dirty="0" smtClean="0"/>
              <a:t>Jury wijst winnaar aan (</a:t>
            </a:r>
            <a:r>
              <a:rPr lang="nl-NL" sz="2400" dirty="0" err="1" smtClean="0"/>
              <a:t>én</a:t>
            </a:r>
            <a:r>
              <a:rPr lang="nl-NL" sz="2400" dirty="0" smtClean="0"/>
              <a:t> individuele prijs voor beste debater)</a:t>
            </a:r>
            <a:endParaRPr lang="nl-NL" sz="2400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4294967295"/>
          </p:nvPr>
        </p:nvSpPr>
        <p:spPr>
          <a:xfrm>
            <a:off x="0" y="642143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Les 2 - vergrijzing</a:t>
            </a:r>
            <a:endParaRPr lang="nl-NL"/>
          </a:p>
        </p:txBody>
      </p:sp>
      <p:sp>
        <p:nvSpPr>
          <p:cNvPr id="3" name="Afgeronde rechthoek 2"/>
          <p:cNvSpPr/>
          <p:nvPr/>
        </p:nvSpPr>
        <p:spPr>
          <a:xfrm>
            <a:off x="4463496" y="2204864"/>
            <a:ext cx="792088" cy="3168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Afgeronde rechthoek 4"/>
          <p:cNvSpPr/>
          <p:nvPr/>
        </p:nvSpPr>
        <p:spPr>
          <a:xfrm>
            <a:off x="6012160" y="1628800"/>
            <a:ext cx="136815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/>
              <a:t>Voorzitter</a:t>
            </a:r>
            <a:endParaRPr lang="nl-NL" b="1" dirty="0"/>
          </a:p>
        </p:txBody>
      </p:sp>
      <p:sp>
        <p:nvSpPr>
          <p:cNvPr id="8" name="Afgeronde rechthoek 7"/>
          <p:cNvSpPr/>
          <p:nvPr/>
        </p:nvSpPr>
        <p:spPr>
          <a:xfrm rot="5400000">
            <a:off x="6299700" y="4257092"/>
            <a:ext cx="792088" cy="3168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fgeronde rechthoek 8"/>
          <p:cNvSpPr/>
          <p:nvPr/>
        </p:nvSpPr>
        <p:spPr>
          <a:xfrm>
            <a:off x="8135904" y="2204864"/>
            <a:ext cx="792088" cy="3168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 rot="16200000">
            <a:off x="3626219" y="3435373"/>
            <a:ext cx="2475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Voorstanders</a:t>
            </a:r>
            <a:endParaRPr lang="nl-NL" sz="2800" b="1" dirty="0"/>
          </a:p>
        </p:txBody>
      </p:sp>
      <p:sp>
        <p:nvSpPr>
          <p:cNvPr id="12" name="Tekstvak 11"/>
          <p:cNvSpPr txBox="1"/>
          <p:nvPr/>
        </p:nvSpPr>
        <p:spPr>
          <a:xfrm rot="5400000">
            <a:off x="7182536" y="3518272"/>
            <a:ext cx="2717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Tegenstanders</a:t>
            </a:r>
            <a:endParaRPr lang="nl-NL" sz="28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6191688" y="5589240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Jury</a:t>
            </a:r>
            <a:endParaRPr lang="nl-NL" sz="2800" b="1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Afsluiting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groep argumenteerde het beste?</a:t>
            </a:r>
          </a:p>
          <a:p>
            <a:endParaRPr lang="nl-NL" dirty="0"/>
          </a:p>
          <a:p>
            <a:r>
              <a:rPr lang="nl-NL" dirty="0" smtClean="0"/>
              <a:t>Wie was de beste debater?</a:t>
            </a:r>
          </a:p>
          <a:p>
            <a:endParaRPr lang="nl-NL" dirty="0"/>
          </a:p>
          <a:p>
            <a:r>
              <a:rPr lang="nl-NL" dirty="0" smtClean="0"/>
              <a:t>Was dit echt?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87" y="3717032"/>
            <a:ext cx="38100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1583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economielokaa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economielokaal</Template>
  <TotalTime>599</TotalTime>
  <Words>164</Words>
  <Application>Microsoft Office PowerPoint</Application>
  <PresentationFormat>Diavoorstelling (4:3)</PresentationFormat>
  <Paragraphs>41</Paragraphs>
  <Slides>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8" baseType="lpstr">
      <vt:lpstr>economielokaal</vt:lpstr>
      <vt:lpstr>Introductie</vt:lpstr>
      <vt:lpstr>Mindmapping</vt:lpstr>
      <vt:lpstr>Bespreking resultaat</vt:lpstr>
      <vt:lpstr>Klassikale nabespreking</vt:lpstr>
      <vt:lpstr>Duur? - de oplossing is simpel !</vt:lpstr>
      <vt:lpstr>Lagerhuis-discussie</vt:lpstr>
      <vt:lpstr>Afsluiting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Paul Bloemers</dc:creator>
  <cp:lastModifiedBy>Blm</cp:lastModifiedBy>
  <cp:revision>23</cp:revision>
  <dcterms:created xsi:type="dcterms:W3CDTF">2010-12-02T22:01:52Z</dcterms:created>
  <dcterms:modified xsi:type="dcterms:W3CDTF">2011-09-22T12:29:35Z</dcterms:modified>
</cp:coreProperties>
</file>