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59" r:id="rId7"/>
    <p:sldId id="260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22" descr="LogoKC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13" y="4572000"/>
            <a:ext cx="3000375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449" y="49182"/>
            <a:ext cx="6643734" cy="593736"/>
          </a:xfrm>
        </p:spPr>
        <p:txBody>
          <a:bodyPr anchor="t"/>
          <a:lstStyle>
            <a:lvl1pPr algn="l">
              <a:defRPr sz="3000" b="1" cap="none" baseline="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785918" y="1571612"/>
            <a:ext cx="6772268" cy="22860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4038600" cy="5143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5143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45720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3438" y="11429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928802"/>
            <a:ext cx="4041775" cy="45720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449" y="134463"/>
            <a:ext cx="6043626" cy="512768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142984"/>
            <a:ext cx="5111750" cy="55007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142984"/>
            <a:ext cx="3008313" cy="55007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85918" y="100010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398CD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Afbeelding 21" descr="banner(2).jpg"/>
          <p:cNvPicPr>
            <a:picLocks noChangeAspect="1"/>
          </p:cNvPicPr>
          <p:nvPr/>
        </p:nvPicPr>
        <p:blipFill>
          <a:blip r:embed="rId11" cstate="print"/>
          <a:srcRect t="11687"/>
          <a:stretch>
            <a:fillRect/>
          </a:stretch>
        </p:blipFill>
        <p:spPr bwMode="auto">
          <a:xfrm>
            <a:off x="0" y="0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571500" y="214313"/>
            <a:ext cx="62579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2053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214313" y="1143000"/>
            <a:ext cx="8472487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grpSp>
        <p:nvGrpSpPr>
          <p:cNvPr id="2054" name="Groep 6"/>
          <p:cNvGrpSpPr>
            <a:grpSpLocks/>
          </p:cNvGrpSpPr>
          <p:nvPr/>
        </p:nvGrpSpPr>
        <p:grpSpPr bwMode="auto">
          <a:xfrm>
            <a:off x="0" y="923925"/>
            <a:ext cx="9144000" cy="71438"/>
            <a:chOff x="0" y="642918"/>
            <a:chExt cx="9144000" cy="71438"/>
          </a:xfrm>
        </p:grpSpPr>
        <p:sp>
          <p:nvSpPr>
            <p:cNvPr id="9" name="Trapezium 8"/>
            <p:cNvSpPr/>
            <p:nvPr/>
          </p:nvSpPr>
          <p:spPr>
            <a:xfrm>
              <a:off x="4071938" y="642918"/>
              <a:ext cx="2500312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8429625" y="642918"/>
              <a:ext cx="714375" cy="7143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1" name="Trapezium 10"/>
            <p:cNvSpPr/>
            <p:nvPr/>
          </p:nvSpPr>
          <p:spPr>
            <a:xfrm>
              <a:off x="6429375" y="642918"/>
              <a:ext cx="2071688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642918"/>
              <a:ext cx="357188" cy="7143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3" name="Parallellogram 12"/>
            <p:cNvSpPr/>
            <p:nvPr/>
          </p:nvSpPr>
          <p:spPr>
            <a:xfrm>
              <a:off x="285750" y="642918"/>
              <a:ext cx="2071688" cy="71438"/>
            </a:xfrm>
            <a:prstGeom prst="parallelogram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4" name="Trapezium 13"/>
            <p:cNvSpPr/>
            <p:nvPr/>
          </p:nvSpPr>
          <p:spPr>
            <a:xfrm>
              <a:off x="2143125" y="642918"/>
              <a:ext cx="2000250" cy="71438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</p:grpSp>
      <p:grpSp>
        <p:nvGrpSpPr>
          <p:cNvPr id="2055" name="Groep 14"/>
          <p:cNvGrpSpPr>
            <a:grpSpLocks/>
          </p:cNvGrpSpPr>
          <p:nvPr/>
        </p:nvGrpSpPr>
        <p:grpSpPr bwMode="auto">
          <a:xfrm>
            <a:off x="7089775" y="206375"/>
            <a:ext cx="1866900" cy="300038"/>
            <a:chOff x="7089672" y="205784"/>
            <a:chExt cx="1866793" cy="300894"/>
          </a:xfrm>
        </p:grpSpPr>
        <p:sp>
          <p:nvSpPr>
            <p:cNvPr id="16" name="Afgeronde rechthoek 15"/>
            <p:cNvSpPr/>
            <p:nvPr/>
          </p:nvSpPr>
          <p:spPr>
            <a:xfrm rot="21024463">
              <a:off x="7143644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 dirty="0"/>
            </a:p>
          </p:txBody>
        </p:sp>
        <p:sp>
          <p:nvSpPr>
            <p:cNvPr id="17" name="Afgeronde rechthoek 16"/>
            <p:cNvSpPr/>
            <p:nvPr/>
          </p:nvSpPr>
          <p:spPr>
            <a:xfrm rot="20329155">
              <a:off x="7562720" y="205784"/>
              <a:ext cx="500034" cy="284974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8" name="Afgeronde rechthoek 17"/>
            <p:cNvSpPr/>
            <p:nvPr/>
          </p:nvSpPr>
          <p:spPr>
            <a:xfrm rot="576698">
              <a:off x="8000845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19" name="Afgeronde rechthoek 18"/>
            <p:cNvSpPr/>
            <p:nvPr/>
          </p:nvSpPr>
          <p:spPr>
            <a:xfrm rot="20773746">
              <a:off x="8429445" y="213745"/>
              <a:ext cx="500034" cy="286565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089672" y="213745"/>
              <a:ext cx="1866793" cy="292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300" b="1" dirty="0" err="1">
                  <a:solidFill>
                    <a:schemeClr val="bg1"/>
                  </a:solidFill>
                  <a:latin typeface="+mn-lt"/>
                </a:rPr>
                <a:t>www.economielokaal.nl</a:t>
              </a:r>
              <a:endParaRPr lang="nl-NL" sz="1300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cxnSp>
        <p:nvCxnSpPr>
          <p:cNvPr id="21" name="Rechte verbindingslijn 20"/>
          <p:cNvCxnSpPr/>
          <p:nvPr/>
        </p:nvCxnSpPr>
        <p:spPr>
          <a:xfrm>
            <a:off x="0" y="1000125"/>
            <a:ext cx="9144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8A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8A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een experiment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Prisoner’s Dilemma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374" y="2924944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808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14313"/>
            <a:ext cx="6257925" cy="511175"/>
          </a:xfrm>
        </p:spPr>
        <p:txBody>
          <a:bodyPr/>
          <a:lstStyle/>
          <a:p>
            <a:r>
              <a:rPr lang="nl-NL" dirty="0" smtClean="0"/>
              <a:t>Eind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840" y="1971084"/>
            <a:ext cx="28575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296" y="1971084"/>
            <a:ext cx="3282144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hoek 3"/>
          <p:cNvSpPr/>
          <p:nvPr/>
        </p:nvSpPr>
        <p:spPr>
          <a:xfrm>
            <a:off x="267323" y="4941168"/>
            <a:ext cx="4614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samenwerken?</a:t>
            </a:r>
            <a:endParaRPr lang="nl-N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676099" y="4941168"/>
            <a:ext cx="2430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of niet?</a:t>
            </a:r>
            <a:endParaRPr lang="nl-N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5240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Instructie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35428"/>
          </a:xfrm>
        </p:spPr>
        <p:txBody>
          <a:bodyPr/>
          <a:lstStyle/>
          <a:p>
            <a:r>
              <a:rPr lang="nl-NL" sz="2400" dirty="0" smtClean="0"/>
              <a:t>Je dadelijk krijgt 2 speelkaarten: een rode en een zwarte (de waarde doet er niet toe)</a:t>
            </a:r>
          </a:p>
          <a:p>
            <a:r>
              <a:rPr lang="nl-NL" sz="2400" dirty="0" smtClean="0"/>
              <a:t>Je zult in elke ronde moeten kiezen welke kaart je uitspeelt tegen een andere persoon:</a:t>
            </a:r>
          </a:p>
          <a:p>
            <a:pPr lvl="1"/>
            <a:r>
              <a:rPr lang="nl-NL" sz="2000" dirty="0" smtClean="0"/>
              <a:t>een rode kaart levert jezelf € 2,- winst op</a:t>
            </a:r>
          </a:p>
          <a:p>
            <a:pPr lvl="1"/>
            <a:r>
              <a:rPr lang="nl-NL" sz="2000" dirty="0" smtClean="0"/>
              <a:t>met een zwarte kaart geef je de ander € 3,-</a:t>
            </a:r>
          </a:p>
          <a:p>
            <a:pPr lvl="2">
              <a:buFont typeface="Courier New" pitchFamily="49" charset="0"/>
              <a:buChar char="o"/>
            </a:pPr>
            <a:r>
              <a:rPr lang="nl-NL" sz="1800" dirty="0" smtClean="0"/>
              <a:t>jij speelt rood, de ander ook: beiden verdienen €2,-</a:t>
            </a:r>
          </a:p>
          <a:p>
            <a:pPr lvl="2">
              <a:buFont typeface="Courier New" pitchFamily="49" charset="0"/>
              <a:buChar char="o"/>
            </a:pPr>
            <a:r>
              <a:rPr lang="nl-NL" sz="1800" dirty="0" smtClean="0"/>
              <a:t>jij speelt zwart, de ander ook: beiden verdienen € 3,-</a:t>
            </a:r>
          </a:p>
          <a:p>
            <a:pPr lvl="2">
              <a:buFont typeface="Courier New" pitchFamily="49" charset="0"/>
              <a:buChar char="o"/>
            </a:pPr>
            <a:r>
              <a:rPr lang="nl-NL" sz="1800" dirty="0" smtClean="0"/>
              <a:t>jij speelt zwart, de ander rood: jij verdient niets, de ander € 5,-</a:t>
            </a:r>
          </a:p>
          <a:p>
            <a:pPr lvl="2">
              <a:buFont typeface="Courier New" pitchFamily="49" charset="0"/>
              <a:buChar char="o"/>
            </a:pPr>
            <a:r>
              <a:rPr lang="nl-NL" sz="1800" dirty="0" smtClean="0"/>
              <a:t>jij speelt rood, de ander zwart: jij verdient € 5,-  en de ander niets.</a:t>
            </a:r>
          </a:p>
          <a:p>
            <a:pPr>
              <a:buFont typeface="Arial" pitchFamily="34" charset="0"/>
              <a:buChar char="•"/>
            </a:pPr>
            <a:r>
              <a:rPr lang="nl-NL" sz="2600" dirty="0" smtClean="0"/>
              <a:t>Er worden een aantal rondes (onder wisselende omstandigheden) gespeeld.</a:t>
            </a:r>
          </a:p>
          <a:p>
            <a:pPr lvl="2">
              <a:buFont typeface="Courier New" pitchFamily="49" charset="0"/>
              <a:buChar char="o"/>
            </a:pPr>
            <a:endParaRPr lang="nl-NL" sz="1800" dirty="0"/>
          </a:p>
        </p:txBody>
      </p:sp>
      <p:grpSp>
        <p:nvGrpSpPr>
          <p:cNvPr id="4" name="Groep 3"/>
          <p:cNvGrpSpPr/>
          <p:nvPr/>
        </p:nvGrpSpPr>
        <p:grpSpPr>
          <a:xfrm>
            <a:off x="7740352" y="5805264"/>
            <a:ext cx="1221731" cy="923643"/>
            <a:chOff x="6243071" y="4725143"/>
            <a:chExt cx="1221731" cy="92364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25046">
              <a:off x="6733282" y="4725143"/>
              <a:ext cx="73152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427618">
              <a:off x="6243071" y="4734386"/>
              <a:ext cx="7239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469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Speelronde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NADAT je een kaartkleur gekozen hebt, </a:t>
            </a:r>
          </a:p>
          <a:p>
            <a:r>
              <a:rPr lang="nl-NL" sz="2400" dirty="0" smtClean="0"/>
              <a:t>houd je deze kaart (kleur niet zichtbaar) tegen je borst.</a:t>
            </a:r>
            <a:endParaRPr lang="nl-NL" sz="2400" dirty="0"/>
          </a:p>
          <a:p>
            <a:r>
              <a:rPr lang="nl-NL" sz="2400" dirty="0" smtClean="0"/>
              <a:t>Daarna word je (willekeurig) gekoppeld aan een ander.</a:t>
            </a:r>
          </a:p>
          <a:p>
            <a:pPr marL="0" indent="0">
              <a:buNone/>
            </a:pPr>
            <a:endParaRPr lang="nl-NL" sz="2400" dirty="0" smtClean="0"/>
          </a:p>
          <a:p>
            <a:r>
              <a:rPr lang="nl-NL" sz="2400" dirty="0" smtClean="0"/>
              <a:t>Koppels tonen hun kaart en verwerken hun opbrengst op het scoreblad en motiveren hun keuze.</a:t>
            </a:r>
          </a:p>
          <a:p>
            <a:pPr lvl="1"/>
            <a:r>
              <a:rPr lang="nl-NL" sz="2000" dirty="0"/>
              <a:t>een rode kaart levert jezelf € 2,- winst op</a:t>
            </a:r>
          </a:p>
          <a:p>
            <a:pPr lvl="1"/>
            <a:r>
              <a:rPr lang="nl-NL" sz="2000" dirty="0"/>
              <a:t>met een zwarte kaart geef je de ander € 3,-</a:t>
            </a:r>
          </a:p>
          <a:p>
            <a:pPr marL="0" indent="0">
              <a:buNone/>
            </a:pPr>
            <a:endParaRPr lang="nl-NL" sz="2400" dirty="0"/>
          </a:p>
        </p:txBody>
      </p:sp>
      <p:grpSp>
        <p:nvGrpSpPr>
          <p:cNvPr id="4" name="Groep 3"/>
          <p:cNvGrpSpPr/>
          <p:nvPr/>
        </p:nvGrpSpPr>
        <p:grpSpPr>
          <a:xfrm>
            <a:off x="7740352" y="5805264"/>
            <a:ext cx="1221731" cy="923643"/>
            <a:chOff x="6243071" y="4725143"/>
            <a:chExt cx="1221731" cy="923643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25046">
              <a:off x="6733282" y="4725143"/>
              <a:ext cx="73152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427618">
              <a:off x="6243071" y="4734386"/>
              <a:ext cx="7239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18656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Speelronde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Wederom wordt je – na keuze van kleur – (willekeurig) gekoppeld aan een ander.</a:t>
            </a:r>
          </a:p>
          <a:p>
            <a:pPr marL="0" indent="0">
              <a:buNone/>
            </a:pPr>
            <a:endParaRPr lang="nl-NL" sz="2400" dirty="0" smtClean="0"/>
          </a:p>
          <a:p>
            <a:r>
              <a:rPr lang="nl-NL" sz="2400" dirty="0" smtClean="0"/>
              <a:t>Koppels tonen hun kaart en verwerken hun opbrengst op het scoreblad </a:t>
            </a:r>
            <a:r>
              <a:rPr lang="nl-NL" sz="2400" dirty="0"/>
              <a:t>en motiveren hun keuze</a:t>
            </a:r>
            <a:r>
              <a:rPr lang="nl-NL" sz="2400" dirty="0" smtClean="0"/>
              <a:t>.</a:t>
            </a:r>
          </a:p>
          <a:p>
            <a:pPr lvl="1"/>
            <a:r>
              <a:rPr lang="nl-NL" sz="2000" dirty="0"/>
              <a:t>een rode kaart levert jezelf € 2,- winst op</a:t>
            </a:r>
          </a:p>
          <a:p>
            <a:pPr lvl="1"/>
            <a:r>
              <a:rPr lang="nl-NL" sz="2000" dirty="0"/>
              <a:t>met een zwarte kaart geef je de ander </a:t>
            </a:r>
            <a:r>
              <a:rPr lang="nl-NL" sz="2000" b="1" dirty="0">
                <a:solidFill>
                  <a:srgbClr val="C00000"/>
                </a:solidFill>
              </a:rPr>
              <a:t>€ </a:t>
            </a:r>
            <a:r>
              <a:rPr lang="nl-NL" sz="2000" b="1" dirty="0" smtClean="0">
                <a:solidFill>
                  <a:srgbClr val="C00000"/>
                </a:solidFill>
              </a:rPr>
              <a:t>8,-</a:t>
            </a:r>
            <a:endParaRPr lang="nl-NL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2400" dirty="0"/>
          </a:p>
        </p:txBody>
      </p:sp>
      <p:grpSp>
        <p:nvGrpSpPr>
          <p:cNvPr id="4" name="Groep 3"/>
          <p:cNvGrpSpPr/>
          <p:nvPr/>
        </p:nvGrpSpPr>
        <p:grpSpPr>
          <a:xfrm>
            <a:off x="7740352" y="5805264"/>
            <a:ext cx="1221731" cy="923643"/>
            <a:chOff x="6243071" y="4725143"/>
            <a:chExt cx="1221731" cy="923643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25046">
              <a:off x="6733282" y="4725143"/>
              <a:ext cx="73152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427618">
              <a:off x="6243071" y="4734386"/>
              <a:ext cx="7239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67453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Speelronde 3, 4 en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Wederom wordt je voor ronde 3 – na keuze van kleur – (willekeurig) gekoppeld aan een ander.</a:t>
            </a:r>
          </a:p>
          <a:p>
            <a:r>
              <a:rPr lang="nl-NL" sz="2400" dirty="0" smtClean="0"/>
              <a:t>Daarna speel je nóg twee ronden met dezelfde persoon</a:t>
            </a:r>
            <a:br>
              <a:rPr lang="nl-NL" sz="2400" dirty="0" smtClean="0"/>
            </a:br>
            <a:r>
              <a:rPr lang="nl-NL" sz="2000" dirty="0" smtClean="0"/>
              <a:t>(gelijktijdig op instructie van de docent én zonder overleg!)</a:t>
            </a:r>
          </a:p>
          <a:p>
            <a:pPr marL="0" indent="0">
              <a:buNone/>
            </a:pPr>
            <a:endParaRPr lang="nl-NL" sz="2400" dirty="0" smtClean="0"/>
          </a:p>
          <a:p>
            <a:r>
              <a:rPr lang="nl-NL" sz="2400" dirty="0" smtClean="0"/>
              <a:t>Koppels tonen hun kaart en verwerken elke ronde hun opbrengst op het scoreblad </a:t>
            </a:r>
            <a:r>
              <a:rPr lang="nl-NL" sz="2400" dirty="0"/>
              <a:t>en motiveren </a:t>
            </a:r>
            <a:r>
              <a:rPr lang="nl-NL" sz="2400" dirty="0" smtClean="0"/>
              <a:t>steeds hun </a:t>
            </a:r>
            <a:r>
              <a:rPr lang="nl-NL" sz="2400" dirty="0"/>
              <a:t>keuze</a:t>
            </a:r>
            <a:r>
              <a:rPr lang="nl-NL" sz="2400" dirty="0" smtClean="0"/>
              <a:t>.</a:t>
            </a:r>
          </a:p>
          <a:p>
            <a:pPr lvl="1"/>
            <a:r>
              <a:rPr lang="nl-NL" sz="2000" dirty="0"/>
              <a:t>een rode kaart levert jezelf € 2,- winst op</a:t>
            </a:r>
          </a:p>
          <a:p>
            <a:pPr lvl="1"/>
            <a:r>
              <a:rPr lang="nl-NL" sz="2000" dirty="0"/>
              <a:t>met een zwarte kaart geef je de </a:t>
            </a:r>
            <a:r>
              <a:rPr lang="nl-NL" sz="2000" dirty="0"/>
              <a:t>ander € </a:t>
            </a:r>
            <a:r>
              <a:rPr lang="nl-NL" sz="2000" dirty="0"/>
              <a:t>8,-</a:t>
            </a:r>
            <a:endParaRPr lang="nl-NL" sz="2000" dirty="0"/>
          </a:p>
          <a:p>
            <a:pPr marL="0" indent="0">
              <a:buNone/>
            </a:pPr>
            <a:endParaRPr lang="nl-NL" sz="2400" dirty="0"/>
          </a:p>
        </p:txBody>
      </p:sp>
      <p:grpSp>
        <p:nvGrpSpPr>
          <p:cNvPr id="4" name="Groep 3"/>
          <p:cNvGrpSpPr/>
          <p:nvPr/>
        </p:nvGrpSpPr>
        <p:grpSpPr>
          <a:xfrm>
            <a:off x="7740352" y="5805264"/>
            <a:ext cx="1221731" cy="923643"/>
            <a:chOff x="6243071" y="4725143"/>
            <a:chExt cx="1221731" cy="923643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25046">
              <a:off x="6733282" y="4725143"/>
              <a:ext cx="73152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427618">
              <a:off x="6243071" y="4734386"/>
              <a:ext cx="7239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69016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Eerst </a:t>
            </a:r>
            <a:r>
              <a:rPr lang="nl-NL" sz="2400" u="sng" dirty="0" smtClean="0"/>
              <a:t>individueel</a:t>
            </a:r>
            <a:r>
              <a:rPr lang="nl-NL" sz="2400" dirty="0" smtClean="0"/>
              <a:t>:</a:t>
            </a:r>
            <a:br>
              <a:rPr lang="nl-NL" sz="2400" dirty="0" smtClean="0"/>
            </a:br>
            <a:r>
              <a:rPr lang="nl-NL" sz="2400" dirty="0" smtClean="0"/>
              <a:t>Welke </a:t>
            </a:r>
            <a:r>
              <a:rPr lang="nl-NL" sz="2400" dirty="0"/>
              <a:t>opties heb je steeds overwogen en waarom maakte je een bepaalde keuze?</a:t>
            </a:r>
          </a:p>
          <a:p>
            <a:pPr lvl="1"/>
            <a:r>
              <a:rPr lang="nl-NL" sz="2000" dirty="0" smtClean="0"/>
              <a:t>Was er daarbij een verschil tussen ronde 1 en 2?</a:t>
            </a:r>
          </a:p>
          <a:p>
            <a:pPr lvl="1"/>
            <a:r>
              <a:rPr lang="nl-NL" sz="2000" dirty="0" smtClean="0"/>
              <a:t>En was er een verschil tussen ronde 3 en ronde 4/5?</a:t>
            </a:r>
          </a:p>
          <a:p>
            <a:pPr lvl="1"/>
            <a:r>
              <a:rPr lang="nl-NL" sz="2000" dirty="0" smtClean="0"/>
              <a:t>Zou de uitkomst anders worden als je had mogen overleggen?</a:t>
            </a:r>
          </a:p>
          <a:p>
            <a:pPr lvl="1"/>
            <a:r>
              <a:rPr lang="nl-NL" sz="2000" dirty="0" smtClean="0"/>
              <a:t>Bedenk aan aantal economische voorbeelden uit de praktijk die aansluiten bij dit dilemma.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400" dirty="0" smtClean="0"/>
              <a:t>Bespreek het daarna in viertallen.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400" dirty="0" smtClean="0"/>
              <a:t>Klassikaal: een aantal ‘groepsvertegenwoordigers’ vertelt de conclusies van het groepsoverleg.</a:t>
            </a: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3784347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Ronde 1 in matrix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992284"/>
          </a:xfrm>
        </p:spPr>
        <p:txBody>
          <a:bodyPr/>
          <a:lstStyle/>
          <a:p>
            <a:r>
              <a:rPr lang="nl-NL" sz="2400" dirty="0" smtClean="0"/>
              <a:t>Lage opbrengst om samen te werken</a:t>
            </a:r>
          </a:p>
          <a:p>
            <a:r>
              <a:rPr lang="nl-NL" sz="2400" dirty="0" smtClean="0"/>
              <a:t>Hoeveel % samenwerking was er in deze ronde? </a:t>
            </a:r>
            <a:br>
              <a:rPr lang="nl-NL" sz="2400" dirty="0" smtClean="0"/>
            </a:br>
            <a:r>
              <a:rPr lang="nl-NL" sz="2400" dirty="0" smtClean="0"/>
              <a:t>(vingers: zwart-zwart)</a:t>
            </a:r>
            <a:endParaRPr lang="nl-NL" sz="24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522144"/>
              </p:ext>
            </p:extLst>
          </p:nvPr>
        </p:nvGraphicFramePr>
        <p:xfrm>
          <a:off x="683568" y="1268761"/>
          <a:ext cx="7848872" cy="256199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415488">
                <a:tc rowSpan="2" gridSpan="2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Ander</a:t>
                      </a:r>
                      <a:endParaRPr lang="nl-NL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701597"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zwart</a:t>
                      </a:r>
                      <a:endParaRPr lang="nl-NL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rood</a:t>
                      </a:r>
                      <a:endParaRPr lang="nl-NL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01597">
                <a:tc rowSpan="2">
                  <a:txBody>
                    <a:bodyPr/>
                    <a:lstStyle/>
                    <a:p>
                      <a:r>
                        <a:rPr lang="nl-NL" sz="2400" b="1" dirty="0" smtClean="0">
                          <a:solidFill>
                            <a:srgbClr val="C00000"/>
                          </a:solidFill>
                        </a:rPr>
                        <a:t>Jij</a:t>
                      </a:r>
                      <a:endParaRPr lang="nl-NL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zwart</a:t>
                      </a:r>
                      <a:endParaRPr lang="nl-NL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(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nl-NL" sz="2000" dirty="0" smtClean="0"/>
                        <a:t>, </a:t>
                      </a:r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</a:t>
                      </a:r>
                      <a:r>
                        <a:rPr lang="nl-NL" sz="2000" dirty="0" smtClean="0"/>
                        <a:t>)</a:t>
                      </a:r>
                      <a:endParaRPr lang="nl-N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(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r>
                        <a:rPr lang="nl-NL" sz="2000" dirty="0" smtClean="0"/>
                        <a:t>, 5)</a:t>
                      </a:r>
                      <a:endParaRPr lang="nl-NL" sz="2000" dirty="0"/>
                    </a:p>
                  </a:txBody>
                  <a:tcPr anchor="ctr"/>
                </a:tc>
              </a:tr>
              <a:tr h="701597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rood</a:t>
                      </a:r>
                      <a:endParaRPr lang="nl-NL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(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nl-NL" sz="2000" dirty="0" smtClean="0"/>
                        <a:t>, </a:t>
                      </a:r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</a:t>
                      </a:r>
                      <a:r>
                        <a:rPr lang="nl-NL" sz="2000" dirty="0" smtClean="0"/>
                        <a:t>)</a:t>
                      </a:r>
                      <a:endParaRPr lang="nl-N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(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nl-NL" sz="2000" dirty="0" smtClean="0"/>
                        <a:t>, </a:t>
                      </a:r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nl-NL" sz="2000" dirty="0" smtClean="0"/>
                        <a:t>)</a:t>
                      </a:r>
                      <a:endParaRPr lang="nl-NL" sz="20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Rechte verbindingslijn 4"/>
          <p:cNvCxnSpPr/>
          <p:nvPr/>
        </p:nvCxnSpPr>
        <p:spPr>
          <a:xfrm>
            <a:off x="5329024" y="3645024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7265884" y="3645024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579380" y="3645024"/>
            <a:ext cx="2880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524328" y="2924944"/>
            <a:ext cx="2880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al 8"/>
          <p:cNvSpPr/>
          <p:nvPr/>
        </p:nvSpPr>
        <p:spPr>
          <a:xfrm>
            <a:off x="6603945" y="3212976"/>
            <a:ext cx="1944216" cy="576064"/>
          </a:xfrm>
          <a:prstGeom prst="ellipse">
            <a:avLst/>
          </a:prstGeom>
          <a:noFill/>
          <a:ln w="508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635521" y="2814616"/>
            <a:ext cx="1968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</a:rPr>
              <a:t>Optimale uitkomst</a:t>
            </a:r>
            <a:endParaRPr lang="nl-NL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8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Ronde 2 in matrix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992284"/>
          </a:xfrm>
        </p:spPr>
        <p:txBody>
          <a:bodyPr/>
          <a:lstStyle/>
          <a:p>
            <a:r>
              <a:rPr lang="nl-NL" sz="2400" dirty="0" smtClean="0"/>
              <a:t>Hoge </a:t>
            </a:r>
            <a:r>
              <a:rPr lang="nl-NL" sz="2400" dirty="0"/>
              <a:t>opbrengst om samen te werken</a:t>
            </a:r>
          </a:p>
          <a:p>
            <a:r>
              <a:rPr lang="nl-NL" sz="2400" dirty="0"/>
              <a:t>Hoeveel % samenwerking was er in deze ronde? </a:t>
            </a:r>
            <a:br>
              <a:rPr lang="nl-NL" sz="2400" dirty="0"/>
            </a:br>
            <a:r>
              <a:rPr lang="nl-NL" sz="2400" dirty="0"/>
              <a:t>(vingers: zwart-zwart)</a:t>
            </a:r>
            <a:endParaRPr lang="nl-NL" sz="24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223712"/>
              </p:ext>
            </p:extLst>
          </p:nvPr>
        </p:nvGraphicFramePr>
        <p:xfrm>
          <a:off x="683568" y="1268761"/>
          <a:ext cx="7848872" cy="256199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415488">
                <a:tc rowSpan="2" gridSpan="2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Ander</a:t>
                      </a:r>
                      <a:endParaRPr lang="nl-NL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701597"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zwart</a:t>
                      </a:r>
                      <a:endParaRPr lang="nl-NL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rood</a:t>
                      </a:r>
                      <a:endParaRPr lang="nl-NL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01597">
                <a:tc rowSpan="2">
                  <a:txBody>
                    <a:bodyPr/>
                    <a:lstStyle/>
                    <a:p>
                      <a:r>
                        <a:rPr lang="nl-NL" sz="2400" b="1" dirty="0" smtClean="0">
                          <a:solidFill>
                            <a:srgbClr val="C00000"/>
                          </a:solidFill>
                        </a:rPr>
                        <a:t>Jij</a:t>
                      </a:r>
                      <a:endParaRPr lang="nl-NL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zwart</a:t>
                      </a:r>
                      <a:endParaRPr lang="nl-NL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(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r>
                        <a:rPr lang="nl-NL" sz="2000" dirty="0" smtClean="0"/>
                        <a:t>, </a:t>
                      </a:r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</a:t>
                      </a:r>
                      <a:r>
                        <a:rPr lang="nl-NL" sz="2000" dirty="0" smtClean="0"/>
                        <a:t>)</a:t>
                      </a:r>
                      <a:endParaRPr lang="nl-N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(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r>
                        <a:rPr lang="nl-NL" sz="2000" dirty="0" smtClean="0"/>
                        <a:t>, 10)</a:t>
                      </a:r>
                      <a:endParaRPr lang="nl-NL" sz="2000" dirty="0"/>
                    </a:p>
                  </a:txBody>
                  <a:tcPr anchor="ctr"/>
                </a:tc>
              </a:tr>
              <a:tr h="701597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rood</a:t>
                      </a:r>
                      <a:endParaRPr lang="nl-NL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(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nl-NL" sz="2000" dirty="0" smtClean="0"/>
                        <a:t>, </a:t>
                      </a:r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0</a:t>
                      </a:r>
                      <a:r>
                        <a:rPr lang="nl-NL" sz="2000" dirty="0" smtClean="0"/>
                        <a:t>)</a:t>
                      </a:r>
                      <a:endParaRPr lang="nl-N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/>
                        <a:t>(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nl-NL" sz="2000" dirty="0" smtClean="0"/>
                        <a:t>, </a:t>
                      </a:r>
                      <a:r>
                        <a:rPr lang="nl-NL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nl-NL" sz="2000" dirty="0" smtClean="0"/>
                        <a:t>)</a:t>
                      </a:r>
                      <a:endParaRPr lang="nl-NL" sz="20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Rechte verbindingslijn 4"/>
          <p:cNvCxnSpPr/>
          <p:nvPr/>
        </p:nvCxnSpPr>
        <p:spPr>
          <a:xfrm>
            <a:off x="5329024" y="3645024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7265884" y="3645024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579380" y="3645024"/>
            <a:ext cx="2880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524328" y="2924944"/>
            <a:ext cx="2880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al 8"/>
          <p:cNvSpPr/>
          <p:nvPr/>
        </p:nvSpPr>
        <p:spPr>
          <a:xfrm>
            <a:off x="6603945" y="3212976"/>
            <a:ext cx="1944216" cy="576064"/>
          </a:xfrm>
          <a:prstGeom prst="ellipse">
            <a:avLst/>
          </a:prstGeom>
          <a:noFill/>
          <a:ln w="508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635521" y="2814616"/>
            <a:ext cx="1968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</a:rPr>
              <a:t>Optimale uitkomst</a:t>
            </a:r>
            <a:endParaRPr lang="nl-NL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000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Ronde 3 t/m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Hoeveel % samenwerking was er in </a:t>
            </a:r>
            <a:r>
              <a:rPr lang="nl-NL" sz="2400" dirty="0" smtClean="0"/>
              <a:t>ronde 3? </a:t>
            </a:r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/>
              <a:t>(vingers: zwart-zwart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En in ronde 4?</a:t>
            </a:r>
          </a:p>
          <a:p>
            <a:r>
              <a:rPr lang="nl-NL" sz="2400" dirty="0" smtClean="0"/>
              <a:t>En in ronde 5?</a:t>
            </a:r>
          </a:p>
          <a:p>
            <a:pPr lvl="1"/>
            <a:r>
              <a:rPr lang="nl-NL" sz="2000" dirty="0" smtClean="0"/>
              <a:t>Kunnen we dit verloop verklaren?</a:t>
            </a:r>
          </a:p>
          <a:p>
            <a:pPr lvl="1"/>
            <a:r>
              <a:rPr lang="nl-NL" sz="2000" dirty="0" smtClean="0"/>
              <a:t>Wie probeerde in ronde 3 t/m 5 steeds zwart te spelen en in ronde 1 en 2 steeds rood?</a:t>
            </a:r>
            <a:endParaRPr lang="nl-NL" sz="20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561575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economielokaal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</Template>
  <TotalTime>74</TotalTime>
  <Words>412</Words>
  <Application>Microsoft Office PowerPoint</Application>
  <PresentationFormat>Diavoorstelling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economielokaal</vt:lpstr>
      <vt:lpstr>Prisoner’s Dilemma</vt:lpstr>
      <vt:lpstr>Instructie</vt:lpstr>
      <vt:lpstr>Speelronde 1</vt:lpstr>
      <vt:lpstr>Speelronde 2</vt:lpstr>
      <vt:lpstr>Speelronde 3, 4 en 5</vt:lpstr>
      <vt:lpstr>Evaluatie</vt:lpstr>
      <vt:lpstr>Ronde 1 in matrix</vt:lpstr>
      <vt:lpstr>Ronde 2 in matrix</vt:lpstr>
      <vt:lpstr>Ronde 3 t/m 5</vt:lpstr>
      <vt:lpstr>Eind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Prisoner’s Dilemma</dc:title>
  <dc:creator>Blm</dc:creator>
  <cp:lastModifiedBy>Blm</cp:lastModifiedBy>
  <cp:revision>8</cp:revision>
  <dcterms:created xsi:type="dcterms:W3CDTF">2012-02-23T09:42:33Z</dcterms:created>
  <dcterms:modified xsi:type="dcterms:W3CDTF">2012-02-23T10:57:17Z</dcterms:modified>
</cp:coreProperties>
</file>