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67" r:id="rId3"/>
    <p:sldId id="268" r:id="rId4"/>
    <p:sldId id="258" r:id="rId5"/>
    <p:sldId id="261" r:id="rId6"/>
    <p:sldId id="259" r:id="rId7"/>
    <p:sldId id="262" r:id="rId8"/>
    <p:sldId id="257" r:id="rId9"/>
    <p:sldId id="265" r:id="rId10"/>
    <p:sldId id="269" r:id="rId11"/>
    <p:sldId id="270" r:id="rId12"/>
    <p:sldId id="26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7F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ACA68E-58E9-4F6F-A5E2-EAF7D31F0EA3}" v="66" dt="2020-10-11T07:59:38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60ACA68E-58E9-4F6F-A5E2-EAF7D31F0EA3}"/>
    <pc:docChg chg="delSld modSld">
      <pc:chgData name="Paul Bloemers" userId="fe3832ff3b233e04" providerId="LiveId" clId="{60ACA68E-58E9-4F6F-A5E2-EAF7D31F0EA3}" dt="2020-10-11T07:59:38.231" v="105" actId="20577"/>
      <pc:docMkLst>
        <pc:docMk/>
      </pc:docMkLst>
      <pc:sldChg chg="delSp del">
        <pc:chgData name="Paul Bloemers" userId="fe3832ff3b233e04" providerId="LiveId" clId="{60ACA68E-58E9-4F6F-A5E2-EAF7D31F0EA3}" dt="2020-10-11T07:51:07.808" v="7" actId="2696"/>
        <pc:sldMkLst>
          <pc:docMk/>
          <pc:sldMk cId="1751471641" sldId="266"/>
        </pc:sldMkLst>
        <pc:picChg chg="del">
          <ac:chgData name="Paul Bloemers" userId="fe3832ff3b233e04" providerId="LiveId" clId="{60ACA68E-58E9-4F6F-A5E2-EAF7D31F0EA3}" dt="2020-10-11T07:50:30.286" v="0" actId="21"/>
          <ac:picMkLst>
            <pc:docMk/>
            <pc:sldMk cId="1751471641" sldId="266"/>
            <ac:picMk id="1028" creationId="{00000000-0000-0000-0000-000000000000}"/>
          </ac:picMkLst>
        </pc:picChg>
      </pc:sldChg>
      <pc:sldChg chg="addSp modSp mod modAnim">
        <pc:chgData name="Paul Bloemers" userId="fe3832ff3b233e04" providerId="LiveId" clId="{60ACA68E-58E9-4F6F-A5E2-EAF7D31F0EA3}" dt="2020-10-11T07:58:09.437" v="99" actId="1582"/>
        <pc:sldMkLst>
          <pc:docMk/>
          <pc:sldMk cId="3352263179" sldId="267"/>
        </pc:sldMkLst>
        <pc:spChg chg="mod">
          <ac:chgData name="Paul Bloemers" userId="fe3832ff3b233e04" providerId="LiveId" clId="{60ACA68E-58E9-4F6F-A5E2-EAF7D31F0EA3}" dt="2020-10-11T07:54:07.075" v="53" actId="20577"/>
          <ac:spMkLst>
            <pc:docMk/>
            <pc:sldMk cId="3352263179" sldId="267"/>
            <ac:spMk id="7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5:12.978" v="78" actId="1036"/>
          <ac:spMkLst>
            <pc:docMk/>
            <pc:sldMk cId="3352263179" sldId="267"/>
            <ac:spMk id="12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8:09.437" v="99" actId="1582"/>
          <ac:spMkLst>
            <pc:docMk/>
            <pc:sldMk cId="3352263179" sldId="267"/>
            <ac:spMk id="13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8:09.437" v="99" actId="1582"/>
          <ac:spMkLst>
            <pc:docMk/>
            <pc:sldMk cId="3352263179" sldId="267"/>
            <ac:spMk id="14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8:09.437" v="99" actId="1582"/>
          <ac:spMkLst>
            <pc:docMk/>
            <pc:sldMk cId="3352263179" sldId="267"/>
            <ac:spMk id="15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8:09.437" v="99" actId="1582"/>
          <ac:spMkLst>
            <pc:docMk/>
            <pc:sldMk cId="3352263179" sldId="267"/>
            <ac:spMk id="16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5:12.978" v="78" actId="1036"/>
          <ac:spMkLst>
            <pc:docMk/>
            <pc:sldMk cId="3352263179" sldId="267"/>
            <ac:spMk id="17" creationId="{00000000-0000-0000-0000-000000000000}"/>
          </ac:spMkLst>
        </pc:spChg>
        <pc:spChg chg="mod">
          <ac:chgData name="Paul Bloemers" userId="fe3832ff3b233e04" providerId="LiveId" clId="{60ACA68E-58E9-4F6F-A5E2-EAF7D31F0EA3}" dt="2020-10-11T07:55:33.051" v="83" actId="1076"/>
          <ac:spMkLst>
            <pc:docMk/>
            <pc:sldMk cId="3352263179" sldId="267"/>
            <ac:spMk id="18" creationId="{00000000-0000-0000-0000-000000000000}"/>
          </ac:spMkLst>
        </pc:spChg>
        <pc:picChg chg="add mod">
          <ac:chgData name="Paul Bloemers" userId="fe3832ff3b233e04" providerId="LiveId" clId="{60ACA68E-58E9-4F6F-A5E2-EAF7D31F0EA3}" dt="2020-10-11T07:51:00.716" v="6" actId="1076"/>
          <ac:picMkLst>
            <pc:docMk/>
            <pc:sldMk cId="3352263179" sldId="267"/>
            <ac:picMk id="21" creationId="{8A431D19-09DE-476D-A9D6-48BAC715EEB5}"/>
          </ac:picMkLst>
        </pc:picChg>
        <pc:picChg chg="mod">
          <ac:chgData name="Paul Bloemers" userId="fe3832ff3b233e04" providerId="LiveId" clId="{60ACA68E-58E9-4F6F-A5E2-EAF7D31F0EA3}" dt="2020-10-11T07:55:19.868" v="79" actId="167"/>
          <ac:picMkLst>
            <pc:docMk/>
            <pc:sldMk cId="3352263179" sldId="267"/>
            <ac:picMk id="1027" creationId="{00000000-0000-0000-0000-000000000000}"/>
          </ac:picMkLst>
        </pc:picChg>
        <pc:cxnChg chg="mod">
          <ac:chgData name="Paul Bloemers" userId="fe3832ff3b233e04" providerId="LiveId" clId="{60ACA68E-58E9-4F6F-A5E2-EAF7D31F0EA3}" dt="2020-10-11T07:56:15.286" v="90" actId="1582"/>
          <ac:cxnSpMkLst>
            <pc:docMk/>
            <pc:sldMk cId="3352263179" sldId="267"/>
            <ac:cxnSpMk id="25" creationId="{00000000-0000-0000-0000-000000000000}"/>
          </ac:cxnSpMkLst>
        </pc:cxnChg>
        <pc:cxnChg chg="mod">
          <ac:chgData name="Paul Bloemers" userId="fe3832ff3b233e04" providerId="LiveId" clId="{60ACA68E-58E9-4F6F-A5E2-EAF7D31F0EA3}" dt="2020-10-11T07:56:15.286" v="90" actId="1582"/>
          <ac:cxnSpMkLst>
            <pc:docMk/>
            <pc:sldMk cId="3352263179" sldId="267"/>
            <ac:cxnSpMk id="27" creationId="{00000000-0000-0000-0000-000000000000}"/>
          </ac:cxnSpMkLst>
        </pc:cxnChg>
        <pc:cxnChg chg="mod">
          <ac:chgData name="Paul Bloemers" userId="fe3832ff3b233e04" providerId="LiveId" clId="{60ACA68E-58E9-4F6F-A5E2-EAF7D31F0EA3}" dt="2020-10-11T07:56:15.286" v="90" actId="1582"/>
          <ac:cxnSpMkLst>
            <pc:docMk/>
            <pc:sldMk cId="3352263179" sldId="267"/>
            <ac:cxnSpMk id="29" creationId="{00000000-0000-0000-0000-000000000000}"/>
          </ac:cxnSpMkLst>
        </pc:cxnChg>
        <pc:cxnChg chg="mod">
          <ac:chgData name="Paul Bloemers" userId="fe3832ff3b233e04" providerId="LiveId" clId="{60ACA68E-58E9-4F6F-A5E2-EAF7D31F0EA3}" dt="2020-10-11T07:56:15.286" v="90" actId="1582"/>
          <ac:cxnSpMkLst>
            <pc:docMk/>
            <pc:sldMk cId="3352263179" sldId="267"/>
            <ac:cxnSpMk id="31" creationId="{00000000-0000-0000-0000-000000000000}"/>
          </ac:cxnSpMkLst>
        </pc:cxnChg>
      </pc:sldChg>
      <pc:sldChg chg="modSp">
        <pc:chgData name="Paul Bloemers" userId="fe3832ff3b233e04" providerId="LiveId" clId="{60ACA68E-58E9-4F6F-A5E2-EAF7D31F0EA3}" dt="2020-10-11T07:59:38.231" v="105" actId="20577"/>
        <pc:sldMkLst>
          <pc:docMk/>
          <pc:sldMk cId="3929441513" sldId="268"/>
        </pc:sldMkLst>
        <pc:spChg chg="mod">
          <ac:chgData name="Paul Bloemers" userId="fe3832ff3b233e04" providerId="LiveId" clId="{60ACA68E-58E9-4F6F-A5E2-EAF7D31F0EA3}" dt="2020-10-11T07:59:38.231" v="105" actId="20577"/>
          <ac:spMkLst>
            <pc:docMk/>
            <pc:sldMk cId="3929441513" sldId="26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23273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63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>
                <a:solidFill>
                  <a:schemeClr val="bg1"/>
                </a:solidFill>
              </a:rPr>
              <a:t>Economielokaal.nl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96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892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72161"/>
      </p:ext>
    </p:extLst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7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470984"/>
      </p:ext>
    </p:extLst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563372"/>
      </p:ext>
    </p:extLst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82662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893069"/>
      </p:ext>
    </p:extLst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90940916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298180015"/>
      </p:ext>
    </p:extLst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/>
              <a:t>www.economielokaal.nl</a:t>
            </a:r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/>
              <a:t>havo</a:t>
            </a:r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38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ransition spd="slow">
    <p:blinds/>
  </p:transition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en verschuivingen van de vraag- of aanbodlijn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Prijsmechanisme</a:t>
            </a:r>
          </a:p>
        </p:txBody>
      </p:sp>
    </p:spTree>
    <p:extLst>
      <p:ext uri="{BB962C8B-B14F-4D97-AF65-F5344CB8AC3E}">
        <p14:creationId xmlns:p14="http://schemas.microsoft.com/office/powerpoint/2010/main" val="3955585738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Kan het ook anders?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Prijsmechanisme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Prijs stuurt wat/waar/wanneer/hoeveel geproduceerd wordt (allocatie).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Maar niet altijd en overal:</a:t>
            </a:r>
          </a:p>
          <a:p>
            <a:pPr>
              <a:spcBef>
                <a:spcPts val="1800"/>
              </a:spcBef>
            </a:pPr>
            <a:r>
              <a:rPr lang="nl-NL" dirty="0"/>
              <a:t>Collectieve goederen (bijv. wegen)</a:t>
            </a:r>
          </a:p>
          <a:p>
            <a:pPr lvl="1">
              <a:buFont typeface="Wingdings" pitchFamily="2" charset="2"/>
              <a:buChar char="Ø"/>
            </a:pPr>
            <a:r>
              <a:rPr lang="nl-NL" b="1" dirty="0"/>
              <a:t>Budgetmechanisme</a:t>
            </a:r>
          </a:p>
          <a:p>
            <a:pPr>
              <a:spcBef>
                <a:spcPts val="1800"/>
              </a:spcBef>
            </a:pPr>
            <a:r>
              <a:rPr lang="nl-NL" dirty="0"/>
              <a:t>In communistische landen</a:t>
            </a:r>
          </a:p>
          <a:p>
            <a:pPr lvl="1">
              <a:buFont typeface="Wingdings" pitchFamily="2" charset="2"/>
              <a:buChar char="Ø"/>
            </a:pPr>
            <a:r>
              <a:rPr lang="nl-NL" b="1" dirty="0" err="1"/>
              <a:t>Planmechansime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74759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Budgetmechanisme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/>
              <a:t>Regering / Tweede Kamer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Budget voor ministerie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Prioriteiten (beperkte middelen)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Productie</a:t>
            </a:r>
          </a:p>
        </p:txBody>
      </p:sp>
      <p:sp>
        <p:nvSpPr>
          <p:cNvPr id="4" name="PIJL-OMLAAG 3"/>
          <p:cNvSpPr/>
          <p:nvPr/>
        </p:nvSpPr>
        <p:spPr>
          <a:xfrm>
            <a:off x="5688388" y="2001974"/>
            <a:ext cx="216000" cy="6120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OMLAAG 4"/>
          <p:cNvSpPr/>
          <p:nvPr/>
        </p:nvSpPr>
        <p:spPr>
          <a:xfrm>
            <a:off x="5688388" y="2996372"/>
            <a:ext cx="216000" cy="6120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OMLAAG 5"/>
          <p:cNvSpPr/>
          <p:nvPr/>
        </p:nvSpPr>
        <p:spPr>
          <a:xfrm>
            <a:off x="5688388" y="3990770"/>
            <a:ext cx="216000" cy="6120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84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317373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1124744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Productiefactoren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847528" y="2558115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Hout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Grafiet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IJzererts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Aardolie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847529" y="1124745"/>
            <a:ext cx="29086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Mensen die…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bomen hakken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werken in de mijn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werken in de potloodfabriek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1847528" y="3975858"/>
            <a:ext cx="19257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Graafmachines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Motorzagen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‘Potloodmachines’</a:t>
            </a:r>
          </a:p>
          <a:p>
            <a:r>
              <a:rPr lang="nl-NL" dirty="0">
                <a:solidFill>
                  <a:prstClr val="black"/>
                </a:solidFill>
                <a:latin typeface="Calibri"/>
              </a:rPr>
              <a:t>Enz..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1775521" y="5445224"/>
            <a:ext cx="32635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Ondernemers die</a:t>
            </a:r>
            <a:br>
              <a:rPr lang="nl-NL" dirty="0">
                <a:solidFill>
                  <a:prstClr val="black"/>
                </a:solidFill>
                <a:latin typeface="Calibri"/>
              </a:rPr>
            </a:br>
            <a:r>
              <a:rPr lang="nl-NL" dirty="0">
                <a:solidFill>
                  <a:prstClr val="black"/>
                </a:solidFill>
                <a:latin typeface="Calibri"/>
              </a:rPr>
              <a:t>de verschillende bedrijven willen</a:t>
            </a:r>
            <a:br>
              <a:rPr lang="nl-NL" dirty="0">
                <a:solidFill>
                  <a:prstClr val="black"/>
                </a:solidFill>
                <a:latin typeface="Calibri"/>
              </a:rPr>
            </a:br>
            <a:r>
              <a:rPr lang="nl-NL" dirty="0">
                <a:solidFill>
                  <a:prstClr val="black"/>
                </a:solidFill>
                <a:latin typeface="Calibri"/>
              </a:rPr>
              <a:t>beginnen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755604" y="154024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prstClr val="black"/>
                </a:solidFill>
                <a:latin typeface="Calibri"/>
              </a:rPr>
              <a:t>ARBEID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705301" y="2973612"/>
            <a:ext cx="1003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prstClr val="black"/>
                </a:solidFill>
                <a:latin typeface="Calibri"/>
              </a:rPr>
              <a:t>NATUUR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653269" y="4381858"/>
            <a:ext cx="1107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prstClr val="black"/>
                </a:solidFill>
                <a:latin typeface="Calibri"/>
              </a:rPr>
              <a:t>KAPITAAL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5093886" y="5722223"/>
            <a:ext cx="222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prstClr val="black"/>
                </a:solidFill>
                <a:latin typeface="Calibri"/>
              </a:rPr>
              <a:t>ONDERNEMERSCHAP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123099" y="915900"/>
            <a:ext cx="2307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  <a:latin typeface="Calibri"/>
              </a:rPr>
              <a:t>PRODUCTIEFACTOREN</a:t>
            </a:r>
          </a:p>
        </p:txBody>
      </p:sp>
      <p:sp>
        <p:nvSpPr>
          <p:cNvPr id="13" name="Rechteraccolade 12"/>
          <p:cNvSpPr/>
          <p:nvPr/>
        </p:nvSpPr>
        <p:spPr>
          <a:xfrm>
            <a:off x="4799857" y="1124745"/>
            <a:ext cx="312073" cy="1200329"/>
          </a:xfrm>
          <a:prstGeom prst="rightBrace">
            <a:avLst>
              <a:gd name="adj1" fmla="val 29698"/>
              <a:gd name="adj2" fmla="val 50000"/>
            </a:avLst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Rechteraccolade 13"/>
          <p:cNvSpPr/>
          <p:nvPr/>
        </p:nvSpPr>
        <p:spPr>
          <a:xfrm>
            <a:off x="4832529" y="2650827"/>
            <a:ext cx="312073" cy="1014903"/>
          </a:xfrm>
          <a:prstGeom prst="rightBrace">
            <a:avLst>
              <a:gd name="adj1" fmla="val 29698"/>
              <a:gd name="adj2" fmla="val 50000"/>
            </a:avLst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Rechteraccolade 14"/>
          <p:cNvSpPr/>
          <p:nvPr/>
        </p:nvSpPr>
        <p:spPr>
          <a:xfrm>
            <a:off x="4832528" y="4047864"/>
            <a:ext cx="312073" cy="1037320"/>
          </a:xfrm>
          <a:prstGeom prst="rightBrace">
            <a:avLst>
              <a:gd name="adj1" fmla="val 26646"/>
              <a:gd name="adj2" fmla="val 50000"/>
            </a:avLst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hteraccolade 15"/>
          <p:cNvSpPr/>
          <p:nvPr/>
        </p:nvSpPr>
        <p:spPr>
          <a:xfrm>
            <a:off x="4799857" y="5469032"/>
            <a:ext cx="312073" cy="912297"/>
          </a:xfrm>
          <a:prstGeom prst="rightBrace">
            <a:avLst>
              <a:gd name="adj1" fmla="val 32750"/>
              <a:gd name="adj2" fmla="val 50000"/>
            </a:avLst>
          </a:prstGeom>
          <a:ln w="28575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8254097" y="915900"/>
            <a:ext cx="20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  <a:latin typeface="Calibri"/>
              </a:rPr>
              <a:t>PRIMAIR INKOMEN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8664300" y="1206426"/>
            <a:ext cx="966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i="1" dirty="0">
                <a:solidFill>
                  <a:srgbClr val="C00000"/>
                </a:solidFill>
                <a:latin typeface="Calibri"/>
              </a:rPr>
              <a:t>BELONING</a:t>
            </a:r>
            <a:endParaRPr lang="nl-NL" b="1" i="1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8900518" y="153935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loon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8846274" y="2973611"/>
            <a:ext cx="71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pacht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8579212" y="4381858"/>
            <a:ext cx="124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huur, rente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8803473" y="5722223"/>
            <a:ext cx="688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prstClr val="black"/>
                </a:solidFill>
                <a:latin typeface="Calibri"/>
              </a:rPr>
              <a:t>winst</a:t>
            </a:r>
          </a:p>
        </p:txBody>
      </p:sp>
      <p:cxnSp>
        <p:nvCxnSpPr>
          <p:cNvPr id="25" name="Rechte verbindingslijn met pijl 24"/>
          <p:cNvCxnSpPr>
            <a:stCxn id="8" idx="3"/>
            <a:endCxn id="19" idx="1"/>
          </p:cNvCxnSpPr>
          <p:nvPr/>
        </p:nvCxnSpPr>
        <p:spPr>
          <a:xfrm flipV="1">
            <a:off x="6658414" y="1724018"/>
            <a:ext cx="2242104" cy="89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stCxn id="9" idx="3"/>
            <a:endCxn id="20" idx="1"/>
          </p:cNvCxnSpPr>
          <p:nvPr/>
        </p:nvCxnSpPr>
        <p:spPr>
          <a:xfrm flipV="1">
            <a:off x="6708717" y="3158278"/>
            <a:ext cx="2137556" cy="1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10" idx="3"/>
            <a:endCxn id="22" idx="1"/>
          </p:cNvCxnSpPr>
          <p:nvPr/>
        </p:nvCxnSpPr>
        <p:spPr>
          <a:xfrm>
            <a:off x="6760752" y="4566524"/>
            <a:ext cx="1818461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>
            <a:stCxn id="11" idx="3"/>
            <a:endCxn id="23" idx="1"/>
          </p:cNvCxnSpPr>
          <p:nvPr/>
        </p:nvCxnSpPr>
        <p:spPr>
          <a:xfrm>
            <a:off x="7320137" y="5906889"/>
            <a:ext cx="1483337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2564904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4014192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335389"/>
            <a:ext cx="762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A431D19-09DE-476D-A9D6-48BAC715EE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886478">
            <a:off x="-71448" y="1988072"/>
            <a:ext cx="1844646" cy="221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6317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5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5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Prijsmechanisme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nl-NL" dirty="0"/>
              <a:t>Adam Smith (±</a:t>
            </a:r>
            <a:r>
              <a:rPr lang="nl-NL"/>
              <a:t>1770)</a:t>
            </a:r>
            <a:br>
              <a:rPr lang="nl-NL" dirty="0"/>
            </a:br>
            <a:r>
              <a:rPr lang="nl-NL" sz="2400" dirty="0"/>
              <a:t>‘Als iedereen zijn eigenbelang nastreeft, zullen alle inspanningen, als geleid door een </a:t>
            </a:r>
            <a:r>
              <a:rPr lang="nl-NL" sz="2400" b="1" i="1" dirty="0"/>
              <a:t>onzichtbare hand</a:t>
            </a:r>
            <a:r>
              <a:rPr lang="nl-NL" sz="2400" dirty="0"/>
              <a:t>, aan de gehele samenleving ten goede komen’</a:t>
            </a:r>
          </a:p>
          <a:p>
            <a:r>
              <a:rPr lang="nl-NL" sz="2800" dirty="0"/>
              <a:t>Eigenbelang = inkomen verdienen, status, enz..</a:t>
            </a:r>
          </a:p>
          <a:p>
            <a:endParaRPr lang="nl-NL" sz="2800" dirty="0"/>
          </a:p>
          <a:p>
            <a:r>
              <a:rPr lang="nl-NL" sz="2800" b="1" dirty="0"/>
              <a:t>PRIJS</a:t>
            </a:r>
            <a:r>
              <a:rPr lang="nl-NL" sz="2800" dirty="0"/>
              <a:t> stuurt de inspanningen (allocatie)</a:t>
            </a:r>
          </a:p>
          <a:p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Maar hoe komt die prijs tot stand?</a:t>
            </a:r>
          </a:p>
        </p:txBody>
      </p:sp>
    </p:spTree>
    <p:extLst>
      <p:ext uri="{BB962C8B-B14F-4D97-AF65-F5344CB8AC3E}">
        <p14:creationId xmlns:p14="http://schemas.microsoft.com/office/powerpoint/2010/main" val="39294415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Vraag</a:t>
            </a:r>
            <a:br>
              <a:rPr lang="nl-NL" dirty="0"/>
            </a:br>
            <a:r>
              <a:rPr lang="nl-NL" sz="1600" dirty="0">
                <a:solidFill>
                  <a:srgbClr val="4C7FB4"/>
                </a:solidFill>
              </a:rPr>
              <a:t>herhaling</a:t>
            </a:r>
            <a:endParaRPr lang="nl-NL" dirty="0">
              <a:solidFill>
                <a:srgbClr val="4C7FB4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Wordt bepaald door de </a:t>
            </a:r>
            <a:r>
              <a:rPr lang="nl-NL" b="1" u="sng" dirty="0"/>
              <a:t>betalingsbereidheid</a:t>
            </a:r>
            <a:r>
              <a:rPr lang="nl-NL" dirty="0"/>
              <a:t> van de consument.</a:t>
            </a:r>
          </a:p>
          <a:p>
            <a:pPr marL="0" indent="0">
              <a:buNone/>
            </a:pPr>
            <a:r>
              <a:rPr lang="nl-NL" dirty="0"/>
              <a:t>= </a:t>
            </a:r>
            <a:br>
              <a:rPr lang="nl-NL" dirty="0"/>
            </a:br>
            <a:r>
              <a:rPr lang="nl-NL" dirty="0"/>
              <a:t>maximum bedrag dat de consument aan een product wil uitgeven.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Hoe lager de prijs,</a:t>
            </a:r>
          </a:p>
          <a:p>
            <a:pPr marL="0" indent="0">
              <a:buNone/>
            </a:pPr>
            <a:r>
              <a:rPr lang="nl-NL" dirty="0"/>
              <a:t>hoe meer consumenten bereid zijn het product te kopen.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7493785" y="217280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93785" y="217280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93785" y="289288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93785" y="361296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3785" y="433304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93785" y="505312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1386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93394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65402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37410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109418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9365993" y="6139072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collectieve vraag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6371293" y="272259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989729" y="48371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989729" y="41170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989729" y="346895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989729" y="27395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989729" y="202879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4461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Rechthoek 24"/>
          <p:cNvSpPr/>
          <p:nvPr/>
        </p:nvSpPr>
        <p:spPr>
          <a:xfrm>
            <a:off x="7522361" y="2926756"/>
            <a:ext cx="108000" cy="2776413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28" name="Rechthoek 27"/>
          <p:cNvSpPr/>
          <p:nvPr/>
        </p:nvSpPr>
        <p:spPr>
          <a:xfrm>
            <a:off x="7674761" y="2996968"/>
            <a:ext cx="108000" cy="270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29" name="Rechthoek 28"/>
          <p:cNvSpPr/>
          <p:nvPr/>
        </p:nvSpPr>
        <p:spPr>
          <a:xfrm>
            <a:off x="7827161" y="3068968"/>
            <a:ext cx="108000" cy="262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0" name="Rechthoek 29"/>
          <p:cNvSpPr/>
          <p:nvPr/>
        </p:nvSpPr>
        <p:spPr>
          <a:xfrm>
            <a:off x="7979561" y="3145160"/>
            <a:ext cx="108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1" name="Rechthoek 30"/>
          <p:cNvSpPr/>
          <p:nvPr/>
        </p:nvSpPr>
        <p:spPr>
          <a:xfrm>
            <a:off x="8131961" y="3211835"/>
            <a:ext cx="108000" cy="248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2" name="Rechthoek 31"/>
          <p:cNvSpPr/>
          <p:nvPr/>
        </p:nvSpPr>
        <p:spPr>
          <a:xfrm>
            <a:off x="8284361" y="3286796"/>
            <a:ext cx="108000" cy="241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3" name="Rechthoek 32"/>
          <p:cNvSpPr/>
          <p:nvPr/>
        </p:nvSpPr>
        <p:spPr>
          <a:xfrm>
            <a:off x="8436761" y="3358804"/>
            <a:ext cx="108000" cy="234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4" name="Rechthoek 33"/>
          <p:cNvSpPr/>
          <p:nvPr/>
        </p:nvSpPr>
        <p:spPr>
          <a:xfrm>
            <a:off x="8589161" y="3430812"/>
            <a:ext cx="108000" cy="226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5" name="Rechthoek 34"/>
          <p:cNvSpPr/>
          <p:nvPr/>
        </p:nvSpPr>
        <p:spPr>
          <a:xfrm>
            <a:off x="8741561" y="3502820"/>
            <a:ext cx="108000" cy="219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6" name="Rechthoek 35"/>
          <p:cNvSpPr/>
          <p:nvPr/>
        </p:nvSpPr>
        <p:spPr>
          <a:xfrm>
            <a:off x="8893961" y="3574828"/>
            <a:ext cx="108000" cy="212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7" name="Tekstvak 36"/>
          <p:cNvSpPr txBox="1"/>
          <p:nvPr/>
        </p:nvSpPr>
        <p:spPr>
          <a:xfrm>
            <a:off x="80574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8767703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39" name="Rechthoek 38"/>
          <p:cNvSpPr/>
          <p:nvPr/>
        </p:nvSpPr>
        <p:spPr>
          <a:xfrm>
            <a:off x="9046361" y="3646836"/>
            <a:ext cx="108000" cy="205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0" name="Rechthoek 39"/>
          <p:cNvSpPr/>
          <p:nvPr/>
        </p:nvSpPr>
        <p:spPr>
          <a:xfrm>
            <a:off x="9198761" y="3718844"/>
            <a:ext cx="108000" cy="198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1" name="Rechthoek 40"/>
          <p:cNvSpPr/>
          <p:nvPr/>
        </p:nvSpPr>
        <p:spPr>
          <a:xfrm>
            <a:off x="9351161" y="3790852"/>
            <a:ext cx="108000" cy="19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2" name="Rechthoek 41"/>
          <p:cNvSpPr/>
          <p:nvPr/>
        </p:nvSpPr>
        <p:spPr>
          <a:xfrm>
            <a:off x="9503561" y="3862860"/>
            <a:ext cx="108000" cy="183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3" name="Rechthoek 42"/>
          <p:cNvSpPr/>
          <p:nvPr/>
        </p:nvSpPr>
        <p:spPr>
          <a:xfrm>
            <a:off x="9655961" y="3934868"/>
            <a:ext cx="108000" cy="176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4" name="Rechthoek 43"/>
          <p:cNvSpPr/>
          <p:nvPr/>
        </p:nvSpPr>
        <p:spPr>
          <a:xfrm>
            <a:off x="9808361" y="4006876"/>
            <a:ext cx="108000" cy="169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5" name="Rechthoek 44"/>
          <p:cNvSpPr/>
          <p:nvPr/>
        </p:nvSpPr>
        <p:spPr>
          <a:xfrm>
            <a:off x="9960761" y="4078884"/>
            <a:ext cx="108000" cy="162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6" name="Rechthoek 45"/>
          <p:cNvSpPr/>
          <p:nvPr/>
        </p:nvSpPr>
        <p:spPr>
          <a:xfrm>
            <a:off x="10113161" y="4150892"/>
            <a:ext cx="108000" cy="154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7" name="Rechthoek 46"/>
          <p:cNvSpPr/>
          <p:nvPr/>
        </p:nvSpPr>
        <p:spPr>
          <a:xfrm>
            <a:off x="10265561" y="4222900"/>
            <a:ext cx="108000" cy="147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8" name="Rechthoek 47"/>
          <p:cNvSpPr/>
          <p:nvPr/>
        </p:nvSpPr>
        <p:spPr>
          <a:xfrm>
            <a:off x="10417961" y="4294908"/>
            <a:ext cx="108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9" name="Rechthoek 48"/>
          <p:cNvSpPr/>
          <p:nvPr/>
        </p:nvSpPr>
        <p:spPr>
          <a:xfrm>
            <a:off x="10570361" y="4366916"/>
            <a:ext cx="108000" cy="133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0" name="Rechthoek 49"/>
          <p:cNvSpPr/>
          <p:nvPr/>
        </p:nvSpPr>
        <p:spPr>
          <a:xfrm>
            <a:off x="10722761" y="4438924"/>
            <a:ext cx="108000" cy="126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1" name="Rechthoek 50"/>
          <p:cNvSpPr/>
          <p:nvPr/>
        </p:nvSpPr>
        <p:spPr>
          <a:xfrm>
            <a:off x="10875161" y="4510932"/>
            <a:ext cx="108000" cy="118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2" name="Tekstvak 51"/>
          <p:cNvSpPr txBox="1"/>
          <p:nvPr/>
        </p:nvSpPr>
        <p:spPr>
          <a:xfrm>
            <a:off x="9521691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10294729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8254866" y="2224577"/>
            <a:ext cx="2163095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Betalingsbereidheid</a:t>
            </a:r>
          </a:p>
        </p:txBody>
      </p:sp>
      <p:cxnSp>
        <p:nvCxnSpPr>
          <p:cNvPr id="6" name="Rechte verbindingslijn 5"/>
          <p:cNvCxnSpPr/>
          <p:nvPr/>
        </p:nvCxnSpPr>
        <p:spPr>
          <a:xfrm flipH="1">
            <a:off x="7493785" y="5701201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>
            <a:stCxn id="25" idx="0"/>
            <a:endCxn id="51" idx="0"/>
          </p:cNvCxnSpPr>
          <p:nvPr/>
        </p:nvCxnSpPr>
        <p:spPr>
          <a:xfrm>
            <a:off x="7576361" y="2926756"/>
            <a:ext cx="335280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Tekstvak 72"/>
          <p:cNvSpPr txBox="1"/>
          <p:nvPr/>
        </p:nvSpPr>
        <p:spPr>
          <a:xfrm>
            <a:off x="10871301" y="4083106"/>
            <a:ext cx="470000" cy="369332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5" name="Tekstvak 54"/>
          <p:cNvSpPr txBox="1"/>
          <p:nvPr/>
        </p:nvSpPr>
        <p:spPr>
          <a:xfrm>
            <a:off x="9768911" y="638741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× 100.000 stuks</a:t>
            </a:r>
          </a:p>
        </p:txBody>
      </p:sp>
    </p:spTree>
    <p:extLst>
      <p:ext uri="{BB962C8B-B14F-4D97-AF65-F5344CB8AC3E}">
        <p14:creationId xmlns:p14="http://schemas.microsoft.com/office/powerpoint/2010/main" val="146898282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3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6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9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8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1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4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7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3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6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3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9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500"/>
                            </p:stCondLst>
                            <p:childTnLst>
                              <p:par>
                                <p:cTn id="1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4" grpId="0" animBg="1"/>
      <p:bldP spid="73" grpId="0" animBg="1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Vraagbepalende factoren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5331097" cy="4705350"/>
          </a:xfrm>
        </p:spPr>
        <p:txBody>
          <a:bodyPr/>
          <a:lstStyle/>
          <a:p>
            <a:r>
              <a:rPr lang="nl-NL" dirty="0"/>
              <a:t>De prijs van het product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Het aantal consumenten</a:t>
            </a:r>
          </a:p>
          <a:p>
            <a:endParaRPr lang="nl-NL" sz="100" dirty="0"/>
          </a:p>
          <a:p>
            <a:r>
              <a:rPr lang="nl-NL" dirty="0"/>
              <a:t>Het inkomen van de consumenten</a:t>
            </a:r>
          </a:p>
          <a:p>
            <a:endParaRPr lang="nl-NL" sz="100" dirty="0"/>
          </a:p>
          <a:p>
            <a:r>
              <a:rPr lang="nl-NL" dirty="0"/>
              <a:t>De prijs van andere producten</a:t>
            </a:r>
          </a:p>
          <a:p>
            <a:endParaRPr lang="nl-NL" sz="100" dirty="0"/>
          </a:p>
          <a:p>
            <a:r>
              <a:rPr lang="nl-NL" dirty="0"/>
              <a:t>De voorkeur van consumenten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7493785" y="217280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493785" y="217280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93785" y="289288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93785" y="361296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93785" y="433304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3785" y="505312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386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394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402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410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109418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9365993" y="6139072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collectieve vraag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6371293" y="272259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989729" y="48371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989729" y="41170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989729" y="346895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989729" y="27395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989729" y="202879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4461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80574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8767703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9521691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10294729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</a:t>
            </a:r>
          </a:p>
        </p:txBody>
      </p:sp>
      <p:cxnSp>
        <p:nvCxnSpPr>
          <p:cNvPr id="52" name="Rechte verbindingslijn 51"/>
          <p:cNvCxnSpPr/>
          <p:nvPr/>
        </p:nvCxnSpPr>
        <p:spPr>
          <a:xfrm flipH="1">
            <a:off x="7493785" y="5701201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7576361" y="2926756"/>
            <a:ext cx="335280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10871301" y="4083106"/>
            <a:ext cx="470000" cy="369332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5" name="Pijl-omlaag 54"/>
          <p:cNvSpPr/>
          <p:nvPr/>
        </p:nvSpPr>
        <p:spPr>
          <a:xfrm>
            <a:off x="4353134" y="1627959"/>
            <a:ext cx="180000" cy="43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8925236" y="3538623"/>
            <a:ext cx="126000" cy="126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10499649" y="4273380"/>
            <a:ext cx="126000" cy="126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Pijl-omlaag 32"/>
          <p:cNvSpPr/>
          <p:nvPr/>
        </p:nvSpPr>
        <p:spPr>
          <a:xfrm>
            <a:off x="7144765" y="3773762"/>
            <a:ext cx="180000" cy="43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omlaag 23"/>
          <p:cNvSpPr/>
          <p:nvPr/>
        </p:nvSpPr>
        <p:spPr>
          <a:xfrm flipV="1">
            <a:off x="4379703" y="3068660"/>
            <a:ext cx="179558" cy="43086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8159135" y="3164436"/>
            <a:ext cx="126230" cy="12449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/>
          <p:cNvSpPr/>
          <p:nvPr/>
        </p:nvSpPr>
        <p:spPr>
          <a:xfrm>
            <a:off x="9590910" y="3865264"/>
            <a:ext cx="126230" cy="12449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9" name="Rechte verbindingslijn 38"/>
          <p:cNvCxnSpPr/>
          <p:nvPr/>
        </p:nvCxnSpPr>
        <p:spPr>
          <a:xfrm>
            <a:off x="7582961" y="2585813"/>
            <a:ext cx="3352800" cy="158417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Ovaal 35"/>
          <p:cNvSpPr/>
          <p:nvPr/>
        </p:nvSpPr>
        <p:spPr>
          <a:xfrm>
            <a:off x="8901137" y="3170441"/>
            <a:ext cx="126230" cy="12449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10332912" y="3871269"/>
            <a:ext cx="126230" cy="12449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-omlaag 25"/>
          <p:cNvSpPr/>
          <p:nvPr/>
        </p:nvSpPr>
        <p:spPr>
          <a:xfrm>
            <a:off x="5682826" y="3628922"/>
            <a:ext cx="180000" cy="4320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Ovaal 26"/>
          <p:cNvSpPr/>
          <p:nvPr/>
        </p:nvSpPr>
        <p:spPr>
          <a:xfrm>
            <a:off x="8533754" y="3349233"/>
            <a:ext cx="126000" cy="126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10062279" y="4060922"/>
            <a:ext cx="126000" cy="126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Rechte verbindingslijn 45"/>
          <p:cNvCxnSpPr/>
          <p:nvPr/>
        </p:nvCxnSpPr>
        <p:spPr>
          <a:xfrm>
            <a:off x="7626394" y="3225218"/>
            <a:ext cx="3352800" cy="158417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Ovaal 42"/>
          <p:cNvSpPr/>
          <p:nvPr/>
        </p:nvSpPr>
        <p:spPr>
          <a:xfrm>
            <a:off x="7990921" y="3350951"/>
            <a:ext cx="126000" cy="126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9545781" y="4092167"/>
            <a:ext cx="126000" cy="126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Pijl-omlaag 28"/>
          <p:cNvSpPr/>
          <p:nvPr/>
        </p:nvSpPr>
        <p:spPr>
          <a:xfrm rot="17730201">
            <a:off x="9788757" y="3038835"/>
            <a:ext cx="111842" cy="16532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954089" y="2216481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Bij PRIJSVERANDERING: </a:t>
            </a:r>
            <a:b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verschuiving </a:t>
            </a:r>
            <a:r>
              <a:rPr lang="nl-NL" b="1" i="1" dirty="0">
                <a:solidFill>
                  <a:srgbClr val="C00000"/>
                </a:solidFill>
              </a:rPr>
              <a:t>LANGS</a:t>
            </a: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de lijn</a:t>
            </a:r>
          </a:p>
        </p:txBody>
      </p:sp>
      <p:sp>
        <p:nvSpPr>
          <p:cNvPr id="31" name="Pijl-rechts 30"/>
          <p:cNvSpPr/>
          <p:nvPr/>
        </p:nvSpPr>
        <p:spPr>
          <a:xfrm>
            <a:off x="8957648" y="3431002"/>
            <a:ext cx="380149" cy="12077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Pijl-rechts 39"/>
          <p:cNvSpPr/>
          <p:nvPr/>
        </p:nvSpPr>
        <p:spPr>
          <a:xfrm flipH="1">
            <a:off x="9151140" y="3813162"/>
            <a:ext cx="233043" cy="9827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Tekstvak 55"/>
          <p:cNvSpPr txBox="1"/>
          <p:nvPr/>
        </p:nvSpPr>
        <p:spPr>
          <a:xfrm>
            <a:off x="979716" y="5053129"/>
            <a:ext cx="63273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Bij  ANDERE VERANDERING: </a:t>
            </a:r>
            <a:b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evenwijdige verschuiving </a:t>
            </a:r>
            <a:r>
              <a:rPr lang="nl-NL" b="1" i="1" dirty="0">
                <a:solidFill>
                  <a:srgbClr val="C00000"/>
                </a:solidFill>
              </a:rPr>
              <a:t>VAN</a:t>
            </a: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de lijn (links of rechts)</a:t>
            </a:r>
          </a:p>
          <a:p>
            <a:endParaRPr lang="nl-NL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Bij DEZELFDE PRIJS wordt dan meer / minder gevraagd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9768911" y="638741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× 100.000 stuks</a:t>
            </a:r>
          </a:p>
        </p:txBody>
      </p:sp>
    </p:spTree>
    <p:extLst>
      <p:ext uri="{BB962C8B-B14F-4D97-AF65-F5344CB8AC3E}">
        <p14:creationId xmlns:p14="http://schemas.microsoft.com/office/powerpoint/2010/main" val="411935254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75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25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5" grpId="0" animBg="1"/>
      <p:bldP spid="55" grpId="1" animBg="1"/>
      <p:bldP spid="4" grpId="0" animBg="1"/>
      <p:bldP spid="4" grpId="1" animBg="1"/>
      <p:bldP spid="32" grpId="0" animBg="1"/>
      <p:bldP spid="32" grpId="1" animBg="1"/>
      <p:bldP spid="33" grpId="0" animBg="1"/>
      <p:bldP spid="33" grpId="1" animBg="1"/>
      <p:bldP spid="24" grpId="0" animBg="1"/>
      <p:bldP spid="24" grpId="1" animBg="1"/>
      <p:bldP spid="25" grpId="0" animBg="1"/>
      <p:bldP spid="25" grpId="1" animBg="1"/>
      <p:bldP spid="37" grpId="0" animBg="1"/>
      <p:bldP spid="37" grpId="1" animBg="1"/>
      <p:bldP spid="36" grpId="0" animBg="1"/>
      <p:bldP spid="36" grpId="1" animBg="1"/>
      <p:bldP spid="38" grpId="0" animBg="1"/>
      <p:bldP spid="38" grpId="1" animBg="1"/>
      <p:bldP spid="26" grpId="0" animBg="1"/>
      <p:bldP spid="27" grpId="0" animBg="1"/>
      <p:bldP spid="44" grpId="0" animBg="1"/>
      <p:bldP spid="43" grpId="0" animBg="1"/>
      <p:bldP spid="45" grpId="0" animBg="1"/>
      <p:bldP spid="29" grpId="0" animBg="1"/>
      <p:bldP spid="29" grpId="1" animBg="1"/>
      <p:bldP spid="30" grpId="0"/>
      <p:bldP spid="30" grpId="1"/>
      <p:bldP spid="31" grpId="0" animBg="1"/>
      <p:bldP spid="31" grpId="1" animBg="1"/>
      <p:bldP spid="40" grpId="0" animBg="1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AANBOD</a:t>
            </a:r>
            <a:br>
              <a:rPr lang="nl-NL" dirty="0"/>
            </a:br>
            <a:r>
              <a:rPr lang="nl-NL" sz="1600" dirty="0">
                <a:solidFill>
                  <a:srgbClr val="4C7FB4"/>
                </a:solidFill>
              </a:rPr>
              <a:t>herhaling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Wordt bepaald door de </a:t>
            </a:r>
            <a:r>
              <a:rPr lang="nl-NL" b="1" u="sng" dirty="0"/>
              <a:t>verkoopbereidheid</a:t>
            </a:r>
            <a:r>
              <a:rPr lang="nl-NL" dirty="0"/>
              <a:t> van de producent.</a:t>
            </a:r>
          </a:p>
          <a:p>
            <a:pPr marL="0" indent="0">
              <a:buNone/>
            </a:pPr>
            <a:r>
              <a:rPr lang="nl-NL" dirty="0"/>
              <a:t>= </a:t>
            </a:r>
            <a:br>
              <a:rPr lang="nl-NL" dirty="0"/>
            </a:br>
            <a:r>
              <a:rPr lang="nl-NL" dirty="0"/>
              <a:t>minimum bedrag dat de producent aan een product wil verdienen.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Hoe hoger de prijs,</a:t>
            </a:r>
          </a:p>
          <a:p>
            <a:pPr marL="0" indent="0">
              <a:buNone/>
            </a:pPr>
            <a:r>
              <a:rPr lang="nl-NL" dirty="0"/>
              <a:t>hoe meer producenten bereid zijn het product aan te bieden.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 productiekosten bedrijven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7493785" y="217280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93785" y="217280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93785" y="289288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93785" y="361296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3785" y="433304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493785" y="505312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21386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93394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65402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37410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109418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9365993" y="6139072"/>
            <a:ext cx="241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collectieve aanbod</a:t>
            </a: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6371293" y="272259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989729" y="48371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989729" y="41170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989729" y="346895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989729" y="27395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989729" y="202879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4461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80574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8767703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5" name="Rechthoek 24"/>
          <p:cNvSpPr/>
          <p:nvPr/>
        </p:nvSpPr>
        <p:spPr>
          <a:xfrm flipH="1">
            <a:off x="10875161" y="2926756"/>
            <a:ext cx="108000" cy="2776413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28" name="Rechthoek 27"/>
          <p:cNvSpPr/>
          <p:nvPr/>
        </p:nvSpPr>
        <p:spPr>
          <a:xfrm flipH="1">
            <a:off x="10722761" y="2996968"/>
            <a:ext cx="108000" cy="270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29" name="Rechthoek 28"/>
          <p:cNvSpPr/>
          <p:nvPr/>
        </p:nvSpPr>
        <p:spPr>
          <a:xfrm flipH="1">
            <a:off x="10570361" y="3068968"/>
            <a:ext cx="108000" cy="262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0" name="Rechthoek 29"/>
          <p:cNvSpPr/>
          <p:nvPr/>
        </p:nvSpPr>
        <p:spPr>
          <a:xfrm flipH="1">
            <a:off x="10417961" y="3145160"/>
            <a:ext cx="108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1" name="Rechthoek 30"/>
          <p:cNvSpPr/>
          <p:nvPr/>
        </p:nvSpPr>
        <p:spPr>
          <a:xfrm flipH="1">
            <a:off x="10265561" y="3211835"/>
            <a:ext cx="108000" cy="248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2" name="Rechthoek 31"/>
          <p:cNvSpPr/>
          <p:nvPr/>
        </p:nvSpPr>
        <p:spPr>
          <a:xfrm flipH="1">
            <a:off x="10113161" y="3286796"/>
            <a:ext cx="108000" cy="241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3" name="Rechthoek 32"/>
          <p:cNvSpPr/>
          <p:nvPr/>
        </p:nvSpPr>
        <p:spPr>
          <a:xfrm flipH="1">
            <a:off x="9960761" y="3358804"/>
            <a:ext cx="108000" cy="234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4" name="Rechthoek 33"/>
          <p:cNvSpPr/>
          <p:nvPr/>
        </p:nvSpPr>
        <p:spPr>
          <a:xfrm flipH="1">
            <a:off x="9808361" y="3430812"/>
            <a:ext cx="108000" cy="226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5" name="Rechthoek 34"/>
          <p:cNvSpPr/>
          <p:nvPr/>
        </p:nvSpPr>
        <p:spPr>
          <a:xfrm flipH="1">
            <a:off x="9655961" y="3502820"/>
            <a:ext cx="108000" cy="219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6" name="Rechthoek 35"/>
          <p:cNvSpPr/>
          <p:nvPr/>
        </p:nvSpPr>
        <p:spPr>
          <a:xfrm flipH="1">
            <a:off x="9503561" y="3574828"/>
            <a:ext cx="108000" cy="212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39" name="Rechthoek 38"/>
          <p:cNvSpPr/>
          <p:nvPr/>
        </p:nvSpPr>
        <p:spPr>
          <a:xfrm flipH="1">
            <a:off x="9351161" y="3646836"/>
            <a:ext cx="108000" cy="205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0" name="Rechthoek 39"/>
          <p:cNvSpPr/>
          <p:nvPr/>
        </p:nvSpPr>
        <p:spPr>
          <a:xfrm flipH="1">
            <a:off x="9198761" y="3718844"/>
            <a:ext cx="108000" cy="198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1" name="Rechthoek 40"/>
          <p:cNvSpPr/>
          <p:nvPr/>
        </p:nvSpPr>
        <p:spPr>
          <a:xfrm flipH="1">
            <a:off x="9046361" y="3790852"/>
            <a:ext cx="108000" cy="19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2" name="Rechthoek 41"/>
          <p:cNvSpPr/>
          <p:nvPr/>
        </p:nvSpPr>
        <p:spPr>
          <a:xfrm flipH="1">
            <a:off x="8893961" y="3862860"/>
            <a:ext cx="108000" cy="183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3" name="Rechthoek 42"/>
          <p:cNvSpPr/>
          <p:nvPr/>
        </p:nvSpPr>
        <p:spPr>
          <a:xfrm flipH="1">
            <a:off x="8741561" y="3934868"/>
            <a:ext cx="108000" cy="176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4" name="Rechthoek 43"/>
          <p:cNvSpPr/>
          <p:nvPr/>
        </p:nvSpPr>
        <p:spPr>
          <a:xfrm flipH="1">
            <a:off x="8589161" y="4006876"/>
            <a:ext cx="108000" cy="169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5" name="Rechthoek 44"/>
          <p:cNvSpPr/>
          <p:nvPr/>
        </p:nvSpPr>
        <p:spPr>
          <a:xfrm flipH="1">
            <a:off x="8436761" y="4078884"/>
            <a:ext cx="108000" cy="162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6" name="Rechthoek 45"/>
          <p:cNvSpPr/>
          <p:nvPr/>
        </p:nvSpPr>
        <p:spPr>
          <a:xfrm flipH="1">
            <a:off x="8284361" y="4150892"/>
            <a:ext cx="108000" cy="154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7" name="Rechthoek 46"/>
          <p:cNvSpPr/>
          <p:nvPr/>
        </p:nvSpPr>
        <p:spPr>
          <a:xfrm flipH="1">
            <a:off x="8131961" y="4222900"/>
            <a:ext cx="108000" cy="147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8" name="Rechthoek 47"/>
          <p:cNvSpPr/>
          <p:nvPr/>
        </p:nvSpPr>
        <p:spPr>
          <a:xfrm flipH="1">
            <a:off x="7979561" y="4294908"/>
            <a:ext cx="108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49" name="Rechthoek 48"/>
          <p:cNvSpPr/>
          <p:nvPr/>
        </p:nvSpPr>
        <p:spPr>
          <a:xfrm flipH="1">
            <a:off x="7827161" y="4366916"/>
            <a:ext cx="108000" cy="1332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0" name="Rechthoek 49"/>
          <p:cNvSpPr/>
          <p:nvPr/>
        </p:nvSpPr>
        <p:spPr>
          <a:xfrm flipH="1">
            <a:off x="7674761" y="4438924"/>
            <a:ext cx="108000" cy="1260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1" name="Rechthoek 50"/>
          <p:cNvSpPr/>
          <p:nvPr/>
        </p:nvSpPr>
        <p:spPr>
          <a:xfrm flipH="1">
            <a:off x="7522361" y="4510932"/>
            <a:ext cx="108000" cy="118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dirty="0" err="1"/>
          </a:p>
        </p:txBody>
      </p:sp>
      <p:sp>
        <p:nvSpPr>
          <p:cNvPr id="52" name="Tekstvak 51"/>
          <p:cNvSpPr txBox="1"/>
          <p:nvPr/>
        </p:nvSpPr>
        <p:spPr>
          <a:xfrm>
            <a:off x="9521691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10294729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8254866" y="2224577"/>
            <a:ext cx="2163095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Verkoopbereidheid</a:t>
            </a:r>
          </a:p>
        </p:txBody>
      </p:sp>
      <p:cxnSp>
        <p:nvCxnSpPr>
          <p:cNvPr id="6" name="Rechte verbindingslijn 5"/>
          <p:cNvCxnSpPr/>
          <p:nvPr/>
        </p:nvCxnSpPr>
        <p:spPr>
          <a:xfrm flipH="1">
            <a:off x="7493785" y="5701201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>
            <a:stCxn id="25" idx="0"/>
            <a:endCxn id="51" idx="0"/>
          </p:cNvCxnSpPr>
          <p:nvPr/>
        </p:nvCxnSpPr>
        <p:spPr>
          <a:xfrm flipH="1">
            <a:off x="7576361" y="2926756"/>
            <a:ext cx="335280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3" name="Tekstvak 72"/>
          <p:cNvSpPr txBox="1"/>
          <p:nvPr/>
        </p:nvSpPr>
        <p:spPr>
          <a:xfrm>
            <a:off x="10807145" y="2506996"/>
            <a:ext cx="490840" cy="369332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5" name="Tekstvak 54"/>
          <p:cNvSpPr txBox="1"/>
          <p:nvPr/>
        </p:nvSpPr>
        <p:spPr>
          <a:xfrm>
            <a:off x="9768911" y="638741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× 100.000 stuks</a:t>
            </a:r>
          </a:p>
        </p:txBody>
      </p:sp>
    </p:spTree>
    <p:extLst>
      <p:ext uri="{BB962C8B-B14F-4D97-AF65-F5344CB8AC3E}">
        <p14:creationId xmlns:p14="http://schemas.microsoft.com/office/powerpoint/2010/main" val="407563977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8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4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3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6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9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3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8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1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4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7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3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6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9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0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000"/>
                            </p:stCondLst>
                            <p:childTnLst>
                              <p:par>
                                <p:cTn id="1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4" grpId="0" animBg="1"/>
      <p:bldP spid="73" grpId="0" animBg="1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Aanbodbepalende factoren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4211" y="1619250"/>
            <a:ext cx="5978270" cy="4705350"/>
          </a:xfrm>
        </p:spPr>
        <p:txBody>
          <a:bodyPr/>
          <a:lstStyle/>
          <a:p>
            <a:r>
              <a:rPr lang="nl-NL" dirty="0"/>
              <a:t>De prijs van het product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Het aantal producenten</a:t>
            </a:r>
          </a:p>
          <a:p>
            <a:endParaRPr lang="nl-NL" sz="100" dirty="0"/>
          </a:p>
          <a:p>
            <a:r>
              <a:rPr lang="nl-NL" dirty="0"/>
              <a:t>Technologische ontwikkeling</a:t>
            </a:r>
          </a:p>
          <a:p>
            <a:endParaRPr lang="nl-NL" sz="100" dirty="0"/>
          </a:p>
          <a:p>
            <a:r>
              <a:rPr lang="nl-NL" dirty="0"/>
              <a:t>De hoogte van de rente</a:t>
            </a:r>
          </a:p>
          <a:p>
            <a:endParaRPr lang="nl-NL" sz="100" dirty="0"/>
          </a:p>
          <a:p>
            <a:r>
              <a:rPr lang="nl-NL" dirty="0"/>
              <a:t>De inkoopkosten grond- en hulpstoffen</a:t>
            </a:r>
          </a:p>
          <a:p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7493785" y="217280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7493785" y="217280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7493785" y="289288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7493785" y="361296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7493785" y="433304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7493785" y="5053129"/>
            <a:ext cx="3592016" cy="0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21386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93394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965402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37410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1094185" y="2172809"/>
            <a:ext cx="0" cy="3528392"/>
          </a:xfrm>
          <a:prstGeom prst="line">
            <a:avLst/>
          </a:prstGeom>
          <a:ln w="3175">
            <a:solidFill>
              <a:schemeClr val="bg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9365993" y="6139072"/>
            <a:ext cx="2417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collectieve aanbod</a:t>
            </a: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6371293" y="272259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6989729" y="48371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6989729" y="41170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989729" y="346895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989729" y="273958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989729" y="202879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4461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8057460" y="577320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767703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9521691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10294729" y="577320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</a:t>
            </a:r>
          </a:p>
        </p:txBody>
      </p:sp>
      <p:cxnSp>
        <p:nvCxnSpPr>
          <p:cNvPr id="52" name="Rechte verbindingslijn 51"/>
          <p:cNvCxnSpPr/>
          <p:nvPr/>
        </p:nvCxnSpPr>
        <p:spPr>
          <a:xfrm flipH="1">
            <a:off x="7493785" y="5701201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H="1">
            <a:off x="7576361" y="2926756"/>
            <a:ext cx="335280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10807145" y="2506996"/>
            <a:ext cx="490840" cy="369332"/>
          </a:xfrm>
          <a:prstGeom prst="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baseline="-25000" dirty="0">
              <a:solidFill>
                <a:schemeClr val="bg1"/>
              </a:solidFill>
            </a:endParaRPr>
          </a:p>
        </p:txBody>
      </p:sp>
      <p:sp>
        <p:nvSpPr>
          <p:cNvPr id="55" name="Pijl-omlaag 54"/>
          <p:cNvSpPr/>
          <p:nvPr/>
        </p:nvSpPr>
        <p:spPr>
          <a:xfrm>
            <a:off x="4303572" y="1642345"/>
            <a:ext cx="180000" cy="43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ekstvak 31"/>
          <p:cNvSpPr txBox="1"/>
          <p:nvPr/>
        </p:nvSpPr>
        <p:spPr>
          <a:xfrm>
            <a:off x="906407" y="2213459"/>
            <a:ext cx="321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Bij PRIJSVERANDERING: </a:t>
            </a:r>
            <a:b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verschuiving </a:t>
            </a:r>
            <a:r>
              <a:rPr lang="nl-NL" b="1" i="1" dirty="0">
                <a:solidFill>
                  <a:srgbClr val="C00000"/>
                </a:solidFill>
              </a:rPr>
              <a:t>LANGS</a:t>
            </a: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de lijn</a:t>
            </a:r>
          </a:p>
        </p:txBody>
      </p:sp>
      <p:sp>
        <p:nvSpPr>
          <p:cNvPr id="27" name="Pijl-omlaag 26"/>
          <p:cNvSpPr/>
          <p:nvPr/>
        </p:nvSpPr>
        <p:spPr>
          <a:xfrm>
            <a:off x="6315556" y="4661779"/>
            <a:ext cx="180000" cy="4320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/>
          <p:cNvCxnSpPr/>
          <p:nvPr/>
        </p:nvCxnSpPr>
        <p:spPr>
          <a:xfrm flipH="1">
            <a:off x="7745924" y="3509603"/>
            <a:ext cx="3352800" cy="158417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Ovaal 27"/>
          <p:cNvSpPr/>
          <p:nvPr/>
        </p:nvSpPr>
        <p:spPr>
          <a:xfrm>
            <a:off x="8888039" y="3799561"/>
            <a:ext cx="126000" cy="126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906407" y="5093779"/>
            <a:ext cx="66207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Bij  ANDERE VERANDERING: </a:t>
            </a:r>
            <a:b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evenwijdige verschuiving </a:t>
            </a:r>
            <a:r>
              <a:rPr lang="nl-NL" b="1" i="1" dirty="0">
                <a:solidFill>
                  <a:srgbClr val="C00000"/>
                </a:solidFill>
              </a:rPr>
              <a:t>VAN</a:t>
            </a:r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 de lijn (links of rechts)</a:t>
            </a:r>
          </a:p>
          <a:p>
            <a:endParaRPr lang="nl-NL" b="1" i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r>
              <a:rPr lang="nl-NL" b="1" i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Bij DEZELFDE PRIJS wordt dan meer / minder aangeboden</a:t>
            </a:r>
          </a:p>
        </p:txBody>
      </p:sp>
      <p:sp>
        <p:nvSpPr>
          <p:cNvPr id="38" name="Ovaal 37"/>
          <p:cNvSpPr/>
          <p:nvPr/>
        </p:nvSpPr>
        <p:spPr>
          <a:xfrm>
            <a:off x="9422324" y="3549969"/>
            <a:ext cx="126000" cy="126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9422324" y="3549003"/>
            <a:ext cx="126000" cy="126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-links 25"/>
          <p:cNvSpPr/>
          <p:nvPr/>
        </p:nvSpPr>
        <p:spPr>
          <a:xfrm rot="20045264">
            <a:off x="8195440" y="3815242"/>
            <a:ext cx="1224000" cy="673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453971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0.00231 L -0.10364 0.0858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82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44444E-6 L 0.1168 -4.44444E-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5" grpId="0" animBg="1"/>
      <p:bldP spid="55" grpId="1" animBg="1"/>
      <p:bldP spid="32" grpId="0"/>
      <p:bldP spid="32" grpId="1"/>
      <p:bldP spid="27" grpId="0" animBg="1"/>
      <p:bldP spid="28" grpId="0" animBg="1"/>
      <p:bldP spid="28" grpId="1" animBg="1"/>
      <p:bldP spid="37" grpId="0"/>
      <p:bldP spid="38" grpId="0" animBg="1"/>
      <p:bldP spid="4" grpId="0" animBg="1"/>
      <p:bldP spid="4" grpId="1" animBg="1"/>
      <p:bldP spid="4" grpId="2" animBg="1"/>
      <p:bldP spid="26" grpId="0" animBg="1"/>
      <p:bldP spid="2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fgeronde rechthoek 61"/>
          <p:cNvSpPr/>
          <p:nvPr/>
        </p:nvSpPr>
        <p:spPr>
          <a:xfrm>
            <a:off x="6298119" y="1260909"/>
            <a:ext cx="5473578" cy="4976262"/>
          </a:xfrm>
          <a:prstGeom prst="roundRect">
            <a:avLst>
              <a:gd name="adj" fmla="val 9510"/>
            </a:avLst>
          </a:prstGeom>
          <a:solidFill>
            <a:schemeClr val="tx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30104"/>
            <a:ext cx="9164638" cy="811533"/>
          </a:xfrm>
        </p:spPr>
        <p:txBody>
          <a:bodyPr/>
          <a:lstStyle/>
          <a:p>
            <a:r>
              <a:rPr lang="nl-NL" dirty="0"/>
              <a:t>prijsvorming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11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684212" y="2920287"/>
            <a:ext cx="4220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Vraag en Aanbod ‘vinden elkaar’ bij  € 18.500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6298120" y="1517053"/>
            <a:ext cx="5318244" cy="4514438"/>
            <a:chOff x="743444" y="1084094"/>
            <a:chExt cx="5318244" cy="4514438"/>
          </a:xfrm>
        </p:grpSpPr>
        <p:grpSp>
          <p:nvGrpSpPr>
            <p:cNvPr id="7" name="Groep 6"/>
            <p:cNvGrpSpPr/>
            <p:nvPr/>
          </p:nvGrpSpPr>
          <p:grpSpPr>
            <a:xfrm>
              <a:off x="743444" y="1084094"/>
              <a:ext cx="5318244" cy="4514438"/>
              <a:chOff x="743444" y="1084094"/>
              <a:chExt cx="5318244" cy="4514438"/>
            </a:xfrm>
          </p:grpSpPr>
          <p:grpSp>
            <p:nvGrpSpPr>
              <p:cNvPr id="13" name="Groep 12"/>
              <p:cNvGrpSpPr/>
              <p:nvPr/>
            </p:nvGrpSpPr>
            <p:grpSpPr>
              <a:xfrm>
                <a:off x="743444" y="1084094"/>
                <a:ext cx="5318244" cy="4514438"/>
                <a:chOff x="743444" y="1084094"/>
                <a:chExt cx="5318244" cy="4514438"/>
              </a:xfrm>
            </p:grpSpPr>
            <p:sp>
              <p:nvSpPr>
                <p:cNvPr id="19" name="Tekstvak 18"/>
                <p:cNvSpPr txBox="1"/>
                <p:nvPr/>
              </p:nvSpPr>
              <p:spPr>
                <a:xfrm rot="16200000">
                  <a:off x="494337" y="1756054"/>
                  <a:ext cx="8675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>
                      <a:solidFill>
                        <a:schemeClr val="bg1"/>
                      </a:solidFill>
                    </a:rPr>
                    <a:t>euro’s</a:t>
                  </a:r>
                </a:p>
              </p:txBody>
            </p:sp>
            <p:sp>
              <p:nvSpPr>
                <p:cNvPr id="20" name="Tekstvak 19"/>
                <p:cNvSpPr txBox="1"/>
                <p:nvPr/>
              </p:nvSpPr>
              <p:spPr>
                <a:xfrm>
                  <a:off x="2669640" y="1084094"/>
                  <a:ext cx="2558714" cy="338554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nl-NL" sz="1600" dirty="0"/>
                    <a:t>Markt voor kleine auto’s</a:t>
                  </a:r>
                </a:p>
              </p:txBody>
            </p: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1691680" y="162880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1691680" y="198472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1691680" y="234000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1691680" y="270004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1691680" y="306896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1691680" y="342488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1691680" y="378016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1691680" y="414496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1691680" y="450912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2402882" y="144931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2051720" y="1445469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3127725" y="1450232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Rechte verbindingslijn 32"/>
                <p:cNvCxnSpPr/>
                <p:nvPr/>
              </p:nvCxnSpPr>
              <p:spPr>
                <a:xfrm>
                  <a:off x="2771800" y="1449545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Rechte verbindingslijn 33"/>
                <p:cNvCxnSpPr/>
                <p:nvPr/>
              </p:nvCxnSpPr>
              <p:spPr>
                <a:xfrm>
                  <a:off x="3847805" y="1443900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echte verbindingslijn 34"/>
                <p:cNvCxnSpPr/>
                <p:nvPr/>
              </p:nvCxnSpPr>
              <p:spPr>
                <a:xfrm>
                  <a:off x="3491880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Rechte verbindingslijn 35"/>
                <p:cNvCxnSpPr/>
                <p:nvPr/>
              </p:nvCxnSpPr>
              <p:spPr>
                <a:xfrm>
                  <a:off x="4567885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echte verbindingslijn 36"/>
                <p:cNvCxnSpPr/>
                <p:nvPr/>
              </p:nvCxnSpPr>
              <p:spPr>
                <a:xfrm>
                  <a:off x="4211960" y="143937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echte verbindingslijn 37"/>
                <p:cNvCxnSpPr/>
                <p:nvPr/>
              </p:nvCxnSpPr>
              <p:spPr>
                <a:xfrm>
                  <a:off x="5287965" y="1445196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echte verbindingslijn 38"/>
                <p:cNvCxnSpPr/>
                <p:nvPr/>
              </p:nvCxnSpPr>
              <p:spPr>
                <a:xfrm>
                  <a:off x="4932040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echte verbindingslijn 39"/>
                <p:cNvCxnSpPr/>
                <p:nvPr/>
              </p:nvCxnSpPr>
              <p:spPr>
                <a:xfrm>
                  <a:off x="6003282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echte verbindingslijn 40"/>
                <p:cNvCxnSpPr/>
                <p:nvPr/>
              </p:nvCxnSpPr>
              <p:spPr>
                <a:xfrm>
                  <a:off x="5652120" y="1440667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echte verbindingslijn 41"/>
                <p:cNvCxnSpPr/>
                <p:nvPr/>
              </p:nvCxnSpPr>
              <p:spPr>
                <a:xfrm>
                  <a:off x="1691680" y="1268760"/>
                  <a:ext cx="0" cy="36004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echte verbindingslijn 42"/>
                <p:cNvCxnSpPr/>
                <p:nvPr/>
              </p:nvCxnSpPr>
              <p:spPr>
                <a:xfrm>
                  <a:off x="1691680" y="4869160"/>
                  <a:ext cx="4320480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kstvak 43"/>
                <p:cNvSpPr txBox="1"/>
                <p:nvPr/>
              </p:nvSpPr>
              <p:spPr>
                <a:xfrm>
                  <a:off x="3563888" y="5229200"/>
                  <a:ext cx="24978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>
                      <a:solidFill>
                        <a:schemeClr val="bg1"/>
                      </a:solidFill>
                    </a:rPr>
                    <a:t>aantal auto’s (x </a:t>
                  </a:r>
                  <a:r>
                    <a:rPr lang="nl-NL" dirty="0" err="1">
                      <a:solidFill>
                        <a:schemeClr val="bg1"/>
                      </a:solidFill>
                    </a:rPr>
                    <a:t>mln</a:t>
                  </a:r>
                  <a:r>
                    <a:rPr lang="nl-NL" dirty="0">
                      <a:solidFill>
                        <a:schemeClr val="bg1"/>
                      </a:solidFill>
                    </a:rPr>
                    <a:t>)</a:t>
                  </a:r>
                </a:p>
              </p:txBody>
            </p:sp>
          </p:grpSp>
          <p:sp>
            <p:nvSpPr>
              <p:cNvPr id="14" name="Tekstvak 13"/>
              <p:cNvSpPr txBox="1"/>
              <p:nvPr/>
            </p:nvSpPr>
            <p:spPr>
              <a:xfrm>
                <a:off x="1088942" y="4363980"/>
                <a:ext cx="6319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5.000</a:t>
                </a:r>
              </a:p>
            </p:txBody>
          </p:sp>
          <p:sp>
            <p:nvSpPr>
              <p:cNvPr id="15" name="Tekstvak 14"/>
              <p:cNvSpPr txBox="1"/>
              <p:nvPr/>
            </p:nvSpPr>
            <p:spPr>
              <a:xfrm>
                <a:off x="1004782" y="3985814"/>
                <a:ext cx="7695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10.000</a:t>
                </a:r>
              </a:p>
            </p:txBody>
          </p:sp>
          <p:sp>
            <p:nvSpPr>
              <p:cNvPr id="16" name="Tekstvak 15"/>
              <p:cNvSpPr txBox="1"/>
              <p:nvPr/>
            </p:nvSpPr>
            <p:spPr>
              <a:xfrm>
                <a:off x="1019213" y="3284984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20.000</a:t>
                </a:r>
              </a:p>
            </p:txBody>
          </p:sp>
          <p:sp>
            <p:nvSpPr>
              <p:cNvPr id="17" name="Tekstvak 16"/>
              <p:cNvSpPr txBox="1"/>
              <p:nvPr/>
            </p:nvSpPr>
            <p:spPr>
              <a:xfrm>
                <a:off x="1028838" y="2536029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30.000</a:t>
                </a:r>
              </a:p>
            </p:txBody>
          </p:sp>
          <p:sp>
            <p:nvSpPr>
              <p:cNvPr id="18" name="Tekstvak 17"/>
              <p:cNvSpPr txBox="1"/>
              <p:nvPr/>
            </p:nvSpPr>
            <p:spPr>
              <a:xfrm>
                <a:off x="1019212" y="1835199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40.000</a:t>
                </a:r>
              </a:p>
            </p:txBody>
          </p:sp>
        </p:grpSp>
        <p:sp>
          <p:nvSpPr>
            <p:cNvPr id="8" name="Tekstvak 7"/>
            <p:cNvSpPr txBox="1"/>
            <p:nvPr/>
          </p:nvSpPr>
          <p:spPr>
            <a:xfrm>
              <a:off x="2262177" y="48833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" name="Tekstvak 8"/>
            <p:cNvSpPr txBox="1"/>
            <p:nvPr/>
          </p:nvSpPr>
          <p:spPr>
            <a:xfrm>
              <a:off x="2990293" y="486916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3672273" y="488332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4392041" y="486916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16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5112121" y="486916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cxnSp>
        <p:nvCxnSpPr>
          <p:cNvPr id="45" name="Rechte verbindingslijn 44"/>
          <p:cNvCxnSpPr/>
          <p:nvPr/>
        </p:nvCxnSpPr>
        <p:spPr>
          <a:xfrm flipV="1">
            <a:off x="7245364" y="2699747"/>
            <a:ext cx="4312594" cy="21700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251410" y="2204568"/>
            <a:ext cx="3599091" cy="302433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7" name="Afgeronde rechthoek 46"/>
          <p:cNvSpPr/>
          <p:nvPr/>
        </p:nvSpPr>
        <p:spPr>
          <a:xfrm>
            <a:off x="7606395" y="2204568"/>
            <a:ext cx="486495" cy="30777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endParaRPr lang="nl-NL" sz="1600" dirty="0"/>
          </a:p>
        </p:txBody>
      </p:sp>
      <p:sp>
        <p:nvSpPr>
          <p:cNvPr id="48" name="Afgeronde rechthoek 47"/>
          <p:cNvSpPr/>
          <p:nvPr/>
        </p:nvSpPr>
        <p:spPr>
          <a:xfrm>
            <a:off x="11008333" y="2996656"/>
            <a:ext cx="486495" cy="30777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600" dirty="0" err="1">
                <a:solidFill>
                  <a:schemeClr val="bg1"/>
                </a:solidFill>
              </a:rPr>
              <a:t>Q</a:t>
            </a:r>
            <a:r>
              <a:rPr lang="nl-NL" sz="1600" baseline="-25000" dirty="0" err="1">
                <a:solidFill>
                  <a:schemeClr val="bg1"/>
                </a:solidFill>
              </a:rPr>
              <a:t>a</a:t>
            </a:r>
            <a:endParaRPr lang="nl-NL" sz="1600" dirty="0">
              <a:solidFill>
                <a:schemeClr val="bg1"/>
              </a:solidFill>
            </a:endParaRPr>
          </a:p>
        </p:txBody>
      </p:sp>
      <p:cxnSp>
        <p:nvCxnSpPr>
          <p:cNvPr id="50" name="Rechte verbindingslijn 49"/>
          <p:cNvCxnSpPr/>
          <p:nvPr/>
        </p:nvCxnSpPr>
        <p:spPr>
          <a:xfrm flipH="1" flipV="1">
            <a:off x="7245364" y="3882631"/>
            <a:ext cx="1928812" cy="136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9226949" y="3962030"/>
            <a:ext cx="0" cy="12636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7208022" y="3730453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C00000"/>
                </a:solidFill>
              </a:rPr>
              <a:t>18.500</a:t>
            </a:r>
          </a:p>
        </p:txBody>
      </p:sp>
      <p:sp>
        <p:nvSpPr>
          <p:cNvPr id="53" name="Tekstvak 52"/>
          <p:cNvSpPr txBox="1"/>
          <p:nvPr/>
        </p:nvSpPr>
        <p:spPr>
          <a:xfrm>
            <a:off x="684212" y="1558184"/>
            <a:ext cx="3853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Zouden producenten tóch € 30.000 </a:t>
            </a:r>
            <a:br>
              <a:rPr lang="nl-NL" sz="1400" dirty="0">
                <a:solidFill>
                  <a:schemeClr val="bg1"/>
                </a:solidFill>
              </a:rPr>
            </a:br>
            <a:r>
              <a:rPr lang="nl-NL" sz="1400" dirty="0">
                <a:solidFill>
                  <a:schemeClr val="bg1"/>
                </a:solidFill>
              </a:rPr>
              <a:t>vragen, ontstaat er een </a:t>
            </a:r>
            <a:r>
              <a:rPr lang="nl-NL" sz="1400" b="1" dirty="0">
                <a:solidFill>
                  <a:schemeClr val="bg1"/>
                </a:solidFill>
              </a:rPr>
              <a:t>aanbodoverschot</a:t>
            </a:r>
          </a:p>
        </p:txBody>
      </p:sp>
      <p:cxnSp>
        <p:nvCxnSpPr>
          <p:cNvPr id="54" name="Rechte verbindingslijn met pijl 53"/>
          <p:cNvCxnSpPr/>
          <p:nvPr/>
        </p:nvCxnSpPr>
        <p:spPr>
          <a:xfrm>
            <a:off x="8326476" y="3059786"/>
            <a:ext cx="2448272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684212" y="2204122"/>
            <a:ext cx="3425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Om de auto’s kwijt te raken, moeten</a:t>
            </a:r>
            <a:br>
              <a:rPr lang="nl-NL" sz="1400" dirty="0">
                <a:solidFill>
                  <a:schemeClr val="bg1"/>
                </a:solidFill>
              </a:rPr>
            </a:br>
            <a:r>
              <a:rPr lang="nl-NL" sz="1400" dirty="0">
                <a:solidFill>
                  <a:schemeClr val="bg1"/>
                </a:solidFill>
              </a:rPr>
              <a:t>de producenten hun prijs laten dalen</a:t>
            </a:r>
            <a:endParaRPr lang="nl-NL" sz="1400" b="1" dirty="0">
              <a:solidFill>
                <a:schemeClr val="bg1"/>
              </a:solidFill>
            </a:endParaRPr>
          </a:p>
        </p:txBody>
      </p:sp>
      <p:sp>
        <p:nvSpPr>
          <p:cNvPr id="56" name="PIJL-OMLAAG 1030"/>
          <p:cNvSpPr/>
          <p:nvPr/>
        </p:nvSpPr>
        <p:spPr>
          <a:xfrm>
            <a:off x="9183701" y="3099327"/>
            <a:ext cx="134306" cy="64392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Tekstvak 56"/>
          <p:cNvSpPr txBox="1"/>
          <p:nvPr/>
        </p:nvSpPr>
        <p:spPr>
          <a:xfrm>
            <a:off x="684212" y="3465877"/>
            <a:ext cx="3671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Zouden producenten € 10.000 </a:t>
            </a:r>
            <a:br>
              <a:rPr lang="nl-NL" sz="1400" dirty="0">
                <a:solidFill>
                  <a:schemeClr val="bg1"/>
                </a:solidFill>
              </a:rPr>
            </a:br>
            <a:r>
              <a:rPr lang="nl-NL" sz="1400" dirty="0">
                <a:solidFill>
                  <a:schemeClr val="bg1"/>
                </a:solidFill>
              </a:rPr>
              <a:t>vragen, ontstaat er een </a:t>
            </a:r>
            <a:r>
              <a:rPr lang="nl-NL" sz="1400" b="1" dirty="0">
                <a:solidFill>
                  <a:schemeClr val="bg1"/>
                </a:solidFill>
              </a:rPr>
              <a:t>vraagoverschot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684212" y="4108806"/>
            <a:ext cx="3119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Consumenten overbieden elkaar,</a:t>
            </a:r>
            <a:br>
              <a:rPr lang="nl-NL" sz="1400" dirty="0">
                <a:solidFill>
                  <a:schemeClr val="bg1"/>
                </a:solidFill>
              </a:rPr>
            </a:br>
            <a:r>
              <a:rPr lang="nl-NL" sz="1400" dirty="0">
                <a:solidFill>
                  <a:schemeClr val="bg1"/>
                </a:solidFill>
              </a:rPr>
              <a:t>waardoor de prijs gaat stijgen</a:t>
            </a:r>
            <a:endParaRPr lang="nl-NL" sz="1400" b="1" dirty="0">
              <a:solidFill>
                <a:schemeClr val="bg1"/>
              </a:solidFill>
            </a:endParaRPr>
          </a:p>
        </p:txBody>
      </p:sp>
      <p:cxnSp>
        <p:nvCxnSpPr>
          <p:cNvPr id="59" name="Rechte verbindingslijn met pijl 58"/>
          <p:cNvCxnSpPr/>
          <p:nvPr/>
        </p:nvCxnSpPr>
        <p:spPr>
          <a:xfrm>
            <a:off x="8079570" y="4504709"/>
            <a:ext cx="1853827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PIJL-OMHOOG 1033"/>
          <p:cNvSpPr/>
          <p:nvPr/>
        </p:nvSpPr>
        <p:spPr>
          <a:xfrm>
            <a:off x="9174176" y="4017343"/>
            <a:ext cx="114300" cy="438261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Tijdelijke aanduiding voor inhoud 2"/>
          <p:cNvSpPr txBox="1">
            <a:spLocks/>
          </p:cNvSpPr>
          <p:nvPr/>
        </p:nvSpPr>
        <p:spPr>
          <a:xfrm>
            <a:off x="301603" y="5034013"/>
            <a:ext cx="5827057" cy="1588168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  <a:defRPr sz="20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Courier New" panose="02070309020205020404" pitchFamily="49" charset="0"/>
              <a:buChar char="o"/>
              <a:defRPr sz="16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§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21145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Arial" panose="020B0604020202020204" pitchFamily="34" charset="0"/>
              <a:buChar char="•"/>
              <a:defRPr sz="1400" kern="1200" cap="none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nl-NL" dirty="0"/>
              <a:t>Dit prijsmechanisme stuurt </a:t>
            </a:r>
            <a:br>
              <a:rPr lang="nl-NL" dirty="0"/>
            </a:br>
            <a:r>
              <a:rPr lang="nl-NL" dirty="0"/>
              <a:t>vraag en aanbod,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nl-NL" dirty="0"/>
              <a:t>het proces is voor niemand zichtbaar, vandaar ‘</a:t>
            </a:r>
            <a:r>
              <a:rPr lang="nl-NL" b="1" i="1" dirty="0"/>
              <a:t>de onzichtbare hand</a:t>
            </a:r>
            <a:r>
              <a:rPr lang="nl-NL" dirty="0"/>
              <a:t>’</a:t>
            </a:r>
            <a:endParaRPr lang="nl-NL" sz="2800" dirty="0"/>
          </a:p>
        </p:txBody>
      </p:sp>
      <p:sp>
        <p:nvSpPr>
          <p:cNvPr id="49" name="Ovaal 48"/>
          <p:cNvSpPr/>
          <p:nvPr/>
        </p:nvSpPr>
        <p:spPr>
          <a:xfrm>
            <a:off x="9164466" y="3794154"/>
            <a:ext cx="144016" cy="144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19565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7" grpId="0" animBg="1"/>
      <p:bldP spid="48" grpId="0" animBg="1"/>
      <p:bldP spid="52" grpId="0"/>
      <p:bldP spid="53" grpId="0"/>
      <p:bldP spid="53" grpId="1"/>
      <p:bldP spid="55" grpId="0"/>
      <p:bldP spid="55" grpId="1"/>
      <p:bldP spid="56" grpId="0" animBg="1"/>
      <p:bldP spid="56" grpId="1" animBg="1"/>
      <p:bldP spid="57" grpId="0"/>
      <p:bldP spid="57" grpId="1"/>
      <p:bldP spid="58" grpId="0"/>
      <p:bldP spid="58" grpId="1"/>
      <p:bldP spid="60" grpId="0" animBg="1"/>
      <p:bldP spid="60" grpId="1" animBg="1"/>
      <p:bldP spid="61" grpId="0" uiExpand="1" build="p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fgeronde rechthoek 61"/>
          <p:cNvSpPr/>
          <p:nvPr/>
        </p:nvSpPr>
        <p:spPr>
          <a:xfrm>
            <a:off x="6298119" y="1260909"/>
            <a:ext cx="5473578" cy="4976262"/>
          </a:xfrm>
          <a:prstGeom prst="roundRect">
            <a:avLst>
              <a:gd name="adj" fmla="val 9510"/>
            </a:avLst>
          </a:prstGeom>
          <a:solidFill>
            <a:schemeClr val="tx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530104"/>
            <a:ext cx="9164638" cy="811533"/>
          </a:xfrm>
        </p:spPr>
        <p:txBody>
          <a:bodyPr/>
          <a:lstStyle/>
          <a:p>
            <a:r>
              <a:rPr lang="nl-NL" dirty="0"/>
              <a:t>verwerking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bright="11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392" y="415062"/>
            <a:ext cx="2007097" cy="1338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ep 5"/>
          <p:cNvGrpSpPr/>
          <p:nvPr/>
        </p:nvGrpSpPr>
        <p:grpSpPr>
          <a:xfrm>
            <a:off x="6298120" y="1517053"/>
            <a:ext cx="5318244" cy="4514438"/>
            <a:chOff x="743444" y="1084094"/>
            <a:chExt cx="5318244" cy="4514438"/>
          </a:xfrm>
        </p:grpSpPr>
        <p:grpSp>
          <p:nvGrpSpPr>
            <p:cNvPr id="7" name="Groep 6"/>
            <p:cNvGrpSpPr/>
            <p:nvPr/>
          </p:nvGrpSpPr>
          <p:grpSpPr>
            <a:xfrm>
              <a:off x="743444" y="1084094"/>
              <a:ext cx="5318244" cy="4514438"/>
              <a:chOff x="743444" y="1084094"/>
              <a:chExt cx="5318244" cy="4514438"/>
            </a:xfrm>
          </p:grpSpPr>
          <p:grpSp>
            <p:nvGrpSpPr>
              <p:cNvPr id="13" name="Groep 12"/>
              <p:cNvGrpSpPr/>
              <p:nvPr/>
            </p:nvGrpSpPr>
            <p:grpSpPr>
              <a:xfrm>
                <a:off x="743444" y="1084094"/>
                <a:ext cx="5318244" cy="4514438"/>
                <a:chOff x="743444" y="1084094"/>
                <a:chExt cx="5318244" cy="4514438"/>
              </a:xfrm>
            </p:grpSpPr>
            <p:sp>
              <p:nvSpPr>
                <p:cNvPr id="19" name="Tekstvak 18"/>
                <p:cNvSpPr txBox="1"/>
                <p:nvPr/>
              </p:nvSpPr>
              <p:spPr>
                <a:xfrm rot="16200000">
                  <a:off x="494337" y="1756054"/>
                  <a:ext cx="8675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>
                      <a:solidFill>
                        <a:schemeClr val="bg1"/>
                      </a:solidFill>
                    </a:rPr>
                    <a:t>euro’s</a:t>
                  </a:r>
                </a:p>
              </p:txBody>
            </p:sp>
            <p:sp>
              <p:nvSpPr>
                <p:cNvPr id="20" name="Tekstvak 19"/>
                <p:cNvSpPr txBox="1"/>
                <p:nvPr/>
              </p:nvSpPr>
              <p:spPr>
                <a:xfrm>
                  <a:off x="2669640" y="1084094"/>
                  <a:ext cx="2558714" cy="338554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r>
                    <a:rPr lang="nl-NL" sz="1600" dirty="0"/>
                    <a:t>Markt voor kleine auto’s</a:t>
                  </a:r>
                </a:p>
              </p:txBody>
            </p:sp>
            <p:cxnSp>
              <p:nvCxnSpPr>
                <p:cNvPr id="21" name="Rechte verbindingslijn 20"/>
                <p:cNvCxnSpPr/>
                <p:nvPr/>
              </p:nvCxnSpPr>
              <p:spPr>
                <a:xfrm>
                  <a:off x="1691680" y="162880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1691680" y="198472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1691680" y="234000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1691680" y="270004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1691680" y="306896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1691680" y="342488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1691680" y="3780162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1691680" y="4144965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1691680" y="4509120"/>
                  <a:ext cx="43204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2402882" y="144931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2051720" y="1445469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Rechte verbindingslijn 31"/>
                <p:cNvCxnSpPr/>
                <p:nvPr/>
              </p:nvCxnSpPr>
              <p:spPr>
                <a:xfrm>
                  <a:off x="3127725" y="1450232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Rechte verbindingslijn 32"/>
                <p:cNvCxnSpPr/>
                <p:nvPr/>
              </p:nvCxnSpPr>
              <p:spPr>
                <a:xfrm>
                  <a:off x="2771800" y="1449545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Rechte verbindingslijn 33"/>
                <p:cNvCxnSpPr/>
                <p:nvPr/>
              </p:nvCxnSpPr>
              <p:spPr>
                <a:xfrm>
                  <a:off x="3847805" y="1443900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echte verbindingslijn 34"/>
                <p:cNvCxnSpPr/>
                <p:nvPr/>
              </p:nvCxnSpPr>
              <p:spPr>
                <a:xfrm>
                  <a:off x="3491880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Rechte verbindingslijn 35"/>
                <p:cNvCxnSpPr/>
                <p:nvPr/>
              </p:nvCxnSpPr>
              <p:spPr>
                <a:xfrm>
                  <a:off x="4567885" y="144482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echte verbindingslijn 36"/>
                <p:cNvCxnSpPr/>
                <p:nvPr/>
              </p:nvCxnSpPr>
              <p:spPr>
                <a:xfrm>
                  <a:off x="4211960" y="143937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echte verbindingslijn 37"/>
                <p:cNvCxnSpPr/>
                <p:nvPr/>
              </p:nvCxnSpPr>
              <p:spPr>
                <a:xfrm>
                  <a:off x="5287965" y="1445196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echte verbindingslijn 38"/>
                <p:cNvCxnSpPr/>
                <p:nvPr/>
              </p:nvCxnSpPr>
              <p:spPr>
                <a:xfrm>
                  <a:off x="4932040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echte verbindingslijn 39"/>
                <p:cNvCxnSpPr/>
                <p:nvPr/>
              </p:nvCxnSpPr>
              <p:spPr>
                <a:xfrm>
                  <a:off x="6003282" y="1436591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echte verbindingslijn 40"/>
                <p:cNvCxnSpPr/>
                <p:nvPr/>
              </p:nvCxnSpPr>
              <p:spPr>
                <a:xfrm>
                  <a:off x="5652120" y="1440667"/>
                  <a:ext cx="0" cy="34157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echte verbindingslijn 41"/>
                <p:cNvCxnSpPr/>
                <p:nvPr/>
              </p:nvCxnSpPr>
              <p:spPr>
                <a:xfrm>
                  <a:off x="1691680" y="1268760"/>
                  <a:ext cx="0" cy="360040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echte verbindingslijn 42"/>
                <p:cNvCxnSpPr/>
                <p:nvPr/>
              </p:nvCxnSpPr>
              <p:spPr>
                <a:xfrm>
                  <a:off x="1691680" y="4869160"/>
                  <a:ext cx="4320480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kstvak 43"/>
                <p:cNvSpPr txBox="1"/>
                <p:nvPr/>
              </p:nvSpPr>
              <p:spPr>
                <a:xfrm>
                  <a:off x="3563888" y="5229200"/>
                  <a:ext cx="24978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>
                      <a:solidFill>
                        <a:schemeClr val="bg1"/>
                      </a:solidFill>
                    </a:rPr>
                    <a:t>aantal auto’s (x </a:t>
                  </a:r>
                  <a:r>
                    <a:rPr lang="nl-NL" dirty="0" err="1">
                      <a:solidFill>
                        <a:schemeClr val="bg1"/>
                      </a:solidFill>
                    </a:rPr>
                    <a:t>mln</a:t>
                  </a:r>
                  <a:r>
                    <a:rPr lang="nl-NL" dirty="0">
                      <a:solidFill>
                        <a:schemeClr val="bg1"/>
                      </a:solidFill>
                    </a:rPr>
                    <a:t>)</a:t>
                  </a:r>
                </a:p>
              </p:txBody>
            </p:sp>
          </p:grpSp>
          <p:sp>
            <p:nvSpPr>
              <p:cNvPr id="14" name="Tekstvak 13"/>
              <p:cNvSpPr txBox="1"/>
              <p:nvPr/>
            </p:nvSpPr>
            <p:spPr>
              <a:xfrm>
                <a:off x="1088942" y="4363980"/>
                <a:ext cx="6319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5.000</a:t>
                </a:r>
              </a:p>
            </p:txBody>
          </p:sp>
          <p:sp>
            <p:nvSpPr>
              <p:cNvPr id="15" name="Tekstvak 14"/>
              <p:cNvSpPr txBox="1"/>
              <p:nvPr/>
            </p:nvSpPr>
            <p:spPr>
              <a:xfrm>
                <a:off x="1004782" y="3985814"/>
                <a:ext cx="7695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10.000</a:t>
                </a:r>
              </a:p>
            </p:txBody>
          </p:sp>
          <p:sp>
            <p:nvSpPr>
              <p:cNvPr id="16" name="Tekstvak 15"/>
              <p:cNvSpPr txBox="1"/>
              <p:nvPr/>
            </p:nvSpPr>
            <p:spPr>
              <a:xfrm>
                <a:off x="1019213" y="3284984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20.000</a:t>
                </a:r>
              </a:p>
            </p:txBody>
          </p:sp>
          <p:sp>
            <p:nvSpPr>
              <p:cNvPr id="17" name="Tekstvak 16"/>
              <p:cNvSpPr txBox="1"/>
              <p:nvPr/>
            </p:nvSpPr>
            <p:spPr>
              <a:xfrm>
                <a:off x="1028838" y="2536029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30.000</a:t>
                </a:r>
              </a:p>
            </p:txBody>
          </p:sp>
          <p:sp>
            <p:nvSpPr>
              <p:cNvPr id="18" name="Tekstvak 17"/>
              <p:cNvSpPr txBox="1"/>
              <p:nvPr/>
            </p:nvSpPr>
            <p:spPr>
              <a:xfrm>
                <a:off x="1019212" y="1835199"/>
                <a:ext cx="7312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>
                    <a:solidFill>
                      <a:schemeClr val="bg1"/>
                    </a:solidFill>
                  </a:rPr>
                  <a:t>40.000</a:t>
                </a:r>
              </a:p>
            </p:txBody>
          </p:sp>
        </p:grpSp>
        <p:sp>
          <p:nvSpPr>
            <p:cNvPr id="8" name="Tekstvak 7"/>
            <p:cNvSpPr txBox="1"/>
            <p:nvPr/>
          </p:nvSpPr>
          <p:spPr>
            <a:xfrm>
              <a:off x="2262177" y="488332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" name="Tekstvak 8"/>
            <p:cNvSpPr txBox="1"/>
            <p:nvPr/>
          </p:nvSpPr>
          <p:spPr>
            <a:xfrm>
              <a:off x="2990293" y="486916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3672273" y="4883323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12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4392041" y="486916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16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5112121" y="4869160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chemeClr val="bg1"/>
                  </a:solidFill>
                </a:rPr>
                <a:t>20</a:t>
              </a:r>
            </a:p>
          </p:txBody>
        </p:sp>
      </p:grpSp>
      <p:cxnSp>
        <p:nvCxnSpPr>
          <p:cNvPr id="45" name="Rechte verbindingslijn 44"/>
          <p:cNvCxnSpPr/>
          <p:nvPr/>
        </p:nvCxnSpPr>
        <p:spPr>
          <a:xfrm flipV="1">
            <a:off x="7245364" y="2699747"/>
            <a:ext cx="4312594" cy="21700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251410" y="2204568"/>
            <a:ext cx="3599091" cy="302433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7" name="Afgeronde rechthoek 46"/>
          <p:cNvSpPr/>
          <p:nvPr/>
        </p:nvSpPr>
        <p:spPr>
          <a:xfrm>
            <a:off x="7606395" y="2204568"/>
            <a:ext cx="486495" cy="3077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endParaRPr lang="nl-NL" sz="1600" dirty="0"/>
          </a:p>
        </p:txBody>
      </p:sp>
      <p:sp>
        <p:nvSpPr>
          <p:cNvPr id="48" name="Afgeronde rechthoek 47"/>
          <p:cNvSpPr/>
          <p:nvPr/>
        </p:nvSpPr>
        <p:spPr>
          <a:xfrm>
            <a:off x="11008333" y="2996656"/>
            <a:ext cx="567010" cy="3077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endParaRPr lang="nl-NL" sz="1600" baseline="-25000" dirty="0"/>
          </a:p>
        </p:txBody>
      </p:sp>
      <p:sp>
        <p:nvSpPr>
          <p:cNvPr id="53" name="Tekstvak 52"/>
          <p:cNvSpPr txBox="1"/>
          <p:nvPr/>
        </p:nvSpPr>
        <p:spPr>
          <a:xfrm>
            <a:off x="692468" y="2486771"/>
            <a:ext cx="5192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C00000"/>
                </a:solidFill>
              </a:rPr>
              <a:t>economische groei: consumenten krijgen hoger inkomen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684212" y="1749594"/>
            <a:ext cx="3951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Schets hoe de grafiek / prijs verandert bij …</a:t>
            </a:r>
            <a:endParaRPr lang="nl-NL" sz="1400" b="1" dirty="0">
              <a:solidFill>
                <a:schemeClr val="bg1"/>
              </a:solidFill>
            </a:endParaRPr>
          </a:p>
        </p:txBody>
      </p:sp>
      <p:cxnSp>
        <p:nvCxnSpPr>
          <p:cNvPr id="66" name="Rechte verbindingslijn 65"/>
          <p:cNvCxnSpPr/>
          <p:nvPr/>
        </p:nvCxnSpPr>
        <p:spPr>
          <a:xfrm>
            <a:off x="7281892" y="2217627"/>
            <a:ext cx="3599091" cy="302433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8" name="Tekstvak 67"/>
          <p:cNvSpPr txBox="1"/>
          <p:nvPr/>
        </p:nvSpPr>
        <p:spPr>
          <a:xfrm>
            <a:off x="684212" y="3159342"/>
            <a:ext cx="4464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>
                <a:solidFill>
                  <a:srgbClr val="0070C0"/>
                </a:solidFill>
              </a:rPr>
              <a:t>robotisering, waardoor de productiekosten dalen</a:t>
            </a:r>
          </a:p>
        </p:txBody>
      </p:sp>
      <p:cxnSp>
        <p:nvCxnSpPr>
          <p:cNvPr id="69" name="Rechte verbindingslijn 68"/>
          <p:cNvCxnSpPr/>
          <p:nvPr/>
        </p:nvCxnSpPr>
        <p:spPr>
          <a:xfrm flipV="1">
            <a:off x="7275840" y="2686679"/>
            <a:ext cx="4312594" cy="217008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Ovaal 48"/>
          <p:cNvSpPr/>
          <p:nvPr/>
        </p:nvSpPr>
        <p:spPr>
          <a:xfrm>
            <a:off x="9181884" y="3811572"/>
            <a:ext cx="122400" cy="122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al 66"/>
          <p:cNvSpPr/>
          <p:nvPr/>
        </p:nvSpPr>
        <p:spPr>
          <a:xfrm>
            <a:off x="9926136" y="3439754"/>
            <a:ext cx="121920" cy="12192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Ovaal 73"/>
          <p:cNvSpPr/>
          <p:nvPr/>
        </p:nvSpPr>
        <p:spPr>
          <a:xfrm>
            <a:off x="10379798" y="3812783"/>
            <a:ext cx="122400" cy="122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4821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85185E-6 L 0.06146 -0.056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3" y="-282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85185E-6 L 0.00013 0.0879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39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7" presetClass="emph" presetSubtype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8" grpId="0"/>
      <p:bldP spid="67" grpId="0" animBg="1"/>
      <p:bldP spid="74" grpId="0" animBg="1"/>
    </p:bld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579</Words>
  <Application>Microsoft Office PowerPoint</Application>
  <PresentationFormat>Breedbeeld</PresentationFormat>
  <Paragraphs>194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Wingdings</vt:lpstr>
      <vt:lpstr>Wingdings 3</vt:lpstr>
      <vt:lpstr>Economielokaal vwo</vt:lpstr>
      <vt:lpstr>Prijsmechanisme</vt:lpstr>
      <vt:lpstr>Productiefactoren</vt:lpstr>
      <vt:lpstr>Prijsmechanisme</vt:lpstr>
      <vt:lpstr>Vraag herhaling</vt:lpstr>
      <vt:lpstr>Vraagbepalende factoren</vt:lpstr>
      <vt:lpstr>AANBOD herhaling</vt:lpstr>
      <vt:lpstr>Aanbodbepalende factoren</vt:lpstr>
      <vt:lpstr>prijsvorming</vt:lpstr>
      <vt:lpstr>verwerking</vt:lpstr>
      <vt:lpstr>Kan het ook anders?</vt:lpstr>
      <vt:lpstr>Budgetmechanisme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Prijsmechanisme</dc:title>
  <dc:creator>pbloemers</dc:creator>
  <cp:lastModifiedBy>Paul Bloemers</cp:lastModifiedBy>
  <cp:revision>23</cp:revision>
  <dcterms:created xsi:type="dcterms:W3CDTF">2016-09-07T09:53:40Z</dcterms:created>
  <dcterms:modified xsi:type="dcterms:W3CDTF">2020-10-11T08:00:00Z</dcterms:modified>
</cp:coreProperties>
</file>