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7" r:id="rId3"/>
    <p:sldId id="268" r:id="rId4"/>
    <p:sldId id="258" r:id="rId5"/>
    <p:sldId id="261" r:id="rId6"/>
    <p:sldId id="259" r:id="rId7"/>
    <p:sldId id="262" r:id="rId8"/>
    <p:sldId id="257" r:id="rId9"/>
    <p:sldId id="265" r:id="rId10"/>
    <p:sldId id="269" r:id="rId11"/>
    <p:sldId id="270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CA68E-58E9-4F6F-A5E2-EAF7D31F0EA3}" v="66" dt="2020-10-11T07:59:38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60ACA68E-58E9-4F6F-A5E2-EAF7D31F0EA3}"/>
    <pc:docChg chg="delSld modSld">
      <pc:chgData name="Paul Bloemers" userId="fe3832ff3b233e04" providerId="LiveId" clId="{60ACA68E-58E9-4F6F-A5E2-EAF7D31F0EA3}" dt="2020-10-11T07:59:38.231" v="105" actId="20577"/>
      <pc:docMkLst>
        <pc:docMk/>
      </pc:docMkLst>
      <pc:sldChg chg="delSp del">
        <pc:chgData name="Paul Bloemers" userId="fe3832ff3b233e04" providerId="LiveId" clId="{60ACA68E-58E9-4F6F-A5E2-EAF7D31F0EA3}" dt="2020-10-11T07:51:07.808" v="7" actId="2696"/>
        <pc:sldMkLst>
          <pc:docMk/>
          <pc:sldMk cId="1751471641" sldId="266"/>
        </pc:sldMkLst>
        <pc:picChg chg="del">
          <ac:chgData name="Paul Bloemers" userId="fe3832ff3b233e04" providerId="LiveId" clId="{60ACA68E-58E9-4F6F-A5E2-EAF7D31F0EA3}" dt="2020-10-11T07:50:30.286" v="0" actId="21"/>
          <ac:picMkLst>
            <pc:docMk/>
            <pc:sldMk cId="1751471641" sldId="266"/>
            <ac:picMk id="1028" creationId="{00000000-0000-0000-0000-000000000000}"/>
          </ac:picMkLst>
        </pc:picChg>
      </pc:sldChg>
      <pc:sldChg chg="addSp modSp mod modAnim">
        <pc:chgData name="Paul Bloemers" userId="fe3832ff3b233e04" providerId="LiveId" clId="{60ACA68E-58E9-4F6F-A5E2-EAF7D31F0EA3}" dt="2020-10-11T07:58:09.437" v="99" actId="1582"/>
        <pc:sldMkLst>
          <pc:docMk/>
          <pc:sldMk cId="3352263179" sldId="267"/>
        </pc:sldMkLst>
        <pc:spChg chg="mod">
          <ac:chgData name="Paul Bloemers" userId="fe3832ff3b233e04" providerId="LiveId" clId="{60ACA68E-58E9-4F6F-A5E2-EAF7D31F0EA3}" dt="2020-10-11T07:54:07.075" v="53" actId="20577"/>
          <ac:spMkLst>
            <pc:docMk/>
            <pc:sldMk cId="3352263179" sldId="267"/>
            <ac:spMk id="7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5:12.978" v="78" actId="1036"/>
          <ac:spMkLst>
            <pc:docMk/>
            <pc:sldMk cId="3352263179" sldId="267"/>
            <ac:spMk id="12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8:09.437" v="99" actId="1582"/>
          <ac:spMkLst>
            <pc:docMk/>
            <pc:sldMk cId="3352263179" sldId="267"/>
            <ac:spMk id="13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8:09.437" v="99" actId="1582"/>
          <ac:spMkLst>
            <pc:docMk/>
            <pc:sldMk cId="3352263179" sldId="267"/>
            <ac:spMk id="14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8:09.437" v="99" actId="1582"/>
          <ac:spMkLst>
            <pc:docMk/>
            <pc:sldMk cId="3352263179" sldId="267"/>
            <ac:spMk id="15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8:09.437" v="99" actId="1582"/>
          <ac:spMkLst>
            <pc:docMk/>
            <pc:sldMk cId="3352263179" sldId="267"/>
            <ac:spMk id="16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5:12.978" v="78" actId="1036"/>
          <ac:spMkLst>
            <pc:docMk/>
            <pc:sldMk cId="3352263179" sldId="267"/>
            <ac:spMk id="17" creationId="{00000000-0000-0000-0000-000000000000}"/>
          </ac:spMkLst>
        </pc:spChg>
        <pc:spChg chg="mod">
          <ac:chgData name="Paul Bloemers" userId="fe3832ff3b233e04" providerId="LiveId" clId="{60ACA68E-58E9-4F6F-A5E2-EAF7D31F0EA3}" dt="2020-10-11T07:55:33.051" v="83" actId="1076"/>
          <ac:spMkLst>
            <pc:docMk/>
            <pc:sldMk cId="3352263179" sldId="267"/>
            <ac:spMk id="18" creationId="{00000000-0000-0000-0000-000000000000}"/>
          </ac:spMkLst>
        </pc:spChg>
        <pc:picChg chg="add mod">
          <ac:chgData name="Paul Bloemers" userId="fe3832ff3b233e04" providerId="LiveId" clId="{60ACA68E-58E9-4F6F-A5E2-EAF7D31F0EA3}" dt="2020-10-11T07:51:00.716" v="6" actId="1076"/>
          <ac:picMkLst>
            <pc:docMk/>
            <pc:sldMk cId="3352263179" sldId="267"/>
            <ac:picMk id="21" creationId="{8A431D19-09DE-476D-A9D6-48BAC715EEB5}"/>
          </ac:picMkLst>
        </pc:picChg>
        <pc:picChg chg="mod">
          <ac:chgData name="Paul Bloemers" userId="fe3832ff3b233e04" providerId="LiveId" clId="{60ACA68E-58E9-4F6F-A5E2-EAF7D31F0EA3}" dt="2020-10-11T07:55:19.868" v="79" actId="167"/>
          <ac:picMkLst>
            <pc:docMk/>
            <pc:sldMk cId="3352263179" sldId="267"/>
            <ac:picMk id="1027" creationId="{00000000-0000-0000-0000-000000000000}"/>
          </ac:picMkLst>
        </pc:picChg>
        <pc:cxnChg chg="mod">
          <ac:chgData name="Paul Bloemers" userId="fe3832ff3b233e04" providerId="LiveId" clId="{60ACA68E-58E9-4F6F-A5E2-EAF7D31F0EA3}" dt="2020-10-11T07:56:15.286" v="90" actId="1582"/>
          <ac:cxnSpMkLst>
            <pc:docMk/>
            <pc:sldMk cId="3352263179" sldId="267"/>
            <ac:cxnSpMk id="25" creationId="{00000000-0000-0000-0000-000000000000}"/>
          </ac:cxnSpMkLst>
        </pc:cxnChg>
        <pc:cxnChg chg="mod">
          <ac:chgData name="Paul Bloemers" userId="fe3832ff3b233e04" providerId="LiveId" clId="{60ACA68E-58E9-4F6F-A5E2-EAF7D31F0EA3}" dt="2020-10-11T07:56:15.286" v="90" actId="1582"/>
          <ac:cxnSpMkLst>
            <pc:docMk/>
            <pc:sldMk cId="3352263179" sldId="267"/>
            <ac:cxnSpMk id="27" creationId="{00000000-0000-0000-0000-000000000000}"/>
          </ac:cxnSpMkLst>
        </pc:cxnChg>
        <pc:cxnChg chg="mod">
          <ac:chgData name="Paul Bloemers" userId="fe3832ff3b233e04" providerId="LiveId" clId="{60ACA68E-58E9-4F6F-A5E2-EAF7D31F0EA3}" dt="2020-10-11T07:56:15.286" v="90" actId="1582"/>
          <ac:cxnSpMkLst>
            <pc:docMk/>
            <pc:sldMk cId="3352263179" sldId="267"/>
            <ac:cxnSpMk id="29" creationId="{00000000-0000-0000-0000-000000000000}"/>
          </ac:cxnSpMkLst>
        </pc:cxnChg>
        <pc:cxnChg chg="mod">
          <ac:chgData name="Paul Bloemers" userId="fe3832ff3b233e04" providerId="LiveId" clId="{60ACA68E-58E9-4F6F-A5E2-EAF7D31F0EA3}" dt="2020-10-11T07:56:15.286" v="90" actId="1582"/>
          <ac:cxnSpMkLst>
            <pc:docMk/>
            <pc:sldMk cId="3352263179" sldId="267"/>
            <ac:cxnSpMk id="31" creationId="{00000000-0000-0000-0000-000000000000}"/>
          </ac:cxnSpMkLst>
        </pc:cxnChg>
      </pc:sldChg>
      <pc:sldChg chg="modSp">
        <pc:chgData name="Paul Bloemers" userId="fe3832ff3b233e04" providerId="LiveId" clId="{60ACA68E-58E9-4F6F-A5E2-EAF7D31F0EA3}" dt="2020-10-11T07:59:38.231" v="105" actId="20577"/>
        <pc:sldMkLst>
          <pc:docMk/>
          <pc:sldMk cId="3929441513" sldId="268"/>
        </pc:sldMkLst>
        <pc:spChg chg="mod">
          <ac:chgData name="Paul Bloemers" userId="fe3832ff3b233e04" providerId="LiveId" clId="{60ACA68E-58E9-4F6F-A5E2-EAF7D31F0EA3}" dt="2020-10-11T07:59:38.231" v="105" actId="20577"/>
          <ac:spMkLst>
            <pc:docMk/>
            <pc:sldMk cId="3929441513" sldId="26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2327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3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>
                <a:solidFill>
                  <a:schemeClr val="bg1"/>
                </a:solidFill>
              </a:rPr>
              <a:t>Economielokaal.nl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92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72161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70984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63372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82662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893069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90940916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98180015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/>
              <a:t>www.economielokaal.nl</a:t>
            </a:r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38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spd="slow">
    <p:blinds/>
  </p:transition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en verschuivingen van de vraag- of aanbodlijn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Prijsmechanisme</a:t>
            </a:r>
          </a:p>
        </p:txBody>
      </p:sp>
    </p:spTree>
    <p:extLst>
      <p:ext uri="{BB962C8B-B14F-4D97-AF65-F5344CB8AC3E}">
        <p14:creationId xmlns:p14="http://schemas.microsoft.com/office/powerpoint/2010/main" val="3955585738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Kan het ook anders?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Prijsmechanisme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Prijs stuurt wat/waar/wanneer/hoeveel geproduceerd wordt (allocatie).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Maar niet altijd en overal:</a:t>
            </a:r>
          </a:p>
          <a:p>
            <a:pPr>
              <a:spcBef>
                <a:spcPts val="1800"/>
              </a:spcBef>
            </a:pPr>
            <a:r>
              <a:rPr lang="nl-NL" dirty="0"/>
              <a:t>Collectieve goederen (bijv. wegen)</a:t>
            </a:r>
          </a:p>
          <a:p>
            <a:pPr lvl="1">
              <a:buFont typeface="Wingdings" pitchFamily="2" charset="2"/>
              <a:buChar char="Ø"/>
            </a:pPr>
            <a:r>
              <a:rPr lang="nl-NL" b="1" dirty="0"/>
              <a:t>Budgetmechanisme</a:t>
            </a:r>
          </a:p>
          <a:p>
            <a:pPr>
              <a:spcBef>
                <a:spcPts val="1800"/>
              </a:spcBef>
            </a:pPr>
            <a:r>
              <a:rPr lang="nl-NL" dirty="0"/>
              <a:t>In communistische landen</a:t>
            </a:r>
          </a:p>
          <a:p>
            <a:pPr lvl="1">
              <a:buFont typeface="Wingdings" pitchFamily="2" charset="2"/>
              <a:buChar char="Ø"/>
            </a:pPr>
            <a:r>
              <a:rPr lang="nl-NL" b="1" dirty="0" err="1"/>
              <a:t>Planmechansime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4759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Budgetmechanisme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Regering / Tweede Kamer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Budget voor ministerie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Prioriteiten (beperkte middelen)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Productie</a:t>
            </a:r>
          </a:p>
        </p:txBody>
      </p:sp>
      <p:sp>
        <p:nvSpPr>
          <p:cNvPr id="4" name="PIJL-OMLAAG 3"/>
          <p:cNvSpPr/>
          <p:nvPr/>
        </p:nvSpPr>
        <p:spPr>
          <a:xfrm>
            <a:off x="5688388" y="2001974"/>
            <a:ext cx="216000" cy="6120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OMLAAG 4"/>
          <p:cNvSpPr/>
          <p:nvPr/>
        </p:nvSpPr>
        <p:spPr>
          <a:xfrm>
            <a:off x="5688388" y="2996372"/>
            <a:ext cx="216000" cy="6120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OMLAAG 5"/>
          <p:cNvSpPr/>
          <p:nvPr/>
        </p:nvSpPr>
        <p:spPr>
          <a:xfrm>
            <a:off x="5688388" y="3990770"/>
            <a:ext cx="216000" cy="6120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84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317373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124744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Productiefactoren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847528" y="2558115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Hout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Grafiet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IJzererts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Aardolie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847529" y="1124745"/>
            <a:ext cx="2908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Mensen die…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bomen hakken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werken in de mijn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werken in de potloodfabriek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847528" y="3975858"/>
            <a:ext cx="19257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Graafmachines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Motorzagen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‘Potloodmachines’</a:t>
            </a:r>
          </a:p>
          <a:p>
            <a:r>
              <a:rPr lang="nl-NL" dirty="0">
                <a:solidFill>
                  <a:prstClr val="black"/>
                </a:solidFill>
                <a:latin typeface="Calibri"/>
              </a:rPr>
              <a:t>Enz..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75521" y="5445224"/>
            <a:ext cx="3263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Ondernemers die</a:t>
            </a:r>
            <a:br>
              <a:rPr lang="nl-NL" dirty="0">
                <a:solidFill>
                  <a:prstClr val="black"/>
                </a:solidFill>
                <a:latin typeface="Calibri"/>
              </a:rPr>
            </a:br>
            <a:r>
              <a:rPr lang="nl-NL" dirty="0">
                <a:solidFill>
                  <a:prstClr val="black"/>
                </a:solidFill>
                <a:latin typeface="Calibri"/>
              </a:rPr>
              <a:t>de verschillende bedrijven willen</a:t>
            </a:r>
            <a:br>
              <a:rPr lang="nl-NL" dirty="0">
                <a:solidFill>
                  <a:prstClr val="black"/>
                </a:solidFill>
                <a:latin typeface="Calibri"/>
              </a:rPr>
            </a:br>
            <a:r>
              <a:rPr lang="nl-NL" dirty="0">
                <a:solidFill>
                  <a:prstClr val="black"/>
                </a:solidFill>
                <a:latin typeface="Calibri"/>
              </a:rPr>
              <a:t>beginnen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755604" y="154024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Calibri"/>
              </a:rPr>
              <a:t>ARBEID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05301" y="2973612"/>
            <a:ext cx="100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Calibri"/>
              </a:rPr>
              <a:t>NATUUR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653269" y="4381858"/>
            <a:ext cx="110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Calibri"/>
              </a:rPr>
              <a:t>KAPITAAL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093886" y="5722223"/>
            <a:ext cx="222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prstClr val="black"/>
                </a:solidFill>
                <a:latin typeface="Calibri"/>
              </a:rPr>
              <a:t>ONDERNEMERSCHAP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123099" y="915900"/>
            <a:ext cx="23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Calibri"/>
              </a:rPr>
              <a:t>PRODUCTIEFACTOREN</a:t>
            </a:r>
          </a:p>
        </p:txBody>
      </p:sp>
      <p:sp>
        <p:nvSpPr>
          <p:cNvPr id="13" name="Rechteraccolade 12"/>
          <p:cNvSpPr/>
          <p:nvPr/>
        </p:nvSpPr>
        <p:spPr>
          <a:xfrm>
            <a:off x="4799857" y="1124745"/>
            <a:ext cx="312073" cy="1200329"/>
          </a:xfrm>
          <a:prstGeom prst="rightBrace">
            <a:avLst>
              <a:gd name="adj1" fmla="val 29698"/>
              <a:gd name="adj2" fmla="val 50000"/>
            </a:avLst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hteraccolade 13"/>
          <p:cNvSpPr/>
          <p:nvPr/>
        </p:nvSpPr>
        <p:spPr>
          <a:xfrm>
            <a:off x="4832529" y="2650827"/>
            <a:ext cx="312073" cy="1014903"/>
          </a:xfrm>
          <a:prstGeom prst="rightBrace">
            <a:avLst>
              <a:gd name="adj1" fmla="val 29698"/>
              <a:gd name="adj2" fmla="val 50000"/>
            </a:avLst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hteraccolade 14"/>
          <p:cNvSpPr/>
          <p:nvPr/>
        </p:nvSpPr>
        <p:spPr>
          <a:xfrm>
            <a:off x="4832528" y="4047864"/>
            <a:ext cx="312073" cy="1037320"/>
          </a:xfrm>
          <a:prstGeom prst="rightBrace">
            <a:avLst>
              <a:gd name="adj1" fmla="val 26646"/>
              <a:gd name="adj2" fmla="val 50000"/>
            </a:avLst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hteraccolade 15"/>
          <p:cNvSpPr/>
          <p:nvPr/>
        </p:nvSpPr>
        <p:spPr>
          <a:xfrm>
            <a:off x="4799857" y="5469032"/>
            <a:ext cx="312073" cy="912297"/>
          </a:xfrm>
          <a:prstGeom prst="rightBrace">
            <a:avLst>
              <a:gd name="adj1" fmla="val 32750"/>
              <a:gd name="adj2" fmla="val 50000"/>
            </a:avLst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254097" y="915900"/>
            <a:ext cx="20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  <a:latin typeface="Calibri"/>
              </a:rPr>
              <a:t>PRIMAIR INKOMEN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8664300" y="1206426"/>
            <a:ext cx="96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  <a:latin typeface="Calibri"/>
              </a:rPr>
              <a:t>BELONING</a:t>
            </a:r>
            <a:endParaRPr lang="nl-NL" b="1" i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900518" y="153935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loon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8846274" y="2973611"/>
            <a:ext cx="71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pacht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79212" y="4381858"/>
            <a:ext cx="124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huur, rente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803473" y="5722223"/>
            <a:ext cx="68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Calibri"/>
              </a:rPr>
              <a:t>winst</a:t>
            </a:r>
          </a:p>
        </p:txBody>
      </p:sp>
      <p:cxnSp>
        <p:nvCxnSpPr>
          <p:cNvPr id="25" name="Rechte verbindingslijn met pijl 24"/>
          <p:cNvCxnSpPr>
            <a:stCxn id="8" idx="3"/>
            <a:endCxn id="19" idx="1"/>
          </p:cNvCxnSpPr>
          <p:nvPr/>
        </p:nvCxnSpPr>
        <p:spPr>
          <a:xfrm flipV="1">
            <a:off x="6658414" y="1724018"/>
            <a:ext cx="2242104" cy="8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9" idx="3"/>
            <a:endCxn id="20" idx="1"/>
          </p:cNvCxnSpPr>
          <p:nvPr/>
        </p:nvCxnSpPr>
        <p:spPr>
          <a:xfrm flipV="1">
            <a:off x="6708717" y="3158278"/>
            <a:ext cx="2137556" cy="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10" idx="3"/>
            <a:endCxn id="22" idx="1"/>
          </p:cNvCxnSpPr>
          <p:nvPr/>
        </p:nvCxnSpPr>
        <p:spPr>
          <a:xfrm>
            <a:off x="6760752" y="4566524"/>
            <a:ext cx="1818461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11" idx="3"/>
            <a:endCxn id="23" idx="1"/>
          </p:cNvCxnSpPr>
          <p:nvPr/>
        </p:nvCxnSpPr>
        <p:spPr>
          <a:xfrm>
            <a:off x="7320137" y="5906889"/>
            <a:ext cx="148333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564904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4014192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335389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A431D19-09DE-476D-A9D6-48BAC715EE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886478">
            <a:off x="-71448" y="1988072"/>
            <a:ext cx="1844646" cy="221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631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5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Prijsmechanisme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nl-NL" dirty="0"/>
              <a:t>Adam Smith (±</a:t>
            </a:r>
            <a:r>
              <a:rPr lang="nl-NL"/>
              <a:t>1770)</a:t>
            </a:r>
            <a:br>
              <a:rPr lang="nl-NL" dirty="0"/>
            </a:br>
            <a:r>
              <a:rPr lang="nl-NL" sz="2400" dirty="0"/>
              <a:t>‘Als iedereen zijn eigenbelang nastreeft, zullen alle inspanningen, als geleid door een </a:t>
            </a:r>
            <a:r>
              <a:rPr lang="nl-NL" sz="2400" b="1" i="1" dirty="0"/>
              <a:t>onzichtbare hand</a:t>
            </a:r>
            <a:r>
              <a:rPr lang="nl-NL" sz="2400" dirty="0"/>
              <a:t>, aan de gehele samenleving ten goede komen’</a:t>
            </a:r>
          </a:p>
          <a:p>
            <a:r>
              <a:rPr lang="nl-NL" sz="2800" dirty="0"/>
              <a:t>Eigenbelang = inkomen verdienen, status, enz..</a:t>
            </a:r>
          </a:p>
          <a:p>
            <a:endParaRPr lang="nl-NL" sz="2800" dirty="0"/>
          </a:p>
          <a:p>
            <a:r>
              <a:rPr lang="nl-NL" sz="2800" b="1" dirty="0"/>
              <a:t>PRIJS</a:t>
            </a:r>
            <a:r>
              <a:rPr lang="nl-NL" sz="2800" dirty="0"/>
              <a:t> stuurt de inspanningen (allocatie)</a:t>
            </a:r>
          </a:p>
          <a:p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Maar hoe komt die prijs tot stand?</a:t>
            </a:r>
          </a:p>
        </p:txBody>
      </p:sp>
    </p:spTree>
    <p:extLst>
      <p:ext uri="{BB962C8B-B14F-4D97-AF65-F5344CB8AC3E}">
        <p14:creationId xmlns:p14="http://schemas.microsoft.com/office/powerpoint/2010/main" val="39294415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Vraag</a:t>
            </a:r>
            <a:br>
              <a:rPr lang="nl-NL" dirty="0"/>
            </a:br>
            <a:r>
              <a:rPr lang="nl-NL" sz="1600" dirty="0">
                <a:solidFill>
                  <a:srgbClr val="4C7FB4"/>
                </a:solidFill>
              </a:rPr>
              <a:t>herhaling</a:t>
            </a:r>
            <a:endParaRPr lang="nl-NL" dirty="0">
              <a:solidFill>
                <a:srgbClr val="4C7FB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Wordt bepaald door de </a:t>
            </a:r>
            <a:r>
              <a:rPr lang="nl-NL" b="1" u="sng" dirty="0"/>
              <a:t>betalingsbereidheid</a:t>
            </a:r>
            <a:r>
              <a:rPr lang="nl-NL" dirty="0"/>
              <a:t> van de consument.</a:t>
            </a:r>
          </a:p>
          <a:p>
            <a:pPr marL="0" indent="0">
              <a:buNone/>
            </a:pPr>
            <a:r>
              <a:rPr lang="nl-NL" dirty="0"/>
              <a:t>= </a:t>
            </a:r>
            <a:br>
              <a:rPr lang="nl-NL" dirty="0"/>
            </a:br>
            <a:r>
              <a:rPr lang="nl-NL" dirty="0"/>
              <a:t>maximum bedrag dat de consument aan een product wil uitgeven.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 lager de prijs,</a:t>
            </a:r>
          </a:p>
          <a:p>
            <a:pPr marL="0" indent="0">
              <a:buNone/>
            </a:pPr>
            <a:r>
              <a:rPr lang="nl-NL" dirty="0"/>
              <a:t>hoe meer consumenten bereid zijn het product te kopen.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collectieve vraag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hthoek 24"/>
          <p:cNvSpPr/>
          <p:nvPr/>
        </p:nvSpPr>
        <p:spPr>
          <a:xfrm>
            <a:off x="75223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>
            <a:off x="7674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>
            <a:off x="78271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>
            <a:off x="79795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>
            <a:off x="81319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>
            <a:off x="82843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>
            <a:off x="8436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>
            <a:off x="85891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>
            <a:off x="87415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>
            <a:off x="88939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9" name="Rechthoek 38"/>
          <p:cNvSpPr/>
          <p:nvPr/>
        </p:nvSpPr>
        <p:spPr>
          <a:xfrm>
            <a:off x="90463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>
            <a:off x="93511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95035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96559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98083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9960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101131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102655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104179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105703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10722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>
            <a:off x="108751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Betalingsbereidheid</a:t>
            </a:r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71301" y="4083106"/>
            <a:ext cx="47000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× 100.000 stuks</a:t>
            </a:r>
          </a:p>
        </p:txBody>
      </p:sp>
    </p:spTree>
    <p:extLst>
      <p:ext uri="{BB962C8B-B14F-4D97-AF65-F5344CB8AC3E}">
        <p14:creationId xmlns:p14="http://schemas.microsoft.com/office/powerpoint/2010/main" val="1468982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4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7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6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9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Vraagbepalende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5331097" cy="4705350"/>
          </a:xfrm>
        </p:spPr>
        <p:txBody>
          <a:bodyPr/>
          <a:lstStyle/>
          <a:p>
            <a:r>
              <a:rPr lang="nl-NL" dirty="0"/>
              <a:t>De prijs van het product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Het aantal consumenten</a:t>
            </a:r>
          </a:p>
          <a:p>
            <a:endParaRPr lang="nl-NL" sz="100" dirty="0"/>
          </a:p>
          <a:p>
            <a:r>
              <a:rPr lang="nl-NL" dirty="0"/>
              <a:t>Het inkomen van de consumenten</a:t>
            </a:r>
          </a:p>
          <a:p>
            <a:endParaRPr lang="nl-NL" sz="100" dirty="0"/>
          </a:p>
          <a:p>
            <a:r>
              <a:rPr lang="nl-NL" dirty="0"/>
              <a:t>De prijs van andere producten</a:t>
            </a:r>
          </a:p>
          <a:p>
            <a:endParaRPr lang="nl-NL" sz="100" dirty="0"/>
          </a:p>
          <a:p>
            <a:r>
              <a:rPr lang="nl-NL" dirty="0"/>
              <a:t>De voorkeur van consumenten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collectieve vraag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</a:t>
            </a:r>
          </a:p>
        </p:txBody>
      </p:sp>
      <p:cxnSp>
        <p:nvCxnSpPr>
          <p:cNvPr id="52" name="Rechte verbindingslijn 51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10871301" y="4083106"/>
            <a:ext cx="47000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Pijl-omlaag 54"/>
          <p:cNvSpPr/>
          <p:nvPr/>
        </p:nvSpPr>
        <p:spPr>
          <a:xfrm>
            <a:off x="4353134" y="1627959"/>
            <a:ext cx="180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8925236" y="3538623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10499649" y="4273380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-omlaag 32"/>
          <p:cNvSpPr/>
          <p:nvPr/>
        </p:nvSpPr>
        <p:spPr>
          <a:xfrm>
            <a:off x="7144765" y="3773762"/>
            <a:ext cx="180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omlaag 23"/>
          <p:cNvSpPr/>
          <p:nvPr/>
        </p:nvSpPr>
        <p:spPr>
          <a:xfrm flipV="1">
            <a:off x="4379703" y="3068660"/>
            <a:ext cx="179558" cy="43086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8159135" y="3164436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9590910" y="3865264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7582961" y="2585813"/>
            <a:ext cx="3352800" cy="1584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Ovaal 35"/>
          <p:cNvSpPr/>
          <p:nvPr/>
        </p:nvSpPr>
        <p:spPr>
          <a:xfrm>
            <a:off x="8901137" y="3170441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10332912" y="3871269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-omlaag 25"/>
          <p:cNvSpPr/>
          <p:nvPr/>
        </p:nvSpPr>
        <p:spPr>
          <a:xfrm>
            <a:off x="5682826" y="3628922"/>
            <a:ext cx="180000" cy="4320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8533754" y="3349233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10062279" y="4060922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/>
          <p:nvPr/>
        </p:nvCxnSpPr>
        <p:spPr>
          <a:xfrm>
            <a:off x="7626394" y="3225218"/>
            <a:ext cx="335280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Ovaal 42"/>
          <p:cNvSpPr/>
          <p:nvPr/>
        </p:nvSpPr>
        <p:spPr>
          <a:xfrm>
            <a:off x="7990921" y="3350951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9545781" y="4092167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-omlaag 28"/>
          <p:cNvSpPr/>
          <p:nvPr/>
        </p:nvSpPr>
        <p:spPr>
          <a:xfrm rot="17730201">
            <a:off x="9788757" y="3038835"/>
            <a:ext cx="111842" cy="1653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954089" y="2216481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PRIJSVERANDERING: </a:t>
            </a:r>
            <a:b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verschuiving </a:t>
            </a:r>
            <a:r>
              <a:rPr lang="nl-NL" b="1" i="1" dirty="0">
                <a:solidFill>
                  <a:srgbClr val="C00000"/>
                </a:solidFill>
              </a:rPr>
              <a:t>LANGS</a:t>
            </a: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lijn</a:t>
            </a:r>
          </a:p>
        </p:txBody>
      </p:sp>
      <p:sp>
        <p:nvSpPr>
          <p:cNvPr id="31" name="Pijl-rechts 30"/>
          <p:cNvSpPr/>
          <p:nvPr/>
        </p:nvSpPr>
        <p:spPr>
          <a:xfrm>
            <a:off x="8957648" y="3431002"/>
            <a:ext cx="380149" cy="1207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Pijl-rechts 39"/>
          <p:cNvSpPr/>
          <p:nvPr/>
        </p:nvSpPr>
        <p:spPr>
          <a:xfrm flipH="1">
            <a:off x="9151140" y="3813162"/>
            <a:ext cx="233043" cy="982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979716" y="5053129"/>
            <a:ext cx="6327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 ANDERE VERANDERING: </a:t>
            </a:r>
            <a:b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evenwijdige verschuiving </a:t>
            </a:r>
            <a:r>
              <a:rPr lang="nl-NL" b="1" i="1" dirty="0">
                <a:solidFill>
                  <a:srgbClr val="C00000"/>
                </a:solidFill>
              </a:rPr>
              <a:t>VAN</a:t>
            </a: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lijn (links of rechts)</a:t>
            </a:r>
          </a:p>
          <a:p>
            <a:endParaRPr lang="nl-NL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DEZELFDE PRIJS wordt dan meer / minder gevraagd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× 100.000 stuks</a:t>
            </a:r>
          </a:p>
        </p:txBody>
      </p:sp>
    </p:spTree>
    <p:extLst>
      <p:ext uri="{BB962C8B-B14F-4D97-AF65-F5344CB8AC3E}">
        <p14:creationId xmlns:p14="http://schemas.microsoft.com/office/powerpoint/2010/main" val="41193525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5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5" grpId="1" animBg="1"/>
      <p:bldP spid="4" grpId="0" animBg="1"/>
      <p:bldP spid="4" grpId="1" animBg="1"/>
      <p:bldP spid="32" grpId="0" animBg="1"/>
      <p:bldP spid="32" grpId="1" animBg="1"/>
      <p:bldP spid="33" grpId="0" animBg="1"/>
      <p:bldP spid="33" grpId="1" animBg="1"/>
      <p:bldP spid="24" grpId="0" animBg="1"/>
      <p:bldP spid="24" grpId="1" animBg="1"/>
      <p:bldP spid="25" grpId="0" animBg="1"/>
      <p:bldP spid="25" grpId="1" animBg="1"/>
      <p:bldP spid="37" grpId="0" animBg="1"/>
      <p:bldP spid="37" grpId="1" animBg="1"/>
      <p:bldP spid="36" grpId="0" animBg="1"/>
      <p:bldP spid="36" grpId="1" animBg="1"/>
      <p:bldP spid="38" grpId="0" animBg="1"/>
      <p:bldP spid="38" grpId="1" animBg="1"/>
      <p:bldP spid="26" grpId="0" animBg="1"/>
      <p:bldP spid="27" grpId="0" animBg="1"/>
      <p:bldP spid="44" grpId="0" animBg="1"/>
      <p:bldP spid="43" grpId="0" animBg="1"/>
      <p:bldP spid="45" grpId="0" animBg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40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AANBOD</a:t>
            </a:r>
            <a:br>
              <a:rPr lang="nl-NL" dirty="0"/>
            </a:br>
            <a:r>
              <a:rPr lang="nl-NL" sz="1600" dirty="0">
                <a:solidFill>
                  <a:srgbClr val="4C7FB4"/>
                </a:solidFill>
              </a:rPr>
              <a:t>herhaling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Wordt bepaald door de </a:t>
            </a:r>
            <a:r>
              <a:rPr lang="nl-NL" b="1" u="sng" dirty="0"/>
              <a:t>verkoopbereidheid</a:t>
            </a:r>
            <a:r>
              <a:rPr lang="nl-NL" dirty="0"/>
              <a:t> van de producent.</a:t>
            </a:r>
          </a:p>
          <a:p>
            <a:pPr marL="0" indent="0">
              <a:buNone/>
            </a:pPr>
            <a:r>
              <a:rPr lang="nl-NL" dirty="0"/>
              <a:t>= </a:t>
            </a:r>
            <a:br>
              <a:rPr lang="nl-NL" dirty="0"/>
            </a:br>
            <a:r>
              <a:rPr lang="nl-NL" dirty="0"/>
              <a:t>minimum bedrag dat de producent aan een product wil verdienen.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 hoger de prijs,</a:t>
            </a:r>
          </a:p>
          <a:p>
            <a:pPr marL="0" indent="0">
              <a:buNone/>
            </a:pPr>
            <a:r>
              <a:rPr lang="nl-NL" dirty="0"/>
              <a:t>hoe meer producenten bereid zijn het product aan te bieden.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 productiekosten bedrijven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4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collectieve aanbod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5" name="Rechthoek 24"/>
          <p:cNvSpPr/>
          <p:nvPr/>
        </p:nvSpPr>
        <p:spPr>
          <a:xfrm flipH="1">
            <a:off x="108751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 flipH="1">
            <a:off x="10722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 flipH="1">
            <a:off x="105703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 flipH="1">
            <a:off x="104179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 flipH="1">
            <a:off x="102655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 flipH="1">
            <a:off x="101131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 flipH="1">
            <a:off x="9960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 flipH="1">
            <a:off x="98083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 flipH="1">
            <a:off x="96559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 flipH="1">
            <a:off x="95035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9" name="Rechthoek 38"/>
          <p:cNvSpPr/>
          <p:nvPr/>
        </p:nvSpPr>
        <p:spPr>
          <a:xfrm flipH="1">
            <a:off x="93511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 flipH="1"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 flipH="1">
            <a:off x="90463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 flipH="1">
            <a:off x="88939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 flipH="1">
            <a:off x="87415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 flipH="1">
            <a:off x="85891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 flipH="1">
            <a:off x="8436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 flipH="1">
            <a:off x="82843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 flipH="1">
            <a:off x="81319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 flipH="1">
            <a:off x="79795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 flipH="1">
            <a:off x="78271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 flipH="1">
            <a:off x="7674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 flipH="1">
            <a:off x="75223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Verkoopbereidheid</a:t>
            </a:r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 flipH="1"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07145" y="2506996"/>
            <a:ext cx="49084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× 100.000 stuks</a:t>
            </a:r>
          </a:p>
        </p:txBody>
      </p:sp>
    </p:spTree>
    <p:extLst>
      <p:ext uri="{BB962C8B-B14F-4D97-AF65-F5344CB8AC3E}">
        <p14:creationId xmlns:p14="http://schemas.microsoft.com/office/powerpoint/2010/main" val="40756397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4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7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6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9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Aanbodbepalende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978270" cy="4705350"/>
          </a:xfrm>
        </p:spPr>
        <p:txBody>
          <a:bodyPr/>
          <a:lstStyle/>
          <a:p>
            <a:r>
              <a:rPr lang="nl-NL" dirty="0"/>
              <a:t>De prijs van het product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Het aantal producenten</a:t>
            </a:r>
          </a:p>
          <a:p>
            <a:endParaRPr lang="nl-NL" sz="100" dirty="0"/>
          </a:p>
          <a:p>
            <a:r>
              <a:rPr lang="nl-NL" dirty="0"/>
              <a:t>Technologische ontwikkeling</a:t>
            </a:r>
          </a:p>
          <a:p>
            <a:endParaRPr lang="nl-NL" sz="100" dirty="0"/>
          </a:p>
          <a:p>
            <a:r>
              <a:rPr lang="nl-NL" dirty="0"/>
              <a:t>De hoogte van de rente</a:t>
            </a:r>
          </a:p>
          <a:p>
            <a:endParaRPr lang="nl-NL" sz="100" dirty="0"/>
          </a:p>
          <a:p>
            <a:r>
              <a:rPr lang="nl-NL" dirty="0"/>
              <a:t>De inkoopkosten grond- en hulpstoffen</a:t>
            </a:r>
          </a:p>
          <a:p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9365993" y="6139072"/>
            <a:ext cx="24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collectieve aanbod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</a:t>
            </a:r>
          </a:p>
        </p:txBody>
      </p:sp>
      <p:cxnSp>
        <p:nvCxnSpPr>
          <p:cNvPr id="52" name="Rechte verbindingslijn 51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H="1"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10807145" y="2506996"/>
            <a:ext cx="49084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Pijl-omlaag 54"/>
          <p:cNvSpPr/>
          <p:nvPr/>
        </p:nvSpPr>
        <p:spPr>
          <a:xfrm>
            <a:off x="4303572" y="1642345"/>
            <a:ext cx="180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906407" y="2213459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PRIJSVERANDERING: </a:t>
            </a:r>
            <a:b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verschuiving </a:t>
            </a:r>
            <a:r>
              <a:rPr lang="nl-NL" b="1" i="1" dirty="0">
                <a:solidFill>
                  <a:srgbClr val="C00000"/>
                </a:solidFill>
              </a:rPr>
              <a:t>LANGS</a:t>
            </a: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lijn</a:t>
            </a:r>
          </a:p>
        </p:txBody>
      </p:sp>
      <p:sp>
        <p:nvSpPr>
          <p:cNvPr id="27" name="Pijl-omlaag 26"/>
          <p:cNvSpPr/>
          <p:nvPr/>
        </p:nvSpPr>
        <p:spPr>
          <a:xfrm>
            <a:off x="6315556" y="4661779"/>
            <a:ext cx="180000" cy="4320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/>
          <p:cNvCxnSpPr/>
          <p:nvPr/>
        </p:nvCxnSpPr>
        <p:spPr>
          <a:xfrm flipH="1">
            <a:off x="7745924" y="3509603"/>
            <a:ext cx="335280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Ovaal 27"/>
          <p:cNvSpPr/>
          <p:nvPr/>
        </p:nvSpPr>
        <p:spPr>
          <a:xfrm>
            <a:off x="8888039" y="3799561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906407" y="5093779"/>
            <a:ext cx="6620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 ANDERE VERANDERING: </a:t>
            </a:r>
            <a:b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evenwijdige verschuiving </a:t>
            </a:r>
            <a:r>
              <a:rPr lang="nl-NL" b="1" i="1" dirty="0">
                <a:solidFill>
                  <a:srgbClr val="C00000"/>
                </a:solidFill>
              </a:rPr>
              <a:t>VAN</a:t>
            </a:r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de lijn (links of rechts)</a:t>
            </a:r>
          </a:p>
          <a:p>
            <a:endParaRPr lang="nl-NL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r>
              <a:rPr lang="nl-NL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Bij DEZELFDE PRIJS wordt dan meer / minder aangeboden</a:t>
            </a:r>
          </a:p>
        </p:txBody>
      </p:sp>
      <p:sp>
        <p:nvSpPr>
          <p:cNvPr id="38" name="Ovaal 37"/>
          <p:cNvSpPr/>
          <p:nvPr/>
        </p:nvSpPr>
        <p:spPr>
          <a:xfrm>
            <a:off x="9422324" y="3549969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9422324" y="3549003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-links 25"/>
          <p:cNvSpPr/>
          <p:nvPr/>
        </p:nvSpPr>
        <p:spPr>
          <a:xfrm rot="20045264">
            <a:off x="8195440" y="3815242"/>
            <a:ext cx="1224000" cy="673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5397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0231 L -0.10364 0.0858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0.1168 -4.44444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5" grpId="1" animBg="1"/>
      <p:bldP spid="32" grpId="0"/>
      <p:bldP spid="32" grpId="1"/>
      <p:bldP spid="27" grpId="0" animBg="1"/>
      <p:bldP spid="28" grpId="0" animBg="1"/>
      <p:bldP spid="28" grpId="1" animBg="1"/>
      <p:bldP spid="37" grpId="0"/>
      <p:bldP spid="38" grpId="0" animBg="1"/>
      <p:bldP spid="4" grpId="0" animBg="1"/>
      <p:bldP spid="4" grpId="1" animBg="1"/>
      <p:bldP spid="4" grpId="2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fgeronde rechthoek 61"/>
          <p:cNvSpPr/>
          <p:nvPr/>
        </p:nvSpPr>
        <p:spPr>
          <a:xfrm>
            <a:off x="6298119" y="1260909"/>
            <a:ext cx="5473578" cy="4976262"/>
          </a:xfrm>
          <a:prstGeom prst="roundRect">
            <a:avLst>
              <a:gd name="adj" fmla="val 9510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30104"/>
            <a:ext cx="9164638" cy="811533"/>
          </a:xfrm>
        </p:spPr>
        <p:txBody>
          <a:bodyPr/>
          <a:lstStyle/>
          <a:p>
            <a:r>
              <a:rPr lang="nl-NL" dirty="0"/>
              <a:t>prijsvorming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84212" y="2920287"/>
            <a:ext cx="4220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Vraag en Aanbod ‘vinden elkaar’ bij  € 18.500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298120" y="1517053"/>
            <a:ext cx="5318244" cy="4514438"/>
            <a:chOff x="743444" y="1084094"/>
            <a:chExt cx="5318244" cy="4514438"/>
          </a:xfrm>
        </p:grpSpPr>
        <p:grpSp>
          <p:nvGrpSpPr>
            <p:cNvPr id="7" name="Groep 6"/>
            <p:cNvGrpSpPr/>
            <p:nvPr/>
          </p:nvGrpSpPr>
          <p:grpSpPr>
            <a:xfrm>
              <a:off x="743444" y="1084094"/>
              <a:ext cx="5318244" cy="4514438"/>
              <a:chOff x="743444" y="1084094"/>
              <a:chExt cx="5318244" cy="4514438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743444" y="1084094"/>
                <a:ext cx="5318244" cy="4514438"/>
                <a:chOff x="743444" y="1084094"/>
                <a:chExt cx="5318244" cy="4514438"/>
              </a:xfrm>
            </p:grpSpPr>
            <p:sp>
              <p:nvSpPr>
                <p:cNvPr id="19" name="Tekstvak 18"/>
                <p:cNvSpPr txBox="1"/>
                <p:nvPr/>
              </p:nvSpPr>
              <p:spPr>
                <a:xfrm rot="16200000">
                  <a:off x="494337" y="1756054"/>
                  <a:ext cx="867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>
                      <a:solidFill>
                        <a:schemeClr val="bg1"/>
                      </a:solidFill>
                    </a:rPr>
                    <a:t>euro’s</a:t>
                  </a:r>
                </a:p>
              </p:txBody>
            </p:sp>
            <p:sp>
              <p:nvSpPr>
                <p:cNvPr id="20" name="Tekstvak 19"/>
                <p:cNvSpPr txBox="1"/>
                <p:nvPr/>
              </p:nvSpPr>
              <p:spPr>
                <a:xfrm>
                  <a:off x="2669640" y="1084094"/>
                  <a:ext cx="2558714" cy="338554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sz="1600" dirty="0"/>
                    <a:t>Markt voor kleine auto’s</a:t>
                  </a:r>
                </a:p>
              </p:txBody>
            </p: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32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4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5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kstvak 43"/>
                <p:cNvSpPr txBox="1"/>
                <p:nvPr/>
              </p:nvSpPr>
              <p:spPr>
                <a:xfrm>
                  <a:off x="3563888" y="5229200"/>
                  <a:ext cx="24978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>
                      <a:solidFill>
                        <a:schemeClr val="bg1"/>
                      </a:solidFill>
                    </a:rPr>
                    <a:t>aantal auto’s (x </a:t>
                  </a:r>
                  <a:r>
                    <a:rPr lang="nl-NL" dirty="0" err="1">
                      <a:solidFill>
                        <a:schemeClr val="bg1"/>
                      </a:solidFill>
                    </a:rPr>
                    <a:t>mln</a:t>
                  </a:r>
                  <a:r>
                    <a:rPr lang="nl-NL" dirty="0">
                      <a:solidFill>
                        <a:schemeClr val="bg1"/>
                      </a:solidFill>
                    </a:rPr>
                    <a:t>)</a:t>
                  </a:r>
                </a:p>
              </p:txBody>
            </p:sp>
          </p:grpSp>
          <p:sp>
            <p:nvSpPr>
              <p:cNvPr id="14" name="Tekstvak 13"/>
              <p:cNvSpPr txBox="1"/>
              <p:nvPr/>
            </p:nvSpPr>
            <p:spPr>
              <a:xfrm>
                <a:off x="1088942" y="4363980"/>
                <a:ext cx="631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5.000</a:t>
                </a: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1004782" y="3985814"/>
                <a:ext cx="7695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10.000</a:t>
                </a: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019213" y="3284984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20.000</a:t>
                </a: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1028838" y="253602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30.000</a:t>
                </a: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1019212" y="183519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40.000</a:t>
                </a:r>
              </a:p>
            </p:txBody>
          </p:sp>
        </p:grpSp>
        <p:sp>
          <p:nvSpPr>
            <p:cNvPr id="8" name="Tekstvak 7"/>
            <p:cNvSpPr txBox="1"/>
            <p:nvPr/>
          </p:nvSpPr>
          <p:spPr>
            <a:xfrm>
              <a:off x="2262177" y="48833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2990293" y="48691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672273" y="48833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39204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11212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cxnSp>
        <p:nvCxnSpPr>
          <p:cNvPr id="45" name="Rechte verbindingslijn 44"/>
          <p:cNvCxnSpPr/>
          <p:nvPr/>
        </p:nvCxnSpPr>
        <p:spPr>
          <a:xfrm flipV="1">
            <a:off x="7245364" y="2699747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251410" y="2204568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Afgeronde rechthoek 46"/>
          <p:cNvSpPr/>
          <p:nvPr/>
        </p:nvSpPr>
        <p:spPr>
          <a:xfrm>
            <a:off x="7606395" y="2204568"/>
            <a:ext cx="486495" cy="3077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endParaRPr lang="nl-NL" sz="1600" dirty="0"/>
          </a:p>
        </p:txBody>
      </p:sp>
      <p:sp>
        <p:nvSpPr>
          <p:cNvPr id="48" name="Afgeronde rechthoek 47"/>
          <p:cNvSpPr/>
          <p:nvPr/>
        </p:nvSpPr>
        <p:spPr>
          <a:xfrm>
            <a:off x="11008333" y="2996656"/>
            <a:ext cx="486495" cy="3077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a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 flipH="1" flipV="1">
            <a:off x="7245364" y="3882631"/>
            <a:ext cx="1928812" cy="13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9226949" y="3962030"/>
            <a:ext cx="0" cy="1263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7208022" y="373045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C00000"/>
                </a:solidFill>
              </a:rPr>
              <a:t>18.500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84212" y="1558184"/>
            <a:ext cx="385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Zouden producenten tóch € 30.000 </a:t>
            </a:r>
            <a:br>
              <a:rPr lang="nl-NL" sz="1400" dirty="0">
                <a:solidFill>
                  <a:schemeClr val="bg1"/>
                </a:solidFill>
              </a:rPr>
            </a:br>
            <a:r>
              <a:rPr lang="nl-NL" sz="1400" dirty="0">
                <a:solidFill>
                  <a:schemeClr val="bg1"/>
                </a:solidFill>
              </a:rPr>
              <a:t>vragen, ontstaat er een </a:t>
            </a:r>
            <a:r>
              <a:rPr lang="nl-NL" sz="1400" b="1" dirty="0">
                <a:solidFill>
                  <a:schemeClr val="bg1"/>
                </a:solidFill>
              </a:rPr>
              <a:t>aanbodoverschot</a:t>
            </a:r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8326476" y="3059786"/>
            <a:ext cx="244827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684212" y="2204122"/>
            <a:ext cx="3425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Om de auto’s kwijt te raken, moeten</a:t>
            </a:r>
            <a:br>
              <a:rPr lang="nl-NL" sz="1400" dirty="0">
                <a:solidFill>
                  <a:schemeClr val="bg1"/>
                </a:solidFill>
              </a:rPr>
            </a:br>
            <a:r>
              <a:rPr lang="nl-NL" sz="1400" dirty="0">
                <a:solidFill>
                  <a:schemeClr val="bg1"/>
                </a:solidFill>
              </a:rPr>
              <a:t>de producenten hun prijs laten dalen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56" name="PIJL-OMLAAG 1030"/>
          <p:cNvSpPr/>
          <p:nvPr/>
        </p:nvSpPr>
        <p:spPr>
          <a:xfrm>
            <a:off x="9183701" y="3099327"/>
            <a:ext cx="134306" cy="64392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684212" y="3465877"/>
            <a:ext cx="3671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Zouden producenten € 10.000 </a:t>
            </a:r>
            <a:br>
              <a:rPr lang="nl-NL" sz="1400" dirty="0">
                <a:solidFill>
                  <a:schemeClr val="bg1"/>
                </a:solidFill>
              </a:rPr>
            </a:br>
            <a:r>
              <a:rPr lang="nl-NL" sz="1400" dirty="0">
                <a:solidFill>
                  <a:schemeClr val="bg1"/>
                </a:solidFill>
              </a:rPr>
              <a:t>vragen, ontstaat er een </a:t>
            </a:r>
            <a:r>
              <a:rPr lang="nl-NL" sz="1400" b="1" dirty="0">
                <a:solidFill>
                  <a:schemeClr val="bg1"/>
                </a:solidFill>
              </a:rPr>
              <a:t>vraagoverschot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84212" y="4108806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Consumenten overbieden elkaar,</a:t>
            </a:r>
            <a:br>
              <a:rPr lang="nl-NL" sz="1400" dirty="0">
                <a:solidFill>
                  <a:schemeClr val="bg1"/>
                </a:solidFill>
              </a:rPr>
            </a:br>
            <a:r>
              <a:rPr lang="nl-NL" sz="1400" dirty="0">
                <a:solidFill>
                  <a:schemeClr val="bg1"/>
                </a:solidFill>
              </a:rPr>
              <a:t>waardoor de prijs gaat stijgen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>
            <a:off x="8079570" y="4504709"/>
            <a:ext cx="1853827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PIJL-OMHOOG 1033"/>
          <p:cNvSpPr/>
          <p:nvPr/>
        </p:nvSpPr>
        <p:spPr>
          <a:xfrm>
            <a:off x="9174176" y="4017343"/>
            <a:ext cx="114300" cy="438261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ijdelijke aanduiding voor inhoud 2"/>
          <p:cNvSpPr txBox="1">
            <a:spLocks/>
          </p:cNvSpPr>
          <p:nvPr/>
        </p:nvSpPr>
        <p:spPr>
          <a:xfrm>
            <a:off x="301603" y="5034013"/>
            <a:ext cx="5827057" cy="158816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nl-NL" dirty="0"/>
              <a:t>Dit prijsmechanisme stuurt </a:t>
            </a:r>
            <a:br>
              <a:rPr lang="nl-NL" dirty="0"/>
            </a:br>
            <a:r>
              <a:rPr lang="nl-NL" dirty="0"/>
              <a:t>vraag en aanbod,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nl-NL" dirty="0"/>
              <a:t>het proces is voor niemand zichtbaar, vandaar ‘</a:t>
            </a:r>
            <a:r>
              <a:rPr lang="nl-NL" b="1" i="1" dirty="0"/>
              <a:t>de onzichtbare hand</a:t>
            </a:r>
            <a:r>
              <a:rPr lang="nl-NL" dirty="0"/>
              <a:t>’</a:t>
            </a:r>
            <a:endParaRPr lang="nl-NL" sz="2800" dirty="0"/>
          </a:p>
        </p:txBody>
      </p:sp>
      <p:sp>
        <p:nvSpPr>
          <p:cNvPr id="49" name="Ovaal 48"/>
          <p:cNvSpPr/>
          <p:nvPr/>
        </p:nvSpPr>
        <p:spPr>
          <a:xfrm>
            <a:off x="9164466" y="3794154"/>
            <a:ext cx="144016" cy="144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1956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7" grpId="0" animBg="1"/>
      <p:bldP spid="48" grpId="0" animBg="1"/>
      <p:bldP spid="52" grpId="0"/>
      <p:bldP spid="53" grpId="0"/>
      <p:bldP spid="53" grpId="1"/>
      <p:bldP spid="55" grpId="0"/>
      <p:bldP spid="55" grpId="1"/>
      <p:bldP spid="56" grpId="0" animBg="1"/>
      <p:bldP spid="56" grpId="1" animBg="1"/>
      <p:bldP spid="57" grpId="0"/>
      <p:bldP spid="57" grpId="1"/>
      <p:bldP spid="58" grpId="0"/>
      <p:bldP spid="58" grpId="1"/>
      <p:bldP spid="60" grpId="0" animBg="1"/>
      <p:bldP spid="60" grpId="1" animBg="1"/>
      <p:bldP spid="61" grpId="0" uiExpand="1" build="p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fgeronde rechthoek 61"/>
          <p:cNvSpPr/>
          <p:nvPr/>
        </p:nvSpPr>
        <p:spPr>
          <a:xfrm>
            <a:off x="6298119" y="1260909"/>
            <a:ext cx="5473578" cy="4976262"/>
          </a:xfrm>
          <a:prstGeom prst="roundRect">
            <a:avLst>
              <a:gd name="adj" fmla="val 9510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30104"/>
            <a:ext cx="9164638" cy="811533"/>
          </a:xfrm>
        </p:spPr>
        <p:txBody>
          <a:bodyPr/>
          <a:lstStyle/>
          <a:p>
            <a:r>
              <a:rPr lang="nl-NL" dirty="0"/>
              <a:t>verwerking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6298120" y="1517053"/>
            <a:ext cx="5318244" cy="4514438"/>
            <a:chOff x="743444" y="1084094"/>
            <a:chExt cx="5318244" cy="4514438"/>
          </a:xfrm>
        </p:grpSpPr>
        <p:grpSp>
          <p:nvGrpSpPr>
            <p:cNvPr id="7" name="Groep 6"/>
            <p:cNvGrpSpPr/>
            <p:nvPr/>
          </p:nvGrpSpPr>
          <p:grpSpPr>
            <a:xfrm>
              <a:off x="743444" y="1084094"/>
              <a:ext cx="5318244" cy="4514438"/>
              <a:chOff x="743444" y="1084094"/>
              <a:chExt cx="5318244" cy="4514438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743444" y="1084094"/>
                <a:ext cx="5318244" cy="4514438"/>
                <a:chOff x="743444" y="1084094"/>
                <a:chExt cx="5318244" cy="4514438"/>
              </a:xfrm>
            </p:grpSpPr>
            <p:sp>
              <p:nvSpPr>
                <p:cNvPr id="19" name="Tekstvak 18"/>
                <p:cNvSpPr txBox="1"/>
                <p:nvPr/>
              </p:nvSpPr>
              <p:spPr>
                <a:xfrm rot="16200000">
                  <a:off x="494337" y="1756054"/>
                  <a:ext cx="867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>
                      <a:solidFill>
                        <a:schemeClr val="bg1"/>
                      </a:solidFill>
                    </a:rPr>
                    <a:t>euro’s</a:t>
                  </a:r>
                </a:p>
              </p:txBody>
            </p:sp>
            <p:sp>
              <p:nvSpPr>
                <p:cNvPr id="20" name="Tekstvak 19"/>
                <p:cNvSpPr txBox="1"/>
                <p:nvPr/>
              </p:nvSpPr>
              <p:spPr>
                <a:xfrm>
                  <a:off x="2669640" y="1084094"/>
                  <a:ext cx="2558714" cy="338554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sz="1600" dirty="0"/>
                    <a:t>Markt voor kleine auto’s</a:t>
                  </a:r>
                </a:p>
              </p:txBody>
            </p: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32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4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5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kstvak 43"/>
                <p:cNvSpPr txBox="1"/>
                <p:nvPr/>
              </p:nvSpPr>
              <p:spPr>
                <a:xfrm>
                  <a:off x="3563888" y="5229200"/>
                  <a:ext cx="24978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>
                      <a:solidFill>
                        <a:schemeClr val="bg1"/>
                      </a:solidFill>
                    </a:rPr>
                    <a:t>aantal auto’s (x </a:t>
                  </a:r>
                  <a:r>
                    <a:rPr lang="nl-NL" dirty="0" err="1">
                      <a:solidFill>
                        <a:schemeClr val="bg1"/>
                      </a:solidFill>
                    </a:rPr>
                    <a:t>mln</a:t>
                  </a:r>
                  <a:r>
                    <a:rPr lang="nl-NL" dirty="0">
                      <a:solidFill>
                        <a:schemeClr val="bg1"/>
                      </a:solidFill>
                    </a:rPr>
                    <a:t>)</a:t>
                  </a:r>
                </a:p>
              </p:txBody>
            </p:sp>
          </p:grpSp>
          <p:sp>
            <p:nvSpPr>
              <p:cNvPr id="14" name="Tekstvak 13"/>
              <p:cNvSpPr txBox="1"/>
              <p:nvPr/>
            </p:nvSpPr>
            <p:spPr>
              <a:xfrm>
                <a:off x="1088942" y="4363980"/>
                <a:ext cx="631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5.000</a:t>
                </a: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1004782" y="3985814"/>
                <a:ext cx="7695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10.000</a:t>
                </a: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019213" y="3284984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20.000</a:t>
                </a: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1028838" y="253602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30.000</a:t>
                </a: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1019212" y="183519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40.000</a:t>
                </a:r>
              </a:p>
            </p:txBody>
          </p:sp>
        </p:grpSp>
        <p:sp>
          <p:nvSpPr>
            <p:cNvPr id="8" name="Tekstvak 7"/>
            <p:cNvSpPr txBox="1"/>
            <p:nvPr/>
          </p:nvSpPr>
          <p:spPr>
            <a:xfrm>
              <a:off x="2262177" y="48833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2990293" y="48691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672273" y="48833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39204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11212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cxnSp>
        <p:nvCxnSpPr>
          <p:cNvPr id="45" name="Rechte verbindingslijn 44"/>
          <p:cNvCxnSpPr/>
          <p:nvPr/>
        </p:nvCxnSpPr>
        <p:spPr>
          <a:xfrm flipV="1">
            <a:off x="7245364" y="2699747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251410" y="2204568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Afgeronde rechthoek 46"/>
          <p:cNvSpPr/>
          <p:nvPr/>
        </p:nvSpPr>
        <p:spPr>
          <a:xfrm>
            <a:off x="7606395" y="2204568"/>
            <a:ext cx="486495" cy="307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endParaRPr lang="nl-NL" sz="1600" dirty="0"/>
          </a:p>
        </p:txBody>
      </p:sp>
      <p:sp>
        <p:nvSpPr>
          <p:cNvPr id="48" name="Afgeronde rechthoek 47"/>
          <p:cNvSpPr/>
          <p:nvPr/>
        </p:nvSpPr>
        <p:spPr>
          <a:xfrm>
            <a:off x="11008333" y="2996656"/>
            <a:ext cx="567010" cy="307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endParaRPr lang="nl-NL" sz="1600" baseline="-25000" dirty="0"/>
          </a:p>
        </p:txBody>
      </p:sp>
      <p:sp>
        <p:nvSpPr>
          <p:cNvPr id="53" name="Tekstvak 52"/>
          <p:cNvSpPr txBox="1"/>
          <p:nvPr/>
        </p:nvSpPr>
        <p:spPr>
          <a:xfrm>
            <a:off x="692468" y="2486771"/>
            <a:ext cx="5192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</a:rPr>
              <a:t>economische groei: consumenten krijgen hoger inkomen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684212" y="1749594"/>
            <a:ext cx="3951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Schets hoe de grafiek / prijs verandert bij …</a:t>
            </a:r>
            <a:endParaRPr lang="nl-NL" sz="1400" b="1" dirty="0">
              <a:solidFill>
                <a:schemeClr val="bg1"/>
              </a:solidFill>
            </a:endParaRPr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7281892" y="2217627"/>
            <a:ext cx="3599091" cy="302433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84212" y="3159342"/>
            <a:ext cx="4464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0070C0"/>
                </a:solidFill>
              </a:rPr>
              <a:t>robotisering, waardoor de productiekosten dalen</a:t>
            </a:r>
          </a:p>
        </p:txBody>
      </p:sp>
      <p:cxnSp>
        <p:nvCxnSpPr>
          <p:cNvPr id="69" name="Rechte verbindingslijn 68"/>
          <p:cNvCxnSpPr/>
          <p:nvPr/>
        </p:nvCxnSpPr>
        <p:spPr>
          <a:xfrm flipV="1">
            <a:off x="7275840" y="2686679"/>
            <a:ext cx="4312594" cy="217008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9181884" y="3811572"/>
            <a:ext cx="122400" cy="12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al 66"/>
          <p:cNvSpPr/>
          <p:nvPr/>
        </p:nvSpPr>
        <p:spPr>
          <a:xfrm>
            <a:off x="9926136" y="3439754"/>
            <a:ext cx="121920" cy="1219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/>
          <p:cNvSpPr/>
          <p:nvPr/>
        </p:nvSpPr>
        <p:spPr>
          <a:xfrm>
            <a:off x="10379798" y="3812783"/>
            <a:ext cx="122400" cy="12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4821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0.06146 -0.056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-28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0.00013 0.087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8" grpId="0"/>
      <p:bldP spid="67" grpId="0" animBg="1"/>
      <p:bldP spid="74" grpId="0" animBg="1"/>
    </p:bld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579</Words>
  <Application>Microsoft Office PowerPoint</Application>
  <PresentationFormat>Breedbeeld</PresentationFormat>
  <Paragraphs>194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Wingdings</vt:lpstr>
      <vt:lpstr>Wingdings 3</vt:lpstr>
      <vt:lpstr>Economielokaal vwo</vt:lpstr>
      <vt:lpstr>Prijsmechanisme</vt:lpstr>
      <vt:lpstr>Productiefactoren</vt:lpstr>
      <vt:lpstr>Prijsmechanisme</vt:lpstr>
      <vt:lpstr>Vraag herhaling</vt:lpstr>
      <vt:lpstr>Vraagbepalende factoren</vt:lpstr>
      <vt:lpstr>AANBOD herhaling</vt:lpstr>
      <vt:lpstr>Aanbodbepalende factoren</vt:lpstr>
      <vt:lpstr>prijsvorming</vt:lpstr>
      <vt:lpstr>verwerking</vt:lpstr>
      <vt:lpstr>Kan het ook anders?</vt:lpstr>
      <vt:lpstr>Budgetmechanisme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Prijsmechanisme</dc:title>
  <dc:creator>pbloemers</dc:creator>
  <cp:lastModifiedBy>Paul Bloemers</cp:lastModifiedBy>
  <cp:revision>23</cp:revision>
  <dcterms:created xsi:type="dcterms:W3CDTF">2016-09-07T09:53:40Z</dcterms:created>
  <dcterms:modified xsi:type="dcterms:W3CDTF">2020-10-11T08:00:00Z</dcterms:modified>
</cp:coreProperties>
</file>