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0"/>
  </p:notesMasterIdLst>
  <p:sldIdLst>
    <p:sldId id="256" r:id="rId2"/>
    <p:sldId id="257" r:id="rId3"/>
    <p:sldId id="258" r:id="rId4"/>
    <p:sldId id="269" r:id="rId5"/>
    <p:sldId id="273" r:id="rId6"/>
    <p:sldId id="270" r:id="rId7"/>
    <p:sldId id="260" r:id="rId8"/>
    <p:sldId id="272" r:id="rId9"/>
    <p:sldId id="274" r:id="rId10"/>
    <p:sldId id="289" r:id="rId11"/>
    <p:sldId id="275" r:id="rId12"/>
    <p:sldId id="290" r:id="rId13"/>
    <p:sldId id="266" r:id="rId14"/>
    <p:sldId id="271" r:id="rId15"/>
    <p:sldId id="262" r:id="rId16"/>
    <p:sldId id="276" r:id="rId17"/>
    <p:sldId id="288" r:id="rId18"/>
    <p:sldId id="264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77A0"/>
    <a:srgbClr val="8C3836"/>
    <a:srgbClr val="504776"/>
    <a:srgbClr val="4BACC6"/>
    <a:srgbClr val="F79646"/>
    <a:srgbClr val="7D9648"/>
    <a:srgbClr val="4C7FB4"/>
    <a:srgbClr val="675082"/>
    <a:srgbClr val="52893F"/>
    <a:srgbClr val="CA4F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D2D131-1929-4F20-BF5C-43876BC88C2E}" v="18" dt="2020-10-12T07:35:38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90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9DD2D131-1929-4F20-BF5C-43876BC88C2E}"/>
    <pc:docChg chg="modSld">
      <pc:chgData name="Paul Bloemers" userId="fe3832ff3b233e04" providerId="LiveId" clId="{9DD2D131-1929-4F20-BF5C-43876BC88C2E}" dt="2020-10-12T07:36:32.729" v="73" actId="13822"/>
      <pc:docMkLst>
        <pc:docMk/>
      </pc:docMkLst>
      <pc:sldChg chg="addSp modSp mod modAnim">
        <pc:chgData name="Paul Bloemers" userId="fe3832ff3b233e04" providerId="LiveId" clId="{9DD2D131-1929-4F20-BF5C-43876BC88C2E}" dt="2020-10-12T07:36:32.729" v="73" actId="13822"/>
        <pc:sldMkLst>
          <pc:docMk/>
          <pc:sldMk cId="2245497466" sldId="266"/>
        </pc:sldMkLst>
        <pc:spChg chg="mod">
          <ac:chgData name="Paul Bloemers" userId="fe3832ff3b233e04" providerId="LiveId" clId="{9DD2D131-1929-4F20-BF5C-43876BC88C2E}" dt="2020-10-12T07:30:02.812" v="0" actId="164"/>
          <ac:spMkLst>
            <pc:docMk/>
            <pc:sldMk cId="2245497466" sldId="266"/>
            <ac:spMk id="7" creationId="{6AA29871-7FDF-4532-B3CB-E6524A91649E}"/>
          </ac:spMkLst>
        </pc:spChg>
        <pc:spChg chg="mod">
          <ac:chgData name="Paul Bloemers" userId="fe3832ff3b233e04" providerId="LiveId" clId="{9DD2D131-1929-4F20-BF5C-43876BC88C2E}" dt="2020-10-12T07:30:06.659" v="1" actId="164"/>
          <ac:spMkLst>
            <pc:docMk/>
            <pc:sldMk cId="2245497466" sldId="266"/>
            <ac:spMk id="8" creationId="{4FAB9FBB-AD65-43F5-8BE0-0AD5C3CA8F66}"/>
          </ac:spMkLst>
        </pc:spChg>
        <pc:spChg chg="mod">
          <ac:chgData name="Paul Bloemers" userId="fe3832ff3b233e04" providerId="LiveId" clId="{9DD2D131-1929-4F20-BF5C-43876BC88C2E}" dt="2020-10-12T07:30:40.725" v="3" actId="164"/>
          <ac:spMkLst>
            <pc:docMk/>
            <pc:sldMk cId="2245497466" sldId="266"/>
            <ac:spMk id="9" creationId="{DF10903B-C7BC-47AC-A5E0-8ECFBDC111DA}"/>
          </ac:spMkLst>
        </pc:spChg>
        <pc:spChg chg="mod">
          <ac:chgData name="Paul Bloemers" userId="fe3832ff3b233e04" providerId="LiveId" clId="{9DD2D131-1929-4F20-BF5C-43876BC88C2E}" dt="2020-10-12T07:30:36.501" v="2" actId="164"/>
          <ac:spMkLst>
            <pc:docMk/>
            <pc:sldMk cId="2245497466" sldId="266"/>
            <ac:spMk id="10" creationId="{33013E95-A8A8-46DC-AC05-FF699B641689}"/>
          </ac:spMkLst>
        </pc:spChg>
        <pc:spChg chg="add mod">
          <ac:chgData name="Paul Bloemers" userId="fe3832ff3b233e04" providerId="LiveId" clId="{9DD2D131-1929-4F20-BF5C-43876BC88C2E}" dt="2020-10-12T07:32:00.047" v="35" actId="1076"/>
          <ac:spMkLst>
            <pc:docMk/>
            <pc:sldMk cId="2245497466" sldId="266"/>
            <ac:spMk id="26" creationId="{B19F3C3D-8DA6-4D99-BE44-9F8D0C7B55A1}"/>
          </ac:spMkLst>
        </pc:spChg>
        <pc:spChg chg="add mod">
          <ac:chgData name="Paul Bloemers" userId="fe3832ff3b233e04" providerId="LiveId" clId="{9DD2D131-1929-4F20-BF5C-43876BC88C2E}" dt="2020-10-12T07:35:03.087" v="62" actId="207"/>
          <ac:spMkLst>
            <pc:docMk/>
            <pc:sldMk cId="2245497466" sldId="266"/>
            <ac:spMk id="27" creationId="{BC2C1B0C-E54D-4295-BBC8-8D1ECA5D4A56}"/>
          </ac:spMkLst>
        </pc:spChg>
        <pc:spChg chg="add mod">
          <ac:chgData name="Paul Bloemers" userId="fe3832ff3b233e04" providerId="LiveId" clId="{9DD2D131-1929-4F20-BF5C-43876BC88C2E}" dt="2020-10-12T07:36:32.729" v="73" actId="13822"/>
          <ac:spMkLst>
            <pc:docMk/>
            <pc:sldMk cId="2245497466" sldId="266"/>
            <ac:spMk id="31" creationId="{94977771-852E-4B26-B381-679359736D23}"/>
          </ac:spMkLst>
        </pc:spChg>
        <pc:grpChg chg="add mod">
          <ac:chgData name="Paul Bloemers" userId="fe3832ff3b233e04" providerId="LiveId" clId="{9DD2D131-1929-4F20-BF5C-43876BC88C2E}" dt="2020-10-12T07:30:02.812" v="0" actId="164"/>
          <ac:grpSpMkLst>
            <pc:docMk/>
            <pc:sldMk cId="2245497466" sldId="266"/>
            <ac:grpSpMk id="22" creationId="{A7175C59-2697-4A0A-A42B-B34897B5B660}"/>
          </ac:grpSpMkLst>
        </pc:grpChg>
        <pc:grpChg chg="add mod">
          <ac:chgData name="Paul Bloemers" userId="fe3832ff3b233e04" providerId="LiveId" clId="{9DD2D131-1929-4F20-BF5C-43876BC88C2E}" dt="2020-10-12T07:30:06.659" v="1" actId="164"/>
          <ac:grpSpMkLst>
            <pc:docMk/>
            <pc:sldMk cId="2245497466" sldId="266"/>
            <ac:grpSpMk id="23" creationId="{48345692-4C34-4E43-8115-17BB88E54771}"/>
          </ac:grpSpMkLst>
        </pc:grpChg>
        <pc:grpChg chg="add mod">
          <ac:chgData name="Paul Bloemers" userId="fe3832ff3b233e04" providerId="LiveId" clId="{9DD2D131-1929-4F20-BF5C-43876BC88C2E}" dt="2020-10-12T07:30:36.501" v="2" actId="164"/>
          <ac:grpSpMkLst>
            <pc:docMk/>
            <pc:sldMk cId="2245497466" sldId="266"/>
            <ac:grpSpMk id="24" creationId="{C2318D43-5F0F-4A5E-B491-837A18716669}"/>
          </ac:grpSpMkLst>
        </pc:grpChg>
        <pc:grpChg chg="add mod">
          <ac:chgData name="Paul Bloemers" userId="fe3832ff3b233e04" providerId="LiveId" clId="{9DD2D131-1929-4F20-BF5C-43876BC88C2E}" dt="2020-10-12T07:30:40.725" v="3" actId="164"/>
          <ac:grpSpMkLst>
            <pc:docMk/>
            <pc:sldMk cId="2245497466" sldId="266"/>
            <ac:grpSpMk id="25" creationId="{79580ADA-8477-4A05-A7E5-45FBF7B1FDB5}"/>
          </ac:grpSpMkLst>
        </pc:grpChg>
        <pc:picChg chg="add mod">
          <ac:chgData name="Paul Bloemers" userId="fe3832ff3b233e04" providerId="LiveId" clId="{9DD2D131-1929-4F20-BF5C-43876BC88C2E}" dt="2020-10-12T07:35:27.608" v="66" actId="1076"/>
          <ac:picMkLst>
            <pc:docMk/>
            <pc:sldMk cId="2245497466" sldId="266"/>
            <ac:picMk id="29" creationId="{92A8DCD2-F59B-4655-8EB5-5379C2137CFC}"/>
          </ac:picMkLst>
        </pc:picChg>
        <pc:cxnChg chg="mod">
          <ac:chgData name="Paul Bloemers" userId="fe3832ff3b233e04" providerId="LiveId" clId="{9DD2D131-1929-4F20-BF5C-43876BC88C2E}" dt="2020-10-12T07:30:02.812" v="0" actId="164"/>
          <ac:cxnSpMkLst>
            <pc:docMk/>
            <pc:sldMk cId="2245497466" sldId="266"/>
            <ac:cxnSpMk id="11" creationId="{1D064895-8599-440C-89E3-7681CB9CAE46}"/>
          </ac:cxnSpMkLst>
        </pc:cxnChg>
        <pc:cxnChg chg="mod">
          <ac:chgData name="Paul Bloemers" userId="fe3832ff3b233e04" providerId="LiveId" clId="{9DD2D131-1929-4F20-BF5C-43876BC88C2E}" dt="2020-10-12T07:30:06.659" v="1" actId="164"/>
          <ac:cxnSpMkLst>
            <pc:docMk/>
            <pc:sldMk cId="2245497466" sldId="266"/>
            <ac:cxnSpMk id="12" creationId="{CE7BBA89-B006-464F-901E-BD4EBA066645}"/>
          </ac:cxnSpMkLst>
        </pc:cxnChg>
        <pc:cxnChg chg="mod">
          <ac:chgData name="Paul Bloemers" userId="fe3832ff3b233e04" providerId="LiveId" clId="{9DD2D131-1929-4F20-BF5C-43876BC88C2E}" dt="2020-10-12T07:30:36.501" v="2" actId="164"/>
          <ac:cxnSpMkLst>
            <pc:docMk/>
            <pc:sldMk cId="2245497466" sldId="266"/>
            <ac:cxnSpMk id="13" creationId="{2F24018D-BC41-444F-9680-52445C9F9391}"/>
          </ac:cxnSpMkLst>
        </pc:cxnChg>
        <pc:cxnChg chg="mod">
          <ac:chgData name="Paul Bloemers" userId="fe3832ff3b233e04" providerId="LiveId" clId="{9DD2D131-1929-4F20-BF5C-43876BC88C2E}" dt="2020-10-12T07:30:40.725" v="3" actId="164"/>
          <ac:cxnSpMkLst>
            <pc:docMk/>
            <pc:sldMk cId="2245497466" sldId="266"/>
            <ac:cxnSpMk id="14" creationId="{CFF86C08-D36A-4B6B-B418-A6BCB084294E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12-10-2020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3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649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07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621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124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8637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2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>
                <a:solidFill>
                  <a:schemeClr val="bg1"/>
                </a:solidFill>
              </a:rPr>
              <a:t>Economielokaal.nl</a:t>
            </a:r>
            <a:endParaRPr lang="en-US" sz="2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989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11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19063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7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09599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5368740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209089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142013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405109948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23034571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/>
              <a:t>www.economielokaal.nl</a:t>
            </a:r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86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ransition spd="slow">
    <p:blinds/>
  </p:transition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sterk is het verband tussen twee (procentuele) veranderingen.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elasticiteit	</a:t>
            </a:r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 2</a:t>
            </a:r>
          </a:p>
        </p:txBody>
      </p:sp>
      <p:sp>
        <p:nvSpPr>
          <p:cNvPr id="37" name="Tijdelijke aanduiding voor inhoud 3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Bereken de prijselasticiteit als de prijs van € 60 wordt verlaagd naar € 40</a:t>
            </a:r>
          </a:p>
        </p:txBody>
      </p:sp>
      <p:sp>
        <p:nvSpPr>
          <p:cNvPr id="3" name="Afgeronde rechthoek 2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-25P + 2000</a:t>
            </a:r>
          </a:p>
        </p:txBody>
      </p:sp>
      <p:sp>
        <p:nvSpPr>
          <p:cNvPr id="31" name="Ovaal 30"/>
          <p:cNvSpPr/>
          <p:nvPr/>
        </p:nvSpPr>
        <p:spPr>
          <a:xfrm>
            <a:off x="8128868" y="364942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998006" y="436829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3" name="Gekromde PIJL-OMLAAG 53"/>
          <p:cNvSpPr/>
          <p:nvPr/>
        </p:nvSpPr>
        <p:spPr>
          <a:xfrm rot="2378573">
            <a:off x="8322265" y="3533037"/>
            <a:ext cx="1272022" cy="509294"/>
          </a:xfrm>
          <a:prstGeom prst="curvedDownArrow">
            <a:avLst>
              <a:gd name="adj1" fmla="val 25000"/>
              <a:gd name="adj2" fmla="val 50000"/>
              <a:gd name="adj3" fmla="val 2332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84212" y="2852937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084602" y="2852936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1966935" y="3083769"/>
            <a:ext cx="211766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57501" y="5233937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€ 60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€ 40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384747" y="5279310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500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1000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3392" y="4450141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-33,3%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393008" y="4507287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+100%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1763426" y="4745670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2533844" y="4321599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+ 100%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− 33,3%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bg1"/>
                    </a:solidFill>
                  </a:rPr>
                  <a:t>= -3</a:t>
                </a: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  <a:blipFill>
                <a:blip r:embed="rId3"/>
                <a:stretch>
                  <a:fillRect l="-3580" r="-2864" b="-37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2573411" y="2673352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0829762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 3</a:t>
            </a:r>
          </a:p>
        </p:txBody>
      </p:sp>
      <p:sp>
        <p:nvSpPr>
          <p:cNvPr id="37" name="Tijdelijke aanduiding voor inhoud 3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Bereken de prijselasticiteit als de prijs van € 40 wordt verhoogd naar € 60</a:t>
            </a:r>
          </a:p>
        </p:txBody>
      </p:sp>
      <p:sp>
        <p:nvSpPr>
          <p:cNvPr id="3" name="Afgeronde rechthoek 2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-25P + 2000</a:t>
            </a:r>
          </a:p>
        </p:txBody>
      </p:sp>
      <p:sp>
        <p:nvSpPr>
          <p:cNvPr id="32" name="Ovaal 31"/>
          <p:cNvSpPr/>
          <p:nvPr/>
        </p:nvSpPr>
        <p:spPr>
          <a:xfrm>
            <a:off x="8052643" y="3649423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13171400">
            <a:off x="7697985" y="4128598"/>
            <a:ext cx="1270833" cy="472649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6" name="Ovaal 35"/>
          <p:cNvSpPr/>
          <p:nvPr/>
        </p:nvSpPr>
        <p:spPr>
          <a:xfrm>
            <a:off x="8953885" y="4350729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84212" y="3187759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084602" y="3187758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1966935" y="3418591"/>
            <a:ext cx="211766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57501" y="556875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€ 40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€ 60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227194" y="5568755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1000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500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3392" y="4784963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+50%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393008" y="4842109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-50%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1763426" y="5080492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2533844" y="4656421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1837989" y="3891688"/>
                <a:ext cx="2268570" cy="6121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−50%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+50%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bg1"/>
                    </a:solidFill>
                  </a:rPr>
                  <a:t>= -1</a:t>
                </a: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7989" y="3891688"/>
                <a:ext cx="2268570" cy="612155"/>
              </a:xfrm>
              <a:prstGeom prst="rect">
                <a:avLst/>
              </a:prstGeom>
              <a:blipFill>
                <a:blip r:embed="rId4"/>
                <a:stretch>
                  <a:fillRect l="-4000" r="-2667" b="-769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2533844" y="2966706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6468918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Elk punt op de lijn heeft een andere elasticiteit</a:t>
            </a:r>
          </a:p>
          <a:p>
            <a:r>
              <a:rPr lang="nl-NL" dirty="0"/>
              <a:t>Daarbij maakt de omvang van de verandering niet uit</a:t>
            </a:r>
          </a:p>
          <a:p>
            <a:r>
              <a:rPr lang="nl-NL" dirty="0"/>
              <a:t>Hoe lager op de lijn, hoe kleiner de elasticiteit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6" name="Groep 5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1200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1600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2000</a:t>
              </a: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-25P + 2000</a:t>
            </a:r>
          </a:p>
        </p:txBody>
      </p:sp>
      <p:sp>
        <p:nvSpPr>
          <p:cNvPr id="33" name="Ovaal 32"/>
          <p:cNvSpPr/>
          <p:nvPr/>
        </p:nvSpPr>
        <p:spPr>
          <a:xfrm>
            <a:off x="8046878" y="3639379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Gekromde PIJL-OMLAAG 53"/>
          <p:cNvSpPr/>
          <p:nvPr/>
        </p:nvSpPr>
        <p:spPr>
          <a:xfrm rot="2336077">
            <a:off x="7845396" y="3304683"/>
            <a:ext cx="508478" cy="193904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Ovaal 34"/>
          <p:cNvSpPr/>
          <p:nvPr/>
        </p:nvSpPr>
        <p:spPr>
          <a:xfrm>
            <a:off x="9883654" y="5088595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9442462" y="4742293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7588542" y="3293077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8956694" y="4350271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5" name="Ovaal 44"/>
          <p:cNvSpPr/>
          <p:nvPr/>
        </p:nvSpPr>
        <p:spPr>
          <a:xfrm>
            <a:off x="8506358" y="4003969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6" name="Ovaal 45"/>
          <p:cNvSpPr/>
          <p:nvPr/>
        </p:nvSpPr>
        <p:spPr>
          <a:xfrm>
            <a:off x="10288270" y="5398321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Gekromde PIJL-OMLAAG 53"/>
          <p:cNvSpPr/>
          <p:nvPr/>
        </p:nvSpPr>
        <p:spPr>
          <a:xfrm rot="2336077">
            <a:off x="8303220" y="3595272"/>
            <a:ext cx="508478" cy="193904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Gekromde PIJL-OMLAAG 53"/>
          <p:cNvSpPr/>
          <p:nvPr/>
        </p:nvSpPr>
        <p:spPr>
          <a:xfrm rot="2336077">
            <a:off x="8685163" y="3995445"/>
            <a:ext cx="508478" cy="19390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Gekromde PIJL-OMLAAG 53"/>
          <p:cNvSpPr/>
          <p:nvPr/>
        </p:nvSpPr>
        <p:spPr>
          <a:xfrm rot="2336077">
            <a:off x="9178275" y="4369974"/>
            <a:ext cx="508478" cy="19390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0" name="Gekromde PIJL-OMLAAG 53"/>
          <p:cNvSpPr/>
          <p:nvPr/>
        </p:nvSpPr>
        <p:spPr>
          <a:xfrm rot="2336077">
            <a:off x="9634104" y="4727600"/>
            <a:ext cx="508478" cy="19390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1" name="Gekromde PIJL-OMLAAG 53"/>
          <p:cNvSpPr/>
          <p:nvPr/>
        </p:nvSpPr>
        <p:spPr>
          <a:xfrm rot="2336077">
            <a:off x="10099687" y="5079795"/>
            <a:ext cx="508478" cy="1939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305525" y="336293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7D9648"/>
                </a:solidFill>
              </a:rPr>
              <a:t>-7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779009" y="368745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F79646"/>
                </a:solidFill>
              </a:rPr>
              <a:t>-3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8046878" y="407271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BACC6"/>
                </a:solidFill>
              </a:rPr>
              <a:t>-1,7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8691592" y="4427931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04776"/>
                </a:solidFill>
              </a:rPr>
              <a:t>-1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9002148" y="4806379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8C3836"/>
                </a:solidFill>
              </a:rPr>
              <a:t>-0,6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9454789" y="5160049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277A0"/>
                </a:solidFill>
              </a:rPr>
              <a:t>-0,3</a:t>
            </a:r>
          </a:p>
        </p:txBody>
      </p:sp>
    </p:spTree>
    <p:extLst>
      <p:ext uri="{BB962C8B-B14F-4D97-AF65-F5344CB8AC3E}">
        <p14:creationId xmlns:p14="http://schemas.microsoft.com/office/powerpoint/2010/main" val="5423019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2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7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DE702-6F7B-43D6-BDB7-EA419948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 op voor verkeerde meting</a:t>
            </a:r>
          </a:p>
        </p:txBody>
      </p:sp>
      <p:sp>
        <p:nvSpPr>
          <p:cNvPr id="3" name="Afgeronde rechthoek 1">
            <a:extLst>
              <a:ext uri="{FF2B5EF4-FFF2-40B4-BE49-F238E27FC236}">
                <a16:creationId xmlns:a16="http://schemas.microsoft.com/office/drawing/2014/main" id="{046873E9-5A7A-4A74-A417-5235444091F2}"/>
              </a:ext>
            </a:extLst>
          </p:cNvPr>
          <p:cNvSpPr/>
          <p:nvPr/>
        </p:nvSpPr>
        <p:spPr>
          <a:xfrm>
            <a:off x="6096000" y="3769947"/>
            <a:ext cx="1388537" cy="646986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Vraag naar benzine</a:t>
            </a:r>
          </a:p>
        </p:txBody>
      </p:sp>
      <p:sp>
        <p:nvSpPr>
          <p:cNvPr id="4" name="Afgeronde rechthoek 2">
            <a:extLst>
              <a:ext uri="{FF2B5EF4-FFF2-40B4-BE49-F238E27FC236}">
                <a16:creationId xmlns:a16="http://schemas.microsoft.com/office/drawing/2014/main" id="{EA4284AD-A651-4227-91A1-ADE5EB7C03B6}"/>
              </a:ext>
            </a:extLst>
          </p:cNvPr>
          <p:cNvSpPr/>
          <p:nvPr/>
        </p:nvSpPr>
        <p:spPr>
          <a:xfrm>
            <a:off x="1637205" y="3769947"/>
            <a:ext cx="1388537" cy="646986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Prijs van benzine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7C2CACF0-0468-443F-AC8E-D87D01838EF8}"/>
              </a:ext>
            </a:extLst>
          </p:cNvPr>
          <p:cNvCxnSpPr>
            <a:stCxn id="4" idx="3"/>
          </p:cNvCxnSpPr>
          <p:nvPr/>
        </p:nvCxnSpPr>
        <p:spPr>
          <a:xfrm>
            <a:off x="3025742" y="4093440"/>
            <a:ext cx="2813940" cy="610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7BF8628-97E2-47A2-B9B8-F864DF170F4B}"/>
              </a:ext>
            </a:extLst>
          </p:cNvPr>
          <p:cNvSpPr txBox="1"/>
          <p:nvPr/>
        </p:nvSpPr>
        <p:spPr>
          <a:xfrm>
            <a:off x="3082615" y="4057979"/>
            <a:ext cx="2557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Prijselasticiteit van de vraag</a:t>
            </a: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A7175C59-2697-4A0A-A42B-B34897B5B660}"/>
              </a:ext>
            </a:extLst>
          </p:cNvPr>
          <p:cNvGrpSpPr/>
          <p:nvPr/>
        </p:nvGrpSpPr>
        <p:grpSpPr>
          <a:xfrm>
            <a:off x="5379233" y="1753723"/>
            <a:ext cx="1388537" cy="1728192"/>
            <a:chOff x="5379233" y="1753723"/>
            <a:chExt cx="1388537" cy="1728192"/>
          </a:xfrm>
        </p:grpSpPr>
        <p:sp>
          <p:nvSpPr>
            <p:cNvPr id="7" name="Afgeronde rechthoek 6">
              <a:extLst>
                <a:ext uri="{FF2B5EF4-FFF2-40B4-BE49-F238E27FC236}">
                  <a16:creationId xmlns:a16="http://schemas.microsoft.com/office/drawing/2014/main" id="{6AA29871-7FDF-4532-B3CB-E6524A91649E}"/>
                </a:ext>
              </a:extLst>
            </p:cNvPr>
            <p:cNvSpPr/>
            <p:nvPr/>
          </p:nvSpPr>
          <p:spPr>
            <a:xfrm>
              <a:off x="5379233" y="1753723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Inkomen consument</a:t>
              </a:r>
            </a:p>
          </p:txBody>
        </p:sp>
        <p:cxnSp>
          <p:nvCxnSpPr>
            <p:cNvPr id="11" name="Rechte verbindingslijn met pijl 10">
              <a:extLst>
                <a:ext uri="{FF2B5EF4-FFF2-40B4-BE49-F238E27FC236}">
                  <a16:creationId xmlns:a16="http://schemas.microsoft.com/office/drawing/2014/main" id="{1D064895-8599-440C-89E3-7681CB9CAE46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6073502" y="2332605"/>
              <a:ext cx="328836" cy="114931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48345692-4C34-4E43-8115-17BB88E54771}"/>
              </a:ext>
            </a:extLst>
          </p:cNvPr>
          <p:cNvGrpSpPr/>
          <p:nvPr/>
        </p:nvGrpSpPr>
        <p:grpSpPr>
          <a:xfrm>
            <a:off x="7626474" y="2617819"/>
            <a:ext cx="1967378" cy="936104"/>
            <a:chOff x="7626474" y="2617819"/>
            <a:chExt cx="1967378" cy="936104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FAB9FBB-AD65-43F5-8BE0-0AD5C3CA8F66}"/>
                </a:ext>
              </a:extLst>
            </p:cNvPr>
            <p:cNvSpPr/>
            <p:nvPr/>
          </p:nvSpPr>
          <p:spPr>
            <a:xfrm>
              <a:off x="8205315" y="2617819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Aantal consumenten</a:t>
              </a:r>
            </a:p>
          </p:txBody>
        </p:sp>
        <p:cxnSp>
          <p:nvCxnSpPr>
            <p:cNvPr id="12" name="Rechte verbindingslijn met pijl 11">
              <a:extLst>
                <a:ext uri="{FF2B5EF4-FFF2-40B4-BE49-F238E27FC236}">
                  <a16:creationId xmlns:a16="http://schemas.microsoft.com/office/drawing/2014/main" id="{CE7BBA89-B006-464F-901E-BD4EBA066645}"/>
                </a:ext>
              </a:extLst>
            </p:cNvPr>
            <p:cNvCxnSpPr>
              <a:stCxn id="8" idx="1"/>
            </p:cNvCxnSpPr>
            <p:nvPr/>
          </p:nvCxnSpPr>
          <p:spPr>
            <a:xfrm flipH="1">
              <a:off x="7626474" y="2907260"/>
              <a:ext cx="578841" cy="646663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2318D43-5F0F-4A5E-B491-837A18716669}"/>
              </a:ext>
            </a:extLst>
          </p:cNvPr>
          <p:cNvGrpSpPr/>
          <p:nvPr/>
        </p:nvGrpSpPr>
        <p:grpSpPr>
          <a:xfrm>
            <a:off x="7698482" y="4706051"/>
            <a:ext cx="1895369" cy="866914"/>
            <a:chOff x="7698482" y="4706051"/>
            <a:chExt cx="1895369" cy="866914"/>
          </a:xfrm>
        </p:grpSpPr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33013E95-A8A8-46DC-AC05-FF699B641689}"/>
                </a:ext>
              </a:extLst>
            </p:cNvPr>
            <p:cNvSpPr/>
            <p:nvPr/>
          </p:nvSpPr>
          <p:spPr>
            <a:xfrm>
              <a:off x="8205314" y="4994083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Economische groei</a:t>
              </a:r>
            </a:p>
          </p:txBody>
        </p:sp>
        <p:cxnSp>
          <p:nvCxnSpPr>
            <p:cNvPr id="13" name="Rechte verbindingslijn met pijl 12">
              <a:extLst>
                <a:ext uri="{FF2B5EF4-FFF2-40B4-BE49-F238E27FC236}">
                  <a16:creationId xmlns:a16="http://schemas.microsoft.com/office/drawing/2014/main" id="{2F24018D-BC41-444F-9680-52445C9F9391}"/>
                </a:ext>
              </a:extLst>
            </p:cNvPr>
            <p:cNvCxnSpPr>
              <a:stCxn id="10" idx="1"/>
            </p:cNvCxnSpPr>
            <p:nvPr/>
          </p:nvCxnSpPr>
          <p:spPr>
            <a:xfrm flipH="1" flipV="1">
              <a:off x="7698482" y="4706051"/>
              <a:ext cx="506832" cy="577473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79580ADA-8477-4A05-A7E5-45FBF7B1FDB5}"/>
              </a:ext>
            </a:extLst>
          </p:cNvPr>
          <p:cNvGrpSpPr/>
          <p:nvPr/>
        </p:nvGrpSpPr>
        <p:grpSpPr>
          <a:xfrm>
            <a:off x="5148191" y="4706051"/>
            <a:ext cx="1388537" cy="1370970"/>
            <a:chOff x="5148191" y="4706051"/>
            <a:chExt cx="1388537" cy="1370970"/>
          </a:xfrm>
        </p:grpSpPr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DF10903B-C7BC-47AC-A5E0-8ECFBDC111DA}"/>
                </a:ext>
              </a:extLst>
            </p:cNvPr>
            <p:cNvSpPr/>
            <p:nvPr/>
          </p:nvSpPr>
          <p:spPr>
            <a:xfrm>
              <a:off x="5148191" y="5498139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Mobiliteits-behoefte</a:t>
              </a:r>
              <a:endPara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4" name="Rechte verbindingslijn met pijl 13">
              <a:extLst>
                <a:ext uri="{FF2B5EF4-FFF2-40B4-BE49-F238E27FC236}">
                  <a16:creationId xmlns:a16="http://schemas.microsoft.com/office/drawing/2014/main" id="{CFF86C08-D36A-4B6B-B418-A6BCB084294E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5842460" y="4706051"/>
              <a:ext cx="559878" cy="79208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FF932F77-CEF6-4132-BD3A-5A67CEB02BD9}"/>
              </a:ext>
            </a:extLst>
          </p:cNvPr>
          <p:cNvSpPr txBox="1"/>
          <p:nvPr/>
        </p:nvSpPr>
        <p:spPr>
          <a:xfrm>
            <a:off x="1001738" y="3924163"/>
            <a:ext cx="538930" cy="338554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+5%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B4B6E56-FD7C-42CC-B24C-BAB428868B8A}"/>
              </a:ext>
            </a:extLst>
          </p:cNvPr>
          <p:cNvSpPr txBox="1"/>
          <p:nvPr/>
        </p:nvSpPr>
        <p:spPr>
          <a:xfrm>
            <a:off x="6132873" y="440771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+3%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B8CFEA-B3BA-4EF8-BEBA-3C5B1545A751}"/>
              </a:ext>
            </a:extLst>
          </p:cNvPr>
          <p:cNvSpPr txBox="1"/>
          <p:nvPr/>
        </p:nvSpPr>
        <p:spPr>
          <a:xfrm>
            <a:off x="7266434" y="4416933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+1%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6537B8C-DDCA-495F-BF7D-5FFFF6A48971}"/>
              </a:ext>
            </a:extLst>
          </p:cNvPr>
          <p:cNvSpPr txBox="1"/>
          <p:nvPr/>
        </p:nvSpPr>
        <p:spPr>
          <a:xfrm>
            <a:off x="7285670" y="35105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-1%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6A4073F-A476-4683-9A8C-1C391E5C973B}"/>
              </a:ext>
            </a:extLst>
          </p:cNvPr>
          <p:cNvSpPr txBox="1"/>
          <p:nvPr/>
        </p:nvSpPr>
        <p:spPr>
          <a:xfrm>
            <a:off x="6135722" y="3479043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+1%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6F838F9-577E-46C3-B16F-48E57C836F9F}"/>
              </a:ext>
            </a:extLst>
          </p:cNvPr>
          <p:cNvSpPr txBox="1"/>
          <p:nvPr/>
        </p:nvSpPr>
        <p:spPr>
          <a:xfrm>
            <a:off x="7536915" y="3924773"/>
            <a:ext cx="538930" cy="338554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+2%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A25B101-942F-44EC-B03D-245040852E0F}"/>
              </a:ext>
            </a:extLst>
          </p:cNvPr>
          <p:cNvSpPr txBox="1"/>
          <p:nvPr/>
        </p:nvSpPr>
        <p:spPr>
          <a:xfrm>
            <a:off x="5653640" y="3817597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prstClr val="black"/>
                </a:solidFill>
                <a:latin typeface="Calibri"/>
              </a:rPr>
              <a:t>-2%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19F3C3D-8DA6-4D99-BE44-9F8D0C7B55A1}"/>
              </a:ext>
            </a:extLst>
          </p:cNvPr>
          <p:cNvSpPr txBox="1"/>
          <p:nvPr/>
        </p:nvSpPr>
        <p:spPr>
          <a:xfrm>
            <a:off x="684214" y="2560488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In het afgelopen jaar:</a:t>
            </a: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BC2C1B0C-E54D-4295-BBC8-8D1ECA5D4A56}"/>
              </a:ext>
            </a:extLst>
          </p:cNvPr>
          <p:cNvSpPr/>
          <p:nvPr/>
        </p:nvSpPr>
        <p:spPr>
          <a:xfrm>
            <a:off x="4001019" y="3508190"/>
            <a:ext cx="746166" cy="5231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+</a:t>
            </a:r>
            <a:r>
              <a:rPr lang="nl-NL" sz="1200" dirty="0"/>
              <a:t> 0,4</a:t>
            </a:r>
          </a:p>
        </p:txBody>
      </p:sp>
      <p:pic>
        <p:nvPicPr>
          <p:cNvPr id="29" name="Graphic 28" descr="Sluiten">
            <a:extLst>
              <a:ext uri="{FF2B5EF4-FFF2-40B4-BE49-F238E27FC236}">
                <a16:creationId xmlns:a16="http://schemas.microsoft.com/office/drawing/2014/main" id="{92A8DCD2-F59B-4655-8EB5-5379C2137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4226" y="3296453"/>
            <a:ext cx="914400" cy="914400"/>
          </a:xfrm>
          <a:prstGeom prst="rect">
            <a:avLst/>
          </a:prstGeom>
        </p:spPr>
      </p:pic>
      <p:sp>
        <p:nvSpPr>
          <p:cNvPr id="31" name="Ovaal 30">
            <a:extLst>
              <a:ext uri="{FF2B5EF4-FFF2-40B4-BE49-F238E27FC236}">
                <a16:creationId xmlns:a16="http://schemas.microsoft.com/office/drawing/2014/main" id="{94977771-852E-4B26-B381-679359736D23}"/>
              </a:ext>
            </a:extLst>
          </p:cNvPr>
          <p:cNvSpPr/>
          <p:nvPr/>
        </p:nvSpPr>
        <p:spPr>
          <a:xfrm>
            <a:off x="3995177" y="4327656"/>
            <a:ext cx="746166" cy="523149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bg1"/>
                </a:solidFill>
              </a:rPr>
              <a:t>-</a:t>
            </a:r>
            <a:r>
              <a:rPr lang="nl-NL" sz="1200" dirty="0"/>
              <a:t> 0,4</a:t>
            </a:r>
          </a:p>
        </p:txBody>
      </p:sp>
    </p:spTree>
    <p:extLst>
      <p:ext uri="{BB962C8B-B14F-4D97-AF65-F5344CB8AC3E}">
        <p14:creationId xmlns:p14="http://schemas.microsoft.com/office/powerpoint/2010/main" val="22454974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7" grpId="0" animBg="1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elastische- of een </a:t>
            </a:r>
            <a:r>
              <a:rPr lang="nl-NL" dirty="0" err="1"/>
              <a:t>inelastische</a:t>
            </a:r>
            <a:r>
              <a:rPr lang="nl-NL" dirty="0"/>
              <a:t> vraag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Prijselasticiteit </a:t>
            </a:r>
          </a:p>
        </p:txBody>
      </p:sp>
    </p:spTree>
    <p:extLst>
      <p:ext uri="{BB962C8B-B14F-4D97-AF65-F5344CB8AC3E}">
        <p14:creationId xmlns:p14="http://schemas.microsoft.com/office/powerpoint/2010/main" val="1265543039"/>
      </p:ext>
    </p:extLst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sterk 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08579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58266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091302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49734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24183" y="3382753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021367" y="3382753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-40%</a:t>
            </a:r>
          </a:p>
        </p:txBody>
      </p:sp>
      <p:sp>
        <p:nvSpPr>
          <p:cNvPr id="10" name="Ovaal 9"/>
          <p:cNvSpPr/>
          <p:nvPr/>
        </p:nvSpPr>
        <p:spPr>
          <a:xfrm>
            <a:off x="3040828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-1,6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Een reactie is </a:t>
            </a:r>
            <a:r>
              <a:rPr lang="nl-NL" sz="2000" b="1" dirty="0">
                <a:solidFill>
                  <a:schemeClr val="bg1"/>
                </a:solidFill>
              </a:rPr>
              <a:t>sterk</a:t>
            </a:r>
            <a:r>
              <a:rPr lang="nl-NL" sz="2000" dirty="0">
                <a:solidFill>
                  <a:schemeClr val="bg1"/>
                </a:solidFill>
              </a:rPr>
              <a:t> wanneer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de vraagverandering relatief groter is dan de prijsverandering.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is dan kleiner dan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chemeClr val="bg1"/>
                </a:solidFill>
              </a:rPr>
              <a:t>We spreken van een </a:t>
            </a:r>
            <a:r>
              <a:rPr lang="nl-NL" sz="2400" b="1" dirty="0">
                <a:solidFill>
                  <a:schemeClr val="bg1"/>
                </a:solidFill>
              </a:rPr>
              <a:t>elastische vraag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48952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39371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369" y="2132856"/>
            <a:ext cx="2458991" cy="1819455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69886" y="3925798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  <a:lumOff val="25000"/>
                  </a:schemeClr>
                </a:solidFill>
              </a:rPr>
              <a:t>Grote vraagreactie</a:t>
            </a:r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sterk 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39416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89103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22139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80571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55020" y="3382753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052204" y="3382753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+2,5%</a:t>
            </a:r>
          </a:p>
        </p:txBody>
      </p:sp>
      <p:sp>
        <p:nvSpPr>
          <p:cNvPr id="10" name="Ovaal 9"/>
          <p:cNvSpPr/>
          <p:nvPr/>
        </p:nvSpPr>
        <p:spPr>
          <a:xfrm>
            <a:off x="3071665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-0,1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Een reactie is </a:t>
            </a:r>
            <a:r>
              <a:rPr lang="nl-NL" sz="2000" b="1" dirty="0">
                <a:solidFill>
                  <a:schemeClr val="bg1"/>
                </a:solidFill>
              </a:rPr>
              <a:t>zwak</a:t>
            </a:r>
            <a:r>
              <a:rPr lang="nl-NL" sz="2000" dirty="0">
                <a:solidFill>
                  <a:schemeClr val="bg1"/>
                </a:solidFill>
              </a:rPr>
              <a:t> wanneer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de vraagverandering relatief kleiner is dan de prijsverandering.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ligt dan tussen 0 en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chemeClr val="bg1"/>
                </a:solidFill>
              </a:rPr>
              <a:t>We spreken van een relatief </a:t>
            </a:r>
            <a:r>
              <a:rPr lang="nl-NL" sz="2400" b="1" dirty="0" err="1">
                <a:solidFill>
                  <a:schemeClr val="bg1"/>
                </a:solidFill>
              </a:rPr>
              <a:t>inelastische</a:t>
            </a:r>
            <a:r>
              <a:rPr lang="nl-NL" sz="2400" b="1" dirty="0">
                <a:solidFill>
                  <a:schemeClr val="bg1"/>
                </a:solidFill>
              </a:rPr>
              <a:t> vraag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79789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70208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2414783"/>
            <a:ext cx="2408818" cy="1605878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8509399" y="3926760"/>
            <a:ext cx="2478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  <a:lumOff val="25000"/>
                  </a:schemeClr>
                </a:solidFill>
              </a:rPr>
              <a:t>Weinig vraagreactie</a:t>
            </a:r>
          </a:p>
        </p:txBody>
      </p:sp>
    </p:spTree>
    <p:extLst>
      <p:ext uri="{BB962C8B-B14F-4D97-AF65-F5344CB8AC3E}">
        <p14:creationId xmlns:p14="http://schemas.microsoft.com/office/powerpoint/2010/main" val="24959180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285860"/>
            <a:ext cx="9876284" cy="846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Soms reageren mensen sterk op prijsveranderingen, soms nauwelijks.</a:t>
            </a:r>
          </a:p>
        </p:txBody>
      </p:sp>
      <p:sp>
        <p:nvSpPr>
          <p:cNvPr id="4" name="Rechthoek 3"/>
          <p:cNvSpPr/>
          <p:nvPr/>
        </p:nvSpPr>
        <p:spPr>
          <a:xfrm>
            <a:off x="839416" y="2185700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89103" y="2185700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22139" y="2416533"/>
            <a:ext cx="2666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80571" y="1953118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× </a:t>
            </a:r>
            <a:r>
              <a:rPr lang="nl-NL" sz="2400" b="1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E</a:t>
            </a:r>
            <a:r>
              <a:rPr lang="nl-NL" sz="2400" b="1" baseline="-25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pv</a:t>
            </a:r>
            <a:r>
              <a:rPr lang="nl-NL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55020" y="3382753"/>
            <a:ext cx="979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51789" y="3382753"/>
            <a:ext cx="662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0%</a:t>
            </a:r>
          </a:p>
        </p:txBody>
      </p:sp>
      <p:sp>
        <p:nvSpPr>
          <p:cNvPr id="10" name="Ovaal 9"/>
          <p:cNvSpPr/>
          <p:nvPr/>
        </p:nvSpPr>
        <p:spPr>
          <a:xfrm>
            <a:off x="3071665" y="3203377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454212"/>
            <a:ext cx="9876284" cy="1423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Er is </a:t>
            </a:r>
            <a:r>
              <a:rPr lang="nl-NL" sz="2000" b="1" dirty="0">
                <a:solidFill>
                  <a:schemeClr val="bg1"/>
                </a:solidFill>
              </a:rPr>
              <a:t>geen </a:t>
            </a:r>
            <a:r>
              <a:rPr lang="nl-NL" sz="2000" dirty="0">
                <a:solidFill>
                  <a:schemeClr val="bg1"/>
                </a:solidFill>
              </a:rPr>
              <a:t>verandering van de vraag wanneer de prijs verandert.</a:t>
            </a:r>
          </a:p>
          <a:p>
            <a:pPr marL="0" indent="0">
              <a:buNone/>
            </a:pPr>
            <a:endParaRPr lang="nl-NL" sz="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De prijselasticiteit is dan 0.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>
                <a:solidFill>
                  <a:schemeClr val="bg1"/>
                </a:solidFill>
              </a:rPr>
              <a:t>We spreken van een </a:t>
            </a:r>
            <a:r>
              <a:rPr lang="nl-NL" sz="2400" b="1" dirty="0">
                <a:solidFill>
                  <a:schemeClr val="bg1"/>
                </a:solidFill>
              </a:rPr>
              <a:t>volkomen </a:t>
            </a:r>
            <a:r>
              <a:rPr lang="nl-NL" sz="2400" b="1" dirty="0" err="1">
                <a:solidFill>
                  <a:schemeClr val="bg1"/>
                </a:solidFill>
              </a:rPr>
              <a:t>inelastische</a:t>
            </a:r>
            <a:r>
              <a:rPr lang="nl-NL" sz="2400" b="1" dirty="0">
                <a:solidFill>
                  <a:schemeClr val="bg1"/>
                </a:solidFill>
              </a:rPr>
              <a:t> vraag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79789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4270208" y="3413531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246" y="1975726"/>
            <a:ext cx="2000250" cy="2000250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79599" y="3940864"/>
            <a:ext cx="2361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  <a:lumOff val="25000"/>
                  </a:schemeClr>
                </a:solidFill>
              </a:rPr>
              <a:t>Geen vraagreactie</a:t>
            </a:r>
          </a:p>
        </p:txBody>
      </p:sp>
    </p:spTree>
    <p:extLst>
      <p:ext uri="{BB962C8B-B14F-4D97-AF65-F5344CB8AC3E}">
        <p14:creationId xmlns:p14="http://schemas.microsoft.com/office/powerpoint/2010/main" val="50244162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>
          <a:xfrm>
            <a:off x="684212" y="5589240"/>
            <a:ext cx="10308332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Als prijs stijgt, gaat vraag omlaag!</a:t>
            </a:r>
          </a:p>
          <a:p>
            <a:pPr marL="0" indent="0">
              <a:buNone/>
            </a:pPr>
            <a:r>
              <a:rPr lang="nl-NL" sz="2000" dirty="0"/>
              <a:t>Er is dus (altijd) een negatief verband, dus negatieve elasticiteit.</a:t>
            </a: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1189924" y="2254436"/>
            <a:ext cx="7128792" cy="0"/>
          </a:xfrm>
          <a:prstGeom prst="straightConnector1">
            <a:avLst/>
          </a:prstGeom>
          <a:ln w="85725">
            <a:headEnd type="arrow" w="med" len="med"/>
            <a:tailEnd type="none" w="sm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814660" y="2182428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574300" y="2182428"/>
            <a:ext cx="0" cy="28803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7584685" y="2505295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/>
              <a:t>0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4358839" y="2513440"/>
            <a:ext cx="45106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/>
              <a:t>-1</a:t>
            </a:r>
          </a:p>
        </p:txBody>
      </p:sp>
      <p:sp>
        <p:nvSpPr>
          <p:cNvPr id="12" name="Rechteraccolade 11"/>
          <p:cNvSpPr/>
          <p:nvPr/>
        </p:nvSpPr>
        <p:spPr>
          <a:xfrm rot="5400000">
            <a:off x="5945267" y="1747411"/>
            <a:ext cx="504056" cy="2774779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eraccolade 12"/>
          <p:cNvSpPr/>
          <p:nvPr/>
        </p:nvSpPr>
        <p:spPr>
          <a:xfrm rot="5400000">
            <a:off x="2718858" y="1752634"/>
            <a:ext cx="504056" cy="2774779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865338" y="3478573"/>
            <a:ext cx="22300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rgbClr val="C00000"/>
                </a:solidFill>
              </a:rPr>
              <a:t>elastische vraag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977321" y="3306053"/>
            <a:ext cx="2406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000" b="1" dirty="0">
                <a:solidFill>
                  <a:schemeClr val="accent6">
                    <a:lumMod val="75000"/>
                  </a:schemeClr>
                </a:solidFill>
              </a:rPr>
              <a:t>relatief</a:t>
            </a:r>
            <a:br>
              <a:rPr lang="nl-NL" sz="2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NL" sz="2000" b="1" dirty="0" err="1">
                <a:solidFill>
                  <a:schemeClr val="accent6">
                    <a:lumMod val="75000"/>
                  </a:schemeClr>
                </a:solidFill>
              </a:rPr>
              <a:t>inelastische</a:t>
            </a:r>
            <a:r>
              <a:rPr lang="nl-NL" sz="2000" b="1" dirty="0">
                <a:solidFill>
                  <a:schemeClr val="accent6">
                    <a:lumMod val="75000"/>
                  </a:schemeClr>
                </a:solidFill>
              </a:rPr>
              <a:t> vraag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700218" y="4000052"/>
            <a:ext cx="2595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&gt; %Δ prijs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943872" y="4000052"/>
            <a:ext cx="2595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&lt; %Δ 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40045" y="228260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accent1">
                    <a:lumMod val="75000"/>
                  </a:schemeClr>
                </a:solidFill>
              </a:rPr>
              <a:t>∞</a:t>
            </a:r>
            <a:endParaRPr lang="nl-N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1803292" y="4498878"/>
            <a:ext cx="2379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sterk</a:t>
            </a:r>
            <a:r>
              <a:rPr lang="nl-NL" sz="2000" dirty="0">
                <a:solidFill>
                  <a:schemeClr val="bg1"/>
                </a:solidFill>
              </a:rPr>
              <a:t>e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997661" y="4498878"/>
            <a:ext cx="25490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zwak</a:t>
            </a:r>
            <a:r>
              <a:rPr lang="nl-NL" sz="2000" dirty="0">
                <a:solidFill>
                  <a:schemeClr val="bg1"/>
                </a:solidFill>
              </a:rPr>
              <a:t>ke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1" name="Rechthoek 20"/>
          <p:cNvSpPr/>
          <p:nvPr/>
        </p:nvSpPr>
        <p:spPr>
          <a:xfrm>
            <a:off x="8699929" y="4498878"/>
            <a:ext cx="22926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géén</a:t>
            </a:r>
            <a:r>
              <a:rPr lang="nl-NL" sz="2000" dirty="0">
                <a:solidFill>
                  <a:schemeClr val="bg1"/>
                </a:solidFill>
              </a:rPr>
              <a:t> reactie op 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</a:rPr>
              <a:t>prijsverandering</a:t>
            </a:r>
          </a:p>
        </p:txBody>
      </p:sp>
      <p:sp>
        <p:nvSpPr>
          <p:cNvPr id="22" name="Rechthoek 21"/>
          <p:cNvSpPr/>
          <p:nvPr/>
        </p:nvSpPr>
        <p:spPr>
          <a:xfrm>
            <a:off x="8793285" y="3997142"/>
            <a:ext cx="1895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 = 0</a:t>
            </a:r>
          </a:p>
        </p:txBody>
      </p:sp>
      <p:cxnSp>
        <p:nvCxnSpPr>
          <p:cNvPr id="24" name="Rechte verbindingslijn met pijl 23"/>
          <p:cNvCxnSpPr>
            <a:stCxn id="9" idx="2"/>
            <a:endCxn id="26" idx="0"/>
          </p:cNvCxnSpPr>
          <p:nvPr/>
        </p:nvCxnSpPr>
        <p:spPr>
          <a:xfrm>
            <a:off x="7810219" y="2874627"/>
            <a:ext cx="2064462" cy="6039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8433245" y="3478573"/>
            <a:ext cx="2882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>
                <a:solidFill>
                  <a:schemeClr val="accent4">
                    <a:lumMod val="75000"/>
                  </a:schemeClr>
                </a:solidFill>
              </a:rPr>
              <a:t>volkomen </a:t>
            </a:r>
            <a:r>
              <a:rPr lang="nl-NL" sz="2000" b="1" dirty="0" err="1">
                <a:solidFill>
                  <a:schemeClr val="accent4">
                    <a:lumMod val="75000"/>
                  </a:schemeClr>
                </a:solidFill>
              </a:rPr>
              <a:t>inelastisch</a:t>
            </a:r>
            <a:endParaRPr lang="nl-NL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3055223" y="1463268"/>
            <a:ext cx="1098378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prijs</a:t>
            </a:r>
          </a:p>
        </p:txBody>
      </p:sp>
      <p:sp>
        <p:nvSpPr>
          <p:cNvPr id="30" name="Rechthoek 29"/>
          <p:cNvSpPr/>
          <p:nvPr/>
        </p:nvSpPr>
        <p:spPr>
          <a:xfrm>
            <a:off x="5366388" y="1463268"/>
            <a:ext cx="138531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/>
              <a:t>%Δ vraag</a:t>
            </a:r>
          </a:p>
        </p:txBody>
      </p:sp>
      <p:cxnSp>
        <p:nvCxnSpPr>
          <p:cNvPr id="31" name="Rechte verbindingslijn met pijl 30"/>
          <p:cNvCxnSpPr>
            <a:stCxn id="29" idx="3"/>
            <a:endCxn id="30" idx="1"/>
          </p:cNvCxnSpPr>
          <p:nvPr/>
        </p:nvCxnSpPr>
        <p:spPr>
          <a:xfrm>
            <a:off x="4153602" y="1663323"/>
            <a:ext cx="1212787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4243289" y="1274228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8145892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9" grpId="0" animBg="1"/>
      <p:bldP spid="10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>
                <a:solidFill>
                  <a:schemeClr val="bg1"/>
                </a:solidFill>
              </a:rPr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93985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1919536" y="342900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1559496" y="407707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5" name="Rechthoek 14"/>
          <p:cNvSpPr/>
          <p:nvPr/>
        </p:nvSpPr>
        <p:spPr>
          <a:xfrm>
            <a:off x="5960826" y="407707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6356870" y="342900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2819636" y="342900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7256970" y="342900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4213" y="5373216"/>
            <a:ext cx="10236323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solidFill>
                  <a:schemeClr val="bg1"/>
                </a:solidFill>
              </a:rPr>
              <a:t>Aan de elasticiteit kunnen we zien welk effect het sterkste is!</a:t>
            </a:r>
          </a:p>
        </p:txBody>
      </p:sp>
    </p:spTree>
    <p:extLst>
      <p:ext uri="{BB962C8B-B14F-4D97-AF65-F5344CB8AC3E}">
        <p14:creationId xmlns:p14="http://schemas.microsoft.com/office/powerpoint/2010/main" val="21620439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 –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4C7FB4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17748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de prijs van mobieltjes met 25% omlaag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worden er 40% méér mobieltjes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309382" y="5317455"/>
            <a:ext cx="128137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471154" y="5517510"/>
            <a:ext cx="28382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591945" y="5103515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446515" y="596486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476350" y="5964866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+40%</a:t>
            </a:r>
          </a:p>
        </p:txBody>
      </p:sp>
      <p:sp>
        <p:nvSpPr>
          <p:cNvPr id="17" name="Ovaal 16"/>
          <p:cNvSpPr/>
          <p:nvPr/>
        </p:nvSpPr>
        <p:spPr>
          <a:xfrm>
            <a:off x="5591945" y="578549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-1,6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901767" y="599564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692186" y="599564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359696" y="5317455"/>
            <a:ext cx="11114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prijs</a:t>
            </a:r>
          </a:p>
        </p:txBody>
      </p:sp>
    </p:spTree>
    <p:extLst>
      <p:ext uri="{BB962C8B-B14F-4D97-AF65-F5344CB8AC3E}">
        <p14:creationId xmlns:p14="http://schemas.microsoft.com/office/powerpoint/2010/main" val="6634722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De vraag gaat relatief méér omlaag dan de prijs omhoog gaat.</a:t>
            </a:r>
          </a:p>
          <a:p>
            <a:pPr marL="0" indent="0">
              <a:buNone/>
            </a:pPr>
            <a:r>
              <a:rPr lang="nl-NL" sz="3000" dirty="0"/>
              <a:t>De omzet daalt!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Elastische vraag betekent: %Δ 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rgbClr val="4C7FB4"/>
                </a:solidFill>
              </a:rPr>
              <a:t>bij een elastische vraag.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1353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De vraag gaat relatief méér omhoog dan de prijs omlaag gaat.</a:t>
            </a:r>
          </a:p>
          <a:p>
            <a:pPr marL="0" indent="0">
              <a:buNone/>
            </a:pPr>
            <a:r>
              <a:rPr lang="nl-NL" sz="3000" dirty="0"/>
              <a:t>De omzet stijgt!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Elastische vraag betekent: %Δ 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verlaagt?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omlaag gaat, gaat de vraag omhoog.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rgbClr val="4C7FB4"/>
                </a:solidFill>
              </a:rPr>
              <a:t>bij een elastische vraag.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434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De vraag gaat relatief minder omlaag dan de prijs omhoog gaat.</a:t>
            </a:r>
          </a:p>
          <a:p>
            <a:pPr marL="0" indent="0">
              <a:buNone/>
            </a:pPr>
            <a:r>
              <a:rPr lang="nl-NL" sz="3000" dirty="0"/>
              <a:t>De omzet stijgt!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chemeClr val="bg1"/>
                </a:solidFill>
              </a:rPr>
              <a:t>Inelastische</a:t>
            </a:r>
            <a:r>
              <a:rPr lang="nl-NL" sz="2400" dirty="0">
                <a:solidFill>
                  <a:schemeClr val="bg1"/>
                </a:solidFill>
              </a:rPr>
              <a:t> vraag betekent: 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omhoog gaat, gaat de vraag omlaag.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rgbClr val="4C7FB4"/>
                </a:solidFill>
              </a:rPr>
              <a:t>bij een </a:t>
            </a:r>
            <a:r>
              <a:rPr lang="nl-NL" sz="2000" dirty="0" err="1">
                <a:solidFill>
                  <a:srgbClr val="4C7FB4"/>
                </a:solidFill>
              </a:rPr>
              <a:t>inelastische</a:t>
            </a:r>
            <a:r>
              <a:rPr lang="nl-NL" sz="2000" dirty="0">
                <a:solidFill>
                  <a:srgbClr val="4C7FB4"/>
                </a:solidFill>
              </a:rPr>
              <a:t> vraag.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1770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5459978"/>
            <a:ext cx="10242475" cy="9487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De vraag gaat relatief minder omhoog dan de prijs omlaag gaat.</a:t>
            </a:r>
          </a:p>
          <a:p>
            <a:pPr marL="0" indent="0">
              <a:buNone/>
            </a:pPr>
            <a:r>
              <a:rPr lang="nl-NL" sz="3000" dirty="0"/>
              <a:t>De omzet daalt!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chemeClr val="bg1"/>
                </a:solidFill>
              </a:rPr>
              <a:t>Inelastische</a:t>
            </a:r>
            <a:r>
              <a:rPr lang="nl-NL" sz="2400" dirty="0">
                <a:solidFill>
                  <a:schemeClr val="bg1"/>
                </a:solidFill>
              </a:rPr>
              <a:t> vraag betekent: 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omzet van een bedrijf als dit bedrijf de prijs verlaagt?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>
                <a:solidFill>
                  <a:schemeClr val="bg1"/>
                </a:solidFill>
              </a:rPr>
              <a:t>Als de prijs omlaag gaat, gaat de vraag omhoog.</a:t>
            </a: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708518" y="994103"/>
            <a:ext cx="4077543" cy="67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rgbClr val="4C7FB4"/>
                </a:solidFill>
              </a:rPr>
              <a:t>bij een </a:t>
            </a:r>
            <a:r>
              <a:rPr lang="nl-NL" sz="2000" dirty="0" err="1">
                <a:solidFill>
                  <a:srgbClr val="4C7FB4"/>
                </a:solidFill>
              </a:rPr>
              <a:t>inelastische</a:t>
            </a:r>
            <a:r>
              <a:rPr lang="nl-NL" sz="2000" dirty="0">
                <a:solidFill>
                  <a:srgbClr val="4C7FB4"/>
                </a:solidFill>
              </a:rPr>
              <a:t> vraag.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4999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5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Controleer je antwoord van vraag 3 met een berekening.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Rechthoek 39"/>
          <p:cNvSpPr/>
          <p:nvPr/>
        </p:nvSpPr>
        <p:spPr>
          <a:xfrm>
            <a:off x="683275" y="4066262"/>
            <a:ext cx="1008609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/>
              <a:t>%Δ prijs</a:t>
            </a:r>
          </a:p>
        </p:txBody>
      </p:sp>
      <p:sp>
        <p:nvSpPr>
          <p:cNvPr id="41" name="Rechthoek 40"/>
          <p:cNvSpPr/>
          <p:nvPr/>
        </p:nvSpPr>
        <p:spPr>
          <a:xfrm>
            <a:off x="4083665" y="4066261"/>
            <a:ext cx="1266693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/>
              <a:t>%Δ vraag</a:t>
            </a:r>
          </a:p>
        </p:txBody>
      </p:sp>
      <p:cxnSp>
        <p:nvCxnSpPr>
          <p:cNvPr id="42" name="Rechte verbindingslijn met pijl 41"/>
          <p:cNvCxnSpPr>
            <a:stCxn id="40" idx="3"/>
            <a:endCxn id="41" idx="1"/>
          </p:cNvCxnSpPr>
          <p:nvPr/>
        </p:nvCxnSpPr>
        <p:spPr>
          <a:xfrm flipV="1">
            <a:off x="1691884" y="4250927"/>
            <a:ext cx="2391781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11128" y="5784552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€ 8 </a:t>
            </a:r>
            <a:r>
              <a:rPr lang="nl-NL" sz="1600" dirty="0">
                <a:solidFill>
                  <a:schemeClr val="bg1"/>
                </a:solidFill>
                <a:sym typeface="Wingdings" pitchFamily="2" charset="2"/>
              </a:rPr>
              <a:t> € 6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3383810" y="5826871"/>
            <a:ext cx="2206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100 stuks </a:t>
            </a:r>
            <a:r>
              <a:rPr lang="nl-NL" sz="1600" dirty="0">
                <a:solidFill>
                  <a:schemeClr val="bg1"/>
                </a:solidFill>
                <a:sym typeface="Wingdings" pitchFamily="2" charset="2"/>
              </a:rPr>
              <a:t> 200 stuks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622455" y="52137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392071" y="527087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+100%</a:t>
            </a: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1762489" y="5509255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Rechthoek 47"/>
          <p:cNvSpPr/>
          <p:nvPr/>
        </p:nvSpPr>
        <p:spPr>
          <a:xfrm>
            <a:off x="2532907" y="5168209"/>
            <a:ext cx="821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× </a:t>
            </a:r>
            <a:r>
              <a:rPr lang="nl-NL" sz="1600" b="1" dirty="0" err="1">
                <a:solidFill>
                  <a:schemeClr val="bg1"/>
                </a:solidFill>
              </a:rPr>
              <a:t>E</a:t>
            </a:r>
            <a:r>
              <a:rPr lang="nl-NL" sz="1600" b="1" baseline="-25000" dirty="0" err="1">
                <a:solidFill>
                  <a:schemeClr val="bg1"/>
                </a:solidFill>
              </a:rPr>
              <a:t>pv</a:t>
            </a:r>
            <a:r>
              <a:rPr lang="nl-NL" sz="16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hthoek 48"/>
              <p:cNvSpPr/>
              <p:nvPr/>
            </p:nvSpPr>
            <p:spPr>
              <a:xfrm>
                <a:off x="1907127" y="4504857"/>
                <a:ext cx="1888659" cy="52193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dirty="0">
                    <a:solidFill>
                      <a:schemeClr val="bg1"/>
                    </a:solidFill>
                  </a:rPr>
                  <a:t>E</a:t>
                </a:r>
                <a:r>
                  <a:rPr lang="nl-NL" baseline="-25000" dirty="0" err="1">
                    <a:solidFill>
                      <a:schemeClr val="bg1"/>
                    </a:solidFill>
                  </a:rPr>
                  <a:t>pv</a:t>
                </a:r>
                <a:r>
                  <a:rPr lang="nl-NL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+100%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−25%</m:t>
                        </m:r>
                      </m:den>
                    </m:f>
                    <m:r>
                      <a:rPr lang="nl-NL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dirty="0">
                    <a:solidFill>
                      <a:schemeClr val="bg1"/>
                    </a:solidFill>
                  </a:rPr>
                  <a:t>= -4</a:t>
                </a:r>
              </a:p>
            </p:txBody>
          </p:sp>
        </mc:Choice>
        <mc:Fallback xmlns="">
          <p:sp>
            <p:nvSpPr>
              <p:cNvPr id="49" name="Rechthoe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127" y="4504857"/>
                <a:ext cx="1888659" cy="521938"/>
              </a:xfrm>
              <a:prstGeom prst="rect">
                <a:avLst/>
              </a:prstGeom>
              <a:blipFill>
                <a:blip r:embed="rId3"/>
                <a:stretch>
                  <a:fillRect l="-2556" r="-958" b="-11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hthoek 49"/>
          <p:cNvSpPr/>
          <p:nvPr/>
        </p:nvSpPr>
        <p:spPr>
          <a:xfrm>
            <a:off x="2457138" y="3915721"/>
            <a:ext cx="821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× </a:t>
            </a:r>
            <a:r>
              <a:rPr lang="nl-NL" sz="1600" b="1" dirty="0" err="1">
                <a:solidFill>
                  <a:schemeClr val="bg1"/>
                </a:solidFill>
              </a:rPr>
              <a:t>E</a:t>
            </a:r>
            <a:r>
              <a:rPr lang="nl-NL" sz="1600" b="1" baseline="-25000" dirty="0" err="1">
                <a:solidFill>
                  <a:schemeClr val="bg1"/>
                </a:solidFill>
              </a:rPr>
              <a:t>pv</a:t>
            </a:r>
            <a:r>
              <a:rPr lang="nl-NL" sz="16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2380402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8" grpId="0"/>
      <p:bldP spid="49" grpId="0" animBg="1"/>
      <p:bldP spid="5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5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Controleer je antwoord van vraag 3 met een berekening.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1127448" y="5155674"/>
            <a:ext cx="9701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E</a:t>
            </a:r>
            <a:r>
              <a:rPr lang="nl-NL" baseline="-25000" dirty="0" err="1">
                <a:solidFill>
                  <a:schemeClr val="bg1"/>
                </a:solidFill>
              </a:rPr>
              <a:t>pv</a:t>
            </a:r>
            <a:r>
              <a:rPr lang="nl-NL" dirty="0">
                <a:solidFill>
                  <a:schemeClr val="bg1"/>
                </a:solidFill>
              </a:rPr>
              <a:t> = -4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7" y="4149597"/>
            <a:ext cx="5090799" cy="92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0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5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Controleer je antwoord van vraag 3 met een berekening.</a:t>
            </a:r>
          </a:p>
        </p:txBody>
      </p:sp>
      <p:sp>
        <p:nvSpPr>
          <p:cNvPr id="36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414633" y="5972614"/>
            <a:ext cx="5707063" cy="66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De vraag gaat relatief méér omhoog dan de prijs omlaag gaat: d</a:t>
            </a:r>
            <a:r>
              <a:rPr lang="nl-NL" sz="1800" dirty="0"/>
              <a:t>e omzet stijgt!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419104" y="5510870"/>
            <a:ext cx="5508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Elastische vraag betekent: %Δ vraag &gt; %Δ prijs</a:t>
            </a:r>
          </a:p>
        </p:txBody>
      </p:sp>
      <p:sp>
        <p:nvSpPr>
          <p:cNvPr id="38" name="Tijdelijke aanduiding voor inhoud 2"/>
          <p:cNvSpPr txBox="1">
            <a:spLocks/>
          </p:cNvSpPr>
          <p:nvPr/>
        </p:nvSpPr>
        <p:spPr>
          <a:xfrm>
            <a:off x="433356" y="3933056"/>
            <a:ext cx="56910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Als de prijs omlaag gaat, gaat de vraag omhoog.</a:t>
            </a:r>
          </a:p>
        </p:txBody>
      </p:sp>
      <p:cxnSp>
        <p:nvCxnSpPr>
          <p:cNvPr id="39" name="Rechte verbindingslijn 38"/>
          <p:cNvCxnSpPr/>
          <p:nvPr/>
        </p:nvCxnSpPr>
        <p:spPr>
          <a:xfrm>
            <a:off x="1343472" y="4282527"/>
            <a:ext cx="118436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Rechthoek 39"/>
          <p:cNvSpPr/>
          <p:nvPr/>
        </p:nvSpPr>
        <p:spPr>
          <a:xfrm>
            <a:off x="1019436" y="4758195"/>
            <a:ext cx="18002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minder omzet</a:t>
            </a:r>
          </a:p>
        </p:txBody>
      </p:sp>
      <p:sp>
        <p:nvSpPr>
          <p:cNvPr id="41" name="Rechthoek 40"/>
          <p:cNvSpPr/>
          <p:nvPr/>
        </p:nvSpPr>
        <p:spPr>
          <a:xfrm>
            <a:off x="4128030" y="4762128"/>
            <a:ext cx="1800000" cy="43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meer omzet</a:t>
            </a: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4344053" y="4282527"/>
            <a:ext cx="1376994" cy="78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3" name="Rechte verbindingslijn met pijl 42"/>
          <p:cNvCxnSpPr/>
          <p:nvPr/>
        </p:nvCxnSpPr>
        <p:spPr>
          <a:xfrm>
            <a:off x="1919536" y="4282527"/>
            <a:ext cx="0" cy="43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met pijl 43"/>
          <p:cNvCxnSpPr/>
          <p:nvPr/>
        </p:nvCxnSpPr>
        <p:spPr>
          <a:xfrm>
            <a:off x="5033918" y="4308243"/>
            <a:ext cx="0" cy="432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3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07407E-6 L 2.08333E-7 0.0187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animBg="1"/>
      <p:bldP spid="41" grpId="0" animBg="1"/>
      <p:bldP spid="41" grpId="1" animBg="1"/>
      <p:bldP spid="41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5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500" dirty="0"/>
              <a:t>Controleer je antwoord van vraag 3 met een berekening.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7231787" y="2292198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7231787" y="5820590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231787" y="229219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231787" y="301227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231787" y="373235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231787" y="445243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7231787" y="5172518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795186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867194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939202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011210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0832187" y="2292198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0321988" y="60932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 rot="16200000">
            <a:off x="6433268" y="25549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10004" y="4971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910004" y="42509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910004" y="36028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6910004" y="28734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6781764" y="21626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689285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842270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14278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9862869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0567173" y="586357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231787" y="2283116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8690571" y="2162696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84212" y="4309913"/>
            <a:ext cx="2002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Omzet-oud:</a:t>
            </a:r>
          </a:p>
          <a:p>
            <a:r>
              <a:rPr lang="nl-NL" dirty="0">
                <a:solidFill>
                  <a:schemeClr val="bg1"/>
                </a:solidFill>
              </a:rPr>
              <a:t>€ 8 × 100 = € 800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684212" y="5192409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Omzet-nieuw:</a:t>
            </a:r>
          </a:p>
          <a:p>
            <a:r>
              <a:rPr lang="nl-NL" dirty="0">
                <a:solidFill>
                  <a:schemeClr val="bg1"/>
                </a:solidFill>
              </a:rPr>
              <a:t>€ 6 × 200 = € 1200</a:t>
            </a:r>
          </a:p>
        </p:txBody>
      </p:sp>
    </p:spTree>
    <p:extLst>
      <p:ext uri="{BB962C8B-B14F-4D97-AF65-F5344CB8AC3E}">
        <p14:creationId xmlns:p14="http://schemas.microsoft.com/office/powerpoint/2010/main" val="20419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711946"/>
      </p:ext>
    </p:extLst>
  </p:cSld>
  <p:clrMapOvr>
    <a:masterClrMapping/>
  </p:clrMapOvr>
  <p:transition spd="slow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 –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4C7FB4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36912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het inkomen van mensen met 10% omhoog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gaan zij 20% meer uitgeven aan verre vakantiereizen.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499589" y="5330336"/>
            <a:ext cx="128137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871864" y="5530391"/>
            <a:ext cx="26277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782152" y="5122859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566568" y="5977747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700556" y="5977747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+20%</a:t>
            </a:r>
          </a:p>
        </p:txBody>
      </p:sp>
      <p:sp>
        <p:nvSpPr>
          <p:cNvPr id="17" name="Ovaal 16"/>
          <p:cNvSpPr/>
          <p:nvPr/>
        </p:nvSpPr>
        <p:spPr>
          <a:xfrm>
            <a:off x="5782152" y="5798371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/>
                </a:solidFill>
              </a:rPr>
              <a:t>+ 2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5091974" y="600852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882393" y="6008525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3261871" y="5330336"/>
            <a:ext cx="160999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inkomen</a:t>
            </a:r>
          </a:p>
        </p:txBody>
      </p:sp>
    </p:spTree>
    <p:extLst>
      <p:ext uri="{BB962C8B-B14F-4D97-AF65-F5344CB8AC3E}">
        <p14:creationId xmlns:p14="http://schemas.microsoft.com/office/powerpoint/2010/main" val="100671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 – algemeen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4C7FB4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5020770" y="3064605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522182" y="2636912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1991544" y="3683416"/>
            <a:ext cx="8229600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u="sng" dirty="0">
                <a:solidFill>
                  <a:schemeClr val="bg1"/>
                </a:solidFill>
              </a:rPr>
              <a:t>Voorbeeld</a:t>
            </a:r>
            <a:endParaRPr lang="nl-NL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Wanneer de prijs van chips met 10% omhoog gaat, </a:t>
            </a:r>
            <a:br>
              <a:rPr lang="nl-NL" sz="2000" dirty="0">
                <a:solidFill>
                  <a:schemeClr val="bg1"/>
                </a:solidFill>
              </a:rPr>
            </a:br>
            <a:r>
              <a:rPr lang="nl-NL" sz="2000" dirty="0">
                <a:solidFill>
                  <a:schemeClr val="bg1"/>
                </a:solidFill>
              </a:rPr>
              <a:t>worden er 2% meer chocoladepinda’s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21351" y="5282044"/>
            <a:ext cx="266476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 chocopinda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601758" y="5482099"/>
            <a:ext cx="24195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303913" y="5074567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234954" y="592945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284453" y="592945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+2%</a:t>
            </a:r>
          </a:p>
        </p:txBody>
      </p:sp>
      <p:sp>
        <p:nvSpPr>
          <p:cNvPr id="17" name="Ovaal 16"/>
          <p:cNvSpPr/>
          <p:nvPr/>
        </p:nvSpPr>
        <p:spPr>
          <a:xfrm>
            <a:off x="5303913" y="575007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b="1" dirty="0">
                <a:solidFill>
                  <a:schemeClr val="bg1"/>
                </a:solidFill>
              </a:rPr>
              <a:t>+0,2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613735" y="596023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404154" y="596023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783632" y="5282044"/>
            <a:ext cx="181812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prijs chips</a:t>
            </a:r>
          </a:p>
        </p:txBody>
      </p:sp>
    </p:spTree>
    <p:extLst>
      <p:ext uri="{BB962C8B-B14F-4D97-AF65-F5344CB8AC3E}">
        <p14:creationId xmlns:p14="http://schemas.microsoft.com/office/powerpoint/2010/main" val="32581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3" y="1268760"/>
            <a:ext cx="10460039" cy="4698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800" b="1" dirty="0">
                <a:solidFill>
                  <a:srgbClr val="4C7FB4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84212" y="4659412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vraag als de prijs van mobieltjes met 5% omlaag gaat?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672064" y="3028890"/>
            <a:ext cx="128137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3833836" y="3228945"/>
            <a:ext cx="28382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4954627" y="2814950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981054" y="3648598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-5%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978238" y="3648598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??  %</a:t>
            </a:r>
          </a:p>
        </p:txBody>
      </p:sp>
      <p:sp>
        <p:nvSpPr>
          <p:cNvPr id="17" name="Ovaal 16"/>
          <p:cNvSpPr/>
          <p:nvPr/>
        </p:nvSpPr>
        <p:spPr>
          <a:xfrm>
            <a:off x="4997699" y="347502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…..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307521" y="364859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6097940" y="364859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2722378" y="3028890"/>
            <a:ext cx="11114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prijs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0177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-0,1</a:t>
            </a: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6097940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-2 = </a:t>
            </a:r>
            <a:r>
              <a:rPr lang="nl-NL" sz="2000" b="1" dirty="0">
                <a:solidFill>
                  <a:schemeClr val="bg1"/>
                </a:solidFill>
              </a:rPr>
              <a:t>+10%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-5 = </a:t>
            </a:r>
            <a:r>
              <a:rPr lang="nl-NL" sz="2000" b="1" dirty="0">
                <a:solidFill>
                  <a:schemeClr val="bg1"/>
                </a:solidFill>
              </a:rPr>
              <a:t>+25%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-20 = </a:t>
            </a:r>
            <a:r>
              <a:rPr lang="nl-NL" sz="2000" b="1" dirty="0">
                <a:solidFill>
                  <a:schemeClr val="bg1"/>
                </a:solidFill>
              </a:rPr>
              <a:t>+100%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-0,1 = </a:t>
            </a:r>
            <a:r>
              <a:rPr lang="nl-NL" sz="2000" b="1" dirty="0">
                <a:solidFill>
                  <a:schemeClr val="bg1"/>
                </a:solidFill>
              </a:rPr>
              <a:t>+0,5%</a:t>
            </a:r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1708444" y="2215999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b="1" i="1" dirty="0">
                <a:solidFill>
                  <a:schemeClr val="bg1"/>
                </a:solidFill>
              </a:rPr>
              <a:t>Hoe groter het vermenigvuldigingsgetal, hoe groter de reactie!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5215675" y="369476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219434" y="369476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150753" y="3694764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121836" y="3694764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-0,1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998821" y="3679375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+10%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7009113" y="3679375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+25%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6968591" y="3679375"/>
            <a:ext cx="101188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+100%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7009112" y="3679375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+0,5%</a:t>
            </a:r>
          </a:p>
        </p:txBody>
      </p:sp>
    </p:spTree>
    <p:extLst>
      <p:ext uri="{BB962C8B-B14F-4D97-AF65-F5344CB8AC3E}">
        <p14:creationId xmlns:p14="http://schemas.microsoft.com/office/powerpoint/2010/main" val="32709967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8" grpId="0"/>
      <p:bldP spid="8" grpId="1"/>
      <p:bldP spid="23" grpId="0"/>
      <p:bldP spid="23" grpId="1"/>
      <p:bldP spid="24" grpId="0"/>
      <p:bldP spid="24" grpId="1"/>
      <p:bldP spid="25" grpId="0"/>
      <p:bldP spid="25" grpId="1"/>
      <p:bldP spid="9" grpId="0" animBg="1"/>
      <p:bldP spid="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sterk reageert de vraag op een prijsverandering?</a:t>
            </a:r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Prijselasticiteit - basis</a:t>
            </a:r>
          </a:p>
        </p:txBody>
      </p:sp>
    </p:spTree>
    <p:extLst>
      <p:ext uri="{BB962C8B-B14F-4D97-AF65-F5344CB8AC3E}">
        <p14:creationId xmlns:p14="http://schemas.microsoft.com/office/powerpoint/2010/main" val="1751932458"/>
      </p:ext>
    </p:extLst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fgeronde rechthoek 65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Prijselasticiteit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3" y="2442884"/>
            <a:ext cx="4937655" cy="38817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Bereken de prijselasticiteit in dit geval.</a:t>
            </a:r>
          </a:p>
        </p:txBody>
      </p:sp>
      <p:sp>
        <p:nvSpPr>
          <p:cNvPr id="4" name="Rechthoek 3"/>
          <p:cNvSpPr/>
          <p:nvPr/>
        </p:nvSpPr>
        <p:spPr>
          <a:xfrm>
            <a:off x="508232" y="1391487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4457917" y="1391487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446583" y="1622319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947995" y="1199708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8" name="Rechthoek 7"/>
          <p:cNvSpPr/>
          <p:nvPr/>
        </p:nvSpPr>
        <p:spPr>
          <a:xfrm>
            <a:off x="641494" y="1463495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9" name="Rechthoek 8"/>
          <p:cNvSpPr/>
          <p:nvPr/>
        </p:nvSpPr>
        <p:spPr>
          <a:xfrm>
            <a:off x="4591179" y="1463495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10" name="Rechte verbindingslijn met pijl 9"/>
          <p:cNvCxnSpPr>
            <a:stCxn id="8" idx="3"/>
            <a:endCxn id="9" idx="1"/>
          </p:cNvCxnSpPr>
          <p:nvPr/>
        </p:nvCxnSpPr>
        <p:spPr>
          <a:xfrm>
            <a:off x="1924217" y="1694327"/>
            <a:ext cx="266696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hthoek 10"/>
          <p:cNvSpPr/>
          <p:nvPr/>
        </p:nvSpPr>
        <p:spPr>
          <a:xfrm>
            <a:off x="2666717" y="1182456"/>
            <a:ext cx="1295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</a:t>
            </a:r>
            <a:r>
              <a:rPr lang="nl-NL" sz="2800" b="1" dirty="0" err="1">
                <a:solidFill>
                  <a:schemeClr val="bg1"/>
                </a:solidFill>
              </a:rPr>
              <a:t>E</a:t>
            </a:r>
            <a:r>
              <a:rPr lang="nl-NL" sz="2800" b="1" baseline="-25000" dirty="0" err="1">
                <a:solidFill>
                  <a:schemeClr val="bg1"/>
                </a:solidFill>
              </a:rPr>
              <a:t>pv</a:t>
            </a:r>
            <a:r>
              <a:rPr lang="nl-NL" sz="2800" b="1" dirty="0">
                <a:solidFill>
                  <a:schemeClr val="bg1"/>
                </a:solidFill>
              </a:rPr>
              <a:t> =</a:t>
            </a:r>
          </a:p>
        </p:txBody>
      </p:sp>
      <p:grpSp>
        <p:nvGrpSpPr>
          <p:cNvPr id="46" name="Groep 45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7861610" y="2927633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Ovaal 47"/>
          <p:cNvSpPr/>
          <p:nvPr/>
        </p:nvSpPr>
        <p:spPr>
          <a:xfrm>
            <a:off x="8595784" y="363934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8042576" y="2995995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761371" y="3725434"/>
            <a:ext cx="1282723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56" name="Rechthoek 55"/>
          <p:cNvSpPr/>
          <p:nvPr/>
        </p:nvSpPr>
        <p:spPr>
          <a:xfrm>
            <a:off x="3713698" y="3725434"/>
            <a:ext cx="16257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57" name="Rechte verbindingslijn met pijl 56"/>
          <p:cNvCxnSpPr>
            <a:stCxn id="55" idx="3"/>
            <a:endCxn id="56" idx="1"/>
          </p:cNvCxnSpPr>
          <p:nvPr/>
        </p:nvCxnSpPr>
        <p:spPr>
          <a:xfrm>
            <a:off x="2044094" y="3956266"/>
            <a:ext cx="166960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8" name="Rechthoek 57"/>
          <p:cNvSpPr/>
          <p:nvPr/>
        </p:nvSpPr>
        <p:spPr>
          <a:xfrm>
            <a:off x="2308566" y="3478900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× </a:t>
            </a:r>
            <a:r>
              <a:rPr lang="nl-NL" sz="2400" dirty="0" err="1">
                <a:solidFill>
                  <a:schemeClr val="bg1"/>
                </a:solidFill>
              </a:rPr>
              <a:t>E</a:t>
            </a:r>
            <a:r>
              <a:rPr lang="nl-NL" sz="2400" baseline="-25000" dirty="0" err="1">
                <a:solidFill>
                  <a:schemeClr val="bg1"/>
                </a:solidFill>
              </a:rPr>
              <a:t>pv</a:t>
            </a:r>
            <a:r>
              <a:rPr lang="nl-NL" sz="2400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977395" y="4409134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3929723" y="4409134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+100%</a:t>
            </a:r>
          </a:p>
        </p:txBody>
      </p:sp>
      <p:sp>
        <p:nvSpPr>
          <p:cNvPr id="61" name="Ovaal 60"/>
          <p:cNvSpPr/>
          <p:nvPr/>
        </p:nvSpPr>
        <p:spPr>
          <a:xfrm>
            <a:off x="2471686" y="4198980"/>
            <a:ext cx="881973" cy="88197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- 4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833379" y="4899940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40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30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3768371" y="4899940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200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400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64" name="Rechthoek 63"/>
          <p:cNvSpPr/>
          <p:nvPr/>
        </p:nvSpPr>
        <p:spPr>
          <a:xfrm>
            <a:off x="1841490" y="44091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×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65" name="Rechthoek 64"/>
          <p:cNvSpPr/>
          <p:nvPr/>
        </p:nvSpPr>
        <p:spPr>
          <a:xfrm>
            <a:off x="3631909" y="440913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/>
                </a:solidFill>
              </a:rPr>
              <a:t>=</a:t>
            </a:r>
            <a:endParaRPr lang="nl-N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 animBg="1"/>
      <p:bldP spid="9" grpId="0" animBg="1"/>
      <p:bldP spid="11" grpId="0"/>
      <p:bldP spid="45" grpId="0" animBg="1"/>
      <p:bldP spid="47" grpId="0" animBg="1"/>
      <p:bldP spid="48" grpId="0" animBg="1"/>
      <p:bldP spid="54" grpId="0" animBg="1"/>
      <p:bldP spid="55" grpId="0" animBg="1"/>
      <p:bldP spid="56" grpId="0" animBg="1"/>
      <p:bldP spid="58" grpId="0"/>
      <p:bldP spid="59" grpId="0"/>
      <p:bldP spid="60" grpId="0"/>
      <p:bldP spid="61" grpId="0" animBg="1"/>
      <p:bldP spid="62" grpId="0"/>
      <p:bldP spid="62" grpId="1"/>
      <p:bldP spid="63" grpId="0"/>
      <p:bldP spid="63" grpId="1"/>
      <p:bldP spid="64" grpId="0"/>
      <p:bldP spid="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 volgens Vaste stappen</a:t>
            </a:r>
          </a:p>
        </p:txBody>
      </p:sp>
      <p:sp>
        <p:nvSpPr>
          <p:cNvPr id="5" name="Rechthoek 4"/>
          <p:cNvSpPr/>
          <p:nvPr/>
        </p:nvSpPr>
        <p:spPr>
          <a:xfrm>
            <a:off x="5371192" y="1857568"/>
            <a:ext cx="1938351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oorzaak</a:t>
            </a:r>
          </a:p>
        </p:txBody>
      </p:sp>
      <p:sp>
        <p:nvSpPr>
          <p:cNvPr id="6" name="Rechthoek 5"/>
          <p:cNvSpPr/>
          <p:nvPr/>
        </p:nvSpPr>
        <p:spPr>
          <a:xfrm>
            <a:off x="9320877" y="1857568"/>
            <a:ext cx="178286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gevolg</a:t>
            </a:r>
          </a:p>
        </p:txBody>
      </p:sp>
      <p:cxnSp>
        <p:nvCxnSpPr>
          <p:cNvPr id="7" name="Rechte verbindingslijn met pijl 6"/>
          <p:cNvCxnSpPr>
            <a:stCxn id="5" idx="3"/>
            <a:endCxn id="6" idx="1"/>
          </p:cNvCxnSpPr>
          <p:nvPr/>
        </p:nvCxnSpPr>
        <p:spPr>
          <a:xfrm>
            <a:off x="7309543" y="2088400"/>
            <a:ext cx="201133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7810955" y="1649990"/>
            <a:ext cx="10021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E =</a:t>
            </a:r>
          </a:p>
        </p:txBody>
      </p:sp>
      <p:sp>
        <p:nvSpPr>
          <p:cNvPr id="9" name="Rechthoek 8"/>
          <p:cNvSpPr/>
          <p:nvPr/>
        </p:nvSpPr>
        <p:spPr>
          <a:xfrm>
            <a:off x="5699005" y="2780928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10" name="Rechthoek 9"/>
          <p:cNvSpPr/>
          <p:nvPr/>
        </p:nvSpPr>
        <p:spPr>
          <a:xfrm>
            <a:off x="9399424" y="2785344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11" name="Rechte verbindingslijn met pijl 10"/>
          <p:cNvCxnSpPr>
            <a:stCxn id="9" idx="3"/>
            <a:endCxn id="10" idx="1"/>
          </p:cNvCxnSpPr>
          <p:nvPr/>
        </p:nvCxnSpPr>
        <p:spPr>
          <a:xfrm>
            <a:off x="6981728" y="3011761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7752146" y="2503195"/>
            <a:ext cx="1295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× </a:t>
            </a:r>
            <a:r>
              <a:rPr lang="nl-NL" sz="2800" b="1" dirty="0" err="1">
                <a:solidFill>
                  <a:schemeClr val="bg1"/>
                </a:solidFill>
              </a:rPr>
              <a:t>E</a:t>
            </a:r>
            <a:r>
              <a:rPr lang="nl-NL" sz="2800" b="1" baseline="-25000" dirty="0" err="1">
                <a:solidFill>
                  <a:schemeClr val="bg1"/>
                </a:solidFill>
              </a:rPr>
              <a:t>pv</a:t>
            </a:r>
            <a:r>
              <a:rPr lang="nl-NL" sz="2800" b="1" dirty="0">
                <a:solidFill>
                  <a:schemeClr val="bg1"/>
                </a:solidFill>
              </a:rPr>
              <a:t> =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82501" y="1734458"/>
            <a:ext cx="43685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1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begin met de formule voor élke elasticiteit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82501" y="2657818"/>
            <a:ext cx="29674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2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benoem oorzaak en gevolg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553131" y="5540594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€ 40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€ 30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8856006" y="5540594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200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400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82501" y="5355929"/>
            <a:ext cx="35910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3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schrijf de verandering in euro’s en 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hoeveelheden op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82501" y="4581128"/>
            <a:ext cx="4158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4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bereken de procentuele veranderingen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82500" y="3667693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2893F"/>
                </a:solidFill>
              </a:rPr>
              <a:t>Stap 5</a:t>
            </a:r>
            <a:br>
              <a:rPr lang="nl-NL" sz="1600" dirty="0">
                <a:solidFill>
                  <a:schemeClr val="bg1"/>
                </a:solidFill>
              </a:rPr>
            </a:br>
            <a:r>
              <a:rPr lang="nl-NL" sz="1600" dirty="0">
                <a:solidFill>
                  <a:schemeClr val="bg1"/>
                </a:solidFill>
              </a:rPr>
              <a:t>bereken de elasticiteit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907394" y="4704238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-25%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652698" y="4704238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+100%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7004169" y="5005199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7774587" y="4581128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hthoek 26"/>
              <p:cNvSpPr/>
              <p:nvPr/>
            </p:nvSpPr>
            <p:spPr>
              <a:xfrm>
                <a:off x="7078382" y="3792841"/>
                <a:ext cx="2467342" cy="6292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+ 100%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− 25%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bg1"/>
                    </a:solidFill>
                  </a:rPr>
                  <a:t>= -4</a:t>
                </a:r>
              </a:p>
            </p:txBody>
          </p:sp>
        </mc:Choice>
        <mc:Fallback xmlns="">
          <p:sp>
            <p:nvSpPr>
              <p:cNvPr id="27" name="Rechthoe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382" y="3792841"/>
                <a:ext cx="2467342" cy="629275"/>
              </a:xfrm>
              <a:prstGeom prst="rect">
                <a:avLst/>
              </a:prstGeom>
              <a:blipFill>
                <a:blip r:embed="rId2"/>
                <a:stretch>
                  <a:fillRect l="-3431" r="-2696" b="-566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0391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 1</a:t>
            </a:r>
          </a:p>
        </p:txBody>
      </p:sp>
      <p:sp>
        <p:nvSpPr>
          <p:cNvPr id="37" name="Tijdelijke aanduiding voor inhoud 3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Bereken de prijselasticiteit als de prijs van € 60 wordt verlaagd naar € 20</a:t>
            </a:r>
          </a:p>
        </p:txBody>
      </p:sp>
      <p:sp>
        <p:nvSpPr>
          <p:cNvPr id="3" name="Afgeronde rechthoek 2"/>
          <p:cNvSpPr/>
          <p:nvPr/>
        </p:nvSpPr>
        <p:spPr>
          <a:xfrm>
            <a:off x="6288069" y="1701325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" name="Groep 3"/>
          <p:cNvGrpSpPr/>
          <p:nvPr/>
        </p:nvGrpSpPr>
        <p:grpSpPr>
          <a:xfrm>
            <a:off x="6545318" y="2162696"/>
            <a:ext cx="4663250" cy="4299932"/>
            <a:chOff x="4490700" y="2162696"/>
            <a:chExt cx="4663250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690571" y="2162696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-25P + 2000</a:t>
            </a:r>
          </a:p>
        </p:txBody>
      </p:sp>
      <p:sp>
        <p:nvSpPr>
          <p:cNvPr id="31" name="Ovaal 30"/>
          <p:cNvSpPr/>
          <p:nvPr/>
        </p:nvSpPr>
        <p:spPr>
          <a:xfrm>
            <a:off x="8128868" y="364942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9921032" y="510051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3" name="Gekromde PIJL-OMLAAG 53"/>
          <p:cNvSpPr/>
          <p:nvPr/>
        </p:nvSpPr>
        <p:spPr>
          <a:xfrm rot="2378573">
            <a:off x="8226081" y="3799882"/>
            <a:ext cx="2430631" cy="62539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84212" y="2852937"/>
            <a:ext cx="128272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084602" y="2852936"/>
            <a:ext cx="162576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/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1966935" y="3083769"/>
            <a:ext cx="2117667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457501" y="5233937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€ 60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€ 20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3384747" y="5279310"/>
            <a:ext cx="2855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500 stuks </a:t>
            </a:r>
            <a:r>
              <a:rPr lang="nl-NL" sz="2000" dirty="0">
                <a:solidFill>
                  <a:schemeClr val="bg1"/>
                </a:solidFill>
                <a:sym typeface="Wingdings" pitchFamily="2" charset="2"/>
              </a:rPr>
              <a:t> 1500 stuks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23392" y="4450141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-66,7%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393008" y="4507287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+200%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1763426" y="4745670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2533844" y="4321599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hthoek 47"/>
              <p:cNvSpPr/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bg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bg1"/>
                    </a:solidFill>
                  </a:rPr>
                  <a:t>pv</a:t>
                </a:r>
                <a:r>
                  <a:rPr lang="nl-NL" sz="24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+ 200%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bg1"/>
                            </a:solidFill>
                          </a:rPr>
                          <m:t>− 66,7%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bg1"/>
                    </a:solidFill>
                  </a:rPr>
                  <a:t>= -3</a:t>
                </a:r>
              </a:p>
            </p:txBody>
          </p:sp>
        </mc:Choice>
        <mc:Fallback xmlns=""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220" y="3538129"/>
                <a:ext cx="2537874" cy="638188"/>
              </a:xfrm>
              <a:prstGeom prst="rect">
                <a:avLst/>
              </a:prstGeom>
              <a:blipFill>
                <a:blip r:embed="rId4"/>
                <a:stretch>
                  <a:fillRect l="-3580" r="-2387" b="-37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2573411" y="2673352"/>
            <a:ext cx="978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× </a:t>
            </a:r>
            <a:r>
              <a:rPr lang="nl-NL" sz="2000" b="1" dirty="0" err="1">
                <a:solidFill>
                  <a:schemeClr val="bg1"/>
                </a:solidFill>
              </a:rPr>
              <a:t>E</a:t>
            </a:r>
            <a:r>
              <a:rPr lang="nl-NL" sz="2000" b="1" baseline="-25000" dirty="0" err="1">
                <a:solidFill>
                  <a:schemeClr val="bg1"/>
                </a:solidFill>
              </a:rPr>
              <a:t>pv</a:t>
            </a:r>
            <a:r>
              <a:rPr lang="nl-NL" sz="2000" b="1" dirty="0">
                <a:solidFill>
                  <a:schemeClr val="bg1"/>
                </a:solidFill>
              </a:rPr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4164737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19038</TotalTime>
  <Words>1816</Words>
  <Application>Microsoft Office PowerPoint</Application>
  <PresentationFormat>Breedbeeld</PresentationFormat>
  <Paragraphs>445</Paragraphs>
  <Slides>28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vwo</vt:lpstr>
      <vt:lpstr>elasticiteit </vt:lpstr>
      <vt:lpstr>Elasticiteit – algemeen</vt:lpstr>
      <vt:lpstr>Elasticiteit – algemeen</vt:lpstr>
      <vt:lpstr>Elasticiteit – algemeen</vt:lpstr>
      <vt:lpstr>Elasticiteit</vt:lpstr>
      <vt:lpstr>Prijselasticiteit - basis</vt:lpstr>
      <vt:lpstr>Prijselasticiteit</vt:lpstr>
      <vt:lpstr>Bereken volgens Vaste stappen</vt:lpstr>
      <vt:lpstr>Verwerking 1</vt:lpstr>
      <vt:lpstr>Verwerking 2</vt:lpstr>
      <vt:lpstr>Verwerking 3</vt:lpstr>
      <vt:lpstr>conclusies</vt:lpstr>
      <vt:lpstr>Pas op voor verkeerde meting</vt:lpstr>
      <vt:lpstr>Prijselasticiteit </vt:lpstr>
      <vt:lpstr>Elastisch – Inelastisch</vt:lpstr>
      <vt:lpstr>Elastisch – Inelastisch</vt:lpstr>
      <vt:lpstr>Elastisch – Inelastisch</vt:lpstr>
      <vt:lpstr>Elastisch – Inelastisch</vt:lpstr>
      <vt:lpstr>Elasticiteit en omzet </vt:lpstr>
      <vt:lpstr>Elasticiteit en omzet </vt:lpstr>
      <vt:lpstr>Elasticiteit en omzet </vt:lpstr>
      <vt:lpstr>Elasticiteit en omzet </vt:lpstr>
      <vt:lpstr>Elasticiteit en omzet </vt:lpstr>
      <vt:lpstr>Verwerking</vt:lpstr>
      <vt:lpstr>Verwerking</vt:lpstr>
      <vt:lpstr>Verwerking</vt:lpstr>
      <vt:lpstr>Verwerking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Paul Bloemers</cp:lastModifiedBy>
  <cp:revision>72</cp:revision>
  <dcterms:created xsi:type="dcterms:W3CDTF">2011-11-08T19:12:00Z</dcterms:created>
  <dcterms:modified xsi:type="dcterms:W3CDTF">2020-10-12T07:36:42Z</dcterms:modified>
</cp:coreProperties>
</file>