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</p:sldMasterIdLst>
  <p:sldIdLst>
    <p:sldId id="262" r:id="rId2"/>
    <p:sldId id="265" r:id="rId3"/>
    <p:sldId id="260" r:id="rId4"/>
    <p:sldId id="270" r:id="rId5"/>
    <p:sldId id="271" r:id="rId6"/>
    <p:sldId id="272" r:id="rId7"/>
    <p:sldId id="273" r:id="rId8"/>
    <p:sldId id="266" r:id="rId9"/>
    <p:sldId id="269" r:id="rId10"/>
    <p:sldId id="261" r:id="rId11"/>
    <p:sldId id="259" r:id="rId12"/>
    <p:sldId id="263" r:id="rId13"/>
    <p:sldId id="264" r:id="rId14"/>
    <p:sldId id="267" r:id="rId15"/>
    <p:sldId id="268" r:id="rId16"/>
    <p:sldId id="274" r:id="rId17"/>
    <p:sldId id="275" r:id="rId18"/>
    <p:sldId id="276" r:id="rId19"/>
    <p:sldId id="277" r:id="rId20"/>
    <p:sldId id="278" r:id="rId21"/>
    <p:sldId id="279" r:id="rId2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5A644"/>
    <a:srgbClr val="FFA961"/>
    <a:srgbClr val="C00000"/>
    <a:srgbClr val="E46C0A"/>
    <a:srgbClr val="0070C0"/>
    <a:srgbClr val="EB90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071" autoAdjust="0"/>
    <p:restoredTop sz="94660"/>
  </p:normalViewPr>
  <p:slideViewPr>
    <p:cSldViewPr>
      <p:cViewPr varScale="1">
        <p:scale>
          <a:sx n="111" d="100"/>
          <a:sy n="111" d="100"/>
        </p:scale>
        <p:origin x="198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/>
        </p:nvSpPr>
        <p:spPr>
          <a:xfrm rot="5400000" flipV="1">
            <a:off x="-870919" y="5562000"/>
            <a:ext cx="2376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79000">
                <a:srgbClr val="52893F"/>
              </a:gs>
              <a:gs pos="43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8" name="Rechthoek 7"/>
          <p:cNvSpPr/>
          <p:nvPr/>
        </p:nvSpPr>
        <p:spPr>
          <a:xfrm rot="5400000" flipV="1">
            <a:off x="-909463" y="4936696"/>
            <a:ext cx="3636000" cy="216000"/>
          </a:xfrm>
          <a:prstGeom prst="rect">
            <a:avLst/>
          </a:prstGeom>
          <a:gradFill flip="none" rotWithShape="0">
            <a:gsLst>
              <a:gs pos="15646">
                <a:srgbClr val="F5FAF4"/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9" name="Rechthoek 8"/>
          <p:cNvSpPr/>
          <p:nvPr/>
        </p:nvSpPr>
        <p:spPr>
          <a:xfrm rot="5400000" flipV="1">
            <a:off x="545995" y="5800696"/>
            <a:ext cx="1908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0" name="Rechthoek 9"/>
          <p:cNvSpPr/>
          <p:nvPr/>
        </p:nvSpPr>
        <p:spPr>
          <a:xfrm rot="5400000" flipV="1">
            <a:off x="1011451" y="5674696"/>
            <a:ext cx="2160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1" name="Rechthoek 10"/>
          <p:cNvSpPr/>
          <p:nvPr/>
        </p:nvSpPr>
        <p:spPr>
          <a:xfrm rot="5400000" flipV="1">
            <a:off x="2142907" y="6214696"/>
            <a:ext cx="1080000" cy="216000"/>
          </a:xfrm>
          <a:prstGeom prst="rect">
            <a:avLst/>
          </a:prstGeom>
          <a:gradFill flip="none" rotWithShape="0">
            <a:gsLst>
              <a:gs pos="15646">
                <a:srgbClr val="EBF5E9"/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2" name="Rechthoek 11"/>
          <p:cNvSpPr/>
          <p:nvPr/>
        </p:nvSpPr>
        <p:spPr>
          <a:xfrm rot="5400000" flipV="1">
            <a:off x="2320363" y="5800696"/>
            <a:ext cx="1908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36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3" name="Rechthoek 12"/>
          <p:cNvSpPr/>
          <p:nvPr/>
        </p:nvSpPr>
        <p:spPr>
          <a:xfrm rot="5400000" flipV="1">
            <a:off x="2767819" y="5656696"/>
            <a:ext cx="2196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4" name="Rechthoek 13"/>
          <p:cNvSpPr/>
          <p:nvPr/>
        </p:nvSpPr>
        <p:spPr>
          <a:xfrm rot="5400000" flipV="1">
            <a:off x="3503275" y="5800696"/>
            <a:ext cx="1908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5" name="Rechthoek 14"/>
          <p:cNvSpPr/>
          <p:nvPr/>
        </p:nvSpPr>
        <p:spPr>
          <a:xfrm rot="5400000" flipV="1">
            <a:off x="3788731" y="5494696"/>
            <a:ext cx="2520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6" name="Rechthoek 15"/>
          <p:cNvSpPr/>
          <p:nvPr/>
        </p:nvSpPr>
        <p:spPr>
          <a:xfrm rot="5400000" flipV="1">
            <a:off x="4452187" y="5566696"/>
            <a:ext cx="2376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7" name="Rechthoek 16"/>
          <p:cNvSpPr/>
          <p:nvPr/>
        </p:nvSpPr>
        <p:spPr>
          <a:xfrm rot="5400000" flipV="1">
            <a:off x="5043643" y="5566696"/>
            <a:ext cx="2376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81000">
                <a:srgbClr val="52893F"/>
              </a:gs>
              <a:gs pos="37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43" name="Rechthoek 42"/>
          <p:cNvSpPr/>
          <p:nvPr/>
        </p:nvSpPr>
        <p:spPr>
          <a:xfrm rot="16200000" flipH="1" flipV="1">
            <a:off x="8648923" y="6214696"/>
            <a:ext cx="1080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44" name="Rechthoek 43"/>
          <p:cNvSpPr/>
          <p:nvPr/>
        </p:nvSpPr>
        <p:spPr>
          <a:xfrm rot="16200000" flipH="1" flipV="1">
            <a:off x="7643467" y="5800696"/>
            <a:ext cx="1908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75000">
                <a:srgbClr val="52893F"/>
              </a:gs>
              <a:gs pos="46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45" name="Rechthoek 44"/>
          <p:cNvSpPr/>
          <p:nvPr/>
        </p:nvSpPr>
        <p:spPr>
          <a:xfrm rot="16200000" flipH="1" flipV="1">
            <a:off x="6908011" y="5656696"/>
            <a:ext cx="2196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46" name="Rechthoek 45"/>
          <p:cNvSpPr/>
          <p:nvPr/>
        </p:nvSpPr>
        <p:spPr>
          <a:xfrm rot="16200000" flipH="1" flipV="1">
            <a:off x="6460555" y="5800696"/>
            <a:ext cx="1908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47" name="Rechthoek 46"/>
          <p:cNvSpPr/>
          <p:nvPr/>
        </p:nvSpPr>
        <p:spPr>
          <a:xfrm rot="16200000" flipH="1" flipV="1">
            <a:off x="5131097" y="5062696"/>
            <a:ext cx="3384000" cy="216000"/>
          </a:xfrm>
          <a:prstGeom prst="rect">
            <a:avLst/>
          </a:prstGeom>
          <a:gradFill flip="none" rotWithShape="0">
            <a:gsLst>
              <a:gs pos="15646">
                <a:srgbClr val="F5FAF4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48" name="Rechthoek 47"/>
          <p:cNvSpPr/>
          <p:nvPr/>
        </p:nvSpPr>
        <p:spPr>
          <a:xfrm rot="16200000" flipH="1" flipV="1">
            <a:off x="9417835" y="5800696"/>
            <a:ext cx="1908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49" name="Rechthoek 48"/>
          <p:cNvSpPr/>
          <p:nvPr/>
        </p:nvSpPr>
        <p:spPr>
          <a:xfrm rot="16200000" flipH="1" flipV="1">
            <a:off x="8252298" y="5226613"/>
            <a:ext cx="3056165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53" name="Rechthoek 52"/>
          <p:cNvSpPr/>
          <p:nvPr/>
        </p:nvSpPr>
        <p:spPr>
          <a:xfrm rot="16200000" flipH="1" flipV="1">
            <a:off x="10423291" y="6212346"/>
            <a:ext cx="1080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55" name="Rechthoek 54"/>
          <p:cNvSpPr/>
          <p:nvPr/>
        </p:nvSpPr>
        <p:spPr>
          <a:xfrm rot="16200000" flipH="1" flipV="1">
            <a:off x="10026674" y="5226613"/>
            <a:ext cx="3056165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79000">
                <a:srgbClr val="52893F"/>
              </a:gs>
              <a:gs pos="41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1561" y="2728851"/>
            <a:ext cx="8460991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1">
                    <a:lumMod val="65000"/>
                    <a:lumOff val="35000"/>
                  </a:schemeClr>
                </a:solidFill>
              </a:defRPr>
            </a:lvl1pPr>
            <a:lvl2pPr marL="2571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5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8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800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61" name="Vrije vorm 60"/>
          <p:cNvSpPr/>
          <p:nvPr/>
        </p:nvSpPr>
        <p:spPr>
          <a:xfrm rot="10800000">
            <a:off x="24883" y="4221000"/>
            <a:ext cx="11834327" cy="2296795"/>
          </a:xfrm>
          <a:custGeom>
            <a:avLst/>
            <a:gdLst>
              <a:gd name="connsiteX0" fmla="*/ 0 w 12073812"/>
              <a:gd name="connsiteY0" fmla="*/ 3648269 h 3648269"/>
              <a:gd name="connsiteX1" fmla="*/ 1726163 w 12073812"/>
              <a:gd name="connsiteY1" fmla="*/ 2351314 h 3648269"/>
              <a:gd name="connsiteX2" fmla="*/ 2108718 w 12073812"/>
              <a:gd name="connsiteY2" fmla="*/ 2556588 h 3648269"/>
              <a:gd name="connsiteX3" fmla="*/ 3442996 w 12073812"/>
              <a:gd name="connsiteY3" fmla="*/ 2379306 h 3648269"/>
              <a:gd name="connsiteX4" fmla="*/ 4180114 w 12073812"/>
              <a:gd name="connsiteY4" fmla="*/ 2127380 h 3648269"/>
              <a:gd name="connsiteX5" fmla="*/ 4777274 w 12073812"/>
              <a:gd name="connsiteY5" fmla="*/ 2267339 h 3648269"/>
              <a:gd name="connsiteX6" fmla="*/ 6531429 w 12073812"/>
              <a:gd name="connsiteY6" fmla="*/ 2108718 h 3648269"/>
              <a:gd name="connsiteX7" fmla="*/ 7427167 w 12073812"/>
              <a:gd name="connsiteY7" fmla="*/ 1595535 h 3648269"/>
              <a:gd name="connsiteX8" fmla="*/ 8770776 w 12073812"/>
              <a:gd name="connsiteY8" fmla="*/ 1427584 h 3648269"/>
              <a:gd name="connsiteX9" fmla="*/ 9582539 w 12073812"/>
              <a:gd name="connsiteY9" fmla="*/ 1091682 h 3648269"/>
              <a:gd name="connsiteX10" fmla="*/ 12073812 w 12073812"/>
              <a:gd name="connsiteY10" fmla="*/ 0 h 3648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073812" h="3648269">
                <a:moveTo>
                  <a:pt x="0" y="3648269"/>
                </a:moveTo>
                <a:lnTo>
                  <a:pt x="1726163" y="2351314"/>
                </a:lnTo>
                <a:lnTo>
                  <a:pt x="2108718" y="2556588"/>
                </a:lnTo>
                <a:lnTo>
                  <a:pt x="3442996" y="2379306"/>
                </a:lnTo>
                <a:lnTo>
                  <a:pt x="4180114" y="2127380"/>
                </a:lnTo>
                <a:lnTo>
                  <a:pt x="4777274" y="2267339"/>
                </a:lnTo>
                <a:lnTo>
                  <a:pt x="6531429" y="2108718"/>
                </a:lnTo>
                <a:lnTo>
                  <a:pt x="7427167" y="1595535"/>
                </a:lnTo>
                <a:lnTo>
                  <a:pt x="8770776" y="1427584"/>
                </a:lnTo>
                <a:lnTo>
                  <a:pt x="9582539" y="1091682"/>
                </a:lnTo>
                <a:lnTo>
                  <a:pt x="12073812" y="0"/>
                </a:lnTo>
              </a:path>
            </a:pathLst>
          </a:custGeom>
          <a:noFill/>
          <a:ln w="47625">
            <a:solidFill>
              <a:srgbClr val="CA4F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013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1559" y="406652"/>
            <a:ext cx="9248288" cy="2062065"/>
          </a:xfrm>
        </p:spPr>
        <p:txBody>
          <a:bodyPr anchor="b">
            <a:normAutofit/>
          </a:bodyPr>
          <a:lstStyle>
            <a:lvl1pPr algn="l">
              <a:defRPr sz="3600" b="1">
                <a:effectLst/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pic>
        <p:nvPicPr>
          <p:cNvPr id="25" name="Afbeelding 2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608" y="402039"/>
            <a:ext cx="2082299" cy="825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7555748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4" y="5314950"/>
            <a:ext cx="9745663" cy="1011600"/>
          </a:xfrm>
        </p:spPr>
        <p:txBody>
          <a:bodyPr anchor="b">
            <a:normAutofit/>
          </a:bodyPr>
          <a:lstStyle>
            <a:lvl1pPr algn="l">
              <a:defRPr sz="1800" b="1" cap="all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2"/>
          </p:nvPr>
        </p:nvSpPr>
        <p:spPr>
          <a:xfrm>
            <a:off x="684213" y="540623"/>
            <a:ext cx="9402763" cy="4707655"/>
          </a:xfrm>
        </p:spPr>
        <p:txBody>
          <a:bodyPr anchor="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94726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ind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/>
        </p:nvSpPr>
        <p:spPr>
          <a:xfrm rot="5400000" flipV="1">
            <a:off x="-870919" y="5562000"/>
            <a:ext cx="2376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79000">
                <a:srgbClr val="52893F"/>
              </a:gs>
              <a:gs pos="43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8" name="Rechthoek 7"/>
          <p:cNvSpPr/>
          <p:nvPr/>
        </p:nvSpPr>
        <p:spPr>
          <a:xfrm rot="5400000" flipV="1">
            <a:off x="-909463" y="4936696"/>
            <a:ext cx="3636000" cy="216000"/>
          </a:xfrm>
          <a:prstGeom prst="rect">
            <a:avLst/>
          </a:prstGeom>
          <a:gradFill flip="none" rotWithShape="0">
            <a:gsLst>
              <a:gs pos="15646">
                <a:srgbClr val="F5FAF4"/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9" name="Rechthoek 8"/>
          <p:cNvSpPr/>
          <p:nvPr/>
        </p:nvSpPr>
        <p:spPr>
          <a:xfrm rot="5400000" flipV="1">
            <a:off x="545995" y="5800696"/>
            <a:ext cx="1908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0" name="Rechthoek 9"/>
          <p:cNvSpPr/>
          <p:nvPr/>
        </p:nvSpPr>
        <p:spPr>
          <a:xfrm rot="5400000" flipV="1">
            <a:off x="1011451" y="5674696"/>
            <a:ext cx="2160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1" name="Rechthoek 10"/>
          <p:cNvSpPr/>
          <p:nvPr/>
        </p:nvSpPr>
        <p:spPr>
          <a:xfrm rot="5400000" flipV="1">
            <a:off x="2142907" y="6214696"/>
            <a:ext cx="1080000" cy="216000"/>
          </a:xfrm>
          <a:prstGeom prst="rect">
            <a:avLst/>
          </a:prstGeom>
          <a:gradFill flip="none" rotWithShape="0">
            <a:gsLst>
              <a:gs pos="15646">
                <a:srgbClr val="EBF5E9"/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2" name="Rechthoek 11"/>
          <p:cNvSpPr/>
          <p:nvPr/>
        </p:nvSpPr>
        <p:spPr>
          <a:xfrm rot="5400000" flipV="1">
            <a:off x="2320363" y="5800696"/>
            <a:ext cx="1908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36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3" name="Rechthoek 12"/>
          <p:cNvSpPr/>
          <p:nvPr/>
        </p:nvSpPr>
        <p:spPr>
          <a:xfrm rot="5400000" flipV="1">
            <a:off x="2767819" y="5656696"/>
            <a:ext cx="2196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4" name="Rechthoek 13"/>
          <p:cNvSpPr/>
          <p:nvPr/>
        </p:nvSpPr>
        <p:spPr>
          <a:xfrm rot="5400000" flipV="1">
            <a:off x="3503275" y="5800696"/>
            <a:ext cx="1908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5" name="Rechthoek 14"/>
          <p:cNvSpPr/>
          <p:nvPr/>
        </p:nvSpPr>
        <p:spPr>
          <a:xfrm rot="5400000" flipV="1">
            <a:off x="3788731" y="5494696"/>
            <a:ext cx="2520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6" name="Rechthoek 15"/>
          <p:cNvSpPr/>
          <p:nvPr/>
        </p:nvSpPr>
        <p:spPr>
          <a:xfrm rot="5400000" flipV="1">
            <a:off x="4452187" y="5566696"/>
            <a:ext cx="2376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7" name="Rechthoek 16"/>
          <p:cNvSpPr/>
          <p:nvPr/>
        </p:nvSpPr>
        <p:spPr>
          <a:xfrm rot="5400000" flipV="1">
            <a:off x="5043643" y="5566696"/>
            <a:ext cx="2376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81000">
                <a:srgbClr val="52893F"/>
              </a:gs>
              <a:gs pos="37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43" name="Rechthoek 42"/>
          <p:cNvSpPr/>
          <p:nvPr/>
        </p:nvSpPr>
        <p:spPr>
          <a:xfrm rot="16200000" flipH="1" flipV="1">
            <a:off x="8648923" y="6214696"/>
            <a:ext cx="1080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44" name="Rechthoek 43"/>
          <p:cNvSpPr/>
          <p:nvPr/>
        </p:nvSpPr>
        <p:spPr>
          <a:xfrm rot="16200000" flipH="1" flipV="1">
            <a:off x="7643467" y="5800696"/>
            <a:ext cx="1908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75000">
                <a:srgbClr val="52893F"/>
              </a:gs>
              <a:gs pos="46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45" name="Rechthoek 44"/>
          <p:cNvSpPr/>
          <p:nvPr/>
        </p:nvSpPr>
        <p:spPr>
          <a:xfrm rot="16200000" flipH="1" flipV="1">
            <a:off x="6908011" y="5656696"/>
            <a:ext cx="2196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46" name="Rechthoek 45"/>
          <p:cNvSpPr/>
          <p:nvPr/>
        </p:nvSpPr>
        <p:spPr>
          <a:xfrm rot="16200000" flipH="1" flipV="1">
            <a:off x="6460555" y="5800696"/>
            <a:ext cx="1908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47" name="Rechthoek 46"/>
          <p:cNvSpPr/>
          <p:nvPr/>
        </p:nvSpPr>
        <p:spPr>
          <a:xfrm rot="16200000" flipH="1" flipV="1">
            <a:off x="5131097" y="5062696"/>
            <a:ext cx="3384000" cy="216000"/>
          </a:xfrm>
          <a:prstGeom prst="rect">
            <a:avLst/>
          </a:prstGeom>
          <a:gradFill flip="none" rotWithShape="0">
            <a:gsLst>
              <a:gs pos="15646">
                <a:srgbClr val="F5FAF4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48" name="Rechthoek 47"/>
          <p:cNvSpPr/>
          <p:nvPr/>
        </p:nvSpPr>
        <p:spPr>
          <a:xfrm rot="16200000" flipH="1" flipV="1">
            <a:off x="9417835" y="5800696"/>
            <a:ext cx="1908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49" name="Rechthoek 48"/>
          <p:cNvSpPr/>
          <p:nvPr/>
        </p:nvSpPr>
        <p:spPr>
          <a:xfrm rot="16200000" flipH="1" flipV="1">
            <a:off x="8252298" y="5226613"/>
            <a:ext cx="3056165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53" name="Rechthoek 52"/>
          <p:cNvSpPr/>
          <p:nvPr/>
        </p:nvSpPr>
        <p:spPr>
          <a:xfrm rot="16200000" flipH="1" flipV="1">
            <a:off x="10423291" y="6212346"/>
            <a:ext cx="1080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55" name="Rechthoek 54"/>
          <p:cNvSpPr/>
          <p:nvPr/>
        </p:nvSpPr>
        <p:spPr>
          <a:xfrm rot="16200000" flipH="1" flipV="1">
            <a:off x="10026674" y="5226613"/>
            <a:ext cx="3056165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79000">
                <a:srgbClr val="52893F"/>
              </a:gs>
              <a:gs pos="41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61" name="Vrije vorm 60"/>
          <p:cNvSpPr/>
          <p:nvPr/>
        </p:nvSpPr>
        <p:spPr>
          <a:xfrm rot="10800000">
            <a:off x="24883" y="4221000"/>
            <a:ext cx="11834327" cy="2296795"/>
          </a:xfrm>
          <a:custGeom>
            <a:avLst/>
            <a:gdLst>
              <a:gd name="connsiteX0" fmla="*/ 0 w 12073812"/>
              <a:gd name="connsiteY0" fmla="*/ 3648269 h 3648269"/>
              <a:gd name="connsiteX1" fmla="*/ 1726163 w 12073812"/>
              <a:gd name="connsiteY1" fmla="*/ 2351314 h 3648269"/>
              <a:gd name="connsiteX2" fmla="*/ 2108718 w 12073812"/>
              <a:gd name="connsiteY2" fmla="*/ 2556588 h 3648269"/>
              <a:gd name="connsiteX3" fmla="*/ 3442996 w 12073812"/>
              <a:gd name="connsiteY3" fmla="*/ 2379306 h 3648269"/>
              <a:gd name="connsiteX4" fmla="*/ 4180114 w 12073812"/>
              <a:gd name="connsiteY4" fmla="*/ 2127380 h 3648269"/>
              <a:gd name="connsiteX5" fmla="*/ 4777274 w 12073812"/>
              <a:gd name="connsiteY5" fmla="*/ 2267339 h 3648269"/>
              <a:gd name="connsiteX6" fmla="*/ 6531429 w 12073812"/>
              <a:gd name="connsiteY6" fmla="*/ 2108718 h 3648269"/>
              <a:gd name="connsiteX7" fmla="*/ 7427167 w 12073812"/>
              <a:gd name="connsiteY7" fmla="*/ 1595535 h 3648269"/>
              <a:gd name="connsiteX8" fmla="*/ 8770776 w 12073812"/>
              <a:gd name="connsiteY8" fmla="*/ 1427584 h 3648269"/>
              <a:gd name="connsiteX9" fmla="*/ 9582539 w 12073812"/>
              <a:gd name="connsiteY9" fmla="*/ 1091682 h 3648269"/>
              <a:gd name="connsiteX10" fmla="*/ 12073812 w 12073812"/>
              <a:gd name="connsiteY10" fmla="*/ 0 h 3648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073812" h="3648269">
                <a:moveTo>
                  <a:pt x="0" y="3648269"/>
                </a:moveTo>
                <a:lnTo>
                  <a:pt x="1726163" y="2351314"/>
                </a:lnTo>
                <a:lnTo>
                  <a:pt x="2108718" y="2556588"/>
                </a:lnTo>
                <a:lnTo>
                  <a:pt x="3442996" y="2379306"/>
                </a:lnTo>
                <a:lnTo>
                  <a:pt x="4180114" y="2127380"/>
                </a:lnTo>
                <a:lnTo>
                  <a:pt x="4777274" y="2267339"/>
                </a:lnTo>
                <a:lnTo>
                  <a:pt x="6531429" y="2108718"/>
                </a:lnTo>
                <a:lnTo>
                  <a:pt x="7427167" y="1595535"/>
                </a:lnTo>
                <a:lnTo>
                  <a:pt x="8770776" y="1427584"/>
                </a:lnTo>
                <a:lnTo>
                  <a:pt x="9582539" y="1091682"/>
                </a:lnTo>
                <a:lnTo>
                  <a:pt x="12073812" y="0"/>
                </a:lnTo>
              </a:path>
            </a:pathLst>
          </a:custGeom>
          <a:noFill/>
          <a:ln w="47625">
            <a:solidFill>
              <a:srgbClr val="CA4F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013"/>
          </a:p>
        </p:txBody>
      </p:sp>
      <p:sp>
        <p:nvSpPr>
          <p:cNvPr id="4" name="Tekstvak 3"/>
          <p:cNvSpPr txBox="1"/>
          <p:nvPr/>
        </p:nvSpPr>
        <p:spPr>
          <a:xfrm>
            <a:off x="1016539" y="2757744"/>
            <a:ext cx="806438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27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voor een stijgende lijn!</a:t>
            </a:r>
            <a:endParaRPr lang="en-US" sz="2700" dirty="0" smtClean="0">
              <a:solidFill>
                <a:schemeClr val="bg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6" name="Tekstvak 25"/>
          <p:cNvSpPr txBox="1"/>
          <p:nvPr/>
        </p:nvSpPr>
        <p:spPr>
          <a:xfrm>
            <a:off x="1016539" y="1783703"/>
            <a:ext cx="806438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2700" b="1" dirty="0" smtClean="0">
                <a:solidFill>
                  <a:schemeClr val="bg1"/>
                </a:solidFill>
              </a:rPr>
              <a:t>Economielokaal.nl</a:t>
            </a:r>
            <a:endParaRPr lang="en-US" sz="27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0186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Eind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067706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456893"/>
            <a:ext cx="9174163" cy="81153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4" y="1607419"/>
            <a:ext cx="10460039" cy="4698131"/>
          </a:xfrm>
        </p:spPr>
        <p:txBody>
          <a:bodyPr anchor="t"/>
          <a:lstStyle>
            <a:lvl1pPr marL="265113" indent="-265113">
              <a:defRPr/>
            </a:lvl1pPr>
            <a:lvl2pPr marL="538163" indent="-280988">
              <a:defRPr/>
            </a:lvl2pPr>
            <a:lvl3pPr marL="717550" indent="-203200">
              <a:defRPr/>
            </a:lvl3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313820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5610228"/>
            <a:ext cx="8534400" cy="879475"/>
          </a:xfrm>
        </p:spPr>
        <p:txBody>
          <a:bodyPr anchor="t">
            <a:normAutofit/>
          </a:bodyPr>
          <a:lstStyle>
            <a:lvl1pPr marL="0" indent="0" algn="l">
              <a:buNone/>
              <a:defRPr sz="1013">
                <a:solidFill>
                  <a:schemeClr val="bg1">
                    <a:lumMod val="75000"/>
                    <a:lumOff val="25000"/>
                  </a:schemeClr>
                </a:solidFill>
              </a:defRPr>
            </a:lvl1pPr>
            <a:lvl2pPr marL="25717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2"/>
          </p:nvPr>
        </p:nvSpPr>
        <p:spPr>
          <a:xfrm>
            <a:off x="684213" y="540623"/>
            <a:ext cx="9402763" cy="4707655"/>
          </a:xfrm>
        </p:spPr>
        <p:txBody>
          <a:bodyPr anchor="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90162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4" y="1619250"/>
            <a:ext cx="4937655" cy="4705350"/>
          </a:xfrm>
        </p:spPr>
        <p:txBody>
          <a:bodyPr>
            <a:normAutofit/>
          </a:bodyPr>
          <a:lstStyle>
            <a:lvl1pPr marL="265113" indent="-265113">
              <a:defRPr/>
            </a:lvl1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5" y="1619254"/>
            <a:ext cx="4934479" cy="4705349"/>
          </a:xfrm>
        </p:spPr>
        <p:txBody>
          <a:bodyPr>
            <a:normAutofit/>
          </a:bodyPr>
          <a:lstStyle>
            <a:lvl1pPr marL="160735" indent="-160735">
              <a:defRPr lang="nl-NL" sz="2400" kern="1200" cap="none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marL="265113" lvl="0" indent="-265113" algn="l" defTabSz="257175" rtl="0" eaLnBrk="1" latinLnBrk="0" hangingPunct="1">
              <a:spcBef>
                <a:spcPct val="20000"/>
              </a:spcBef>
              <a:spcAft>
                <a:spcPts val="338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nl-NL" smtClean="0"/>
              <a:t>Tekststijl van het model bewerken</a:t>
            </a:r>
          </a:p>
          <a:p>
            <a:pPr marL="265113" lvl="1" indent="-265113" algn="l" defTabSz="257175" rtl="0" eaLnBrk="1" latinLnBrk="0" hangingPunct="1">
              <a:spcBef>
                <a:spcPct val="20000"/>
              </a:spcBef>
              <a:spcAft>
                <a:spcPts val="338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nl-NL" smtClean="0"/>
              <a:t>Tweede niveau</a:t>
            </a:r>
          </a:p>
          <a:p>
            <a:pPr marL="265113" lvl="2" indent="-265113" algn="l" defTabSz="257175" rtl="0" eaLnBrk="1" latinLnBrk="0" hangingPunct="1">
              <a:spcBef>
                <a:spcPct val="20000"/>
              </a:spcBef>
              <a:spcAft>
                <a:spcPts val="338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nl-NL" smtClean="0"/>
              <a:t>Derde niveau</a:t>
            </a:r>
          </a:p>
          <a:p>
            <a:pPr marL="265113" lvl="3" indent="-265113" algn="l" defTabSz="257175" rtl="0" eaLnBrk="1" latinLnBrk="0" hangingPunct="1">
              <a:spcBef>
                <a:spcPct val="20000"/>
              </a:spcBef>
              <a:spcAft>
                <a:spcPts val="338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nl-NL" smtClean="0"/>
              <a:t>Vierde niveau</a:t>
            </a:r>
          </a:p>
          <a:p>
            <a:pPr marL="265113" lvl="4" indent="-265113" algn="l" defTabSz="257175" rtl="0" eaLnBrk="1" latinLnBrk="0" hangingPunct="1">
              <a:spcBef>
                <a:spcPct val="20000"/>
              </a:spcBef>
              <a:spcAft>
                <a:spcPts val="338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nl-NL" smtClean="0"/>
              <a:t>Vijfde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5843198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 met 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4" y="2059536"/>
            <a:ext cx="4937655" cy="4265064"/>
          </a:xfrm>
        </p:spPr>
        <p:txBody>
          <a:bodyPr>
            <a:normAutofit/>
          </a:bodyPr>
          <a:lstStyle>
            <a:lvl1pPr marL="265113" indent="-265113">
              <a:defRPr/>
            </a:lvl1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5" y="2059540"/>
            <a:ext cx="4934479" cy="4265063"/>
          </a:xfrm>
        </p:spPr>
        <p:txBody>
          <a:bodyPr>
            <a:normAutofit/>
          </a:bodyPr>
          <a:lstStyle>
            <a:lvl1pPr marL="160735" indent="-160735">
              <a:defRPr lang="nl-NL" sz="2400" kern="1200" cap="none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marL="265113" lvl="0" indent="-265113" algn="l" defTabSz="257175" rtl="0" eaLnBrk="1" latinLnBrk="0" hangingPunct="1">
              <a:spcBef>
                <a:spcPct val="20000"/>
              </a:spcBef>
              <a:spcAft>
                <a:spcPts val="338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nl-NL" smtClean="0"/>
              <a:t>Tekststijl van het model bewerken</a:t>
            </a:r>
          </a:p>
          <a:p>
            <a:pPr marL="265113" lvl="1" indent="-265113" algn="l" defTabSz="257175" rtl="0" eaLnBrk="1" latinLnBrk="0" hangingPunct="1">
              <a:spcBef>
                <a:spcPct val="20000"/>
              </a:spcBef>
              <a:spcAft>
                <a:spcPts val="338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nl-NL" smtClean="0"/>
              <a:t>Tweede niveau</a:t>
            </a:r>
          </a:p>
          <a:p>
            <a:pPr marL="265113" lvl="2" indent="-265113" algn="l" defTabSz="257175" rtl="0" eaLnBrk="1" latinLnBrk="0" hangingPunct="1">
              <a:spcBef>
                <a:spcPct val="20000"/>
              </a:spcBef>
              <a:spcAft>
                <a:spcPts val="338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nl-NL" smtClean="0"/>
              <a:t>Derde niveau</a:t>
            </a:r>
          </a:p>
          <a:p>
            <a:pPr marL="265113" lvl="3" indent="-265113" algn="l" defTabSz="257175" rtl="0" eaLnBrk="1" latinLnBrk="0" hangingPunct="1">
              <a:spcBef>
                <a:spcPct val="20000"/>
              </a:spcBef>
              <a:spcAft>
                <a:spcPts val="338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nl-NL" smtClean="0"/>
              <a:t>Vierde niveau</a:t>
            </a:r>
          </a:p>
          <a:p>
            <a:pPr marL="265113" lvl="4" indent="-265113" algn="l" defTabSz="257175" rtl="0" eaLnBrk="1" latinLnBrk="0" hangingPunct="1">
              <a:spcBef>
                <a:spcPct val="20000"/>
              </a:spcBef>
              <a:spcAft>
                <a:spcPts val="338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4214" y="1623701"/>
            <a:ext cx="4937655" cy="367469"/>
          </a:xfrm>
          <a:prstGeom prst="rect">
            <a:avLst/>
          </a:prstGeom>
          <a:effectLst/>
        </p:spPr>
        <p:txBody>
          <a:bodyPr vert="horz" lIns="91440" tIns="45720" rIns="91440" bIns="45720" rtlCol="0" anchor="t">
            <a:normAutofit lnSpcReduction="10000"/>
          </a:bodyPr>
          <a:lstStyle>
            <a:lvl1pPr algn="l" defTabSz="257175" rtl="0" eaLnBrk="1" latinLnBrk="0" hangingPunct="1">
              <a:spcBef>
                <a:spcPct val="0"/>
              </a:spcBef>
              <a:buNone/>
              <a:defRPr sz="3200" b="1" kern="1200" cap="all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nl-NL" sz="2000" dirty="0" smtClean="0"/>
              <a:t>Klik om de stijl te bewerken</a:t>
            </a:r>
            <a:endParaRPr lang="en-US" sz="20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804959" y="1623700"/>
            <a:ext cx="4937655" cy="367469"/>
          </a:xfrm>
          <a:prstGeom prst="rect">
            <a:avLst/>
          </a:prstGeom>
          <a:effectLst/>
        </p:spPr>
        <p:txBody>
          <a:bodyPr vert="horz" lIns="91440" tIns="45720" rIns="91440" bIns="45720" rtlCol="0" anchor="t">
            <a:normAutofit lnSpcReduction="10000"/>
          </a:bodyPr>
          <a:lstStyle>
            <a:lvl1pPr algn="l" defTabSz="257175" rtl="0" eaLnBrk="1" latinLnBrk="0" hangingPunct="1">
              <a:spcBef>
                <a:spcPct val="0"/>
              </a:spcBef>
              <a:buNone/>
              <a:defRPr sz="3200" b="1" kern="1200" cap="all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nl-NL" sz="2000" dirty="0" smtClean="0"/>
              <a:t>Klik om de stijl te bewerken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72923755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4267511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11137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4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7019320" y="1447800"/>
            <a:ext cx="4361301" cy="1143000"/>
          </a:xfrm>
        </p:spPr>
        <p:txBody>
          <a:bodyPr anchor="b">
            <a:normAutofit/>
          </a:bodyPr>
          <a:lstStyle>
            <a:lvl1pPr algn="l">
              <a:defRPr sz="1575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/>
          </p:nvPr>
        </p:nvSpPr>
        <p:spPr>
          <a:xfrm>
            <a:off x="7019925" y="2777067"/>
            <a:ext cx="4362451" cy="2048933"/>
          </a:xfrm>
        </p:spPr>
        <p:txBody>
          <a:bodyPr anchor="t">
            <a:normAutofit/>
          </a:bodyPr>
          <a:lstStyle>
            <a:lvl1pPr marL="0" indent="0">
              <a:buNone/>
              <a:defRPr sz="1013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2898598404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1575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4" y="914400"/>
            <a:ext cx="3280975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900"/>
            </a:lvl1pPr>
            <a:lvl2pPr marL="257175" indent="0">
              <a:buNone/>
              <a:defRPr sz="900"/>
            </a:lvl2pPr>
            <a:lvl3pPr marL="514350" indent="0">
              <a:buNone/>
              <a:defRPr sz="900"/>
            </a:lvl3pPr>
            <a:lvl4pPr marL="771525" indent="0">
              <a:buNone/>
              <a:defRPr sz="900"/>
            </a:lvl4pPr>
            <a:lvl5pPr marL="1028700" indent="0">
              <a:buNone/>
              <a:defRPr sz="900"/>
            </a:lvl5pPr>
            <a:lvl6pPr marL="1285875" indent="0">
              <a:buNone/>
              <a:defRPr sz="900"/>
            </a:lvl6pPr>
            <a:lvl7pPr marL="1543050" indent="0">
              <a:buNone/>
              <a:defRPr sz="900"/>
            </a:lvl7pPr>
            <a:lvl8pPr marL="1800225" indent="0">
              <a:buNone/>
              <a:defRPr sz="900"/>
            </a:lvl8pPr>
            <a:lvl9pPr marL="2057400" indent="0">
              <a:buNone/>
              <a:defRPr sz="9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4" y="2777067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013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1653064160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2170">
              <a:srgbClr val="FCFDFE"/>
            </a:gs>
            <a:gs pos="30000">
              <a:srgbClr val="D4E1EE"/>
            </a:gs>
            <a:gs pos="18000">
              <a:srgbClr val="A5C0DB"/>
            </a:gs>
            <a:gs pos="0">
              <a:srgbClr val="4C7FB4"/>
            </a:gs>
            <a:gs pos="50000">
              <a:schemeClr val="tx1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4" y="456893"/>
            <a:ext cx="9164639" cy="811533"/>
          </a:xfrm>
          <a:prstGeom prst="rect">
            <a:avLst/>
          </a:prstGeom>
          <a:effectLst/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dirty="0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4" y="1607423"/>
            <a:ext cx="10450513" cy="439648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en-US" dirty="0"/>
          </a:p>
        </p:txBody>
      </p:sp>
      <p:pic>
        <p:nvPicPr>
          <p:cNvPr id="38" name="Afbeelding 37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2685" y="352118"/>
            <a:ext cx="1258719" cy="811533"/>
          </a:xfrm>
          <a:prstGeom prst="rect">
            <a:avLst/>
          </a:prstGeom>
        </p:spPr>
      </p:pic>
      <p:sp>
        <p:nvSpPr>
          <p:cNvPr id="25" name="Rechthoek 24"/>
          <p:cNvSpPr/>
          <p:nvPr/>
        </p:nvSpPr>
        <p:spPr>
          <a:xfrm rot="5400000">
            <a:off x="10085480" y="4745550"/>
            <a:ext cx="3959278" cy="233265"/>
          </a:xfrm>
          <a:prstGeom prst="rect">
            <a:avLst/>
          </a:prstGeom>
          <a:solidFill>
            <a:srgbClr val="4C7FB4"/>
          </a:solidFill>
          <a:ln>
            <a:solidFill>
              <a:srgbClr val="4C7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algn="ctr"/>
            <a:r>
              <a:rPr lang="nl-NL" sz="900" dirty="0" smtClean="0"/>
              <a:t>www.economielokaal.nl</a:t>
            </a:r>
            <a:endParaRPr lang="nl-NL" sz="900" dirty="0"/>
          </a:p>
        </p:txBody>
      </p:sp>
      <p:sp>
        <p:nvSpPr>
          <p:cNvPr id="26" name="Rechthoek 25"/>
          <p:cNvSpPr/>
          <p:nvPr/>
        </p:nvSpPr>
        <p:spPr>
          <a:xfrm>
            <a:off x="10813257" y="-2"/>
            <a:ext cx="1368491" cy="180000"/>
          </a:xfrm>
          <a:prstGeom prst="rect">
            <a:avLst/>
          </a:prstGeom>
          <a:solidFill>
            <a:srgbClr val="4C7FB4"/>
          </a:solidFill>
          <a:ln>
            <a:solidFill>
              <a:srgbClr val="4C7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algn="ctr"/>
            <a:r>
              <a:rPr lang="nl-NL" sz="900" b="1" dirty="0" smtClean="0"/>
              <a:t>vwo</a:t>
            </a:r>
            <a:endParaRPr lang="nl-NL" sz="675" b="1" dirty="0"/>
          </a:p>
        </p:txBody>
      </p:sp>
      <p:sp>
        <p:nvSpPr>
          <p:cNvPr id="27" name="Rechthoek 26"/>
          <p:cNvSpPr/>
          <p:nvPr/>
        </p:nvSpPr>
        <p:spPr>
          <a:xfrm>
            <a:off x="9218613" y="-2"/>
            <a:ext cx="1368491" cy="180000"/>
          </a:xfrm>
          <a:prstGeom prst="rect">
            <a:avLst/>
          </a:prstGeom>
          <a:solidFill>
            <a:srgbClr val="CA4F22"/>
          </a:solidFill>
          <a:ln>
            <a:solidFill>
              <a:srgbClr val="CA4F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algn="ctr"/>
            <a:r>
              <a:rPr lang="nl-NL" sz="800" dirty="0" smtClean="0"/>
              <a:t>havo</a:t>
            </a:r>
            <a:endParaRPr lang="nl-NL" sz="800" dirty="0"/>
          </a:p>
        </p:txBody>
      </p:sp>
      <p:sp>
        <p:nvSpPr>
          <p:cNvPr id="28" name="Rechthoek 27"/>
          <p:cNvSpPr/>
          <p:nvPr/>
        </p:nvSpPr>
        <p:spPr>
          <a:xfrm>
            <a:off x="7623965" y="1933"/>
            <a:ext cx="1368491" cy="180000"/>
          </a:xfrm>
          <a:prstGeom prst="rect">
            <a:avLst/>
          </a:prstGeom>
          <a:solidFill>
            <a:srgbClr val="52893F"/>
          </a:solidFill>
          <a:ln>
            <a:solidFill>
              <a:srgbClr val="5289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algn="ctr"/>
            <a:r>
              <a:rPr lang="nl-NL" sz="800" dirty="0" smtClean="0"/>
              <a:t>mavo</a:t>
            </a:r>
            <a:endParaRPr lang="nl-NL" sz="675" dirty="0"/>
          </a:p>
        </p:txBody>
      </p:sp>
      <p:sp>
        <p:nvSpPr>
          <p:cNvPr id="9" name="Rechthoek 8"/>
          <p:cNvSpPr/>
          <p:nvPr/>
        </p:nvSpPr>
        <p:spPr>
          <a:xfrm rot="5400000">
            <a:off x="11777577" y="2382893"/>
            <a:ext cx="575084" cy="233265"/>
          </a:xfrm>
          <a:prstGeom prst="rect">
            <a:avLst/>
          </a:prstGeom>
          <a:solidFill>
            <a:srgbClr val="4C7FB4"/>
          </a:solidFill>
          <a:ln>
            <a:solidFill>
              <a:srgbClr val="4C7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algn="ctr"/>
            <a:endParaRPr lang="nl-NL" sz="900" dirty="0"/>
          </a:p>
        </p:txBody>
      </p:sp>
      <p:sp>
        <p:nvSpPr>
          <p:cNvPr id="11" name="Rechthoek 10"/>
          <p:cNvSpPr/>
          <p:nvPr/>
        </p:nvSpPr>
        <p:spPr>
          <a:xfrm rot="5400000">
            <a:off x="11912718" y="1864574"/>
            <a:ext cx="304802" cy="233265"/>
          </a:xfrm>
          <a:prstGeom prst="rect">
            <a:avLst/>
          </a:prstGeom>
          <a:solidFill>
            <a:srgbClr val="4C7FB4"/>
          </a:solidFill>
          <a:ln>
            <a:solidFill>
              <a:srgbClr val="4C7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algn="ctr"/>
            <a:endParaRPr lang="nl-NL" sz="900" dirty="0"/>
          </a:p>
        </p:txBody>
      </p:sp>
      <p:sp>
        <p:nvSpPr>
          <p:cNvPr id="12" name="Rechthoek 11"/>
          <p:cNvSpPr/>
          <p:nvPr/>
        </p:nvSpPr>
        <p:spPr>
          <a:xfrm rot="5400000">
            <a:off x="11974265" y="1551651"/>
            <a:ext cx="181713" cy="233265"/>
          </a:xfrm>
          <a:prstGeom prst="rect">
            <a:avLst/>
          </a:prstGeom>
          <a:solidFill>
            <a:srgbClr val="4C7FB4"/>
          </a:solidFill>
          <a:ln>
            <a:solidFill>
              <a:srgbClr val="4C7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algn="ctr"/>
            <a:endParaRPr lang="nl-NL" sz="900" dirty="0"/>
          </a:p>
        </p:txBody>
      </p:sp>
      <p:sp>
        <p:nvSpPr>
          <p:cNvPr id="13" name="Rechthoek 12"/>
          <p:cNvSpPr/>
          <p:nvPr/>
        </p:nvSpPr>
        <p:spPr>
          <a:xfrm rot="5400000">
            <a:off x="12017913" y="1341370"/>
            <a:ext cx="94415" cy="233265"/>
          </a:xfrm>
          <a:prstGeom prst="rect">
            <a:avLst/>
          </a:prstGeom>
          <a:solidFill>
            <a:srgbClr val="4C7FB4"/>
          </a:solidFill>
          <a:ln>
            <a:solidFill>
              <a:srgbClr val="4C7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algn="ctr"/>
            <a:endParaRPr lang="nl-NL" sz="900" dirty="0"/>
          </a:p>
        </p:txBody>
      </p:sp>
      <p:sp>
        <p:nvSpPr>
          <p:cNvPr id="14" name="Rechthoek 13"/>
          <p:cNvSpPr/>
          <p:nvPr/>
        </p:nvSpPr>
        <p:spPr>
          <a:xfrm rot="5400000">
            <a:off x="12042259" y="1200579"/>
            <a:ext cx="45719" cy="233265"/>
          </a:xfrm>
          <a:prstGeom prst="rect">
            <a:avLst/>
          </a:prstGeom>
          <a:solidFill>
            <a:srgbClr val="4C7FB4"/>
          </a:solidFill>
          <a:ln>
            <a:solidFill>
              <a:srgbClr val="4C7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algn="ctr"/>
            <a:endParaRPr lang="nl-NL" sz="900" dirty="0"/>
          </a:p>
        </p:txBody>
      </p:sp>
      <p:sp>
        <p:nvSpPr>
          <p:cNvPr id="15" name="Vrije vorm 14"/>
          <p:cNvSpPr/>
          <p:nvPr/>
        </p:nvSpPr>
        <p:spPr>
          <a:xfrm rot="10800000">
            <a:off x="24883" y="4221000"/>
            <a:ext cx="11834327" cy="2296795"/>
          </a:xfrm>
          <a:custGeom>
            <a:avLst/>
            <a:gdLst>
              <a:gd name="connsiteX0" fmla="*/ 0 w 12073812"/>
              <a:gd name="connsiteY0" fmla="*/ 3648269 h 3648269"/>
              <a:gd name="connsiteX1" fmla="*/ 1726163 w 12073812"/>
              <a:gd name="connsiteY1" fmla="*/ 2351314 h 3648269"/>
              <a:gd name="connsiteX2" fmla="*/ 2108718 w 12073812"/>
              <a:gd name="connsiteY2" fmla="*/ 2556588 h 3648269"/>
              <a:gd name="connsiteX3" fmla="*/ 3442996 w 12073812"/>
              <a:gd name="connsiteY3" fmla="*/ 2379306 h 3648269"/>
              <a:gd name="connsiteX4" fmla="*/ 4180114 w 12073812"/>
              <a:gd name="connsiteY4" fmla="*/ 2127380 h 3648269"/>
              <a:gd name="connsiteX5" fmla="*/ 4777274 w 12073812"/>
              <a:gd name="connsiteY5" fmla="*/ 2267339 h 3648269"/>
              <a:gd name="connsiteX6" fmla="*/ 6531429 w 12073812"/>
              <a:gd name="connsiteY6" fmla="*/ 2108718 h 3648269"/>
              <a:gd name="connsiteX7" fmla="*/ 7427167 w 12073812"/>
              <a:gd name="connsiteY7" fmla="*/ 1595535 h 3648269"/>
              <a:gd name="connsiteX8" fmla="*/ 8770776 w 12073812"/>
              <a:gd name="connsiteY8" fmla="*/ 1427584 h 3648269"/>
              <a:gd name="connsiteX9" fmla="*/ 9582539 w 12073812"/>
              <a:gd name="connsiteY9" fmla="*/ 1091682 h 3648269"/>
              <a:gd name="connsiteX10" fmla="*/ 12073812 w 12073812"/>
              <a:gd name="connsiteY10" fmla="*/ 0 h 3648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073812" h="3648269">
                <a:moveTo>
                  <a:pt x="0" y="3648269"/>
                </a:moveTo>
                <a:lnTo>
                  <a:pt x="1726163" y="2351314"/>
                </a:lnTo>
                <a:lnTo>
                  <a:pt x="2108718" y="2556588"/>
                </a:lnTo>
                <a:lnTo>
                  <a:pt x="3442996" y="2379306"/>
                </a:lnTo>
                <a:lnTo>
                  <a:pt x="4180114" y="2127380"/>
                </a:lnTo>
                <a:lnTo>
                  <a:pt x="4777274" y="2267339"/>
                </a:lnTo>
                <a:lnTo>
                  <a:pt x="6531429" y="2108718"/>
                </a:lnTo>
                <a:lnTo>
                  <a:pt x="7427167" y="1595535"/>
                </a:lnTo>
                <a:lnTo>
                  <a:pt x="8770776" y="1427584"/>
                </a:lnTo>
                <a:lnTo>
                  <a:pt x="9582539" y="1091682"/>
                </a:lnTo>
                <a:lnTo>
                  <a:pt x="12073812" y="0"/>
                </a:lnTo>
              </a:path>
            </a:pathLst>
          </a:custGeom>
          <a:noFill/>
          <a:ln w="47625">
            <a:solidFill>
              <a:srgbClr val="CA4F22">
                <a:alpha val="19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013"/>
          </a:p>
        </p:txBody>
      </p:sp>
      <p:sp>
        <p:nvSpPr>
          <p:cNvPr id="4" name="Tekstvak 3"/>
          <p:cNvSpPr txBox="1"/>
          <p:nvPr/>
        </p:nvSpPr>
        <p:spPr>
          <a:xfrm>
            <a:off x="11101260" y="-15793"/>
            <a:ext cx="31931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00" b="1" dirty="0" smtClean="0">
                <a:solidFill>
                  <a:schemeClr val="tx1"/>
                </a:solidFill>
              </a:rPr>
              <a:t>&gt;&gt;</a:t>
            </a:r>
            <a:endParaRPr lang="nl-NL" sz="563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129173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</p:sldLayoutIdLst>
  <p:transition spd="slow">
    <p:blinds/>
  </p:transition>
  <p:timing>
    <p:tnLst>
      <p:par>
        <p:cTn id="1" dur="indefinite" restart="never" nodeType="tmRoot"/>
      </p:par>
    </p:tnLst>
  </p:timing>
  <p:txStyles>
    <p:titleStyle>
      <a:lvl1pPr algn="l" defTabSz="257175" rtl="0" eaLnBrk="1" latinLnBrk="0" hangingPunct="1">
        <a:spcBef>
          <a:spcPct val="0"/>
        </a:spcBef>
        <a:buNone/>
        <a:defRPr sz="3200" b="1" kern="1200" cap="all">
          <a:ln w="3175" cmpd="sng"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69875" indent="-269875" algn="l" defTabSz="257175" rtl="0" eaLnBrk="1" latinLnBrk="0" hangingPunct="1">
        <a:spcBef>
          <a:spcPct val="20000"/>
        </a:spcBef>
        <a:spcAft>
          <a:spcPts val="338"/>
        </a:spcAft>
        <a:buClr>
          <a:schemeClr val="bg1">
            <a:lumMod val="50000"/>
            <a:lumOff val="50000"/>
          </a:schemeClr>
        </a:buClr>
        <a:buSzPct val="80000"/>
        <a:buFont typeface="Wingdings" panose="05000000000000000000" pitchFamily="2" charset="2"/>
        <a:buChar char="Ø"/>
        <a:defRPr sz="2400" kern="1200" cap="none">
          <a:solidFill>
            <a:schemeClr val="bg1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452438" indent="-195263" algn="l" defTabSz="257175" rtl="0" eaLnBrk="1" latinLnBrk="0" hangingPunct="1">
        <a:spcBef>
          <a:spcPct val="20000"/>
        </a:spcBef>
        <a:spcAft>
          <a:spcPts val="338"/>
        </a:spcAft>
        <a:buClr>
          <a:schemeClr val="bg1">
            <a:lumMod val="50000"/>
            <a:lumOff val="50000"/>
          </a:schemeClr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1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675085" indent="-160735" algn="l" defTabSz="257175" rtl="0" eaLnBrk="1" latinLnBrk="0" hangingPunct="1">
        <a:spcBef>
          <a:spcPct val="20000"/>
        </a:spcBef>
        <a:spcAft>
          <a:spcPts val="338"/>
        </a:spcAft>
        <a:buClr>
          <a:schemeClr val="bg1">
            <a:lumMod val="50000"/>
            <a:lumOff val="50000"/>
          </a:schemeClr>
        </a:buClr>
        <a:buSzPct val="80000"/>
        <a:buFont typeface="Courier New" panose="02070309020205020404" pitchFamily="49" charset="0"/>
        <a:buChar char="o"/>
        <a:defRPr sz="1600" kern="1200" cap="none">
          <a:solidFill>
            <a:schemeClr val="bg1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867966" indent="-96441" algn="l" defTabSz="257175" rtl="0" eaLnBrk="1" latinLnBrk="0" hangingPunct="1">
        <a:spcBef>
          <a:spcPct val="20000"/>
        </a:spcBef>
        <a:spcAft>
          <a:spcPts val="338"/>
        </a:spcAft>
        <a:buClr>
          <a:schemeClr val="bg1">
            <a:lumMod val="50000"/>
            <a:lumOff val="50000"/>
          </a:schemeClr>
        </a:buClr>
        <a:buSzPct val="80000"/>
        <a:buFont typeface="Wingdings" panose="05000000000000000000" pitchFamily="2" charset="2"/>
        <a:buChar char="§"/>
        <a:defRPr sz="1400" kern="1200" cap="none">
          <a:solidFill>
            <a:schemeClr val="bg1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189435" indent="-160735" algn="l" defTabSz="257175" rtl="0" eaLnBrk="1" latinLnBrk="0" hangingPunct="1">
        <a:spcBef>
          <a:spcPct val="20000"/>
        </a:spcBef>
        <a:spcAft>
          <a:spcPts val="338"/>
        </a:spcAft>
        <a:buClr>
          <a:schemeClr val="bg1">
            <a:lumMod val="50000"/>
            <a:lumOff val="50000"/>
          </a:schemeClr>
        </a:buClr>
        <a:buSzPct val="80000"/>
        <a:buFont typeface="Arial" panose="020B0604020202020204" pitchFamily="34" charset="0"/>
        <a:buChar char="•"/>
        <a:defRPr sz="1400" kern="1200" cap="none">
          <a:solidFill>
            <a:schemeClr val="bg1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414463" indent="-128588" algn="l" defTabSz="257175" rtl="0" eaLnBrk="1" latinLnBrk="0" hangingPunct="1">
        <a:spcBef>
          <a:spcPct val="20000"/>
        </a:spcBef>
        <a:spcAft>
          <a:spcPts val="338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788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6pPr>
      <a:lvl7pPr marL="1671638" indent="-128588" algn="l" defTabSz="257175" rtl="0" eaLnBrk="1" latinLnBrk="0" hangingPunct="1">
        <a:spcBef>
          <a:spcPct val="20000"/>
        </a:spcBef>
        <a:spcAft>
          <a:spcPts val="338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788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7pPr>
      <a:lvl8pPr marL="1928813" indent="-128588" algn="l" defTabSz="257175" rtl="0" eaLnBrk="1" latinLnBrk="0" hangingPunct="1">
        <a:spcBef>
          <a:spcPct val="20000"/>
        </a:spcBef>
        <a:spcAft>
          <a:spcPts val="338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788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8pPr>
      <a:lvl9pPr marL="2185988" indent="-128588" algn="l" defTabSz="257175" rtl="0" eaLnBrk="1" latinLnBrk="0" hangingPunct="1">
        <a:spcBef>
          <a:spcPct val="20000"/>
        </a:spcBef>
        <a:spcAft>
          <a:spcPts val="338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788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Deel 1 – Producentensubsidie</a:t>
            </a:r>
          </a:p>
          <a:p>
            <a:r>
              <a:rPr lang="nl-NL" dirty="0" smtClean="0"/>
              <a:t>Deel 2 – Welvaartseffecten producentensubsidie</a:t>
            </a:r>
          </a:p>
          <a:p>
            <a:r>
              <a:rPr lang="nl-NL" dirty="0" smtClean="0"/>
              <a:t>Deel 3 - Consumentensubsidie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Subsidie bij volkomen concurrentie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23388847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Vrije vorm 44"/>
          <p:cNvSpPr/>
          <p:nvPr/>
        </p:nvSpPr>
        <p:spPr>
          <a:xfrm>
            <a:off x="6591301" y="3386138"/>
            <a:ext cx="1838325" cy="362902"/>
          </a:xfrm>
          <a:custGeom>
            <a:avLst/>
            <a:gdLst>
              <a:gd name="connsiteX0" fmla="*/ 0 w 1838325"/>
              <a:gd name="connsiteY0" fmla="*/ 0 h 400050"/>
              <a:gd name="connsiteX1" fmla="*/ 0 w 1838325"/>
              <a:gd name="connsiteY1" fmla="*/ 400050 h 400050"/>
              <a:gd name="connsiteX2" fmla="*/ 1838325 w 1838325"/>
              <a:gd name="connsiteY2" fmla="*/ 395287 h 400050"/>
              <a:gd name="connsiteX3" fmla="*/ 1433513 w 1838325"/>
              <a:gd name="connsiteY3" fmla="*/ 0 h 400050"/>
              <a:gd name="connsiteX4" fmla="*/ 0 w 1838325"/>
              <a:gd name="connsiteY4" fmla="*/ 0 h 400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38325" h="400050">
                <a:moveTo>
                  <a:pt x="0" y="0"/>
                </a:moveTo>
                <a:lnTo>
                  <a:pt x="0" y="400050"/>
                </a:lnTo>
                <a:lnTo>
                  <a:pt x="1838325" y="395287"/>
                </a:lnTo>
                <a:lnTo>
                  <a:pt x="1433513" y="0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48" name="Vrije vorm 47"/>
          <p:cNvSpPr/>
          <p:nvPr/>
        </p:nvSpPr>
        <p:spPr>
          <a:xfrm>
            <a:off x="6606540" y="1971412"/>
            <a:ext cx="1417320" cy="1427107"/>
          </a:xfrm>
          <a:custGeom>
            <a:avLst/>
            <a:gdLst>
              <a:gd name="connsiteX0" fmla="*/ 0 w 1132514"/>
              <a:gd name="connsiteY0" fmla="*/ 0 h 1107347"/>
              <a:gd name="connsiteX1" fmla="*/ 0 w 1132514"/>
              <a:gd name="connsiteY1" fmla="*/ 1082180 h 1107347"/>
              <a:gd name="connsiteX2" fmla="*/ 1132514 w 1132514"/>
              <a:gd name="connsiteY2" fmla="*/ 1107347 h 1107347"/>
              <a:gd name="connsiteX3" fmla="*/ 0 w 1132514"/>
              <a:gd name="connsiteY3" fmla="*/ 0 h 1107347"/>
              <a:gd name="connsiteX0" fmla="*/ 0 w 1132514"/>
              <a:gd name="connsiteY0" fmla="*/ 0 h 1107347"/>
              <a:gd name="connsiteX1" fmla="*/ 6440 w 1132514"/>
              <a:gd name="connsiteY1" fmla="*/ 1101367 h 1107347"/>
              <a:gd name="connsiteX2" fmla="*/ 1132514 w 1132514"/>
              <a:gd name="connsiteY2" fmla="*/ 1107347 h 1107347"/>
              <a:gd name="connsiteX3" fmla="*/ 0 w 1132514"/>
              <a:gd name="connsiteY3" fmla="*/ 0 h 1107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32514" h="1107347">
                <a:moveTo>
                  <a:pt x="0" y="0"/>
                </a:moveTo>
                <a:cubicBezTo>
                  <a:pt x="2147" y="367122"/>
                  <a:pt x="4293" y="734245"/>
                  <a:pt x="6440" y="1101367"/>
                </a:cubicBezTo>
                <a:lnTo>
                  <a:pt x="1132514" y="1107347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cxnSp>
        <p:nvCxnSpPr>
          <p:cNvPr id="103" name="Rechte verbindingslijn 102"/>
          <p:cNvCxnSpPr/>
          <p:nvPr/>
        </p:nvCxnSpPr>
        <p:spPr>
          <a:xfrm>
            <a:off x="6588651" y="1973725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Rechte verbindingslijn 103"/>
          <p:cNvCxnSpPr/>
          <p:nvPr/>
        </p:nvCxnSpPr>
        <p:spPr>
          <a:xfrm>
            <a:off x="6588651" y="2679403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Rechte verbindingslijn 104"/>
          <p:cNvCxnSpPr/>
          <p:nvPr/>
        </p:nvCxnSpPr>
        <p:spPr>
          <a:xfrm>
            <a:off x="6588651" y="3385081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Rechte verbindingslijn 105"/>
          <p:cNvCxnSpPr/>
          <p:nvPr/>
        </p:nvCxnSpPr>
        <p:spPr>
          <a:xfrm>
            <a:off x="6588651" y="4090759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Rechte verbindingslijn 106"/>
          <p:cNvCxnSpPr/>
          <p:nvPr/>
        </p:nvCxnSpPr>
        <p:spPr>
          <a:xfrm>
            <a:off x="6588651" y="4796437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Rechte verbindingslijn 107"/>
          <p:cNvCxnSpPr/>
          <p:nvPr/>
        </p:nvCxnSpPr>
        <p:spPr>
          <a:xfrm>
            <a:off x="7308731" y="1973725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Rechte verbindingslijn 108"/>
          <p:cNvCxnSpPr/>
          <p:nvPr/>
        </p:nvCxnSpPr>
        <p:spPr>
          <a:xfrm>
            <a:off x="8028811" y="1973725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Rechte verbindingslijn 109"/>
          <p:cNvCxnSpPr/>
          <p:nvPr/>
        </p:nvCxnSpPr>
        <p:spPr>
          <a:xfrm>
            <a:off x="8748891" y="1973725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Rechte verbindingslijn 110"/>
          <p:cNvCxnSpPr/>
          <p:nvPr/>
        </p:nvCxnSpPr>
        <p:spPr>
          <a:xfrm>
            <a:off x="9468971" y="1973725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Rechte verbindingslijn 111"/>
          <p:cNvCxnSpPr/>
          <p:nvPr/>
        </p:nvCxnSpPr>
        <p:spPr>
          <a:xfrm>
            <a:off x="10189051" y="1973725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Tekstvak 112"/>
          <p:cNvSpPr txBox="1"/>
          <p:nvPr/>
        </p:nvSpPr>
        <p:spPr>
          <a:xfrm>
            <a:off x="8281803" y="5939988"/>
            <a:ext cx="2268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hoeveelheid × 1.000</a:t>
            </a:r>
          </a:p>
        </p:txBody>
      </p:sp>
      <p:sp>
        <p:nvSpPr>
          <p:cNvPr id="114" name="Tekstvak 113"/>
          <p:cNvSpPr txBox="1"/>
          <p:nvPr/>
        </p:nvSpPr>
        <p:spPr>
          <a:xfrm rot="16200000">
            <a:off x="5823429" y="2177198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prijs</a:t>
            </a:r>
          </a:p>
        </p:txBody>
      </p:sp>
      <p:sp>
        <p:nvSpPr>
          <p:cNvPr id="115" name="Tekstvak 114"/>
          <p:cNvSpPr txBox="1"/>
          <p:nvPr/>
        </p:nvSpPr>
        <p:spPr>
          <a:xfrm>
            <a:off x="6279129" y="461146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16" name="Tekstvak 115"/>
          <p:cNvSpPr txBox="1"/>
          <p:nvPr/>
        </p:nvSpPr>
        <p:spPr>
          <a:xfrm>
            <a:off x="6279129" y="391043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17" name="Tekstvak 116"/>
          <p:cNvSpPr txBox="1"/>
          <p:nvPr/>
        </p:nvSpPr>
        <p:spPr>
          <a:xfrm>
            <a:off x="6279129" y="320059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18" name="Tekstvak 117"/>
          <p:cNvSpPr txBox="1"/>
          <p:nvPr/>
        </p:nvSpPr>
        <p:spPr>
          <a:xfrm>
            <a:off x="6279129" y="249662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119" name="Tekstvak 118"/>
          <p:cNvSpPr txBox="1"/>
          <p:nvPr/>
        </p:nvSpPr>
        <p:spPr>
          <a:xfrm>
            <a:off x="6279129" y="179853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120" name="Tekstvak 119"/>
          <p:cNvSpPr txBox="1"/>
          <p:nvPr/>
        </p:nvSpPr>
        <p:spPr>
          <a:xfrm>
            <a:off x="7151355" y="551870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21" name="Tekstvak 120"/>
          <p:cNvSpPr txBox="1"/>
          <p:nvPr/>
        </p:nvSpPr>
        <p:spPr>
          <a:xfrm>
            <a:off x="7881547" y="551870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122" name="Tekstvak 121"/>
          <p:cNvSpPr txBox="1"/>
          <p:nvPr/>
        </p:nvSpPr>
        <p:spPr>
          <a:xfrm>
            <a:off x="8594007" y="551870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123" name="Tekstvak 122"/>
          <p:cNvSpPr txBox="1"/>
          <p:nvPr/>
        </p:nvSpPr>
        <p:spPr>
          <a:xfrm>
            <a:off x="9321707" y="551870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124" name="Tekstvak 123"/>
          <p:cNvSpPr txBox="1"/>
          <p:nvPr/>
        </p:nvSpPr>
        <p:spPr>
          <a:xfrm>
            <a:off x="9973011" y="5518709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10</a:t>
            </a:r>
          </a:p>
        </p:txBody>
      </p:sp>
      <p:cxnSp>
        <p:nvCxnSpPr>
          <p:cNvPr id="125" name="Rechte verbindingslijn 124"/>
          <p:cNvCxnSpPr/>
          <p:nvPr/>
        </p:nvCxnSpPr>
        <p:spPr>
          <a:xfrm>
            <a:off x="6588651" y="1973725"/>
            <a:ext cx="3600400" cy="352839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26" name="Rechthoek 125"/>
          <p:cNvSpPr/>
          <p:nvPr/>
        </p:nvSpPr>
        <p:spPr>
          <a:xfrm>
            <a:off x="6880960" y="2005600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v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127" name="Rechte verbindingslijn 126"/>
          <p:cNvCxnSpPr/>
          <p:nvPr/>
        </p:nvCxnSpPr>
        <p:spPr>
          <a:xfrm flipV="1">
            <a:off x="6610350" y="1995904"/>
            <a:ext cx="3570317" cy="3477796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28" name="Rechthoek 127"/>
          <p:cNvSpPr/>
          <p:nvPr/>
        </p:nvSpPr>
        <p:spPr>
          <a:xfrm>
            <a:off x="9856342" y="2135365"/>
            <a:ext cx="5004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Q’</a:t>
            </a:r>
            <a:r>
              <a:rPr lang="nl-NL" baseline="-25000" dirty="0" err="1">
                <a:solidFill>
                  <a:schemeClr val="bg1"/>
                </a:solidFill>
              </a:rPr>
              <a:t>a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129" name="Rechte verbindingslijn 128"/>
          <p:cNvCxnSpPr/>
          <p:nvPr/>
        </p:nvCxnSpPr>
        <p:spPr>
          <a:xfrm>
            <a:off x="6596673" y="2326564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Rechte verbindingslijn 129"/>
          <p:cNvCxnSpPr/>
          <p:nvPr/>
        </p:nvCxnSpPr>
        <p:spPr>
          <a:xfrm>
            <a:off x="6596673" y="3032242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Rechte verbindingslijn 130"/>
          <p:cNvCxnSpPr/>
          <p:nvPr/>
        </p:nvCxnSpPr>
        <p:spPr>
          <a:xfrm>
            <a:off x="6596673" y="3737920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Rechte verbindingslijn 131"/>
          <p:cNvCxnSpPr/>
          <p:nvPr/>
        </p:nvCxnSpPr>
        <p:spPr>
          <a:xfrm>
            <a:off x="6596673" y="4443598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Rechte verbindingslijn 132"/>
          <p:cNvCxnSpPr/>
          <p:nvPr/>
        </p:nvCxnSpPr>
        <p:spPr>
          <a:xfrm>
            <a:off x="6596673" y="5149276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Rechte verbindingslijn 133"/>
          <p:cNvCxnSpPr/>
          <p:nvPr/>
        </p:nvCxnSpPr>
        <p:spPr>
          <a:xfrm>
            <a:off x="6588651" y="1973725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5" name="Rechte verbindingslijn 134"/>
          <p:cNvCxnSpPr/>
          <p:nvPr/>
        </p:nvCxnSpPr>
        <p:spPr>
          <a:xfrm flipH="1">
            <a:off x="6588651" y="5502117"/>
            <a:ext cx="359201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6" name="Rechte verbindingslijn 135"/>
          <p:cNvCxnSpPr/>
          <p:nvPr/>
        </p:nvCxnSpPr>
        <p:spPr>
          <a:xfrm>
            <a:off x="6948691" y="1981824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Rechte verbindingslijn 136"/>
          <p:cNvCxnSpPr/>
          <p:nvPr/>
        </p:nvCxnSpPr>
        <p:spPr>
          <a:xfrm>
            <a:off x="7668771" y="1981824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Rechte verbindingslijn 137"/>
          <p:cNvCxnSpPr/>
          <p:nvPr/>
        </p:nvCxnSpPr>
        <p:spPr>
          <a:xfrm>
            <a:off x="8388851" y="1981824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Rechte verbindingslijn 138"/>
          <p:cNvCxnSpPr/>
          <p:nvPr/>
        </p:nvCxnSpPr>
        <p:spPr>
          <a:xfrm>
            <a:off x="9108931" y="1981824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Rechte verbindingslijn 139"/>
          <p:cNvCxnSpPr/>
          <p:nvPr/>
        </p:nvCxnSpPr>
        <p:spPr>
          <a:xfrm>
            <a:off x="9829011" y="1981824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Rechte verbindingslijn 140"/>
          <p:cNvCxnSpPr/>
          <p:nvPr/>
        </p:nvCxnSpPr>
        <p:spPr>
          <a:xfrm flipV="1">
            <a:off x="6597650" y="1981200"/>
            <a:ext cx="2870200" cy="2813051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42" name="Rechthoek 141"/>
          <p:cNvSpPr/>
          <p:nvPr/>
        </p:nvSpPr>
        <p:spPr>
          <a:xfrm>
            <a:off x="8869159" y="1896099"/>
            <a:ext cx="4491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a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43" name="Ovaal 142"/>
          <p:cNvSpPr/>
          <p:nvPr/>
        </p:nvSpPr>
        <p:spPr>
          <a:xfrm>
            <a:off x="7967793" y="3328681"/>
            <a:ext cx="119609" cy="11960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cxnSp>
        <p:nvCxnSpPr>
          <p:cNvPr id="3" name="Rechte verbindingslijn 2"/>
          <p:cNvCxnSpPr/>
          <p:nvPr/>
        </p:nvCxnSpPr>
        <p:spPr>
          <a:xfrm>
            <a:off x="6606183" y="3389599"/>
            <a:ext cx="1275364" cy="1426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7" name="Rechte verbindingslijn 46"/>
          <p:cNvCxnSpPr/>
          <p:nvPr/>
        </p:nvCxnSpPr>
        <p:spPr>
          <a:xfrm>
            <a:off x="6625233" y="3751544"/>
            <a:ext cx="1656570" cy="0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6" name="Rechte verbindingslijn 45"/>
          <p:cNvCxnSpPr/>
          <p:nvPr/>
        </p:nvCxnSpPr>
        <p:spPr>
          <a:xfrm>
            <a:off x="8035104" y="3454639"/>
            <a:ext cx="2096" cy="2047478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3" name="Rechte verbindingslijn 52"/>
          <p:cNvCxnSpPr/>
          <p:nvPr/>
        </p:nvCxnSpPr>
        <p:spPr>
          <a:xfrm>
            <a:off x="8389620" y="3061944"/>
            <a:ext cx="0" cy="2454462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4" name="Rechte verbindingslijn 53"/>
          <p:cNvCxnSpPr/>
          <p:nvPr/>
        </p:nvCxnSpPr>
        <p:spPr>
          <a:xfrm>
            <a:off x="6625233" y="3031464"/>
            <a:ext cx="1656570" cy="0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5" name="Ovaal 54"/>
          <p:cNvSpPr/>
          <p:nvPr/>
        </p:nvSpPr>
        <p:spPr>
          <a:xfrm>
            <a:off x="8324851" y="2978507"/>
            <a:ext cx="119609" cy="119609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2" name="Tekstvak 1"/>
          <p:cNvSpPr txBox="1"/>
          <p:nvPr/>
        </p:nvSpPr>
        <p:spPr>
          <a:xfrm>
            <a:off x="6069536" y="3224134"/>
            <a:ext cx="3690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 dirty="0">
                <a:solidFill>
                  <a:srgbClr val="C00000"/>
                </a:solidFill>
              </a:rPr>
              <a:t>p</a:t>
            </a:r>
            <a:r>
              <a:rPr lang="nl-NL" sz="1600" b="1" baseline="-25000" dirty="0">
                <a:solidFill>
                  <a:srgbClr val="C00000"/>
                </a:solidFill>
              </a:rPr>
              <a:t>o</a:t>
            </a:r>
            <a:endParaRPr lang="nl-NL" b="1" baseline="-25000" dirty="0">
              <a:solidFill>
                <a:srgbClr val="C00000"/>
              </a:solidFill>
            </a:endParaRPr>
          </a:p>
        </p:txBody>
      </p:sp>
      <p:sp>
        <p:nvSpPr>
          <p:cNvPr id="56" name="Tekstvak 55"/>
          <p:cNvSpPr txBox="1"/>
          <p:nvPr/>
        </p:nvSpPr>
        <p:spPr>
          <a:xfrm>
            <a:off x="6074316" y="3570723"/>
            <a:ext cx="3529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 dirty="0">
                <a:solidFill>
                  <a:srgbClr val="0070C0"/>
                </a:solidFill>
              </a:rPr>
              <a:t>p</a:t>
            </a:r>
            <a:r>
              <a:rPr lang="nl-NL" sz="1600" b="1" baseline="-25000" dirty="0">
                <a:solidFill>
                  <a:srgbClr val="0070C0"/>
                </a:solidFill>
              </a:rPr>
              <a:t>c</a:t>
            </a:r>
            <a:endParaRPr lang="nl-NL" b="1" baseline="-25000" dirty="0">
              <a:solidFill>
                <a:srgbClr val="0070C0"/>
              </a:solidFill>
            </a:endParaRPr>
          </a:p>
        </p:txBody>
      </p:sp>
      <p:sp>
        <p:nvSpPr>
          <p:cNvPr id="57" name="Tekstvak 56"/>
          <p:cNvSpPr txBox="1"/>
          <p:nvPr/>
        </p:nvSpPr>
        <p:spPr>
          <a:xfrm>
            <a:off x="6074316" y="2844015"/>
            <a:ext cx="3690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 dirty="0">
                <a:solidFill>
                  <a:schemeClr val="accent6">
                    <a:lumMod val="75000"/>
                  </a:schemeClr>
                </a:solidFill>
              </a:rPr>
              <a:t>p</a:t>
            </a:r>
            <a:r>
              <a:rPr lang="nl-NL" sz="1600" b="1" baseline="-25000" dirty="0">
                <a:solidFill>
                  <a:schemeClr val="accent6">
                    <a:lumMod val="75000"/>
                  </a:schemeClr>
                </a:solidFill>
              </a:rPr>
              <a:t>p</a:t>
            </a:r>
            <a:endParaRPr lang="nl-NL" b="1" baseline="-25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3" name="Titel 4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Consumentensurplus</a:t>
            </a:r>
            <a:endParaRPr lang="nl-NL" dirty="0"/>
          </a:p>
        </p:txBody>
      </p:sp>
      <p:sp>
        <p:nvSpPr>
          <p:cNvPr id="44" name="Tijdelijke aanduiding voor inhoud 4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sz="1800" dirty="0" err="1"/>
              <a:t>Q</a:t>
            </a:r>
            <a:r>
              <a:rPr lang="nl-NL" sz="1800" baseline="-25000" dirty="0" err="1"/>
              <a:t>v</a:t>
            </a:r>
            <a:r>
              <a:rPr lang="nl-NL" sz="1800" dirty="0"/>
              <a:t> = -2P + 10</a:t>
            </a:r>
          </a:p>
          <a:p>
            <a:pPr marL="0" indent="0">
              <a:buNone/>
            </a:pPr>
            <a:r>
              <a:rPr lang="nl-NL" sz="1800" dirty="0" err="1"/>
              <a:t>Q</a:t>
            </a:r>
            <a:r>
              <a:rPr lang="nl-NL" sz="1800" baseline="-25000" dirty="0" err="1"/>
              <a:t>a</a:t>
            </a:r>
            <a:r>
              <a:rPr lang="nl-NL" sz="1800" dirty="0"/>
              <a:t> = 2P – 2</a:t>
            </a:r>
          </a:p>
          <a:p>
            <a:pPr marL="0" indent="0">
              <a:buNone/>
            </a:pPr>
            <a:r>
              <a:rPr lang="nl-NL" sz="1800" dirty="0" err="1"/>
              <a:t>Q’</a:t>
            </a:r>
            <a:r>
              <a:rPr lang="nl-NL" sz="1800" baseline="-25000" dirty="0" err="1"/>
              <a:t>a</a:t>
            </a:r>
            <a:r>
              <a:rPr lang="nl-NL" sz="1800" dirty="0"/>
              <a:t> = 2P</a:t>
            </a:r>
          </a:p>
          <a:p>
            <a:pPr marL="0" indent="0">
              <a:buNone/>
            </a:pPr>
            <a:endParaRPr lang="nl-NL" dirty="0" smtClean="0"/>
          </a:p>
        </p:txBody>
      </p:sp>
      <p:sp>
        <p:nvSpPr>
          <p:cNvPr id="50" name="Rechthoek 49"/>
          <p:cNvSpPr/>
          <p:nvPr/>
        </p:nvSpPr>
        <p:spPr>
          <a:xfrm>
            <a:off x="699785" y="3016709"/>
            <a:ext cx="88006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CS</a:t>
            </a:r>
            <a:r>
              <a:rPr lang="nl-NL" sz="2000" baseline="-25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nl-NL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= </a:t>
            </a:r>
          </a:p>
          <a:p>
            <a:r>
              <a:rPr lang="nl-NL" sz="2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CS</a:t>
            </a:r>
            <a:r>
              <a:rPr lang="nl-NL" sz="2000" baseline="-25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nl-NL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=</a:t>
            </a:r>
          </a:p>
        </p:txBody>
      </p:sp>
      <p:sp>
        <p:nvSpPr>
          <p:cNvPr id="58" name="Rechthoek 57"/>
          <p:cNvSpPr/>
          <p:nvPr/>
        </p:nvSpPr>
        <p:spPr>
          <a:xfrm>
            <a:off x="1429096" y="3008987"/>
            <a:ext cx="2864887" cy="9848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½ </a:t>
            </a:r>
            <a:r>
              <a:rPr lang="nl-NL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× </a:t>
            </a:r>
            <a:r>
              <a:rPr lang="nl-NL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 ×</a:t>
            </a:r>
            <a:r>
              <a:rPr lang="nl-NL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nl-NL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4000 = 4000</a:t>
            </a:r>
          </a:p>
          <a:p>
            <a:r>
              <a:rPr lang="nl-NL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½ ×</a:t>
            </a:r>
            <a:r>
              <a:rPr lang="nl-NL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nl-NL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2,5 ×</a:t>
            </a:r>
            <a:r>
              <a:rPr lang="nl-NL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nl-NL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5000 = 6250</a:t>
            </a:r>
          </a:p>
          <a:p>
            <a:endParaRPr lang="nl-NL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Rechthoek 59"/>
          <p:cNvSpPr/>
          <p:nvPr/>
        </p:nvSpPr>
        <p:spPr>
          <a:xfrm>
            <a:off x="678020" y="4146272"/>
            <a:ext cx="3746988" cy="9848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Toename consumentensurplus:</a:t>
            </a:r>
          </a:p>
          <a:p>
            <a:pPr algn="ctr"/>
            <a:r>
              <a:rPr lang="nl-NL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2250</a:t>
            </a:r>
          </a:p>
          <a:p>
            <a:endParaRPr lang="nl-NL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4" name="Ovaal 143"/>
          <p:cNvSpPr/>
          <p:nvPr/>
        </p:nvSpPr>
        <p:spPr>
          <a:xfrm>
            <a:off x="8332877" y="3685531"/>
            <a:ext cx="119609" cy="119609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2640321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48" grpId="0" animBg="1"/>
      <p:bldP spid="128" grpId="0"/>
      <p:bldP spid="55" grpId="0" animBg="1"/>
      <p:bldP spid="56" grpId="0"/>
      <p:bldP spid="57" grpId="0"/>
      <p:bldP spid="14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Vrije vorm 42"/>
          <p:cNvSpPr/>
          <p:nvPr/>
        </p:nvSpPr>
        <p:spPr>
          <a:xfrm>
            <a:off x="6586539" y="3047048"/>
            <a:ext cx="1785937" cy="361950"/>
          </a:xfrm>
          <a:custGeom>
            <a:avLst/>
            <a:gdLst>
              <a:gd name="connsiteX0" fmla="*/ 0 w 1785937"/>
              <a:gd name="connsiteY0" fmla="*/ 0 h 361950"/>
              <a:gd name="connsiteX1" fmla="*/ 0 w 1785937"/>
              <a:gd name="connsiteY1" fmla="*/ 357188 h 361950"/>
              <a:gd name="connsiteX2" fmla="*/ 1419225 w 1785937"/>
              <a:gd name="connsiteY2" fmla="*/ 361950 h 361950"/>
              <a:gd name="connsiteX3" fmla="*/ 1785937 w 1785937"/>
              <a:gd name="connsiteY3" fmla="*/ 0 h 361950"/>
              <a:gd name="connsiteX4" fmla="*/ 0 w 1785937"/>
              <a:gd name="connsiteY4" fmla="*/ 0 h 361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85937" h="361950">
                <a:moveTo>
                  <a:pt x="0" y="0"/>
                </a:moveTo>
                <a:lnTo>
                  <a:pt x="0" y="357188"/>
                </a:lnTo>
                <a:lnTo>
                  <a:pt x="1419225" y="361950"/>
                </a:lnTo>
                <a:lnTo>
                  <a:pt x="1785937" y="0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45" name="Vrije vorm 44"/>
          <p:cNvSpPr/>
          <p:nvPr/>
        </p:nvSpPr>
        <p:spPr>
          <a:xfrm>
            <a:off x="6599339" y="3398310"/>
            <a:ext cx="1417740" cy="1400962"/>
          </a:xfrm>
          <a:custGeom>
            <a:avLst/>
            <a:gdLst>
              <a:gd name="connsiteX0" fmla="*/ 0 w 1417740"/>
              <a:gd name="connsiteY0" fmla="*/ 0 h 1400962"/>
              <a:gd name="connsiteX1" fmla="*/ 0 w 1417740"/>
              <a:gd name="connsiteY1" fmla="*/ 1400962 h 1400962"/>
              <a:gd name="connsiteX2" fmla="*/ 1417740 w 1417740"/>
              <a:gd name="connsiteY2" fmla="*/ 8389 h 1400962"/>
              <a:gd name="connsiteX3" fmla="*/ 0 w 1417740"/>
              <a:gd name="connsiteY3" fmla="*/ 0 h 1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17740" h="1400962">
                <a:moveTo>
                  <a:pt x="0" y="0"/>
                </a:moveTo>
                <a:lnTo>
                  <a:pt x="0" y="1400962"/>
                </a:lnTo>
                <a:lnTo>
                  <a:pt x="1417740" y="8389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cxnSp>
        <p:nvCxnSpPr>
          <p:cNvPr id="62" name="Rechte verbindingslijn 61"/>
          <p:cNvCxnSpPr/>
          <p:nvPr/>
        </p:nvCxnSpPr>
        <p:spPr>
          <a:xfrm>
            <a:off x="6588651" y="1973725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Rechte verbindingslijn 62"/>
          <p:cNvCxnSpPr/>
          <p:nvPr/>
        </p:nvCxnSpPr>
        <p:spPr>
          <a:xfrm>
            <a:off x="6588651" y="2679403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Rechte verbindingslijn 63"/>
          <p:cNvCxnSpPr/>
          <p:nvPr/>
        </p:nvCxnSpPr>
        <p:spPr>
          <a:xfrm>
            <a:off x="6588651" y="3385081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Rechte verbindingslijn 64"/>
          <p:cNvCxnSpPr/>
          <p:nvPr/>
        </p:nvCxnSpPr>
        <p:spPr>
          <a:xfrm>
            <a:off x="6588651" y="4090759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Rechte verbindingslijn 65"/>
          <p:cNvCxnSpPr/>
          <p:nvPr/>
        </p:nvCxnSpPr>
        <p:spPr>
          <a:xfrm>
            <a:off x="6588651" y="4796437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Rechte verbindingslijn 66"/>
          <p:cNvCxnSpPr/>
          <p:nvPr/>
        </p:nvCxnSpPr>
        <p:spPr>
          <a:xfrm>
            <a:off x="7308731" y="1973725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Rechte verbindingslijn 67"/>
          <p:cNvCxnSpPr/>
          <p:nvPr/>
        </p:nvCxnSpPr>
        <p:spPr>
          <a:xfrm>
            <a:off x="8028811" y="1973725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Rechte verbindingslijn 68"/>
          <p:cNvCxnSpPr/>
          <p:nvPr/>
        </p:nvCxnSpPr>
        <p:spPr>
          <a:xfrm>
            <a:off x="8748891" y="1973725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Rechte verbindingslijn 69"/>
          <p:cNvCxnSpPr/>
          <p:nvPr/>
        </p:nvCxnSpPr>
        <p:spPr>
          <a:xfrm>
            <a:off x="9468971" y="1973725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Rechte verbindingslijn 70"/>
          <p:cNvCxnSpPr/>
          <p:nvPr/>
        </p:nvCxnSpPr>
        <p:spPr>
          <a:xfrm>
            <a:off x="10189051" y="1973725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kstvak 71"/>
          <p:cNvSpPr txBox="1"/>
          <p:nvPr/>
        </p:nvSpPr>
        <p:spPr>
          <a:xfrm>
            <a:off x="8281803" y="5939988"/>
            <a:ext cx="2268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hoeveelheid × 1.000</a:t>
            </a:r>
          </a:p>
        </p:txBody>
      </p:sp>
      <p:sp>
        <p:nvSpPr>
          <p:cNvPr id="73" name="Tekstvak 72"/>
          <p:cNvSpPr txBox="1"/>
          <p:nvPr/>
        </p:nvSpPr>
        <p:spPr>
          <a:xfrm rot="16200000">
            <a:off x="5823429" y="2177198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prijs</a:t>
            </a:r>
          </a:p>
        </p:txBody>
      </p:sp>
      <p:sp>
        <p:nvSpPr>
          <p:cNvPr id="74" name="Tekstvak 73"/>
          <p:cNvSpPr txBox="1"/>
          <p:nvPr/>
        </p:nvSpPr>
        <p:spPr>
          <a:xfrm>
            <a:off x="6279129" y="461146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75" name="Tekstvak 74"/>
          <p:cNvSpPr txBox="1"/>
          <p:nvPr/>
        </p:nvSpPr>
        <p:spPr>
          <a:xfrm>
            <a:off x="6279129" y="391043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76" name="Tekstvak 75"/>
          <p:cNvSpPr txBox="1"/>
          <p:nvPr/>
        </p:nvSpPr>
        <p:spPr>
          <a:xfrm>
            <a:off x="6279129" y="320059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77" name="Tekstvak 76"/>
          <p:cNvSpPr txBox="1"/>
          <p:nvPr/>
        </p:nvSpPr>
        <p:spPr>
          <a:xfrm>
            <a:off x="6279129" y="249662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78" name="Tekstvak 77"/>
          <p:cNvSpPr txBox="1"/>
          <p:nvPr/>
        </p:nvSpPr>
        <p:spPr>
          <a:xfrm>
            <a:off x="6279129" y="179853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79" name="Tekstvak 78"/>
          <p:cNvSpPr txBox="1"/>
          <p:nvPr/>
        </p:nvSpPr>
        <p:spPr>
          <a:xfrm>
            <a:off x="7151355" y="551870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80" name="Tekstvak 79"/>
          <p:cNvSpPr txBox="1"/>
          <p:nvPr/>
        </p:nvSpPr>
        <p:spPr>
          <a:xfrm>
            <a:off x="7881547" y="551870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81" name="Tekstvak 80"/>
          <p:cNvSpPr txBox="1"/>
          <p:nvPr/>
        </p:nvSpPr>
        <p:spPr>
          <a:xfrm>
            <a:off x="8594007" y="551870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82" name="Tekstvak 81"/>
          <p:cNvSpPr txBox="1"/>
          <p:nvPr/>
        </p:nvSpPr>
        <p:spPr>
          <a:xfrm>
            <a:off x="9321707" y="551870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83" name="Tekstvak 82"/>
          <p:cNvSpPr txBox="1"/>
          <p:nvPr/>
        </p:nvSpPr>
        <p:spPr>
          <a:xfrm>
            <a:off x="9973011" y="5518709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10</a:t>
            </a:r>
          </a:p>
        </p:txBody>
      </p:sp>
      <p:cxnSp>
        <p:nvCxnSpPr>
          <p:cNvPr id="84" name="Rechte verbindingslijn 83"/>
          <p:cNvCxnSpPr/>
          <p:nvPr/>
        </p:nvCxnSpPr>
        <p:spPr>
          <a:xfrm>
            <a:off x="6588651" y="1973725"/>
            <a:ext cx="3600400" cy="352839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85" name="Rechthoek 84"/>
          <p:cNvSpPr/>
          <p:nvPr/>
        </p:nvSpPr>
        <p:spPr>
          <a:xfrm>
            <a:off x="6880960" y="2005600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v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86" name="Rechte verbindingslijn 85"/>
          <p:cNvCxnSpPr/>
          <p:nvPr/>
        </p:nvCxnSpPr>
        <p:spPr>
          <a:xfrm flipV="1">
            <a:off x="6610350" y="1995904"/>
            <a:ext cx="3570317" cy="3477796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87" name="Rechthoek 86"/>
          <p:cNvSpPr/>
          <p:nvPr/>
        </p:nvSpPr>
        <p:spPr>
          <a:xfrm>
            <a:off x="9856342" y="2135365"/>
            <a:ext cx="5004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Q’</a:t>
            </a:r>
            <a:r>
              <a:rPr lang="nl-NL" baseline="-25000" dirty="0" err="1">
                <a:solidFill>
                  <a:schemeClr val="bg1"/>
                </a:solidFill>
              </a:rPr>
              <a:t>a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88" name="Rechte verbindingslijn 87"/>
          <p:cNvCxnSpPr/>
          <p:nvPr/>
        </p:nvCxnSpPr>
        <p:spPr>
          <a:xfrm>
            <a:off x="6596673" y="2326564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Rechte verbindingslijn 88"/>
          <p:cNvCxnSpPr/>
          <p:nvPr/>
        </p:nvCxnSpPr>
        <p:spPr>
          <a:xfrm>
            <a:off x="6596673" y="3032242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Rechte verbindingslijn 89"/>
          <p:cNvCxnSpPr/>
          <p:nvPr/>
        </p:nvCxnSpPr>
        <p:spPr>
          <a:xfrm>
            <a:off x="6596673" y="3737920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Rechte verbindingslijn 90"/>
          <p:cNvCxnSpPr/>
          <p:nvPr/>
        </p:nvCxnSpPr>
        <p:spPr>
          <a:xfrm>
            <a:off x="6596673" y="4443598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Rechte verbindingslijn 91"/>
          <p:cNvCxnSpPr/>
          <p:nvPr/>
        </p:nvCxnSpPr>
        <p:spPr>
          <a:xfrm>
            <a:off x="6596673" y="5149276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Rechte verbindingslijn 92"/>
          <p:cNvCxnSpPr/>
          <p:nvPr/>
        </p:nvCxnSpPr>
        <p:spPr>
          <a:xfrm>
            <a:off x="6588651" y="1973725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4" name="Rechte verbindingslijn 93"/>
          <p:cNvCxnSpPr/>
          <p:nvPr/>
        </p:nvCxnSpPr>
        <p:spPr>
          <a:xfrm flipH="1">
            <a:off x="6588651" y="5502117"/>
            <a:ext cx="359201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5" name="Rechte verbindingslijn 94"/>
          <p:cNvCxnSpPr/>
          <p:nvPr/>
        </p:nvCxnSpPr>
        <p:spPr>
          <a:xfrm>
            <a:off x="6948691" y="1981824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Rechte verbindingslijn 95"/>
          <p:cNvCxnSpPr/>
          <p:nvPr/>
        </p:nvCxnSpPr>
        <p:spPr>
          <a:xfrm>
            <a:off x="7668771" y="1981824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Rechte verbindingslijn 96"/>
          <p:cNvCxnSpPr/>
          <p:nvPr/>
        </p:nvCxnSpPr>
        <p:spPr>
          <a:xfrm>
            <a:off x="8388851" y="1981824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Rechte verbindingslijn 97"/>
          <p:cNvCxnSpPr/>
          <p:nvPr/>
        </p:nvCxnSpPr>
        <p:spPr>
          <a:xfrm>
            <a:off x="9108931" y="1981824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Rechte verbindingslijn 98"/>
          <p:cNvCxnSpPr/>
          <p:nvPr/>
        </p:nvCxnSpPr>
        <p:spPr>
          <a:xfrm>
            <a:off x="9829011" y="1981824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Rechte verbindingslijn 99"/>
          <p:cNvCxnSpPr/>
          <p:nvPr/>
        </p:nvCxnSpPr>
        <p:spPr>
          <a:xfrm flipV="1">
            <a:off x="6597650" y="1981200"/>
            <a:ext cx="2870200" cy="2813051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01" name="Rechthoek 100"/>
          <p:cNvSpPr/>
          <p:nvPr/>
        </p:nvSpPr>
        <p:spPr>
          <a:xfrm>
            <a:off x="8869159" y="1896099"/>
            <a:ext cx="4491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a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02" name="Ovaal 101"/>
          <p:cNvSpPr/>
          <p:nvPr/>
        </p:nvSpPr>
        <p:spPr>
          <a:xfrm>
            <a:off x="7967793" y="3328681"/>
            <a:ext cx="119609" cy="11960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cxnSp>
        <p:nvCxnSpPr>
          <p:cNvPr id="3" name="Rechte verbindingslijn 2"/>
          <p:cNvCxnSpPr/>
          <p:nvPr/>
        </p:nvCxnSpPr>
        <p:spPr>
          <a:xfrm>
            <a:off x="6606183" y="3397219"/>
            <a:ext cx="1275364" cy="1426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7" name="Rechte verbindingslijn 46"/>
          <p:cNvCxnSpPr/>
          <p:nvPr/>
        </p:nvCxnSpPr>
        <p:spPr>
          <a:xfrm>
            <a:off x="6625233" y="3751544"/>
            <a:ext cx="1656570" cy="0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6" name="Rechte verbindingslijn 45"/>
          <p:cNvCxnSpPr/>
          <p:nvPr/>
        </p:nvCxnSpPr>
        <p:spPr>
          <a:xfrm>
            <a:off x="8035104" y="3454639"/>
            <a:ext cx="2096" cy="2047478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3" name="Rechte verbindingslijn 52"/>
          <p:cNvCxnSpPr/>
          <p:nvPr/>
        </p:nvCxnSpPr>
        <p:spPr>
          <a:xfrm>
            <a:off x="8389620" y="3061944"/>
            <a:ext cx="0" cy="2412000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4" name="Rechte verbindingslijn 53"/>
          <p:cNvCxnSpPr/>
          <p:nvPr/>
        </p:nvCxnSpPr>
        <p:spPr>
          <a:xfrm>
            <a:off x="6625233" y="3039084"/>
            <a:ext cx="1656570" cy="0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5" name="Ovaal 54"/>
          <p:cNvSpPr/>
          <p:nvPr/>
        </p:nvSpPr>
        <p:spPr>
          <a:xfrm>
            <a:off x="8324851" y="2978507"/>
            <a:ext cx="119609" cy="119609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Producentensurplus</a:t>
            </a:r>
            <a:endParaRPr lang="nl-NL" dirty="0"/>
          </a:p>
        </p:txBody>
      </p:sp>
      <p:sp>
        <p:nvSpPr>
          <p:cNvPr id="58" name="Tijdelijke aanduiding voor inhoud 4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1900" dirty="0" err="1"/>
              <a:t>Q</a:t>
            </a:r>
            <a:r>
              <a:rPr lang="nl-NL" sz="1900" baseline="-25000" dirty="0" err="1"/>
              <a:t>v</a:t>
            </a:r>
            <a:r>
              <a:rPr lang="nl-NL" sz="1900" dirty="0"/>
              <a:t> = -2P + 10</a:t>
            </a:r>
          </a:p>
          <a:p>
            <a:pPr marL="0" indent="0">
              <a:buNone/>
            </a:pPr>
            <a:r>
              <a:rPr lang="nl-NL" sz="1900" dirty="0" err="1"/>
              <a:t>Q</a:t>
            </a:r>
            <a:r>
              <a:rPr lang="nl-NL" sz="1900" baseline="-25000" dirty="0" err="1"/>
              <a:t>a</a:t>
            </a:r>
            <a:r>
              <a:rPr lang="nl-NL" sz="1900" dirty="0"/>
              <a:t> = 2P – 2</a:t>
            </a:r>
          </a:p>
          <a:p>
            <a:pPr marL="0" indent="0">
              <a:buNone/>
            </a:pPr>
            <a:r>
              <a:rPr lang="nl-NL" sz="1900" dirty="0" err="1"/>
              <a:t>Q’</a:t>
            </a:r>
            <a:r>
              <a:rPr lang="nl-NL" sz="1900" baseline="-25000" dirty="0" err="1"/>
              <a:t>a</a:t>
            </a:r>
            <a:r>
              <a:rPr lang="nl-NL" sz="1900" dirty="0"/>
              <a:t> = 2P</a:t>
            </a:r>
          </a:p>
          <a:p>
            <a:pPr marL="0" indent="0">
              <a:buNone/>
            </a:pPr>
            <a:endParaRPr lang="nl-NL" sz="1900" dirty="0"/>
          </a:p>
          <a:p>
            <a:pPr marL="0" indent="0">
              <a:buNone/>
            </a:pPr>
            <a:r>
              <a:rPr lang="nl-NL" sz="1900" dirty="0"/>
              <a:t>CS: + 2250</a:t>
            </a:r>
          </a:p>
          <a:p>
            <a:pPr marL="0" indent="0">
              <a:buNone/>
            </a:pPr>
            <a:endParaRPr lang="nl-NL" dirty="0" smtClean="0"/>
          </a:p>
        </p:txBody>
      </p:sp>
      <p:sp>
        <p:nvSpPr>
          <p:cNvPr id="59" name="Rechthoek 58"/>
          <p:cNvSpPr/>
          <p:nvPr/>
        </p:nvSpPr>
        <p:spPr>
          <a:xfrm>
            <a:off x="703360" y="3916992"/>
            <a:ext cx="88006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PS</a:t>
            </a:r>
            <a:r>
              <a:rPr lang="nl-NL" sz="2000" baseline="-25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nl-NL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= </a:t>
            </a:r>
          </a:p>
          <a:p>
            <a:r>
              <a:rPr lang="nl-NL" sz="2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PS</a:t>
            </a:r>
            <a:r>
              <a:rPr lang="nl-NL" sz="2000" baseline="-25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nl-NL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=</a:t>
            </a:r>
          </a:p>
        </p:txBody>
      </p:sp>
      <p:sp>
        <p:nvSpPr>
          <p:cNvPr id="60" name="Rechthoek 59"/>
          <p:cNvSpPr/>
          <p:nvPr/>
        </p:nvSpPr>
        <p:spPr>
          <a:xfrm>
            <a:off x="1432671" y="3909270"/>
            <a:ext cx="2864887" cy="9848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½ ×</a:t>
            </a:r>
            <a:r>
              <a:rPr lang="nl-NL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nl-NL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 ×</a:t>
            </a:r>
            <a:r>
              <a:rPr lang="nl-NL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nl-NL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4000 = 4000</a:t>
            </a:r>
          </a:p>
          <a:p>
            <a:r>
              <a:rPr lang="nl-NL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½ ×</a:t>
            </a:r>
            <a:r>
              <a:rPr lang="nl-NL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nl-NL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2,5 ×</a:t>
            </a:r>
            <a:r>
              <a:rPr lang="nl-NL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nl-NL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5000 = 6250</a:t>
            </a:r>
          </a:p>
          <a:p>
            <a:endParaRPr lang="nl-NL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Rechthoek 60"/>
          <p:cNvSpPr/>
          <p:nvPr/>
        </p:nvSpPr>
        <p:spPr>
          <a:xfrm>
            <a:off x="681595" y="5046555"/>
            <a:ext cx="3633174" cy="9848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Toename </a:t>
            </a:r>
            <a:r>
              <a:rPr lang="nl-NL" sz="2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producentensurplus</a:t>
            </a:r>
            <a:r>
              <a:rPr lang="nl-NL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algn="ctr"/>
            <a:r>
              <a:rPr lang="nl-NL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2250</a:t>
            </a:r>
          </a:p>
          <a:p>
            <a:endParaRPr lang="nl-NL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4" name="Tekstvak 103"/>
          <p:cNvSpPr txBox="1"/>
          <p:nvPr/>
        </p:nvSpPr>
        <p:spPr>
          <a:xfrm>
            <a:off x="6069536" y="3224134"/>
            <a:ext cx="3690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 dirty="0">
                <a:solidFill>
                  <a:srgbClr val="C00000"/>
                </a:solidFill>
              </a:rPr>
              <a:t>p</a:t>
            </a:r>
            <a:r>
              <a:rPr lang="nl-NL" sz="1600" b="1" baseline="-25000" dirty="0">
                <a:solidFill>
                  <a:srgbClr val="C00000"/>
                </a:solidFill>
              </a:rPr>
              <a:t>o</a:t>
            </a:r>
            <a:endParaRPr lang="nl-NL" b="1" baseline="-25000" dirty="0">
              <a:solidFill>
                <a:srgbClr val="C00000"/>
              </a:solidFill>
            </a:endParaRPr>
          </a:p>
        </p:txBody>
      </p:sp>
      <p:sp>
        <p:nvSpPr>
          <p:cNvPr id="105" name="Tekstvak 104"/>
          <p:cNvSpPr txBox="1"/>
          <p:nvPr/>
        </p:nvSpPr>
        <p:spPr>
          <a:xfrm>
            <a:off x="6074316" y="3570723"/>
            <a:ext cx="3529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 dirty="0">
                <a:solidFill>
                  <a:srgbClr val="0070C0"/>
                </a:solidFill>
              </a:rPr>
              <a:t>p</a:t>
            </a:r>
            <a:r>
              <a:rPr lang="nl-NL" sz="1600" b="1" baseline="-25000" dirty="0">
                <a:solidFill>
                  <a:srgbClr val="0070C0"/>
                </a:solidFill>
              </a:rPr>
              <a:t>c</a:t>
            </a:r>
            <a:endParaRPr lang="nl-NL" b="1" baseline="-25000" dirty="0">
              <a:solidFill>
                <a:srgbClr val="0070C0"/>
              </a:solidFill>
            </a:endParaRPr>
          </a:p>
        </p:txBody>
      </p:sp>
      <p:sp>
        <p:nvSpPr>
          <p:cNvPr id="106" name="Tekstvak 105"/>
          <p:cNvSpPr txBox="1"/>
          <p:nvPr/>
        </p:nvSpPr>
        <p:spPr>
          <a:xfrm>
            <a:off x="6074316" y="2844015"/>
            <a:ext cx="3690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 dirty="0">
                <a:solidFill>
                  <a:schemeClr val="accent6">
                    <a:lumMod val="75000"/>
                  </a:schemeClr>
                </a:solidFill>
              </a:rPr>
              <a:t>p</a:t>
            </a:r>
            <a:r>
              <a:rPr lang="nl-NL" sz="1600" b="1" baseline="-25000" dirty="0">
                <a:solidFill>
                  <a:schemeClr val="accent6">
                    <a:lumMod val="75000"/>
                  </a:schemeClr>
                </a:solidFill>
              </a:rPr>
              <a:t>p</a:t>
            </a:r>
            <a:endParaRPr lang="nl-NL" b="1" baseline="-25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3" name="Ovaal 102"/>
          <p:cNvSpPr/>
          <p:nvPr/>
        </p:nvSpPr>
        <p:spPr>
          <a:xfrm>
            <a:off x="8332877" y="3685531"/>
            <a:ext cx="119609" cy="119609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8563800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45" grpId="0" animBg="1"/>
      <p:bldP spid="87" grpId="0"/>
      <p:bldP spid="55" grpId="0" animBg="1"/>
      <p:bldP spid="105" grpId="0"/>
      <p:bldP spid="106" grpId="0"/>
      <p:bldP spid="10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hthoek 43"/>
          <p:cNvSpPr/>
          <p:nvPr/>
        </p:nvSpPr>
        <p:spPr>
          <a:xfrm>
            <a:off x="6596673" y="3039084"/>
            <a:ext cx="1796008" cy="720080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62" name="Rechte verbindingslijn 61"/>
          <p:cNvCxnSpPr/>
          <p:nvPr/>
        </p:nvCxnSpPr>
        <p:spPr>
          <a:xfrm>
            <a:off x="6588651" y="1973725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Rechte verbindingslijn 62"/>
          <p:cNvCxnSpPr/>
          <p:nvPr/>
        </p:nvCxnSpPr>
        <p:spPr>
          <a:xfrm>
            <a:off x="6588651" y="2679403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Rechte verbindingslijn 63"/>
          <p:cNvCxnSpPr/>
          <p:nvPr/>
        </p:nvCxnSpPr>
        <p:spPr>
          <a:xfrm>
            <a:off x="6588651" y="3385081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Rechte verbindingslijn 64"/>
          <p:cNvCxnSpPr/>
          <p:nvPr/>
        </p:nvCxnSpPr>
        <p:spPr>
          <a:xfrm>
            <a:off x="6588651" y="4090759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Rechte verbindingslijn 65"/>
          <p:cNvCxnSpPr/>
          <p:nvPr/>
        </p:nvCxnSpPr>
        <p:spPr>
          <a:xfrm>
            <a:off x="6588651" y="4796437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Rechte verbindingslijn 66"/>
          <p:cNvCxnSpPr/>
          <p:nvPr/>
        </p:nvCxnSpPr>
        <p:spPr>
          <a:xfrm>
            <a:off x="7308731" y="1973725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Rechte verbindingslijn 67"/>
          <p:cNvCxnSpPr/>
          <p:nvPr/>
        </p:nvCxnSpPr>
        <p:spPr>
          <a:xfrm>
            <a:off x="8028811" y="1973725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Rechte verbindingslijn 68"/>
          <p:cNvCxnSpPr/>
          <p:nvPr/>
        </p:nvCxnSpPr>
        <p:spPr>
          <a:xfrm>
            <a:off x="8748891" y="1973725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Rechte verbindingslijn 69"/>
          <p:cNvCxnSpPr/>
          <p:nvPr/>
        </p:nvCxnSpPr>
        <p:spPr>
          <a:xfrm>
            <a:off x="9468971" y="1973725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Rechte verbindingslijn 70"/>
          <p:cNvCxnSpPr/>
          <p:nvPr/>
        </p:nvCxnSpPr>
        <p:spPr>
          <a:xfrm>
            <a:off x="10189051" y="1973725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kstvak 71"/>
          <p:cNvSpPr txBox="1"/>
          <p:nvPr/>
        </p:nvSpPr>
        <p:spPr>
          <a:xfrm>
            <a:off x="8281803" y="5939988"/>
            <a:ext cx="2268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hoeveelheid × 1.000</a:t>
            </a:r>
          </a:p>
        </p:txBody>
      </p:sp>
      <p:sp>
        <p:nvSpPr>
          <p:cNvPr id="73" name="Tekstvak 72"/>
          <p:cNvSpPr txBox="1"/>
          <p:nvPr/>
        </p:nvSpPr>
        <p:spPr>
          <a:xfrm rot="16200000">
            <a:off x="5823429" y="2177198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prijs</a:t>
            </a:r>
          </a:p>
        </p:txBody>
      </p:sp>
      <p:sp>
        <p:nvSpPr>
          <p:cNvPr id="74" name="Tekstvak 73"/>
          <p:cNvSpPr txBox="1"/>
          <p:nvPr/>
        </p:nvSpPr>
        <p:spPr>
          <a:xfrm>
            <a:off x="6279129" y="461146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75" name="Tekstvak 74"/>
          <p:cNvSpPr txBox="1"/>
          <p:nvPr/>
        </p:nvSpPr>
        <p:spPr>
          <a:xfrm>
            <a:off x="6279129" y="391043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76" name="Tekstvak 75"/>
          <p:cNvSpPr txBox="1"/>
          <p:nvPr/>
        </p:nvSpPr>
        <p:spPr>
          <a:xfrm>
            <a:off x="6279129" y="320059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77" name="Tekstvak 76"/>
          <p:cNvSpPr txBox="1"/>
          <p:nvPr/>
        </p:nvSpPr>
        <p:spPr>
          <a:xfrm>
            <a:off x="6279129" y="249662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78" name="Tekstvak 77"/>
          <p:cNvSpPr txBox="1"/>
          <p:nvPr/>
        </p:nvSpPr>
        <p:spPr>
          <a:xfrm>
            <a:off x="6279129" y="179853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79" name="Tekstvak 78"/>
          <p:cNvSpPr txBox="1"/>
          <p:nvPr/>
        </p:nvSpPr>
        <p:spPr>
          <a:xfrm>
            <a:off x="7151355" y="551870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80" name="Tekstvak 79"/>
          <p:cNvSpPr txBox="1"/>
          <p:nvPr/>
        </p:nvSpPr>
        <p:spPr>
          <a:xfrm>
            <a:off x="7881547" y="551870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81" name="Tekstvak 80"/>
          <p:cNvSpPr txBox="1"/>
          <p:nvPr/>
        </p:nvSpPr>
        <p:spPr>
          <a:xfrm>
            <a:off x="8594007" y="551870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82" name="Tekstvak 81"/>
          <p:cNvSpPr txBox="1"/>
          <p:nvPr/>
        </p:nvSpPr>
        <p:spPr>
          <a:xfrm>
            <a:off x="9321707" y="551870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83" name="Tekstvak 82"/>
          <p:cNvSpPr txBox="1"/>
          <p:nvPr/>
        </p:nvSpPr>
        <p:spPr>
          <a:xfrm>
            <a:off x="9973011" y="5518709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10</a:t>
            </a:r>
          </a:p>
        </p:txBody>
      </p:sp>
      <p:cxnSp>
        <p:nvCxnSpPr>
          <p:cNvPr id="84" name="Rechte verbindingslijn 83"/>
          <p:cNvCxnSpPr/>
          <p:nvPr/>
        </p:nvCxnSpPr>
        <p:spPr>
          <a:xfrm>
            <a:off x="6588651" y="1973725"/>
            <a:ext cx="3600400" cy="352839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85" name="Rechthoek 84"/>
          <p:cNvSpPr/>
          <p:nvPr/>
        </p:nvSpPr>
        <p:spPr>
          <a:xfrm>
            <a:off x="6880960" y="2005600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v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86" name="Rechte verbindingslijn 85"/>
          <p:cNvCxnSpPr/>
          <p:nvPr/>
        </p:nvCxnSpPr>
        <p:spPr>
          <a:xfrm flipV="1">
            <a:off x="6610350" y="1995904"/>
            <a:ext cx="3570317" cy="3477796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87" name="Rechthoek 86"/>
          <p:cNvSpPr/>
          <p:nvPr/>
        </p:nvSpPr>
        <p:spPr>
          <a:xfrm>
            <a:off x="9856342" y="2135365"/>
            <a:ext cx="5004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Q’</a:t>
            </a:r>
            <a:r>
              <a:rPr lang="nl-NL" baseline="-25000" dirty="0" err="1">
                <a:solidFill>
                  <a:schemeClr val="bg1"/>
                </a:solidFill>
              </a:rPr>
              <a:t>a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88" name="Rechte verbindingslijn 87"/>
          <p:cNvCxnSpPr/>
          <p:nvPr/>
        </p:nvCxnSpPr>
        <p:spPr>
          <a:xfrm>
            <a:off x="6596673" y="2326564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Rechte verbindingslijn 88"/>
          <p:cNvCxnSpPr/>
          <p:nvPr/>
        </p:nvCxnSpPr>
        <p:spPr>
          <a:xfrm>
            <a:off x="6596673" y="3032242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Rechte verbindingslijn 89"/>
          <p:cNvCxnSpPr/>
          <p:nvPr/>
        </p:nvCxnSpPr>
        <p:spPr>
          <a:xfrm>
            <a:off x="6596673" y="3737920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Rechte verbindingslijn 90"/>
          <p:cNvCxnSpPr/>
          <p:nvPr/>
        </p:nvCxnSpPr>
        <p:spPr>
          <a:xfrm>
            <a:off x="6596673" y="4443598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Rechte verbindingslijn 91"/>
          <p:cNvCxnSpPr/>
          <p:nvPr/>
        </p:nvCxnSpPr>
        <p:spPr>
          <a:xfrm>
            <a:off x="6596673" y="5149276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Rechte verbindingslijn 92"/>
          <p:cNvCxnSpPr/>
          <p:nvPr/>
        </p:nvCxnSpPr>
        <p:spPr>
          <a:xfrm>
            <a:off x="6588651" y="1973725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4" name="Rechte verbindingslijn 93"/>
          <p:cNvCxnSpPr/>
          <p:nvPr/>
        </p:nvCxnSpPr>
        <p:spPr>
          <a:xfrm flipH="1">
            <a:off x="6588651" y="5502117"/>
            <a:ext cx="359201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5" name="Rechte verbindingslijn 94"/>
          <p:cNvCxnSpPr/>
          <p:nvPr/>
        </p:nvCxnSpPr>
        <p:spPr>
          <a:xfrm>
            <a:off x="6948691" y="1981824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Rechte verbindingslijn 95"/>
          <p:cNvCxnSpPr/>
          <p:nvPr/>
        </p:nvCxnSpPr>
        <p:spPr>
          <a:xfrm>
            <a:off x="7668771" y="1981824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Rechte verbindingslijn 96"/>
          <p:cNvCxnSpPr/>
          <p:nvPr/>
        </p:nvCxnSpPr>
        <p:spPr>
          <a:xfrm>
            <a:off x="8388851" y="1981824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Rechte verbindingslijn 97"/>
          <p:cNvCxnSpPr/>
          <p:nvPr/>
        </p:nvCxnSpPr>
        <p:spPr>
          <a:xfrm>
            <a:off x="9108931" y="1981824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Rechte verbindingslijn 98"/>
          <p:cNvCxnSpPr/>
          <p:nvPr/>
        </p:nvCxnSpPr>
        <p:spPr>
          <a:xfrm>
            <a:off x="9829011" y="1981824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Rechte verbindingslijn 99"/>
          <p:cNvCxnSpPr/>
          <p:nvPr/>
        </p:nvCxnSpPr>
        <p:spPr>
          <a:xfrm flipV="1">
            <a:off x="6597650" y="1981200"/>
            <a:ext cx="2870200" cy="2813051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01" name="Rechthoek 100"/>
          <p:cNvSpPr/>
          <p:nvPr/>
        </p:nvSpPr>
        <p:spPr>
          <a:xfrm>
            <a:off x="8869159" y="1896099"/>
            <a:ext cx="4491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a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02" name="Ovaal 101"/>
          <p:cNvSpPr/>
          <p:nvPr/>
        </p:nvSpPr>
        <p:spPr>
          <a:xfrm>
            <a:off x="7967793" y="3328681"/>
            <a:ext cx="119609" cy="11960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cxnSp>
        <p:nvCxnSpPr>
          <p:cNvPr id="3" name="Rechte verbindingslijn 2"/>
          <p:cNvCxnSpPr/>
          <p:nvPr/>
        </p:nvCxnSpPr>
        <p:spPr>
          <a:xfrm>
            <a:off x="6606183" y="3389599"/>
            <a:ext cx="1275364" cy="1426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7" name="Rechte verbindingslijn 46"/>
          <p:cNvCxnSpPr/>
          <p:nvPr/>
        </p:nvCxnSpPr>
        <p:spPr>
          <a:xfrm>
            <a:off x="6625233" y="3751544"/>
            <a:ext cx="1656570" cy="0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6" name="Rechte verbindingslijn 45"/>
          <p:cNvCxnSpPr/>
          <p:nvPr/>
        </p:nvCxnSpPr>
        <p:spPr>
          <a:xfrm>
            <a:off x="8035104" y="3454639"/>
            <a:ext cx="2096" cy="2047478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3" name="Rechte verbindingslijn 52"/>
          <p:cNvCxnSpPr/>
          <p:nvPr/>
        </p:nvCxnSpPr>
        <p:spPr>
          <a:xfrm>
            <a:off x="8389620" y="3061944"/>
            <a:ext cx="0" cy="2412000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4" name="Rechte verbindingslijn 53"/>
          <p:cNvCxnSpPr/>
          <p:nvPr/>
        </p:nvCxnSpPr>
        <p:spPr>
          <a:xfrm>
            <a:off x="6625233" y="3039084"/>
            <a:ext cx="1656570" cy="0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5" name="Ovaal 54"/>
          <p:cNvSpPr/>
          <p:nvPr/>
        </p:nvSpPr>
        <p:spPr>
          <a:xfrm>
            <a:off x="8324851" y="2978507"/>
            <a:ext cx="119609" cy="119609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‘</a:t>
            </a:r>
            <a:r>
              <a:rPr lang="nl-NL" dirty="0" err="1" smtClean="0"/>
              <a:t>Overheidssurplus</a:t>
            </a:r>
            <a:r>
              <a:rPr lang="nl-NL" dirty="0" smtClean="0"/>
              <a:t>’</a:t>
            </a:r>
            <a:endParaRPr lang="nl-NL" dirty="0"/>
          </a:p>
        </p:txBody>
      </p:sp>
      <p:sp>
        <p:nvSpPr>
          <p:cNvPr id="58" name="Tijdelijke aanduiding voor inhoud 4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1800" dirty="0" err="1"/>
              <a:t>Q</a:t>
            </a:r>
            <a:r>
              <a:rPr lang="nl-NL" sz="1800" baseline="-25000" dirty="0" err="1"/>
              <a:t>v</a:t>
            </a:r>
            <a:r>
              <a:rPr lang="nl-NL" sz="1800" dirty="0"/>
              <a:t> = -2P + 10</a:t>
            </a:r>
          </a:p>
          <a:p>
            <a:pPr marL="0" indent="0">
              <a:buNone/>
            </a:pPr>
            <a:r>
              <a:rPr lang="nl-NL" sz="1800" dirty="0" err="1"/>
              <a:t>Q</a:t>
            </a:r>
            <a:r>
              <a:rPr lang="nl-NL" sz="1800" baseline="-25000" dirty="0" err="1"/>
              <a:t>a</a:t>
            </a:r>
            <a:r>
              <a:rPr lang="nl-NL" sz="1800" dirty="0"/>
              <a:t> = 2P – 2</a:t>
            </a:r>
          </a:p>
          <a:p>
            <a:pPr marL="0" indent="0">
              <a:buNone/>
            </a:pPr>
            <a:r>
              <a:rPr lang="nl-NL" sz="1800" dirty="0" err="1"/>
              <a:t>Q’</a:t>
            </a:r>
            <a:r>
              <a:rPr lang="nl-NL" sz="1800" baseline="-25000" dirty="0" err="1"/>
              <a:t>a</a:t>
            </a:r>
            <a:r>
              <a:rPr lang="nl-NL" sz="1800" dirty="0"/>
              <a:t> = 2P</a:t>
            </a:r>
          </a:p>
          <a:p>
            <a:pPr marL="0" indent="0">
              <a:buNone/>
            </a:pPr>
            <a:endParaRPr lang="nl-NL" sz="1800" dirty="0"/>
          </a:p>
          <a:p>
            <a:pPr marL="0" indent="0">
              <a:buNone/>
            </a:pPr>
            <a:r>
              <a:rPr lang="nl-NL" sz="1800" dirty="0"/>
              <a:t>CS: + 2250</a:t>
            </a:r>
          </a:p>
          <a:p>
            <a:pPr marL="0" indent="0">
              <a:buNone/>
            </a:pPr>
            <a:r>
              <a:rPr lang="nl-NL" sz="1800" dirty="0"/>
              <a:t>PS: + 2250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sz="2000" dirty="0"/>
              <a:t>De subsidie kost de overheid echter belastinggeld:</a:t>
            </a:r>
          </a:p>
          <a:p>
            <a:pPr marL="0" indent="0">
              <a:buNone/>
            </a:pPr>
            <a:r>
              <a:rPr lang="nl-NL" sz="2200" dirty="0"/>
              <a:t>1 </a:t>
            </a:r>
            <a:r>
              <a:rPr lang="nl-NL" dirty="0"/>
              <a:t>×</a:t>
            </a:r>
            <a:r>
              <a:rPr lang="nl-NL" sz="2200" dirty="0" smtClean="0"/>
              <a:t> </a:t>
            </a:r>
            <a:r>
              <a:rPr lang="nl-NL" sz="2200" dirty="0"/>
              <a:t>5000 = 5000</a:t>
            </a:r>
          </a:p>
          <a:p>
            <a:pPr marL="0" indent="0">
              <a:buNone/>
            </a:pPr>
            <a:r>
              <a:rPr lang="nl-NL" sz="1800" dirty="0"/>
              <a:t>= negatieve welvaartmutatie</a:t>
            </a:r>
          </a:p>
        </p:txBody>
      </p:sp>
      <p:sp>
        <p:nvSpPr>
          <p:cNvPr id="59" name="Tekstvak 58"/>
          <p:cNvSpPr txBox="1"/>
          <p:nvPr/>
        </p:nvSpPr>
        <p:spPr>
          <a:xfrm>
            <a:off x="6069536" y="3224134"/>
            <a:ext cx="3690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 dirty="0">
                <a:solidFill>
                  <a:srgbClr val="C00000"/>
                </a:solidFill>
              </a:rPr>
              <a:t>p</a:t>
            </a:r>
            <a:r>
              <a:rPr lang="nl-NL" sz="1600" b="1" baseline="-25000" dirty="0">
                <a:solidFill>
                  <a:srgbClr val="C00000"/>
                </a:solidFill>
              </a:rPr>
              <a:t>o</a:t>
            </a:r>
            <a:endParaRPr lang="nl-NL" b="1" baseline="-25000" dirty="0">
              <a:solidFill>
                <a:srgbClr val="C00000"/>
              </a:solidFill>
            </a:endParaRPr>
          </a:p>
        </p:txBody>
      </p:sp>
      <p:sp>
        <p:nvSpPr>
          <p:cNvPr id="60" name="Tekstvak 59"/>
          <p:cNvSpPr txBox="1"/>
          <p:nvPr/>
        </p:nvSpPr>
        <p:spPr>
          <a:xfrm>
            <a:off x="6074316" y="3570723"/>
            <a:ext cx="3529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 dirty="0">
                <a:solidFill>
                  <a:srgbClr val="0070C0"/>
                </a:solidFill>
              </a:rPr>
              <a:t>p</a:t>
            </a:r>
            <a:r>
              <a:rPr lang="nl-NL" sz="1600" b="1" baseline="-25000" dirty="0">
                <a:solidFill>
                  <a:srgbClr val="0070C0"/>
                </a:solidFill>
              </a:rPr>
              <a:t>c</a:t>
            </a:r>
            <a:endParaRPr lang="nl-NL" b="1" baseline="-25000" dirty="0">
              <a:solidFill>
                <a:srgbClr val="0070C0"/>
              </a:solidFill>
            </a:endParaRPr>
          </a:p>
        </p:txBody>
      </p:sp>
      <p:sp>
        <p:nvSpPr>
          <p:cNvPr id="61" name="Tekstvak 60"/>
          <p:cNvSpPr txBox="1"/>
          <p:nvPr/>
        </p:nvSpPr>
        <p:spPr>
          <a:xfrm>
            <a:off x="6074316" y="2844015"/>
            <a:ext cx="3690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 dirty="0">
                <a:solidFill>
                  <a:schemeClr val="accent6">
                    <a:lumMod val="75000"/>
                  </a:schemeClr>
                </a:solidFill>
              </a:rPr>
              <a:t>p</a:t>
            </a:r>
            <a:r>
              <a:rPr lang="nl-NL" sz="1600" b="1" baseline="-25000" dirty="0">
                <a:solidFill>
                  <a:schemeClr val="accent6">
                    <a:lumMod val="75000"/>
                  </a:schemeClr>
                </a:solidFill>
              </a:rPr>
              <a:t>p</a:t>
            </a:r>
            <a:endParaRPr lang="nl-NL" b="1" baseline="-25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3" name="Ovaal 102"/>
          <p:cNvSpPr/>
          <p:nvPr/>
        </p:nvSpPr>
        <p:spPr>
          <a:xfrm>
            <a:off x="8332877" y="3685531"/>
            <a:ext cx="119609" cy="119609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8832448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hthoek 47"/>
          <p:cNvSpPr/>
          <p:nvPr/>
        </p:nvSpPr>
        <p:spPr>
          <a:xfrm>
            <a:off x="6596673" y="3053593"/>
            <a:ext cx="1796008" cy="693011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53" name="Rechte verbindingslijn 52"/>
          <p:cNvCxnSpPr/>
          <p:nvPr/>
        </p:nvCxnSpPr>
        <p:spPr>
          <a:xfrm>
            <a:off x="8382000" y="3061944"/>
            <a:ext cx="0" cy="2454462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4" name="Vrije vorm 43"/>
          <p:cNvSpPr/>
          <p:nvPr/>
        </p:nvSpPr>
        <p:spPr>
          <a:xfrm>
            <a:off x="6582561" y="3412226"/>
            <a:ext cx="1817695" cy="329858"/>
          </a:xfrm>
          <a:custGeom>
            <a:avLst/>
            <a:gdLst>
              <a:gd name="connsiteX0" fmla="*/ 0 w 1845578"/>
              <a:gd name="connsiteY0" fmla="*/ 25167 h 411061"/>
              <a:gd name="connsiteX1" fmla="*/ 8389 w 1845578"/>
              <a:gd name="connsiteY1" fmla="*/ 411061 h 411061"/>
              <a:gd name="connsiteX2" fmla="*/ 1845578 w 1845578"/>
              <a:gd name="connsiteY2" fmla="*/ 402672 h 411061"/>
              <a:gd name="connsiteX3" fmla="*/ 1434518 w 1845578"/>
              <a:gd name="connsiteY3" fmla="*/ 0 h 411061"/>
              <a:gd name="connsiteX4" fmla="*/ 0 w 1845578"/>
              <a:gd name="connsiteY4" fmla="*/ 25167 h 411061"/>
              <a:gd name="connsiteX0" fmla="*/ 0 w 1845578"/>
              <a:gd name="connsiteY0" fmla="*/ 0 h 385894"/>
              <a:gd name="connsiteX1" fmla="*/ 8389 w 1845578"/>
              <a:gd name="connsiteY1" fmla="*/ 385894 h 385894"/>
              <a:gd name="connsiteX2" fmla="*/ 1845578 w 1845578"/>
              <a:gd name="connsiteY2" fmla="*/ 377505 h 385894"/>
              <a:gd name="connsiteX3" fmla="*/ 1459685 w 1845578"/>
              <a:gd name="connsiteY3" fmla="*/ 0 h 385894"/>
              <a:gd name="connsiteX4" fmla="*/ 0 w 1845578"/>
              <a:gd name="connsiteY4" fmla="*/ 0 h 3858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5578" h="385894">
                <a:moveTo>
                  <a:pt x="0" y="0"/>
                </a:moveTo>
                <a:lnTo>
                  <a:pt x="8389" y="385894"/>
                </a:lnTo>
                <a:lnTo>
                  <a:pt x="1845578" y="377505"/>
                </a:lnTo>
                <a:lnTo>
                  <a:pt x="1459685" y="0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5" name="Vrije vorm 44"/>
          <p:cNvSpPr/>
          <p:nvPr/>
        </p:nvSpPr>
        <p:spPr>
          <a:xfrm>
            <a:off x="6590950" y="3053593"/>
            <a:ext cx="1795244" cy="360726"/>
          </a:xfrm>
          <a:custGeom>
            <a:avLst/>
            <a:gdLst>
              <a:gd name="connsiteX0" fmla="*/ 0 w 1795244"/>
              <a:gd name="connsiteY0" fmla="*/ 0 h 360726"/>
              <a:gd name="connsiteX1" fmla="*/ 0 w 1795244"/>
              <a:gd name="connsiteY1" fmla="*/ 360726 h 360726"/>
              <a:gd name="connsiteX2" fmla="*/ 1451296 w 1795244"/>
              <a:gd name="connsiteY2" fmla="*/ 352337 h 360726"/>
              <a:gd name="connsiteX3" fmla="*/ 1795244 w 1795244"/>
              <a:gd name="connsiteY3" fmla="*/ 8389 h 360726"/>
              <a:gd name="connsiteX4" fmla="*/ 0 w 1795244"/>
              <a:gd name="connsiteY4" fmla="*/ 0 h 3607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95244" h="360726">
                <a:moveTo>
                  <a:pt x="0" y="0"/>
                </a:moveTo>
                <a:lnTo>
                  <a:pt x="0" y="360726"/>
                </a:lnTo>
                <a:lnTo>
                  <a:pt x="1451296" y="352337"/>
                </a:lnTo>
                <a:lnTo>
                  <a:pt x="1795244" y="8389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62" name="Rechte verbindingslijn 61"/>
          <p:cNvCxnSpPr/>
          <p:nvPr/>
        </p:nvCxnSpPr>
        <p:spPr>
          <a:xfrm>
            <a:off x="6588651" y="1973725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Rechte verbindingslijn 62"/>
          <p:cNvCxnSpPr/>
          <p:nvPr/>
        </p:nvCxnSpPr>
        <p:spPr>
          <a:xfrm>
            <a:off x="6588651" y="2679403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Rechte verbindingslijn 63"/>
          <p:cNvCxnSpPr/>
          <p:nvPr/>
        </p:nvCxnSpPr>
        <p:spPr>
          <a:xfrm>
            <a:off x="6588651" y="3385081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Rechte verbindingslijn 64"/>
          <p:cNvCxnSpPr/>
          <p:nvPr/>
        </p:nvCxnSpPr>
        <p:spPr>
          <a:xfrm>
            <a:off x="6588651" y="4090759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Rechte verbindingslijn 65"/>
          <p:cNvCxnSpPr/>
          <p:nvPr/>
        </p:nvCxnSpPr>
        <p:spPr>
          <a:xfrm>
            <a:off x="6588651" y="4796437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Rechte verbindingslijn 66"/>
          <p:cNvCxnSpPr/>
          <p:nvPr/>
        </p:nvCxnSpPr>
        <p:spPr>
          <a:xfrm>
            <a:off x="7308731" y="1973725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Rechte verbindingslijn 67"/>
          <p:cNvCxnSpPr/>
          <p:nvPr/>
        </p:nvCxnSpPr>
        <p:spPr>
          <a:xfrm>
            <a:off x="8028811" y="1973725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Rechte verbindingslijn 68"/>
          <p:cNvCxnSpPr/>
          <p:nvPr/>
        </p:nvCxnSpPr>
        <p:spPr>
          <a:xfrm>
            <a:off x="8748891" y="1973725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Rechte verbindingslijn 69"/>
          <p:cNvCxnSpPr/>
          <p:nvPr/>
        </p:nvCxnSpPr>
        <p:spPr>
          <a:xfrm>
            <a:off x="9468971" y="1973725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Rechte verbindingslijn 70"/>
          <p:cNvCxnSpPr/>
          <p:nvPr/>
        </p:nvCxnSpPr>
        <p:spPr>
          <a:xfrm>
            <a:off x="10189051" y="1973725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kstvak 71"/>
          <p:cNvSpPr txBox="1"/>
          <p:nvPr/>
        </p:nvSpPr>
        <p:spPr>
          <a:xfrm>
            <a:off x="8281803" y="5939988"/>
            <a:ext cx="2268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hoeveelheid × 1.000</a:t>
            </a:r>
          </a:p>
        </p:txBody>
      </p:sp>
      <p:sp>
        <p:nvSpPr>
          <p:cNvPr id="73" name="Tekstvak 72"/>
          <p:cNvSpPr txBox="1"/>
          <p:nvPr/>
        </p:nvSpPr>
        <p:spPr>
          <a:xfrm rot="16200000">
            <a:off x="5823429" y="2177198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prijs</a:t>
            </a:r>
          </a:p>
        </p:txBody>
      </p:sp>
      <p:sp>
        <p:nvSpPr>
          <p:cNvPr id="74" name="Tekstvak 73"/>
          <p:cNvSpPr txBox="1"/>
          <p:nvPr/>
        </p:nvSpPr>
        <p:spPr>
          <a:xfrm>
            <a:off x="6279129" y="461146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75" name="Tekstvak 74"/>
          <p:cNvSpPr txBox="1"/>
          <p:nvPr/>
        </p:nvSpPr>
        <p:spPr>
          <a:xfrm>
            <a:off x="6279129" y="391043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76" name="Tekstvak 75"/>
          <p:cNvSpPr txBox="1"/>
          <p:nvPr/>
        </p:nvSpPr>
        <p:spPr>
          <a:xfrm>
            <a:off x="6279129" y="320059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77" name="Tekstvak 76"/>
          <p:cNvSpPr txBox="1"/>
          <p:nvPr/>
        </p:nvSpPr>
        <p:spPr>
          <a:xfrm>
            <a:off x="6279129" y="249662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78" name="Tekstvak 77"/>
          <p:cNvSpPr txBox="1"/>
          <p:nvPr/>
        </p:nvSpPr>
        <p:spPr>
          <a:xfrm>
            <a:off x="6279129" y="179853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79" name="Tekstvak 78"/>
          <p:cNvSpPr txBox="1"/>
          <p:nvPr/>
        </p:nvSpPr>
        <p:spPr>
          <a:xfrm>
            <a:off x="7151355" y="551870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80" name="Tekstvak 79"/>
          <p:cNvSpPr txBox="1"/>
          <p:nvPr/>
        </p:nvSpPr>
        <p:spPr>
          <a:xfrm>
            <a:off x="7881547" y="551870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81" name="Tekstvak 80"/>
          <p:cNvSpPr txBox="1"/>
          <p:nvPr/>
        </p:nvSpPr>
        <p:spPr>
          <a:xfrm>
            <a:off x="8594007" y="551870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82" name="Tekstvak 81"/>
          <p:cNvSpPr txBox="1"/>
          <p:nvPr/>
        </p:nvSpPr>
        <p:spPr>
          <a:xfrm>
            <a:off x="9321707" y="551870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83" name="Tekstvak 82"/>
          <p:cNvSpPr txBox="1"/>
          <p:nvPr/>
        </p:nvSpPr>
        <p:spPr>
          <a:xfrm>
            <a:off x="9973011" y="5518709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10</a:t>
            </a:r>
          </a:p>
        </p:txBody>
      </p:sp>
      <p:sp>
        <p:nvSpPr>
          <p:cNvPr id="85" name="Rechthoek 84"/>
          <p:cNvSpPr/>
          <p:nvPr/>
        </p:nvSpPr>
        <p:spPr>
          <a:xfrm>
            <a:off x="6880960" y="2005600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v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87" name="Rechthoek 86"/>
          <p:cNvSpPr/>
          <p:nvPr/>
        </p:nvSpPr>
        <p:spPr>
          <a:xfrm>
            <a:off x="9856342" y="2135365"/>
            <a:ext cx="5004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Q’</a:t>
            </a:r>
            <a:r>
              <a:rPr lang="nl-NL" baseline="-25000" dirty="0" err="1">
                <a:solidFill>
                  <a:schemeClr val="bg1"/>
                </a:solidFill>
              </a:rPr>
              <a:t>a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88" name="Rechte verbindingslijn 87"/>
          <p:cNvCxnSpPr/>
          <p:nvPr/>
        </p:nvCxnSpPr>
        <p:spPr>
          <a:xfrm>
            <a:off x="6596673" y="2326564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Rechte verbindingslijn 88"/>
          <p:cNvCxnSpPr/>
          <p:nvPr/>
        </p:nvCxnSpPr>
        <p:spPr>
          <a:xfrm>
            <a:off x="6596673" y="3032242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Rechte verbindingslijn 89"/>
          <p:cNvCxnSpPr/>
          <p:nvPr/>
        </p:nvCxnSpPr>
        <p:spPr>
          <a:xfrm>
            <a:off x="6596673" y="3737920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Rechte verbindingslijn 90"/>
          <p:cNvCxnSpPr/>
          <p:nvPr/>
        </p:nvCxnSpPr>
        <p:spPr>
          <a:xfrm>
            <a:off x="6596673" y="4443598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Rechte verbindingslijn 91"/>
          <p:cNvCxnSpPr/>
          <p:nvPr/>
        </p:nvCxnSpPr>
        <p:spPr>
          <a:xfrm>
            <a:off x="6596673" y="5149276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Rechte verbindingslijn 92"/>
          <p:cNvCxnSpPr/>
          <p:nvPr/>
        </p:nvCxnSpPr>
        <p:spPr>
          <a:xfrm>
            <a:off x="6588651" y="1973725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4" name="Rechte verbindingslijn 93"/>
          <p:cNvCxnSpPr/>
          <p:nvPr/>
        </p:nvCxnSpPr>
        <p:spPr>
          <a:xfrm flipH="1">
            <a:off x="6588651" y="5502117"/>
            <a:ext cx="359201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5" name="Rechte verbindingslijn 94"/>
          <p:cNvCxnSpPr/>
          <p:nvPr/>
        </p:nvCxnSpPr>
        <p:spPr>
          <a:xfrm>
            <a:off x="6948691" y="1981824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Rechte verbindingslijn 95"/>
          <p:cNvCxnSpPr/>
          <p:nvPr/>
        </p:nvCxnSpPr>
        <p:spPr>
          <a:xfrm>
            <a:off x="7668771" y="1981824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Rechte verbindingslijn 96"/>
          <p:cNvCxnSpPr/>
          <p:nvPr/>
        </p:nvCxnSpPr>
        <p:spPr>
          <a:xfrm>
            <a:off x="8388851" y="1981824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Rechte verbindingslijn 97"/>
          <p:cNvCxnSpPr/>
          <p:nvPr/>
        </p:nvCxnSpPr>
        <p:spPr>
          <a:xfrm>
            <a:off x="9108931" y="1981824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Rechte verbindingslijn 98"/>
          <p:cNvCxnSpPr/>
          <p:nvPr/>
        </p:nvCxnSpPr>
        <p:spPr>
          <a:xfrm>
            <a:off x="9829011" y="1981824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Rechthoek 100"/>
          <p:cNvSpPr/>
          <p:nvPr/>
        </p:nvSpPr>
        <p:spPr>
          <a:xfrm>
            <a:off x="8869159" y="1896099"/>
            <a:ext cx="4491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a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58" name="Vrije vorm 57"/>
          <p:cNvSpPr/>
          <p:nvPr/>
        </p:nvSpPr>
        <p:spPr>
          <a:xfrm>
            <a:off x="8025469" y="3053593"/>
            <a:ext cx="369115" cy="696286"/>
          </a:xfrm>
          <a:custGeom>
            <a:avLst/>
            <a:gdLst>
              <a:gd name="connsiteX0" fmla="*/ 360726 w 369115"/>
              <a:gd name="connsiteY0" fmla="*/ 0 h 696286"/>
              <a:gd name="connsiteX1" fmla="*/ 0 w 369115"/>
              <a:gd name="connsiteY1" fmla="*/ 327170 h 696286"/>
              <a:gd name="connsiteX2" fmla="*/ 369115 w 369115"/>
              <a:gd name="connsiteY2" fmla="*/ 696286 h 696286"/>
              <a:gd name="connsiteX3" fmla="*/ 360726 w 369115"/>
              <a:gd name="connsiteY3" fmla="*/ 0 h 696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9115" h="696286">
                <a:moveTo>
                  <a:pt x="360726" y="0"/>
                </a:moveTo>
                <a:lnTo>
                  <a:pt x="0" y="327170"/>
                </a:lnTo>
                <a:lnTo>
                  <a:pt x="369115" y="696286"/>
                </a:lnTo>
                <a:lnTo>
                  <a:pt x="360726" y="0"/>
                </a:lnTo>
                <a:close/>
              </a:path>
            </a:pathLst>
          </a:cu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3" name="Rechte verbindingslijn 2"/>
          <p:cNvCxnSpPr/>
          <p:nvPr/>
        </p:nvCxnSpPr>
        <p:spPr>
          <a:xfrm>
            <a:off x="6606183" y="3412459"/>
            <a:ext cx="1275364" cy="1426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7" name="Rechte verbindingslijn 46"/>
          <p:cNvCxnSpPr/>
          <p:nvPr/>
        </p:nvCxnSpPr>
        <p:spPr>
          <a:xfrm>
            <a:off x="6625233" y="3743924"/>
            <a:ext cx="1656570" cy="0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6" name="Rechte verbindingslijn 45"/>
          <p:cNvCxnSpPr/>
          <p:nvPr/>
        </p:nvCxnSpPr>
        <p:spPr>
          <a:xfrm>
            <a:off x="8019864" y="3454639"/>
            <a:ext cx="2096" cy="2047478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4" name="Rechte verbindingslijn 53"/>
          <p:cNvCxnSpPr/>
          <p:nvPr/>
        </p:nvCxnSpPr>
        <p:spPr>
          <a:xfrm>
            <a:off x="6625233" y="3061944"/>
            <a:ext cx="1656570" cy="0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Welvaartseffecten</a:t>
            </a:r>
            <a:endParaRPr lang="nl-NL" dirty="0"/>
          </a:p>
        </p:txBody>
      </p:sp>
      <p:sp>
        <p:nvSpPr>
          <p:cNvPr id="43" name="Tijdelijke aanduiding voor inhoud 4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sz="1800" dirty="0" err="1"/>
              <a:t>Q</a:t>
            </a:r>
            <a:r>
              <a:rPr lang="nl-NL" sz="1800" baseline="-25000" dirty="0" err="1"/>
              <a:t>v</a:t>
            </a:r>
            <a:r>
              <a:rPr lang="nl-NL" sz="1800" dirty="0"/>
              <a:t> = -2P + 10</a:t>
            </a:r>
          </a:p>
          <a:p>
            <a:pPr marL="0" indent="0">
              <a:buNone/>
            </a:pPr>
            <a:r>
              <a:rPr lang="nl-NL" sz="1800" dirty="0" err="1"/>
              <a:t>Q</a:t>
            </a:r>
            <a:r>
              <a:rPr lang="nl-NL" sz="1800" baseline="-25000" dirty="0" err="1"/>
              <a:t>a</a:t>
            </a:r>
            <a:r>
              <a:rPr lang="nl-NL" sz="1800" dirty="0"/>
              <a:t> = 2P – 2</a:t>
            </a:r>
          </a:p>
          <a:p>
            <a:pPr marL="0" indent="0">
              <a:buNone/>
            </a:pPr>
            <a:r>
              <a:rPr lang="nl-NL" sz="1800" dirty="0" err="1"/>
              <a:t>Q’</a:t>
            </a:r>
            <a:r>
              <a:rPr lang="nl-NL" sz="1800" baseline="-25000" dirty="0" err="1"/>
              <a:t>a</a:t>
            </a:r>
            <a:r>
              <a:rPr lang="nl-NL" sz="1800" dirty="0"/>
              <a:t> = 2P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sz="2400" dirty="0"/>
              <a:t>OS: - 5000</a:t>
            </a:r>
          </a:p>
          <a:p>
            <a:pPr marL="0" indent="0">
              <a:buNone/>
            </a:pPr>
            <a:r>
              <a:rPr lang="nl-NL" sz="2400" dirty="0"/>
              <a:t>CS: + 2250</a:t>
            </a:r>
          </a:p>
          <a:p>
            <a:pPr marL="0" indent="0">
              <a:buNone/>
            </a:pPr>
            <a:r>
              <a:rPr lang="nl-NL" sz="2400" dirty="0"/>
              <a:t>PS: + 2250</a:t>
            </a:r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r>
              <a:rPr lang="nl-NL" sz="2400" dirty="0"/>
              <a:t>HBD / welvaartsverlies:</a:t>
            </a:r>
          </a:p>
          <a:p>
            <a:pPr marL="0" indent="0">
              <a:buNone/>
            </a:pPr>
            <a:r>
              <a:rPr lang="nl-NL" sz="2400" dirty="0"/>
              <a:t>½ </a:t>
            </a:r>
            <a:r>
              <a:rPr lang="nl-NL" dirty="0"/>
              <a:t>×</a:t>
            </a:r>
            <a:r>
              <a:rPr lang="nl-NL" sz="2400" dirty="0" smtClean="0"/>
              <a:t> </a:t>
            </a:r>
            <a:r>
              <a:rPr lang="nl-NL" sz="2400" dirty="0"/>
              <a:t>1 </a:t>
            </a:r>
            <a:r>
              <a:rPr lang="nl-NL" dirty="0"/>
              <a:t>×</a:t>
            </a:r>
            <a:r>
              <a:rPr lang="nl-NL" sz="2400" dirty="0" smtClean="0"/>
              <a:t> </a:t>
            </a:r>
            <a:r>
              <a:rPr lang="nl-NL" sz="2400" dirty="0"/>
              <a:t>1000 = 500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59" name="Tekstvak 58"/>
          <p:cNvSpPr txBox="1"/>
          <p:nvPr/>
        </p:nvSpPr>
        <p:spPr>
          <a:xfrm>
            <a:off x="6069536" y="3224134"/>
            <a:ext cx="3690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 dirty="0">
                <a:solidFill>
                  <a:srgbClr val="C00000"/>
                </a:solidFill>
              </a:rPr>
              <a:t>p</a:t>
            </a:r>
            <a:r>
              <a:rPr lang="nl-NL" sz="1600" b="1" baseline="-25000" dirty="0">
                <a:solidFill>
                  <a:srgbClr val="C00000"/>
                </a:solidFill>
              </a:rPr>
              <a:t>o</a:t>
            </a:r>
            <a:endParaRPr lang="nl-NL" b="1" baseline="-25000" dirty="0">
              <a:solidFill>
                <a:srgbClr val="C00000"/>
              </a:solidFill>
            </a:endParaRPr>
          </a:p>
        </p:txBody>
      </p:sp>
      <p:sp>
        <p:nvSpPr>
          <p:cNvPr id="60" name="Tekstvak 59"/>
          <p:cNvSpPr txBox="1"/>
          <p:nvPr/>
        </p:nvSpPr>
        <p:spPr>
          <a:xfrm>
            <a:off x="6074316" y="3558023"/>
            <a:ext cx="3529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 dirty="0">
                <a:solidFill>
                  <a:srgbClr val="0070C0"/>
                </a:solidFill>
              </a:rPr>
              <a:t>p</a:t>
            </a:r>
            <a:r>
              <a:rPr lang="nl-NL" sz="1600" b="1" baseline="-25000" dirty="0">
                <a:solidFill>
                  <a:srgbClr val="0070C0"/>
                </a:solidFill>
              </a:rPr>
              <a:t>c</a:t>
            </a:r>
            <a:endParaRPr lang="nl-NL" b="1" baseline="-25000" dirty="0">
              <a:solidFill>
                <a:srgbClr val="0070C0"/>
              </a:solidFill>
            </a:endParaRPr>
          </a:p>
        </p:txBody>
      </p:sp>
      <p:sp>
        <p:nvSpPr>
          <p:cNvPr id="61" name="Tekstvak 60"/>
          <p:cNvSpPr txBox="1"/>
          <p:nvPr/>
        </p:nvSpPr>
        <p:spPr>
          <a:xfrm>
            <a:off x="6074316" y="2844015"/>
            <a:ext cx="3690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 dirty="0">
                <a:solidFill>
                  <a:schemeClr val="accent6">
                    <a:lumMod val="75000"/>
                  </a:schemeClr>
                </a:solidFill>
              </a:rPr>
              <a:t>p</a:t>
            </a:r>
            <a:r>
              <a:rPr lang="nl-NL" sz="1600" b="1" baseline="-25000" dirty="0">
                <a:solidFill>
                  <a:schemeClr val="accent6">
                    <a:lumMod val="75000"/>
                  </a:schemeClr>
                </a:solidFill>
              </a:rPr>
              <a:t>p</a:t>
            </a:r>
            <a:endParaRPr lang="nl-NL" b="1" baseline="-25000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86" name="Rechte verbindingslijn 85"/>
          <p:cNvCxnSpPr/>
          <p:nvPr/>
        </p:nvCxnSpPr>
        <p:spPr>
          <a:xfrm flipV="1">
            <a:off x="6610350" y="1995904"/>
            <a:ext cx="3570317" cy="3477796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00" name="Rechte verbindingslijn 99"/>
          <p:cNvCxnSpPr/>
          <p:nvPr/>
        </p:nvCxnSpPr>
        <p:spPr>
          <a:xfrm flipV="1">
            <a:off x="6597650" y="1981200"/>
            <a:ext cx="2870200" cy="2813051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84" name="Rechte verbindingslijn 83"/>
          <p:cNvCxnSpPr/>
          <p:nvPr/>
        </p:nvCxnSpPr>
        <p:spPr>
          <a:xfrm>
            <a:off x="6588651" y="1973725"/>
            <a:ext cx="3600400" cy="352839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02" name="Ovaal 101"/>
          <p:cNvSpPr/>
          <p:nvPr/>
        </p:nvSpPr>
        <p:spPr>
          <a:xfrm>
            <a:off x="7967793" y="3328681"/>
            <a:ext cx="119609" cy="11960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103" name="Ovaal 102"/>
          <p:cNvSpPr/>
          <p:nvPr/>
        </p:nvSpPr>
        <p:spPr>
          <a:xfrm>
            <a:off x="8332877" y="3685531"/>
            <a:ext cx="119609" cy="119609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7638465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6" presetClass="emph" presetSubtype="0" repeatCount="1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 tmFilter="0, 0; .2, .5; .8, .5; 1, 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250" autoRev="1" fill="hold"/>
                                        <p:tgtEl>
                                          <p:spTgt spid="5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44" grpId="0" animBg="1"/>
      <p:bldP spid="45" grpId="0" animBg="1"/>
      <p:bldP spid="58" grpId="0" animBg="1"/>
      <p:bldP spid="58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ndertitel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Denk aan </a:t>
            </a:r>
            <a:r>
              <a:rPr lang="nl-NL" i="1" dirty="0" smtClean="0"/>
              <a:t>huursubsidie</a:t>
            </a:r>
            <a:r>
              <a:rPr lang="nl-NL" dirty="0" smtClean="0"/>
              <a:t> of </a:t>
            </a:r>
            <a:r>
              <a:rPr lang="nl-NL" i="1" dirty="0" smtClean="0"/>
              <a:t>subsidie bij aanschaf zonnepanelen</a:t>
            </a:r>
            <a:endParaRPr lang="nl-NL" i="1" dirty="0"/>
          </a:p>
        </p:txBody>
      </p:sp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Deel 3 – Subsidie via de consument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18239297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consumentensubsidie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l-NL" sz="2000" dirty="0" smtClean="0"/>
              <a:t>Rechtstreeks geld naar consument</a:t>
            </a:r>
          </a:p>
          <a:p>
            <a:pPr lvl="1"/>
            <a:r>
              <a:rPr lang="nl-NL" dirty="0" smtClean="0"/>
              <a:t>Meestal te lastig</a:t>
            </a:r>
          </a:p>
          <a:p>
            <a:endParaRPr lang="nl-NL" sz="2000" dirty="0"/>
          </a:p>
          <a:p>
            <a:r>
              <a:rPr lang="nl-NL" sz="2000" dirty="0" smtClean="0"/>
              <a:t>Invloed op gedrag consument = </a:t>
            </a:r>
            <a:r>
              <a:rPr lang="nl-NL" sz="2000" dirty="0" err="1" smtClean="0"/>
              <a:t>Q</a:t>
            </a:r>
            <a:r>
              <a:rPr lang="nl-NL" sz="2000" baseline="-25000" dirty="0" err="1" smtClean="0"/>
              <a:t>v</a:t>
            </a:r>
            <a:r>
              <a:rPr lang="nl-NL" sz="2000" dirty="0" smtClean="0"/>
              <a:t>-lijn</a:t>
            </a:r>
          </a:p>
          <a:p>
            <a:endParaRPr lang="nl-NL" sz="2000" dirty="0"/>
          </a:p>
          <a:p>
            <a:r>
              <a:rPr lang="nl-NL" sz="2000" dirty="0" smtClean="0"/>
              <a:t>Consument bereid om méér uit te geven</a:t>
            </a:r>
          </a:p>
          <a:p>
            <a:pPr lvl="1"/>
            <a:r>
              <a:rPr lang="nl-NL" dirty="0" err="1" smtClean="0"/>
              <a:t>Q</a:t>
            </a:r>
            <a:r>
              <a:rPr lang="nl-NL" baseline="-25000" dirty="0" err="1" smtClean="0"/>
              <a:t>v</a:t>
            </a:r>
            <a:r>
              <a:rPr lang="nl-NL" dirty="0" smtClean="0"/>
              <a:t>-lijn</a:t>
            </a:r>
            <a:r>
              <a:rPr lang="nl-NL" dirty="0"/>
              <a:t> </a:t>
            </a:r>
            <a:r>
              <a:rPr lang="nl-NL" dirty="0" smtClean="0"/>
              <a:t>naar boven.</a:t>
            </a:r>
            <a:endParaRPr lang="nl-NL" dirty="0"/>
          </a:p>
        </p:txBody>
      </p:sp>
      <p:cxnSp>
        <p:nvCxnSpPr>
          <p:cNvPr id="7" name="Rechte verbindingslijn 6"/>
          <p:cNvCxnSpPr/>
          <p:nvPr/>
        </p:nvCxnSpPr>
        <p:spPr>
          <a:xfrm>
            <a:off x="6588651" y="1973725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>
            <a:off x="6588651" y="2679403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6588651" y="3385081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6588651" y="4090759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6588651" y="4796437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7308731" y="1973725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8028811" y="1973725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8748891" y="1973725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/>
          <p:cNvCxnSpPr/>
          <p:nvPr/>
        </p:nvCxnSpPr>
        <p:spPr>
          <a:xfrm>
            <a:off x="9468971" y="1973725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/>
          <p:cNvCxnSpPr/>
          <p:nvPr/>
        </p:nvCxnSpPr>
        <p:spPr>
          <a:xfrm>
            <a:off x="10189051" y="1973725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kstvak 16"/>
          <p:cNvSpPr txBox="1"/>
          <p:nvPr/>
        </p:nvSpPr>
        <p:spPr>
          <a:xfrm>
            <a:off x="8281803" y="5939988"/>
            <a:ext cx="2268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hoeveelheid × 1.000</a:t>
            </a:r>
          </a:p>
        </p:txBody>
      </p:sp>
      <p:sp>
        <p:nvSpPr>
          <p:cNvPr id="18" name="Tekstvak 17"/>
          <p:cNvSpPr txBox="1"/>
          <p:nvPr/>
        </p:nvSpPr>
        <p:spPr>
          <a:xfrm rot="16200000">
            <a:off x="5422679" y="2504999"/>
            <a:ext cx="1409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chemeClr val="bg1"/>
                </a:solidFill>
              </a:rPr>
              <a:t>prijs (× 100)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9" name="Tekstvak 18"/>
          <p:cNvSpPr txBox="1"/>
          <p:nvPr/>
        </p:nvSpPr>
        <p:spPr>
          <a:xfrm>
            <a:off x="6279129" y="461146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20" name="Tekstvak 19"/>
          <p:cNvSpPr txBox="1"/>
          <p:nvPr/>
        </p:nvSpPr>
        <p:spPr>
          <a:xfrm>
            <a:off x="6279129" y="391043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1" name="Tekstvak 20"/>
          <p:cNvSpPr txBox="1"/>
          <p:nvPr/>
        </p:nvSpPr>
        <p:spPr>
          <a:xfrm>
            <a:off x="6279129" y="320059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22" name="Tekstvak 21"/>
          <p:cNvSpPr txBox="1"/>
          <p:nvPr/>
        </p:nvSpPr>
        <p:spPr>
          <a:xfrm>
            <a:off x="6279129" y="249662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23" name="Tekstvak 22"/>
          <p:cNvSpPr txBox="1"/>
          <p:nvPr/>
        </p:nvSpPr>
        <p:spPr>
          <a:xfrm>
            <a:off x="6279129" y="179853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24" name="Tekstvak 23"/>
          <p:cNvSpPr txBox="1"/>
          <p:nvPr/>
        </p:nvSpPr>
        <p:spPr>
          <a:xfrm>
            <a:off x="7151355" y="551870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5" name="Tekstvak 24"/>
          <p:cNvSpPr txBox="1"/>
          <p:nvPr/>
        </p:nvSpPr>
        <p:spPr>
          <a:xfrm>
            <a:off x="7881547" y="551870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26" name="Tekstvak 25"/>
          <p:cNvSpPr txBox="1"/>
          <p:nvPr/>
        </p:nvSpPr>
        <p:spPr>
          <a:xfrm>
            <a:off x="8594007" y="551870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27" name="Tekstvak 26"/>
          <p:cNvSpPr txBox="1"/>
          <p:nvPr/>
        </p:nvSpPr>
        <p:spPr>
          <a:xfrm>
            <a:off x="9321707" y="551870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28" name="Tekstvak 27"/>
          <p:cNvSpPr txBox="1"/>
          <p:nvPr/>
        </p:nvSpPr>
        <p:spPr>
          <a:xfrm>
            <a:off x="9973011" y="5518709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10</a:t>
            </a:r>
          </a:p>
        </p:txBody>
      </p:sp>
      <p:cxnSp>
        <p:nvCxnSpPr>
          <p:cNvPr id="29" name="Rechte verbindingslijn 28"/>
          <p:cNvCxnSpPr/>
          <p:nvPr/>
        </p:nvCxnSpPr>
        <p:spPr>
          <a:xfrm>
            <a:off x="6588651" y="1973725"/>
            <a:ext cx="3600400" cy="3528392"/>
          </a:xfrm>
          <a:prstGeom prst="line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0" name="Rechthoek 29"/>
          <p:cNvSpPr/>
          <p:nvPr/>
        </p:nvSpPr>
        <p:spPr>
          <a:xfrm>
            <a:off x="6880960" y="2005600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v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2" name="Rechthoek 31"/>
          <p:cNvSpPr/>
          <p:nvPr/>
        </p:nvSpPr>
        <p:spPr>
          <a:xfrm>
            <a:off x="7442373" y="1917767"/>
            <a:ext cx="4924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 smtClean="0">
                <a:solidFill>
                  <a:schemeClr val="bg1"/>
                </a:solidFill>
              </a:rPr>
              <a:t>Q’</a:t>
            </a:r>
            <a:r>
              <a:rPr lang="nl-NL" baseline="-25000" dirty="0" err="1" smtClean="0">
                <a:solidFill>
                  <a:schemeClr val="bg1"/>
                </a:solidFill>
              </a:rPr>
              <a:t>v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33" name="Rechte verbindingslijn 32"/>
          <p:cNvCxnSpPr/>
          <p:nvPr/>
        </p:nvCxnSpPr>
        <p:spPr>
          <a:xfrm>
            <a:off x="6596673" y="2326564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Rechte verbindingslijn 33"/>
          <p:cNvCxnSpPr/>
          <p:nvPr/>
        </p:nvCxnSpPr>
        <p:spPr>
          <a:xfrm>
            <a:off x="6596673" y="3032242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Rechte verbindingslijn 34"/>
          <p:cNvCxnSpPr/>
          <p:nvPr/>
        </p:nvCxnSpPr>
        <p:spPr>
          <a:xfrm>
            <a:off x="6596673" y="3737920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Rechte verbindingslijn 35"/>
          <p:cNvCxnSpPr/>
          <p:nvPr/>
        </p:nvCxnSpPr>
        <p:spPr>
          <a:xfrm>
            <a:off x="6596673" y="4443598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Rechte verbindingslijn 36"/>
          <p:cNvCxnSpPr/>
          <p:nvPr/>
        </p:nvCxnSpPr>
        <p:spPr>
          <a:xfrm>
            <a:off x="6596673" y="5149276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Rechte verbindingslijn 37"/>
          <p:cNvCxnSpPr/>
          <p:nvPr/>
        </p:nvCxnSpPr>
        <p:spPr>
          <a:xfrm>
            <a:off x="6588651" y="1973725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9" name="Rechte verbindingslijn 38"/>
          <p:cNvCxnSpPr/>
          <p:nvPr/>
        </p:nvCxnSpPr>
        <p:spPr>
          <a:xfrm flipH="1">
            <a:off x="6588651" y="5502117"/>
            <a:ext cx="359201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0" name="Rechte verbindingslijn 39"/>
          <p:cNvCxnSpPr/>
          <p:nvPr/>
        </p:nvCxnSpPr>
        <p:spPr>
          <a:xfrm>
            <a:off x="6948691" y="1981824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Rechte verbindingslijn 40"/>
          <p:cNvCxnSpPr/>
          <p:nvPr/>
        </p:nvCxnSpPr>
        <p:spPr>
          <a:xfrm>
            <a:off x="7668771" y="1981824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Rechte verbindingslijn 41"/>
          <p:cNvCxnSpPr/>
          <p:nvPr/>
        </p:nvCxnSpPr>
        <p:spPr>
          <a:xfrm>
            <a:off x="8388851" y="1981824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Rechte verbindingslijn 42"/>
          <p:cNvCxnSpPr/>
          <p:nvPr/>
        </p:nvCxnSpPr>
        <p:spPr>
          <a:xfrm>
            <a:off x="9108931" y="1981824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Rechte verbindingslijn 43"/>
          <p:cNvCxnSpPr/>
          <p:nvPr/>
        </p:nvCxnSpPr>
        <p:spPr>
          <a:xfrm>
            <a:off x="9829011" y="1981824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Rechte verbindingslijn 44"/>
          <p:cNvCxnSpPr/>
          <p:nvPr/>
        </p:nvCxnSpPr>
        <p:spPr>
          <a:xfrm flipV="1">
            <a:off x="6597650" y="1981200"/>
            <a:ext cx="2870200" cy="281305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6" name="Rechthoek 45"/>
          <p:cNvSpPr/>
          <p:nvPr/>
        </p:nvSpPr>
        <p:spPr>
          <a:xfrm>
            <a:off x="8869159" y="1896099"/>
            <a:ext cx="4491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a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49" name="Rechte verbindingslijn 48"/>
          <p:cNvCxnSpPr/>
          <p:nvPr/>
        </p:nvCxnSpPr>
        <p:spPr>
          <a:xfrm>
            <a:off x="7343549" y="2703215"/>
            <a:ext cx="2839655" cy="2785368"/>
          </a:xfrm>
          <a:prstGeom prst="line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48" name="Ovaal 47"/>
          <p:cNvSpPr/>
          <p:nvPr/>
        </p:nvSpPr>
        <p:spPr>
          <a:xfrm>
            <a:off x="8336394" y="2981961"/>
            <a:ext cx="119609" cy="119609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47" name="Ovaal 46"/>
          <p:cNvSpPr/>
          <p:nvPr/>
        </p:nvSpPr>
        <p:spPr>
          <a:xfrm>
            <a:off x="7967793" y="3328681"/>
            <a:ext cx="119609" cy="11960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0119232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2.22222E-6 L -0.00078 -0.10278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" y="-5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4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consumentensubsidie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spcAft>
                <a:spcPts val="0"/>
              </a:spcAft>
              <a:buNone/>
              <a:tabLst>
                <a:tab pos="2155825" algn="l"/>
              </a:tabLst>
            </a:pPr>
            <a:r>
              <a:rPr lang="nl-NL" sz="2000" dirty="0" smtClean="0"/>
              <a:t>Sociale woningmarkt:</a:t>
            </a:r>
            <a:br>
              <a:rPr lang="nl-NL" sz="2000" dirty="0" smtClean="0"/>
            </a:br>
            <a:r>
              <a:rPr lang="nl-NL" sz="2000" dirty="0" err="1" smtClean="0"/>
              <a:t>Q</a:t>
            </a:r>
            <a:r>
              <a:rPr lang="nl-NL" sz="2000" baseline="-25000" dirty="0" err="1" smtClean="0"/>
              <a:t>v</a:t>
            </a:r>
            <a:r>
              <a:rPr lang="nl-NL" sz="2000" dirty="0" smtClean="0"/>
              <a:t> </a:t>
            </a:r>
            <a:r>
              <a:rPr lang="nl-NL" sz="2000" dirty="0"/>
              <a:t>= -2P + </a:t>
            </a:r>
            <a:r>
              <a:rPr lang="nl-NL" sz="2000" dirty="0" smtClean="0"/>
              <a:t>10	</a:t>
            </a:r>
            <a:r>
              <a:rPr lang="nl-NL" sz="1400" dirty="0" smtClean="0"/>
              <a:t>P = huur in € 100</a:t>
            </a:r>
            <a:endParaRPr lang="nl-NL" sz="1400" dirty="0"/>
          </a:p>
          <a:p>
            <a:pPr marL="0" indent="0">
              <a:spcBef>
                <a:spcPts val="0"/>
              </a:spcBef>
              <a:buNone/>
              <a:tabLst>
                <a:tab pos="2155825" algn="l"/>
              </a:tabLst>
            </a:pPr>
            <a:r>
              <a:rPr lang="nl-NL" sz="2000" dirty="0" err="1"/>
              <a:t>Q</a:t>
            </a:r>
            <a:r>
              <a:rPr lang="nl-NL" sz="2000" baseline="-25000" dirty="0" err="1"/>
              <a:t>a</a:t>
            </a:r>
            <a:r>
              <a:rPr lang="nl-NL" sz="2000" dirty="0"/>
              <a:t> = 2P – </a:t>
            </a:r>
            <a:r>
              <a:rPr lang="nl-NL" sz="2000" dirty="0" smtClean="0"/>
              <a:t>2	</a:t>
            </a:r>
            <a:r>
              <a:rPr lang="nl-NL" sz="1400" dirty="0" smtClean="0"/>
              <a:t>Q = aantal woningen ×1.000 </a:t>
            </a:r>
            <a:endParaRPr lang="nl-NL" sz="1400" dirty="0"/>
          </a:p>
          <a:p>
            <a:pPr marL="0" indent="0">
              <a:buNone/>
            </a:pPr>
            <a:r>
              <a:rPr lang="nl-NL" sz="2000" dirty="0" smtClean="0">
                <a:solidFill>
                  <a:srgbClr val="C00000"/>
                </a:solidFill>
              </a:rPr>
              <a:t>Dan: consumentensubsidie </a:t>
            </a:r>
            <a:r>
              <a:rPr lang="nl-NL" sz="2000" dirty="0">
                <a:solidFill>
                  <a:srgbClr val="C00000"/>
                </a:solidFill>
              </a:rPr>
              <a:t>van € </a:t>
            </a:r>
            <a:r>
              <a:rPr lang="nl-NL" sz="2000" dirty="0" smtClean="0">
                <a:solidFill>
                  <a:srgbClr val="C00000"/>
                </a:solidFill>
              </a:rPr>
              <a:t>100</a:t>
            </a:r>
            <a:endParaRPr lang="nl-NL" sz="2000" dirty="0"/>
          </a:p>
          <a:p>
            <a:pPr marL="0" indent="0">
              <a:spcBef>
                <a:spcPts val="900"/>
              </a:spcBef>
              <a:buNone/>
            </a:pPr>
            <a:r>
              <a:rPr lang="nl-NL" sz="2000" dirty="0" smtClean="0"/>
              <a:t>De vraaglijn gaat dan € 100 (1) omhoog:</a:t>
            </a:r>
          </a:p>
          <a:p>
            <a:pPr marL="0" indent="0">
              <a:buNone/>
            </a:pPr>
            <a:r>
              <a:rPr lang="nl-NL" sz="1800" dirty="0" err="1"/>
              <a:t>Q</a:t>
            </a:r>
            <a:r>
              <a:rPr lang="nl-NL" sz="1800" baseline="-25000" dirty="0" err="1"/>
              <a:t>v</a:t>
            </a:r>
            <a:r>
              <a:rPr lang="nl-NL" sz="1800" dirty="0"/>
              <a:t> = -2P + </a:t>
            </a:r>
            <a:r>
              <a:rPr lang="nl-NL" sz="1800" dirty="0" smtClean="0"/>
              <a:t>10</a:t>
            </a:r>
          </a:p>
          <a:p>
            <a:pPr marL="0" indent="0">
              <a:spcBef>
                <a:spcPts val="0"/>
              </a:spcBef>
              <a:buNone/>
            </a:pPr>
            <a:r>
              <a:rPr lang="nl-NL" sz="1800" dirty="0" smtClean="0"/>
              <a:t>2P = -Q + 10</a:t>
            </a:r>
          </a:p>
          <a:p>
            <a:pPr marL="0" indent="0">
              <a:spcBef>
                <a:spcPts val="0"/>
              </a:spcBef>
              <a:buNone/>
            </a:pPr>
            <a:r>
              <a:rPr lang="nl-NL" sz="1800" dirty="0" smtClean="0"/>
              <a:t>P = -</a:t>
            </a:r>
            <a:r>
              <a:rPr lang="nl-NL" sz="1800" baseline="30000" dirty="0" smtClean="0"/>
              <a:t>1</a:t>
            </a:r>
            <a:r>
              <a:rPr lang="nl-NL" sz="1800" dirty="0" smtClean="0"/>
              <a:t>/</a:t>
            </a:r>
            <a:r>
              <a:rPr lang="nl-NL" sz="1800" baseline="-25000" dirty="0" smtClean="0"/>
              <a:t>2</a:t>
            </a:r>
            <a:r>
              <a:rPr lang="nl-NL" sz="1800" dirty="0" smtClean="0"/>
              <a:t>Q + 5</a:t>
            </a:r>
            <a:endParaRPr lang="nl-NL" sz="1800" dirty="0"/>
          </a:p>
          <a:p>
            <a:pPr marL="0" indent="0">
              <a:spcBef>
                <a:spcPts val="0"/>
              </a:spcBef>
              <a:buNone/>
            </a:pPr>
            <a:r>
              <a:rPr lang="nl-NL" sz="1800" dirty="0"/>
              <a:t>P = -</a:t>
            </a:r>
            <a:r>
              <a:rPr lang="nl-NL" sz="1800" baseline="30000" dirty="0"/>
              <a:t>1</a:t>
            </a:r>
            <a:r>
              <a:rPr lang="nl-NL" sz="1800" dirty="0"/>
              <a:t>/</a:t>
            </a:r>
            <a:r>
              <a:rPr lang="nl-NL" sz="1800" baseline="-25000" dirty="0"/>
              <a:t>2</a:t>
            </a:r>
            <a:r>
              <a:rPr lang="nl-NL" sz="1800" dirty="0"/>
              <a:t>Q + </a:t>
            </a:r>
            <a:r>
              <a:rPr lang="nl-NL" sz="1800" dirty="0" smtClean="0"/>
              <a:t>5 </a:t>
            </a:r>
            <a:r>
              <a:rPr lang="nl-NL" sz="1800" dirty="0" smtClean="0">
                <a:solidFill>
                  <a:srgbClr val="C00000"/>
                </a:solidFill>
              </a:rPr>
              <a:t>+ 1</a:t>
            </a:r>
            <a:endParaRPr lang="nl-NL" sz="1800" dirty="0">
              <a:solidFill>
                <a:srgbClr val="C0000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nl-NL" sz="1800" dirty="0"/>
              <a:t>P = -</a:t>
            </a:r>
            <a:r>
              <a:rPr lang="nl-NL" sz="1800" baseline="30000" dirty="0"/>
              <a:t>1</a:t>
            </a:r>
            <a:r>
              <a:rPr lang="nl-NL" sz="1800" dirty="0"/>
              <a:t>/</a:t>
            </a:r>
            <a:r>
              <a:rPr lang="nl-NL" sz="1800" baseline="-25000" dirty="0"/>
              <a:t>2</a:t>
            </a:r>
            <a:r>
              <a:rPr lang="nl-NL" sz="1800" dirty="0"/>
              <a:t>Q + </a:t>
            </a:r>
            <a:r>
              <a:rPr lang="nl-NL" sz="1800" dirty="0" smtClean="0"/>
              <a:t>6</a:t>
            </a:r>
          </a:p>
          <a:p>
            <a:pPr marL="0" indent="0">
              <a:spcBef>
                <a:spcPts val="0"/>
              </a:spcBef>
              <a:buNone/>
            </a:pPr>
            <a:r>
              <a:rPr lang="nl-NL" sz="1800" dirty="0" err="1"/>
              <a:t>Q</a:t>
            </a:r>
            <a:r>
              <a:rPr lang="nl-NL" sz="1800" baseline="-25000" dirty="0" err="1"/>
              <a:t>v</a:t>
            </a:r>
            <a:r>
              <a:rPr lang="nl-NL" sz="1800" dirty="0"/>
              <a:t> = -2P + </a:t>
            </a:r>
            <a:r>
              <a:rPr lang="nl-NL" sz="1800" dirty="0" smtClean="0"/>
              <a:t>12</a:t>
            </a:r>
            <a:endParaRPr lang="nl-NL" sz="1800" dirty="0"/>
          </a:p>
          <a:p>
            <a:pPr marL="0" indent="0">
              <a:spcBef>
                <a:spcPts val="1200"/>
              </a:spcBef>
              <a:buNone/>
            </a:pPr>
            <a:r>
              <a:rPr lang="nl-NL" sz="2000" dirty="0" smtClean="0"/>
              <a:t>Evenwichtsprijs stijgt hierdoor.</a:t>
            </a:r>
            <a:endParaRPr lang="nl-NL" sz="2000" dirty="0"/>
          </a:p>
          <a:p>
            <a:pPr marL="0" indent="0">
              <a:spcBef>
                <a:spcPts val="600"/>
              </a:spcBef>
              <a:buNone/>
            </a:pPr>
            <a:r>
              <a:rPr lang="nl-NL" sz="2000" dirty="0" smtClean="0"/>
              <a:t>De consument betaal niet alles zelf!</a:t>
            </a:r>
            <a:endParaRPr lang="nl-NL" sz="2000" dirty="0"/>
          </a:p>
        </p:txBody>
      </p:sp>
      <p:cxnSp>
        <p:nvCxnSpPr>
          <p:cNvPr id="7" name="Rechte verbindingslijn 6"/>
          <p:cNvCxnSpPr/>
          <p:nvPr/>
        </p:nvCxnSpPr>
        <p:spPr>
          <a:xfrm>
            <a:off x="6588651" y="1973725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>
            <a:off x="6588651" y="2679403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6588651" y="3385081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6588651" y="4090759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6588651" y="4796437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7308731" y="1973725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8028811" y="1973725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8748891" y="1973725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/>
          <p:cNvCxnSpPr/>
          <p:nvPr/>
        </p:nvCxnSpPr>
        <p:spPr>
          <a:xfrm>
            <a:off x="9468971" y="1973725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/>
          <p:cNvCxnSpPr/>
          <p:nvPr/>
        </p:nvCxnSpPr>
        <p:spPr>
          <a:xfrm>
            <a:off x="10189051" y="1973725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kstvak 16"/>
          <p:cNvSpPr txBox="1"/>
          <p:nvPr/>
        </p:nvSpPr>
        <p:spPr>
          <a:xfrm>
            <a:off x="8281803" y="5939988"/>
            <a:ext cx="2268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hoeveelheid × 1.000</a:t>
            </a:r>
          </a:p>
        </p:txBody>
      </p:sp>
      <p:sp>
        <p:nvSpPr>
          <p:cNvPr id="18" name="Tekstvak 17"/>
          <p:cNvSpPr txBox="1"/>
          <p:nvPr/>
        </p:nvSpPr>
        <p:spPr>
          <a:xfrm rot="16200000">
            <a:off x="5422679" y="2504999"/>
            <a:ext cx="1409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chemeClr val="bg1"/>
                </a:solidFill>
              </a:rPr>
              <a:t>prijs (× 100)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9" name="Tekstvak 18"/>
          <p:cNvSpPr txBox="1"/>
          <p:nvPr/>
        </p:nvSpPr>
        <p:spPr>
          <a:xfrm>
            <a:off x="6279129" y="461146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20" name="Tekstvak 19"/>
          <p:cNvSpPr txBox="1"/>
          <p:nvPr/>
        </p:nvSpPr>
        <p:spPr>
          <a:xfrm>
            <a:off x="6279129" y="391043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1" name="Tekstvak 20"/>
          <p:cNvSpPr txBox="1"/>
          <p:nvPr/>
        </p:nvSpPr>
        <p:spPr>
          <a:xfrm>
            <a:off x="6279129" y="320059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22" name="Tekstvak 21"/>
          <p:cNvSpPr txBox="1"/>
          <p:nvPr/>
        </p:nvSpPr>
        <p:spPr>
          <a:xfrm>
            <a:off x="6279129" y="249662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23" name="Tekstvak 22"/>
          <p:cNvSpPr txBox="1"/>
          <p:nvPr/>
        </p:nvSpPr>
        <p:spPr>
          <a:xfrm>
            <a:off x="6279129" y="179853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24" name="Tekstvak 23"/>
          <p:cNvSpPr txBox="1"/>
          <p:nvPr/>
        </p:nvSpPr>
        <p:spPr>
          <a:xfrm>
            <a:off x="7151355" y="551870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5" name="Tekstvak 24"/>
          <p:cNvSpPr txBox="1"/>
          <p:nvPr/>
        </p:nvSpPr>
        <p:spPr>
          <a:xfrm>
            <a:off x="7881547" y="551870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26" name="Tekstvak 25"/>
          <p:cNvSpPr txBox="1"/>
          <p:nvPr/>
        </p:nvSpPr>
        <p:spPr>
          <a:xfrm>
            <a:off x="8594007" y="551870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27" name="Tekstvak 26"/>
          <p:cNvSpPr txBox="1"/>
          <p:nvPr/>
        </p:nvSpPr>
        <p:spPr>
          <a:xfrm>
            <a:off x="9321707" y="551870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28" name="Tekstvak 27"/>
          <p:cNvSpPr txBox="1"/>
          <p:nvPr/>
        </p:nvSpPr>
        <p:spPr>
          <a:xfrm>
            <a:off x="9973011" y="5518709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10</a:t>
            </a:r>
          </a:p>
        </p:txBody>
      </p:sp>
      <p:cxnSp>
        <p:nvCxnSpPr>
          <p:cNvPr id="29" name="Rechte verbindingslijn 28"/>
          <p:cNvCxnSpPr/>
          <p:nvPr/>
        </p:nvCxnSpPr>
        <p:spPr>
          <a:xfrm>
            <a:off x="6588651" y="1973725"/>
            <a:ext cx="3600400" cy="3528392"/>
          </a:xfrm>
          <a:prstGeom prst="line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0" name="Rechthoek 29"/>
          <p:cNvSpPr/>
          <p:nvPr/>
        </p:nvSpPr>
        <p:spPr>
          <a:xfrm>
            <a:off x="6880960" y="2005600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v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2" name="Rechthoek 31"/>
          <p:cNvSpPr/>
          <p:nvPr/>
        </p:nvSpPr>
        <p:spPr>
          <a:xfrm>
            <a:off x="7442373" y="1917767"/>
            <a:ext cx="4924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 smtClean="0">
                <a:solidFill>
                  <a:schemeClr val="bg1"/>
                </a:solidFill>
              </a:rPr>
              <a:t>Q’</a:t>
            </a:r>
            <a:r>
              <a:rPr lang="nl-NL" baseline="-25000" dirty="0" err="1" smtClean="0">
                <a:solidFill>
                  <a:schemeClr val="bg1"/>
                </a:solidFill>
              </a:rPr>
              <a:t>v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33" name="Rechte verbindingslijn 32"/>
          <p:cNvCxnSpPr/>
          <p:nvPr/>
        </p:nvCxnSpPr>
        <p:spPr>
          <a:xfrm>
            <a:off x="6596673" y="2326564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Rechte verbindingslijn 33"/>
          <p:cNvCxnSpPr/>
          <p:nvPr/>
        </p:nvCxnSpPr>
        <p:spPr>
          <a:xfrm>
            <a:off x="6596673" y="3032242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Rechte verbindingslijn 34"/>
          <p:cNvCxnSpPr/>
          <p:nvPr/>
        </p:nvCxnSpPr>
        <p:spPr>
          <a:xfrm>
            <a:off x="6596673" y="3737920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Rechte verbindingslijn 35"/>
          <p:cNvCxnSpPr/>
          <p:nvPr/>
        </p:nvCxnSpPr>
        <p:spPr>
          <a:xfrm>
            <a:off x="6596673" y="4443598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Rechte verbindingslijn 36"/>
          <p:cNvCxnSpPr/>
          <p:nvPr/>
        </p:nvCxnSpPr>
        <p:spPr>
          <a:xfrm>
            <a:off x="6596673" y="5149276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Rechte verbindingslijn 37"/>
          <p:cNvCxnSpPr/>
          <p:nvPr/>
        </p:nvCxnSpPr>
        <p:spPr>
          <a:xfrm>
            <a:off x="6588651" y="1973725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9" name="Rechte verbindingslijn 38"/>
          <p:cNvCxnSpPr/>
          <p:nvPr/>
        </p:nvCxnSpPr>
        <p:spPr>
          <a:xfrm flipH="1">
            <a:off x="6588651" y="5502117"/>
            <a:ext cx="359201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0" name="Rechte verbindingslijn 39"/>
          <p:cNvCxnSpPr/>
          <p:nvPr/>
        </p:nvCxnSpPr>
        <p:spPr>
          <a:xfrm>
            <a:off x="6948691" y="1981824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Rechte verbindingslijn 40"/>
          <p:cNvCxnSpPr/>
          <p:nvPr/>
        </p:nvCxnSpPr>
        <p:spPr>
          <a:xfrm>
            <a:off x="7668771" y="1981824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Rechte verbindingslijn 41"/>
          <p:cNvCxnSpPr/>
          <p:nvPr/>
        </p:nvCxnSpPr>
        <p:spPr>
          <a:xfrm>
            <a:off x="8388851" y="1981824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Rechte verbindingslijn 42"/>
          <p:cNvCxnSpPr/>
          <p:nvPr/>
        </p:nvCxnSpPr>
        <p:spPr>
          <a:xfrm>
            <a:off x="9108931" y="1981824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Rechte verbindingslijn 43"/>
          <p:cNvCxnSpPr/>
          <p:nvPr/>
        </p:nvCxnSpPr>
        <p:spPr>
          <a:xfrm>
            <a:off x="9829011" y="1981824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Rechte verbindingslijn 44"/>
          <p:cNvCxnSpPr/>
          <p:nvPr/>
        </p:nvCxnSpPr>
        <p:spPr>
          <a:xfrm flipV="1">
            <a:off x="6597650" y="1981200"/>
            <a:ext cx="2870200" cy="281305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6" name="Rechthoek 45"/>
          <p:cNvSpPr/>
          <p:nvPr/>
        </p:nvSpPr>
        <p:spPr>
          <a:xfrm>
            <a:off x="8869159" y="1896099"/>
            <a:ext cx="4491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a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49" name="Rechte verbindingslijn 48"/>
          <p:cNvCxnSpPr/>
          <p:nvPr/>
        </p:nvCxnSpPr>
        <p:spPr>
          <a:xfrm>
            <a:off x="7343549" y="2703215"/>
            <a:ext cx="2839655" cy="2785368"/>
          </a:xfrm>
          <a:prstGeom prst="line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48" name="Ovaal 47"/>
          <p:cNvSpPr/>
          <p:nvPr/>
        </p:nvSpPr>
        <p:spPr>
          <a:xfrm>
            <a:off x="8336394" y="2981961"/>
            <a:ext cx="119609" cy="119609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47" name="Ovaal 46"/>
          <p:cNvSpPr/>
          <p:nvPr/>
        </p:nvSpPr>
        <p:spPr>
          <a:xfrm>
            <a:off x="7967793" y="3328681"/>
            <a:ext cx="119609" cy="11960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50" name="Tekstvak 49"/>
          <p:cNvSpPr txBox="1"/>
          <p:nvPr/>
        </p:nvSpPr>
        <p:spPr>
          <a:xfrm>
            <a:off x="6069536" y="3224134"/>
            <a:ext cx="3690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 dirty="0">
                <a:solidFill>
                  <a:srgbClr val="C00000"/>
                </a:solidFill>
              </a:rPr>
              <a:t>p</a:t>
            </a:r>
            <a:r>
              <a:rPr lang="nl-NL" sz="1600" b="1" baseline="-25000" dirty="0">
                <a:solidFill>
                  <a:srgbClr val="C00000"/>
                </a:solidFill>
              </a:rPr>
              <a:t>o</a:t>
            </a:r>
            <a:endParaRPr lang="nl-NL" b="1" baseline="-25000" dirty="0">
              <a:solidFill>
                <a:srgbClr val="C00000"/>
              </a:solidFill>
            </a:endParaRPr>
          </a:p>
        </p:txBody>
      </p:sp>
      <p:sp>
        <p:nvSpPr>
          <p:cNvPr id="51" name="Tekstvak 50"/>
          <p:cNvSpPr txBox="1"/>
          <p:nvPr/>
        </p:nvSpPr>
        <p:spPr>
          <a:xfrm>
            <a:off x="6212073" y="2812684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 dirty="0">
                <a:solidFill>
                  <a:schemeClr val="accent6">
                    <a:lumMod val="75000"/>
                  </a:schemeClr>
                </a:solidFill>
              </a:rPr>
              <a:t>p</a:t>
            </a:r>
            <a:r>
              <a:rPr lang="nl-NL" sz="1600" b="1" baseline="-25000" dirty="0">
                <a:solidFill>
                  <a:schemeClr val="accent6">
                    <a:lumMod val="75000"/>
                  </a:schemeClr>
                </a:solidFill>
              </a:rPr>
              <a:t>p</a:t>
            </a:r>
            <a:endParaRPr lang="nl-NL" sz="1600" b="1" baseline="-25000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52" name="Rechte verbindingslijn 51"/>
          <p:cNvCxnSpPr/>
          <p:nvPr/>
        </p:nvCxnSpPr>
        <p:spPr>
          <a:xfrm>
            <a:off x="6606183" y="3388593"/>
            <a:ext cx="1275364" cy="1426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3" name="Rechte verbindingslijn 52"/>
          <p:cNvCxnSpPr/>
          <p:nvPr/>
        </p:nvCxnSpPr>
        <p:spPr>
          <a:xfrm>
            <a:off x="6625233" y="3039084"/>
            <a:ext cx="1656570" cy="0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4" name="Ovaal 53"/>
          <p:cNvSpPr/>
          <p:nvPr/>
        </p:nvSpPr>
        <p:spPr>
          <a:xfrm>
            <a:off x="8332877" y="3685531"/>
            <a:ext cx="119609" cy="119609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cxnSp>
        <p:nvCxnSpPr>
          <p:cNvPr id="55" name="Rechte verbindingslijn 54"/>
          <p:cNvCxnSpPr/>
          <p:nvPr/>
        </p:nvCxnSpPr>
        <p:spPr>
          <a:xfrm>
            <a:off x="6625233" y="3751544"/>
            <a:ext cx="1656570" cy="0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6" name="Tekstvak 55"/>
          <p:cNvSpPr txBox="1"/>
          <p:nvPr/>
        </p:nvSpPr>
        <p:spPr>
          <a:xfrm>
            <a:off x="6252147" y="3563073"/>
            <a:ext cx="3529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 dirty="0">
                <a:solidFill>
                  <a:srgbClr val="0070C0"/>
                </a:solidFill>
              </a:rPr>
              <a:t>p</a:t>
            </a:r>
            <a:r>
              <a:rPr lang="nl-NL" sz="1600" b="1" baseline="-25000" dirty="0">
                <a:solidFill>
                  <a:srgbClr val="0070C0"/>
                </a:solidFill>
              </a:rPr>
              <a:t>c</a:t>
            </a:r>
            <a:endParaRPr lang="nl-NL" b="1" baseline="-25000" dirty="0">
              <a:solidFill>
                <a:srgbClr val="0070C0"/>
              </a:solidFill>
            </a:endParaRPr>
          </a:p>
        </p:txBody>
      </p:sp>
      <p:cxnSp>
        <p:nvCxnSpPr>
          <p:cNvPr id="3" name="Rechte verbindingslijn met pijl 2"/>
          <p:cNvCxnSpPr>
            <a:stCxn id="48" idx="4"/>
            <a:endCxn id="54" idx="0"/>
          </p:cNvCxnSpPr>
          <p:nvPr/>
        </p:nvCxnSpPr>
        <p:spPr>
          <a:xfrm flipH="1">
            <a:off x="8392682" y="3101570"/>
            <a:ext cx="3517" cy="583961"/>
          </a:xfrm>
          <a:prstGeom prst="straightConnector1">
            <a:avLst/>
          </a:prstGeom>
          <a:ln w="50800">
            <a:headEnd type="triangle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9329966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25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75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2.22222E-6 L -0.00078 -0.10278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" y="-5139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250"/>
                            </p:stCondLst>
                            <p:childTnLst>
                              <p:par>
                                <p:cTn id="80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48" grpId="0" animBg="1"/>
      <p:bldP spid="51" grpId="0"/>
      <p:bldP spid="54" grpId="0" animBg="1"/>
      <p:bldP spid="5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el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Verwerkingsopgave</a:t>
            </a:r>
            <a:endParaRPr lang="nl-NL" dirty="0"/>
          </a:p>
        </p:txBody>
      </p:sp>
      <p:sp>
        <p:nvSpPr>
          <p:cNvPr id="33" name="Tijdelijke aanduiding voor inhoud 3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sz="1600" dirty="0"/>
              <a:t>Marktmodel </a:t>
            </a:r>
            <a:r>
              <a:rPr lang="nl-NL" sz="1600" dirty="0" smtClean="0"/>
              <a:t>zonnepanelen in </a:t>
            </a:r>
            <a:r>
              <a:rPr lang="nl-NL" sz="1600" dirty="0"/>
              <a:t>de uitgangssituatie: </a:t>
            </a:r>
          </a:p>
          <a:p>
            <a:pPr marL="400050" lvl="1" indent="0">
              <a:buNone/>
            </a:pPr>
            <a:r>
              <a:rPr lang="nl-NL" sz="1600" dirty="0" err="1"/>
              <a:t>Q</a:t>
            </a:r>
            <a:r>
              <a:rPr lang="nl-NL" sz="1600" baseline="-25000" dirty="0" err="1"/>
              <a:t>v</a:t>
            </a:r>
            <a:r>
              <a:rPr lang="nl-NL" sz="1600" dirty="0"/>
              <a:t> = -¼P + 250</a:t>
            </a:r>
          </a:p>
          <a:p>
            <a:pPr marL="400050" lvl="1" indent="0">
              <a:buNone/>
            </a:pPr>
            <a:r>
              <a:rPr lang="nl-NL" sz="1600" dirty="0" err="1"/>
              <a:t>Q</a:t>
            </a:r>
            <a:r>
              <a:rPr lang="nl-NL" sz="1600" baseline="-25000" dirty="0" err="1"/>
              <a:t>a</a:t>
            </a:r>
            <a:r>
              <a:rPr lang="nl-NL" sz="1600" dirty="0"/>
              <a:t> = ½P – 100</a:t>
            </a:r>
          </a:p>
          <a:p>
            <a:pPr marL="0" indent="0">
              <a:buNone/>
            </a:pPr>
            <a:endParaRPr lang="nl-NL" sz="800" dirty="0"/>
          </a:p>
          <a:p>
            <a:pPr marL="0" lvl="1" indent="0">
              <a:buNone/>
            </a:pPr>
            <a:r>
              <a:rPr lang="nl-NL" sz="1600" dirty="0" smtClean="0">
                <a:solidFill>
                  <a:srgbClr val="C00000"/>
                </a:solidFill>
              </a:rPr>
              <a:t>Dan: consumentensubsidie </a:t>
            </a:r>
            <a:r>
              <a:rPr lang="nl-NL" sz="1600" dirty="0">
                <a:solidFill>
                  <a:srgbClr val="C00000"/>
                </a:solidFill>
              </a:rPr>
              <a:t>van </a:t>
            </a:r>
            <a:r>
              <a:rPr lang="nl-NL" sz="1600" dirty="0" smtClean="0">
                <a:solidFill>
                  <a:srgbClr val="C00000"/>
                </a:solidFill>
              </a:rPr>
              <a:t>20%</a:t>
            </a:r>
            <a:endParaRPr lang="nl-NL" sz="1600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nl-NL" sz="2200" dirty="0"/>
          </a:p>
          <a:p>
            <a:pPr marL="0" indent="0">
              <a:buNone/>
            </a:pPr>
            <a:r>
              <a:rPr lang="nl-NL" sz="2200" dirty="0"/>
              <a:t>Bereken:</a:t>
            </a:r>
          </a:p>
          <a:p>
            <a:r>
              <a:rPr lang="nl-NL" sz="2200" dirty="0"/>
              <a:t>De nieuwe </a:t>
            </a:r>
            <a:r>
              <a:rPr lang="nl-NL" sz="2200" dirty="0" smtClean="0"/>
              <a:t>evenwichtsprijs</a:t>
            </a:r>
            <a:endParaRPr lang="nl-NL" sz="2200" dirty="0"/>
          </a:p>
          <a:p>
            <a:r>
              <a:rPr lang="nl-NL" sz="2200" dirty="0"/>
              <a:t>Het afwentelingspercentage</a:t>
            </a:r>
          </a:p>
          <a:p>
            <a:r>
              <a:rPr lang="nl-NL" sz="2200" dirty="0" smtClean="0"/>
              <a:t>Arceer de toename van het consumentensurplus</a:t>
            </a:r>
            <a:endParaRPr lang="nl-NL" sz="2200" dirty="0"/>
          </a:p>
          <a:p>
            <a:endParaRPr lang="nl-NL" dirty="0"/>
          </a:p>
        </p:txBody>
      </p:sp>
      <p:cxnSp>
        <p:nvCxnSpPr>
          <p:cNvPr id="3" name="Rechte verbindingslijn 2"/>
          <p:cNvCxnSpPr/>
          <p:nvPr/>
        </p:nvCxnSpPr>
        <p:spPr>
          <a:xfrm>
            <a:off x="6779112" y="1710100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" name="Rechte verbindingslijn 3"/>
          <p:cNvCxnSpPr/>
          <p:nvPr/>
        </p:nvCxnSpPr>
        <p:spPr>
          <a:xfrm flipH="1">
            <a:off x="6779112" y="5238492"/>
            <a:ext cx="3592016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" name="Rechte verbindingslijn 4"/>
          <p:cNvCxnSpPr/>
          <p:nvPr/>
        </p:nvCxnSpPr>
        <p:spPr>
          <a:xfrm>
            <a:off x="6779112" y="1710100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echte verbindingslijn 5"/>
          <p:cNvCxnSpPr/>
          <p:nvPr/>
        </p:nvCxnSpPr>
        <p:spPr>
          <a:xfrm>
            <a:off x="6779112" y="2415778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echte verbindingslijn 6"/>
          <p:cNvCxnSpPr/>
          <p:nvPr/>
        </p:nvCxnSpPr>
        <p:spPr>
          <a:xfrm>
            <a:off x="6779112" y="3121456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>
            <a:off x="6779112" y="3827134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6779112" y="4532812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749919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821927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893935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965943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1037951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kstvak 14"/>
          <p:cNvSpPr txBox="1"/>
          <p:nvPr/>
        </p:nvSpPr>
        <p:spPr>
          <a:xfrm>
            <a:off x="8472264" y="5676363"/>
            <a:ext cx="2268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hoeveelheid × 1.000</a:t>
            </a:r>
          </a:p>
        </p:txBody>
      </p:sp>
      <p:sp>
        <p:nvSpPr>
          <p:cNvPr id="16" name="Tekstvak 15"/>
          <p:cNvSpPr txBox="1"/>
          <p:nvPr/>
        </p:nvSpPr>
        <p:spPr>
          <a:xfrm rot="16200000">
            <a:off x="5821509" y="1950908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prijs</a:t>
            </a:r>
          </a:p>
        </p:txBody>
      </p:sp>
      <p:sp>
        <p:nvSpPr>
          <p:cNvPr id="17" name="Tekstvak 16"/>
          <p:cNvSpPr txBox="1"/>
          <p:nvPr/>
        </p:nvSpPr>
        <p:spPr>
          <a:xfrm>
            <a:off x="6221403" y="4374396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200</a:t>
            </a:r>
          </a:p>
        </p:txBody>
      </p:sp>
      <p:sp>
        <p:nvSpPr>
          <p:cNvPr id="18" name="Tekstvak 17"/>
          <p:cNvSpPr txBox="1"/>
          <p:nvPr/>
        </p:nvSpPr>
        <p:spPr>
          <a:xfrm>
            <a:off x="6221403" y="3643299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400</a:t>
            </a:r>
          </a:p>
        </p:txBody>
      </p:sp>
      <p:sp>
        <p:nvSpPr>
          <p:cNvPr id="19" name="Tekstvak 18"/>
          <p:cNvSpPr txBox="1"/>
          <p:nvPr/>
        </p:nvSpPr>
        <p:spPr>
          <a:xfrm>
            <a:off x="6221403" y="2940142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600</a:t>
            </a:r>
          </a:p>
        </p:txBody>
      </p:sp>
      <p:sp>
        <p:nvSpPr>
          <p:cNvPr id="20" name="Tekstvak 19"/>
          <p:cNvSpPr txBox="1"/>
          <p:nvPr/>
        </p:nvSpPr>
        <p:spPr>
          <a:xfrm>
            <a:off x="6221403" y="2243821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800</a:t>
            </a:r>
          </a:p>
        </p:txBody>
      </p:sp>
      <p:sp>
        <p:nvSpPr>
          <p:cNvPr id="21" name="Tekstvak 20"/>
          <p:cNvSpPr txBox="1"/>
          <p:nvPr/>
        </p:nvSpPr>
        <p:spPr>
          <a:xfrm>
            <a:off x="6093163" y="1544050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1000</a:t>
            </a:r>
          </a:p>
        </p:txBody>
      </p:sp>
      <p:sp>
        <p:nvSpPr>
          <p:cNvPr id="22" name="Tekstvak 21"/>
          <p:cNvSpPr txBox="1"/>
          <p:nvPr/>
        </p:nvSpPr>
        <p:spPr>
          <a:xfrm>
            <a:off x="7283168" y="5255415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50</a:t>
            </a:r>
          </a:p>
        </p:txBody>
      </p:sp>
      <p:sp>
        <p:nvSpPr>
          <p:cNvPr id="23" name="Tekstvak 22"/>
          <p:cNvSpPr txBox="1"/>
          <p:nvPr/>
        </p:nvSpPr>
        <p:spPr>
          <a:xfrm>
            <a:off x="7939473" y="5255415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100</a:t>
            </a:r>
          </a:p>
        </p:txBody>
      </p:sp>
      <p:sp>
        <p:nvSpPr>
          <p:cNvPr id="24" name="Tekstvak 23"/>
          <p:cNvSpPr txBox="1"/>
          <p:nvPr/>
        </p:nvSpPr>
        <p:spPr>
          <a:xfrm>
            <a:off x="8659553" y="5255415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150</a:t>
            </a:r>
          </a:p>
        </p:txBody>
      </p:sp>
      <p:sp>
        <p:nvSpPr>
          <p:cNvPr id="25" name="Tekstvak 24"/>
          <p:cNvSpPr txBox="1"/>
          <p:nvPr/>
        </p:nvSpPr>
        <p:spPr>
          <a:xfrm>
            <a:off x="9379633" y="5255415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200</a:t>
            </a:r>
          </a:p>
        </p:txBody>
      </p:sp>
      <p:sp>
        <p:nvSpPr>
          <p:cNvPr id="26" name="Tekstvak 25"/>
          <p:cNvSpPr txBox="1"/>
          <p:nvPr/>
        </p:nvSpPr>
        <p:spPr>
          <a:xfrm>
            <a:off x="10093807" y="5255415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250</a:t>
            </a:r>
          </a:p>
        </p:txBody>
      </p:sp>
      <p:cxnSp>
        <p:nvCxnSpPr>
          <p:cNvPr id="28" name="Rechte verbindingslijn 27"/>
          <p:cNvCxnSpPr/>
          <p:nvPr/>
        </p:nvCxnSpPr>
        <p:spPr>
          <a:xfrm>
            <a:off x="6779112" y="1710100"/>
            <a:ext cx="3600400" cy="352839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9" name="Rechthoek 28"/>
          <p:cNvSpPr/>
          <p:nvPr/>
        </p:nvSpPr>
        <p:spPr>
          <a:xfrm>
            <a:off x="7071421" y="1741975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v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30" name="Rechte verbindingslijn 29"/>
          <p:cNvCxnSpPr/>
          <p:nvPr/>
        </p:nvCxnSpPr>
        <p:spPr>
          <a:xfrm flipV="1">
            <a:off x="6794500" y="2780930"/>
            <a:ext cx="3576628" cy="176567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1" name="Rechthoek 30"/>
          <p:cNvSpPr/>
          <p:nvPr/>
        </p:nvSpPr>
        <p:spPr>
          <a:xfrm>
            <a:off x="10038149" y="2825794"/>
            <a:ext cx="4491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a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35" name="Rechte verbindingslijn 34"/>
          <p:cNvCxnSpPr/>
          <p:nvPr/>
        </p:nvCxnSpPr>
        <p:spPr>
          <a:xfrm>
            <a:off x="6779113" y="3604231"/>
            <a:ext cx="1878705" cy="701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7" name="Rechte verbindingslijn 36"/>
          <p:cNvCxnSpPr/>
          <p:nvPr/>
        </p:nvCxnSpPr>
        <p:spPr>
          <a:xfrm>
            <a:off x="8724740" y="3686070"/>
            <a:ext cx="2214" cy="1552422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1" name="Ovaal 40"/>
          <p:cNvSpPr/>
          <p:nvPr/>
        </p:nvSpPr>
        <p:spPr>
          <a:xfrm>
            <a:off x="8672107" y="3561699"/>
            <a:ext cx="119609" cy="11960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4527391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el 2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Verwerkingsopgave</a:t>
            </a:r>
            <a:br>
              <a:rPr lang="nl-NL" dirty="0" smtClean="0"/>
            </a:br>
            <a:r>
              <a:rPr lang="nl-NL" sz="1800" dirty="0" smtClean="0">
                <a:solidFill>
                  <a:schemeClr val="tx1">
                    <a:lumMod val="50000"/>
                  </a:schemeClr>
                </a:solidFill>
              </a:rPr>
              <a:t>nieuwe evenwichtsprijs</a:t>
            </a:r>
            <a:endParaRPr lang="nl-NL" sz="1800" dirty="0"/>
          </a:p>
        </p:txBody>
      </p:sp>
      <p:sp>
        <p:nvSpPr>
          <p:cNvPr id="33" name="Tijdelijke aanduiding voor inhoud 3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1600" dirty="0"/>
              <a:t>Marktmodel </a:t>
            </a:r>
            <a:r>
              <a:rPr lang="nl-NL" sz="1600" dirty="0" smtClean="0"/>
              <a:t>zonnepanelen in </a:t>
            </a:r>
            <a:r>
              <a:rPr lang="nl-NL" sz="1600" dirty="0"/>
              <a:t>de uitgangssituatie: </a:t>
            </a:r>
          </a:p>
          <a:p>
            <a:pPr marL="400050" lvl="1" indent="0">
              <a:buNone/>
            </a:pPr>
            <a:r>
              <a:rPr lang="nl-NL" sz="1600" dirty="0" err="1"/>
              <a:t>Q</a:t>
            </a:r>
            <a:r>
              <a:rPr lang="nl-NL" sz="1600" baseline="-25000" dirty="0" err="1"/>
              <a:t>v</a:t>
            </a:r>
            <a:r>
              <a:rPr lang="nl-NL" sz="1600" dirty="0"/>
              <a:t> = -¼P + 250</a:t>
            </a:r>
          </a:p>
          <a:p>
            <a:pPr marL="400050" lvl="1" indent="0">
              <a:buNone/>
            </a:pPr>
            <a:r>
              <a:rPr lang="nl-NL" sz="1600" dirty="0" err="1"/>
              <a:t>Q</a:t>
            </a:r>
            <a:r>
              <a:rPr lang="nl-NL" sz="1600" baseline="-25000" dirty="0" err="1"/>
              <a:t>a</a:t>
            </a:r>
            <a:r>
              <a:rPr lang="nl-NL" sz="1600" dirty="0"/>
              <a:t> = ½P – </a:t>
            </a:r>
            <a:r>
              <a:rPr lang="nl-NL" sz="1600" dirty="0" smtClean="0"/>
              <a:t>100</a:t>
            </a:r>
            <a:endParaRPr lang="nl-NL" sz="800" dirty="0"/>
          </a:p>
          <a:p>
            <a:pPr marL="0" lvl="1" indent="0">
              <a:buNone/>
            </a:pPr>
            <a:r>
              <a:rPr lang="nl-NL" sz="1600" dirty="0" smtClean="0">
                <a:solidFill>
                  <a:srgbClr val="C00000"/>
                </a:solidFill>
              </a:rPr>
              <a:t>Dan: consumentensubsidie </a:t>
            </a:r>
            <a:r>
              <a:rPr lang="nl-NL" sz="1600" dirty="0">
                <a:solidFill>
                  <a:srgbClr val="C00000"/>
                </a:solidFill>
              </a:rPr>
              <a:t>van </a:t>
            </a:r>
            <a:r>
              <a:rPr lang="nl-NL" sz="1600" dirty="0" smtClean="0">
                <a:solidFill>
                  <a:srgbClr val="C00000"/>
                </a:solidFill>
              </a:rPr>
              <a:t>40%</a:t>
            </a:r>
            <a:endParaRPr lang="nl-NL" sz="1600" dirty="0">
              <a:solidFill>
                <a:srgbClr val="C00000"/>
              </a:solidFill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nl-NL" sz="1800" dirty="0" smtClean="0"/>
              <a:t>Nieuwe vraaglijn 40% omhoog:</a:t>
            </a:r>
          </a:p>
          <a:p>
            <a:pPr marL="0" indent="0">
              <a:spcBef>
                <a:spcPts val="200"/>
              </a:spcBef>
              <a:spcAft>
                <a:spcPts val="200"/>
              </a:spcAft>
              <a:buNone/>
            </a:pPr>
            <a:r>
              <a:rPr lang="nl-NL" sz="1800" dirty="0" err="1"/>
              <a:t>Q</a:t>
            </a:r>
            <a:r>
              <a:rPr lang="nl-NL" sz="1800" baseline="-25000" dirty="0" err="1"/>
              <a:t>v</a:t>
            </a:r>
            <a:r>
              <a:rPr lang="nl-NL" sz="1800" dirty="0"/>
              <a:t> = -¼P + 250</a:t>
            </a:r>
          </a:p>
          <a:p>
            <a:pPr marL="0" indent="0">
              <a:spcBef>
                <a:spcPts val="200"/>
              </a:spcBef>
              <a:spcAft>
                <a:spcPts val="200"/>
              </a:spcAft>
              <a:buNone/>
            </a:pPr>
            <a:r>
              <a:rPr lang="nl-NL" sz="1800" dirty="0" smtClean="0"/>
              <a:t>P = - 4Q + 1.000</a:t>
            </a:r>
          </a:p>
          <a:p>
            <a:pPr marL="0" indent="0">
              <a:spcBef>
                <a:spcPts val="200"/>
              </a:spcBef>
              <a:spcAft>
                <a:spcPts val="200"/>
              </a:spcAft>
              <a:buNone/>
            </a:pPr>
            <a:r>
              <a:rPr lang="nl-NL" sz="1800" dirty="0"/>
              <a:t>P = </a:t>
            </a:r>
            <a:r>
              <a:rPr lang="nl-NL" sz="1800" dirty="0" smtClean="0"/>
              <a:t>(- </a:t>
            </a:r>
            <a:r>
              <a:rPr lang="nl-NL" sz="1800" dirty="0"/>
              <a:t>4Q + </a:t>
            </a:r>
            <a:r>
              <a:rPr lang="nl-NL" sz="1800" dirty="0" smtClean="0"/>
              <a:t>1.000) </a:t>
            </a:r>
            <a:r>
              <a:rPr lang="nl-NL" sz="1800" dirty="0" smtClean="0">
                <a:solidFill>
                  <a:srgbClr val="C00000"/>
                </a:solidFill>
              </a:rPr>
              <a:t>× 1,40</a:t>
            </a:r>
          </a:p>
          <a:p>
            <a:pPr marL="0" indent="0">
              <a:spcBef>
                <a:spcPts val="200"/>
              </a:spcBef>
              <a:spcAft>
                <a:spcPts val="200"/>
              </a:spcAft>
              <a:buNone/>
            </a:pPr>
            <a:r>
              <a:rPr lang="nl-NL" sz="1800" dirty="0" smtClean="0"/>
              <a:t>P = -5,6Q + 1.400</a:t>
            </a:r>
          </a:p>
          <a:p>
            <a:pPr marL="0" indent="0">
              <a:spcBef>
                <a:spcPts val="200"/>
              </a:spcBef>
              <a:spcAft>
                <a:spcPts val="200"/>
              </a:spcAft>
              <a:buNone/>
            </a:pPr>
            <a:r>
              <a:rPr lang="nl-NL" sz="1800" dirty="0" err="1" smtClean="0"/>
              <a:t>Q’</a:t>
            </a:r>
            <a:r>
              <a:rPr lang="nl-NL" sz="1800" baseline="-25000" dirty="0" err="1" smtClean="0"/>
              <a:t>v</a:t>
            </a:r>
            <a:r>
              <a:rPr lang="nl-NL" sz="1800" dirty="0" smtClean="0"/>
              <a:t> = -</a:t>
            </a:r>
            <a:r>
              <a:rPr lang="nl-NL" sz="1800" baseline="30000" dirty="0" smtClean="0"/>
              <a:t>5</a:t>
            </a:r>
            <a:r>
              <a:rPr lang="nl-NL" sz="1800" dirty="0" smtClean="0"/>
              <a:t>/</a:t>
            </a:r>
            <a:r>
              <a:rPr lang="nl-NL" sz="1800" baseline="-25000" dirty="0" smtClean="0"/>
              <a:t>28</a:t>
            </a:r>
            <a:r>
              <a:rPr lang="nl-NL" sz="1800" dirty="0" smtClean="0"/>
              <a:t>P + 250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nl-NL" sz="1800" dirty="0" smtClean="0"/>
              <a:t>Evenwichtsprijs was € 467</a:t>
            </a:r>
          </a:p>
          <a:p>
            <a:pPr marL="0" indent="0">
              <a:spcBef>
                <a:spcPts val="0"/>
              </a:spcBef>
              <a:buNone/>
            </a:pPr>
            <a:r>
              <a:rPr lang="nl-NL" sz="1800" dirty="0" smtClean="0"/>
              <a:t>en wordt € 516</a:t>
            </a:r>
            <a:endParaRPr lang="nl-NL" sz="1800" dirty="0"/>
          </a:p>
        </p:txBody>
      </p:sp>
      <p:cxnSp>
        <p:nvCxnSpPr>
          <p:cNvPr id="3" name="Rechte verbindingslijn 2"/>
          <p:cNvCxnSpPr/>
          <p:nvPr/>
        </p:nvCxnSpPr>
        <p:spPr>
          <a:xfrm>
            <a:off x="6779112" y="1710100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" name="Rechte verbindingslijn 3"/>
          <p:cNvCxnSpPr/>
          <p:nvPr/>
        </p:nvCxnSpPr>
        <p:spPr>
          <a:xfrm flipH="1">
            <a:off x="6779112" y="5238492"/>
            <a:ext cx="3592016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" name="Rechte verbindingslijn 4"/>
          <p:cNvCxnSpPr/>
          <p:nvPr/>
        </p:nvCxnSpPr>
        <p:spPr>
          <a:xfrm>
            <a:off x="6779112" y="1710100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echte verbindingslijn 5"/>
          <p:cNvCxnSpPr/>
          <p:nvPr/>
        </p:nvCxnSpPr>
        <p:spPr>
          <a:xfrm>
            <a:off x="6779112" y="2415778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echte verbindingslijn 6"/>
          <p:cNvCxnSpPr/>
          <p:nvPr/>
        </p:nvCxnSpPr>
        <p:spPr>
          <a:xfrm>
            <a:off x="6779112" y="3121456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>
            <a:off x="6779112" y="3827134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6779112" y="4532812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749919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821927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893935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965943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1037951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kstvak 14"/>
          <p:cNvSpPr txBox="1"/>
          <p:nvPr/>
        </p:nvSpPr>
        <p:spPr>
          <a:xfrm>
            <a:off x="8472264" y="5676363"/>
            <a:ext cx="2268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hoeveelheid × 1.000</a:t>
            </a:r>
          </a:p>
        </p:txBody>
      </p:sp>
      <p:sp>
        <p:nvSpPr>
          <p:cNvPr id="16" name="Tekstvak 15"/>
          <p:cNvSpPr txBox="1"/>
          <p:nvPr/>
        </p:nvSpPr>
        <p:spPr>
          <a:xfrm rot="16200000">
            <a:off x="5821509" y="1950908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prijs</a:t>
            </a:r>
          </a:p>
        </p:txBody>
      </p:sp>
      <p:sp>
        <p:nvSpPr>
          <p:cNvPr id="17" name="Tekstvak 16"/>
          <p:cNvSpPr txBox="1"/>
          <p:nvPr/>
        </p:nvSpPr>
        <p:spPr>
          <a:xfrm>
            <a:off x="6221403" y="4374396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200</a:t>
            </a:r>
          </a:p>
        </p:txBody>
      </p:sp>
      <p:sp>
        <p:nvSpPr>
          <p:cNvPr id="18" name="Tekstvak 17"/>
          <p:cNvSpPr txBox="1"/>
          <p:nvPr/>
        </p:nvSpPr>
        <p:spPr>
          <a:xfrm>
            <a:off x="6221403" y="3643299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400</a:t>
            </a:r>
          </a:p>
        </p:txBody>
      </p:sp>
      <p:sp>
        <p:nvSpPr>
          <p:cNvPr id="19" name="Tekstvak 18"/>
          <p:cNvSpPr txBox="1"/>
          <p:nvPr/>
        </p:nvSpPr>
        <p:spPr>
          <a:xfrm>
            <a:off x="6221403" y="2940142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600</a:t>
            </a:r>
          </a:p>
        </p:txBody>
      </p:sp>
      <p:sp>
        <p:nvSpPr>
          <p:cNvPr id="20" name="Tekstvak 19"/>
          <p:cNvSpPr txBox="1"/>
          <p:nvPr/>
        </p:nvSpPr>
        <p:spPr>
          <a:xfrm>
            <a:off x="6221403" y="2243821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800</a:t>
            </a:r>
          </a:p>
        </p:txBody>
      </p:sp>
      <p:sp>
        <p:nvSpPr>
          <p:cNvPr id="21" name="Tekstvak 20"/>
          <p:cNvSpPr txBox="1"/>
          <p:nvPr/>
        </p:nvSpPr>
        <p:spPr>
          <a:xfrm>
            <a:off x="6093163" y="1544050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1000</a:t>
            </a:r>
          </a:p>
        </p:txBody>
      </p:sp>
      <p:sp>
        <p:nvSpPr>
          <p:cNvPr id="22" name="Tekstvak 21"/>
          <p:cNvSpPr txBox="1"/>
          <p:nvPr/>
        </p:nvSpPr>
        <p:spPr>
          <a:xfrm>
            <a:off x="7283168" y="5255415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50</a:t>
            </a:r>
          </a:p>
        </p:txBody>
      </p:sp>
      <p:sp>
        <p:nvSpPr>
          <p:cNvPr id="23" name="Tekstvak 22"/>
          <p:cNvSpPr txBox="1"/>
          <p:nvPr/>
        </p:nvSpPr>
        <p:spPr>
          <a:xfrm>
            <a:off x="7939473" y="5255415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100</a:t>
            </a:r>
          </a:p>
        </p:txBody>
      </p:sp>
      <p:sp>
        <p:nvSpPr>
          <p:cNvPr id="24" name="Tekstvak 23"/>
          <p:cNvSpPr txBox="1"/>
          <p:nvPr/>
        </p:nvSpPr>
        <p:spPr>
          <a:xfrm>
            <a:off x="8659553" y="5255415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150</a:t>
            </a:r>
          </a:p>
        </p:txBody>
      </p:sp>
      <p:sp>
        <p:nvSpPr>
          <p:cNvPr id="25" name="Tekstvak 24"/>
          <p:cNvSpPr txBox="1"/>
          <p:nvPr/>
        </p:nvSpPr>
        <p:spPr>
          <a:xfrm>
            <a:off x="9379633" y="5255415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200</a:t>
            </a:r>
          </a:p>
        </p:txBody>
      </p:sp>
      <p:sp>
        <p:nvSpPr>
          <p:cNvPr id="26" name="Tekstvak 25"/>
          <p:cNvSpPr txBox="1"/>
          <p:nvPr/>
        </p:nvSpPr>
        <p:spPr>
          <a:xfrm>
            <a:off x="10093807" y="5255415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250</a:t>
            </a:r>
          </a:p>
        </p:txBody>
      </p:sp>
      <p:cxnSp>
        <p:nvCxnSpPr>
          <p:cNvPr id="28" name="Rechte verbindingslijn 27"/>
          <p:cNvCxnSpPr/>
          <p:nvPr/>
        </p:nvCxnSpPr>
        <p:spPr>
          <a:xfrm>
            <a:off x="6779112" y="1710100"/>
            <a:ext cx="3600400" cy="352839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9" name="Rechthoek 28"/>
          <p:cNvSpPr/>
          <p:nvPr/>
        </p:nvSpPr>
        <p:spPr>
          <a:xfrm>
            <a:off x="7071421" y="1741975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v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30" name="Rechte verbindingslijn 29"/>
          <p:cNvCxnSpPr/>
          <p:nvPr/>
        </p:nvCxnSpPr>
        <p:spPr>
          <a:xfrm flipV="1">
            <a:off x="6794500" y="2780930"/>
            <a:ext cx="3576628" cy="176567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1" name="Rechthoek 30"/>
          <p:cNvSpPr/>
          <p:nvPr/>
        </p:nvSpPr>
        <p:spPr>
          <a:xfrm>
            <a:off x="10038149" y="2825794"/>
            <a:ext cx="4491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a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35" name="Rechte verbindingslijn 34"/>
          <p:cNvCxnSpPr/>
          <p:nvPr/>
        </p:nvCxnSpPr>
        <p:spPr>
          <a:xfrm>
            <a:off x="6779113" y="3604231"/>
            <a:ext cx="1878705" cy="701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7" name="Rechte verbindingslijn 36"/>
          <p:cNvCxnSpPr/>
          <p:nvPr/>
        </p:nvCxnSpPr>
        <p:spPr>
          <a:xfrm>
            <a:off x="8724740" y="3686070"/>
            <a:ext cx="2214" cy="1552422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1" name="Ovaal 40"/>
          <p:cNvSpPr/>
          <p:nvPr/>
        </p:nvSpPr>
        <p:spPr>
          <a:xfrm>
            <a:off x="8672107" y="3561699"/>
            <a:ext cx="119609" cy="11960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cxnSp>
        <p:nvCxnSpPr>
          <p:cNvPr id="32" name="Rechte verbindingslijn 31"/>
          <p:cNvCxnSpPr>
            <a:endCxn id="26" idx="0"/>
          </p:cNvCxnSpPr>
          <p:nvPr/>
        </p:nvCxnSpPr>
        <p:spPr>
          <a:xfrm>
            <a:off x="7869101" y="1741975"/>
            <a:ext cx="2509400" cy="351344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8" name="Rechthoek 37"/>
          <p:cNvSpPr/>
          <p:nvPr/>
        </p:nvSpPr>
        <p:spPr>
          <a:xfrm>
            <a:off x="7957663" y="1629767"/>
            <a:ext cx="4924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 smtClean="0">
                <a:solidFill>
                  <a:schemeClr val="bg1"/>
                </a:solidFill>
              </a:rPr>
              <a:t>Q’</a:t>
            </a:r>
            <a:r>
              <a:rPr lang="nl-NL" baseline="-25000" dirty="0" err="1" smtClean="0">
                <a:solidFill>
                  <a:schemeClr val="bg1"/>
                </a:solidFill>
              </a:rPr>
              <a:t>v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9" name="Ovaal 38"/>
          <p:cNvSpPr/>
          <p:nvPr/>
        </p:nvSpPr>
        <p:spPr>
          <a:xfrm>
            <a:off x="9025188" y="3361084"/>
            <a:ext cx="119609" cy="119609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cxnSp>
        <p:nvCxnSpPr>
          <p:cNvPr id="42" name="Rechte verbindingslijn 41"/>
          <p:cNvCxnSpPr/>
          <p:nvPr/>
        </p:nvCxnSpPr>
        <p:spPr>
          <a:xfrm>
            <a:off x="6816080" y="3418207"/>
            <a:ext cx="2131657" cy="0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3" name="Tekstvak 42"/>
          <p:cNvSpPr txBox="1"/>
          <p:nvPr/>
        </p:nvSpPr>
        <p:spPr>
          <a:xfrm>
            <a:off x="6311171" y="3453847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b="1" dirty="0" smtClean="0">
                <a:solidFill>
                  <a:srgbClr val="C00000"/>
                </a:solidFill>
              </a:rPr>
              <a:t>467</a:t>
            </a:r>
            <a:endParaRPr lang="nl-NL" sz="1400" b="1" dirty="0">
              <a:solidFill>
                <a:srgbClr val="C00000"/>
              </a:solidFill>
            </a:endParaRPr>
          </a:p>
        </p:txBody>
      </p:sp>
      <p:sp>
        <p:nvSpPr>
          <p:cNvPr id="44" name="Tekstvak 43"/>
          <p:cNvSpPr txBox="1"/>
          <p:nvPr/>
        </p:nvSpPr>
        <p:spPr>
          <a:xfrm>
            <a:off x="6311171" y="3253061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b="1" dirty="0">
                <a:solidFill>
                  <a:schemeClr val="accent6">
                    <a:lumMod val="75000"/>
                  </a:schemeClr>
                </a:solidFill>
              </a:rPr>
              <a:t>516</a:t>
            </a:r>
            <a:endParaRPr lang="nl-NL" sz="14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4324313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25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75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9" grpId="0" animBg="1"/>
      <p:bldP spid="43" grpId="0"/>
      <p:bldP spid="4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8" name="Rechte verbindingslijn 47"/>
          <p:cNvCxnSpPr/>
          <p:nvPr/>
        </p:nvCxnSpPr>
        <p:spPr>
          <a:xfrm>
            <a:off x="9076903" y="3473689"/>
            <a:ext cx="0" cy="1702553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7" name="Titel 2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Verwerkingsopgave</a:t>
            </a:r>
            <a:br>
              <a:rPr lang="nl-NL" dirty="0" smtClean="0"/>
            </a:br>
            <a:r>
              <a:rPr lang="nl-NL" sz="1800" dirty="0" smtClean="0">
                <a:solidFill>
                  <a:schemeClr val="tx1">
                    <a:lumMod val="50000"/>
                  </a:schemeClr>
                </a:solidFill>
              </a:rPr>
              <a:t>afwentelingspercentage</a:t>
            </a:r>
            <a:endParaRPr lang="nl-NL" sz="1800" dirty="0"/>
          </a:p>
        </p:txBody>
      </p:sp>
      <p:sp>
        <p:nvSpPr>
          <p:cNvPr id="33" name="Tijdelijke aanduiding voor inhoud 3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sz="1600" dirty="0"/>
              <a:t>Marktmodel </a:t>
            </a:r>
            <a:r>
              <a:rPr lang="nl-NL" sz="1600" dirty="0" smtClean="0"/>
              <a:t>zonnepanelen in </a:t>
            </a:r>
            <a:r>
              <a:rPr lang="nl-NL" sz="1600" dirty="0"/>
              <a:t>de uitgangssituatie: </a:t>
            </a:r>
          </a:p>
          <a:p>
            <a:pPr marL="400050" lvl="1" indent="0">
              <a:buNone/>
            </a:pPr>
            <a:r>
              <a:rPr lang="nl-NL" sz="1600" dirty="0" err="1"/>
              <a:t>Q</a:t>
            </a:r>
            <a:r>
              <a:rPr lang="nl-NL" sz="1600" baseline="-25000" dirty="0" err="1"/>
              <a:t>v</a:t>
            </a:r>
            <a:r>
              <a:rPr lang="nl-NL" sz="1600" dirty="0"/>
              <a:t> = -¼P + </a:t>
            </a:r>
            <a:r>
              <a:rPr lang="nl-NL" sz="1600" dirty="0"/>
              <a:t>250</a:t>
            </a:r>
            <a:br>
              <a:rPr lang="nl-NL" sz="1600" dirty="0"/>
            </a:br>
            <a:r>
              <a:rPr lang="nl-NL" sz="1600" dirty="0" err="1">
                <a:solidFill>
                  <a:srgbClr val="C00000"/>
                </a:solidFill>
              </a:rPr>
              <a:t>Q’</a:t>
            </a:r>
            <a:r>
              <a:rPr lang="nl-NL" sz="1600" baseline="-25000" dirty="0" err="1">
                <a:solidFill>
                  <a:srgbClr val="C00000"/>
                </a:solidFill>
              </a:rPr>
              <a:t>v</a:t>
            </a:r>
            <a:r>
              <a:rPr lang="nl-NL" sz="1600" dirty="0">
                <a:solidFill>
                  <a:srgbClr val="C00000"/>
                </a:solidFill>
              </a:rPr>
              <a:t> = -</a:t>
            </a:r>
            <a:r>
              <a:rPr lang="nl-NL" sz="1600" baseline="30000" dirty="0">
                <a:solidFill>
                  <a:srgbClr val="C00000"/>
                </a:solidFill>
              </a:rPr>
              <a:t>5</a:t>
            </a:r>
            <a:r>
              <a:rPr lang="nl-NL" sz="1600" dirty="0">
                <a:solidFill>
                  <a:srgbClr val="C00000"/>
                </a:solidFill>
              </a:rPr>
              <a:t>/</a:t>
            </a:r>
            <a:r>
              <a:rPr lang="nl-NL" sz="1600" baseline="-25000" dirty="0">
                <a:solidFill>
                  <a:srgbClr val="C00000"/>
                </a:solidFill>
              </a:rPr>
              <a:t>28</a:t>
            </a:r>
            <a:r>
              <a:rPr lang="nl-NL" sz="1600" dirty="0">
                <a:solidFill>
                  <a:srgbClr val="C00000"/>
                </a:solidFill>
              </a:rPr>
              <a:t>P + </a:t>
            </a:r>
            <a:r>
              <a:rPr lang="nl-NL" sz="1600" dirty="0" smtClean="0">
                <a:solidFill>
                  <a:srgbClr val="C00000"/>
                </a:solidFill>
              </a:rPr>
              <a:t>250 (nieuwe betalingsbereidheid)</a:t>
            </a:r>
            <a:endParaRPr lang="nl-NL" sz="1600" dirty="0">
              <a:solidFill>
                <a:srgbClr val="C00000"/>
              </a:solidFill>
            </a:endParaRPr>
          </a:p>
          <a:p>
            <a:pPr marL="400050" lvl="1" indent="0">
              <a:buNone/>
            </a:pPr>
            <a:r>
              <a:rPr lang="nl-NL" sz="1600" dirty="0" err="1"/>
              <a:t>Q</a:t>
            </a:r>
            <a:r>
              <a:rPr lang="nl-NL" sz="1600" baseline="-25000" dirty="0" err="1"/>
              <a:t>a</a:t>
            </a:r>
            <a:r>
              <a:rPr lang="nl-NL" sz="1600" dirty="0"/>
              <a:t> = ½P – </a:t>
            </a:r>
            <a:r>
              <a:rPr lang="nl-NL" sz="1600" dirty="0" smtClean="0"/>
              <a:t>100</a:t>
            </a:r>
            <a:endParaRPr lang="nl-NL" sz="1800" dirty="0"/>
          </a:p>
          <a:p>
            <a:pPr marL="0" indent="0">
              <a:spcBef>
                <a:spcPts val="1200"/>
              </a:spcBef>
              <a:buNone/>
            </a:pPr>
            <a:r>
              <a:rPr lang="nl-NL" sz="1800" dirty="0" smtClean="0"/>
              <a:t>Evenwichtsprijs was € 467 en wordt € 516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nl-NL" sz="1800" dirty="0" smtClean="0"/>
              <a:t>De producent ontvangt nu € 516</a:t>
            </a:r>
            <a:br>
              <a:rPr lang="nl-NL" sz="1800" dirty="0" smtClean="0"/>
            </a:br>
            <a:r>
              <a:rPr lang="nl-NL" sz="1800" dirty="0" smtClean="0"/>
              <a:t>dat is 140% van wat de consument betaalt</a:t>
            </a:r>
          </a:p>
          <a:p>
            <a:pPr marL="0" indent="0">
              <a:spcBef>
                <a:spcPts val="100"/>
              </a:spcBef>
              <a:spcAft>
                <a:spcPts val="100"/>
              </a:spcAft>
              <a:buNone/>
            </a:pPr>
            <a:r>
              <a:rPr lang="nl-NL" sz="1800" dirty="0" smtClean="0"/>
              <a:t>De consument betaalt:</a:t>
            </a:r>
          </a:p>
          <a:p>
            <a:pPr marL="0" indent="0">
              <a:spcBef>
                <a:spcPts val="100"/>
              </a:spcBef>
              <a:spcAft>
                <a:spcPts val="100"/>
              </a:spcAft>
              <a:buNone/>
            </a:pPr>
            <a:r>
              <a:rPr lang="nl-NL" sz="1800" dirty="0" smtClean="0"/>
              <a:t>€ 516 = 140%</a:t>
            </a:r>
          </a:p>
          <a:p>
            <a:pPr marL="0" indent="0">
              <a:spcBef>
                <a:spcPts val="100"/>
              </a:spcBef>
              <a:spcAft>
                <a:spcPts val="100"/>
              </a:spcAft>
              <a:buNone/>
            </a:pPr>
            <a:r>
              <a:rPr lang="nl-NL" sz="1800" dirty="0" smtClean="0"/>
              <a:t>100% = € 369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nl-NL" sz="1800" dirty="0" smtClean="0"/>
              <a:t>Totale subsidie: (516-369) € 147</a:t>
            </a:r>
          </a:p>
          <a:p>
            <a:pPr marL="0" indent="0">
              <a:spcBef>
                <a:spcPts val="0"/>
              </a:spcBef>
              <a:buNone/>
            </a:pPr>
            <a:r>
              <a:rPr lang="nl-NL" sz="1800" dirty="0" smtClean="0"/>
              <a:t>Prijsdaling voor de consument: (467-369) € 98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nl-NL" sz="1800" dirty="0"/>
              <a:t>€ </a:t>
            </a:r>
            <a:r>
              <a:rPr lang="nl-NL" sz="1800" dirty="0" smtClean="0"/>
              <a:t>98</a:t>
            </a:r>
            <a:r>
              <a:rPr lang="nl-NL" sz="1800" dirty="0"/>
              <a:t> </a:t>
            </a:r>
            <a:r>
              <a:rPr lang="nl-NL" sz="1800" dirty="0" smtClean="0"/>
              <a:t>van de € 147 = 67% van de subsidie bereikt de consument</a:t>
            </a:r>
            <a:endParaRPr lang="nl-NL" sz="1800" dirty="0"/>
          </a:p>
        </p:txBody>
      </p:sp>
      <p:cxnSp>
        <p:nvCxnSpPr>
          <p:cNvPr id="3" name="Rechte verbindingslijn 2"/>
          <p:cNvCxnSpPr/>
          <p:nvPr/>
        </p:nvCxnSpPr>
        <p:spPr>
          <a:xfrm>
            <a:off x="6779112" y="1710100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" name="Rechte verbindingslijn 3"/>
          <p:cNvCxnSpPr/>
          <p:nvPr/>
        </p:nvCxnSpPr>
        <p:spPr>
          <a:xfrm flipH="1">
            <a:off x="6779112" y="5238492"/>
            <a:ext cx="3592016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" name="Rechte verbindingslijn 4"/>
          <p:cNvCxnSpPr/>
          <p:nvPr/>
        </p:nvCxnSpPr>
        <p:spPr>
          <a:xfrm>
            <a:off x="6779112" y="1710100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echte verbindingslijn 5"/>
          <p:cNvCxnSpPr/>
          <p:nvPr/>
        </p:nvCxnSpPr>
        <p:spPr>
          <a:xfrm>
            <a:off x="6779112" y="2415778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echte verbindingslijn 6"/>
          <p:cNvCxnSpPr/>
          <p:nvPr/>
        </p:nvCxnSpPr>
        <p:spPr>
          <a:xfrm>
            <a:off x="6779112" y="3121456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>
            <a:off x="6779112" y="3827134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6779112" y="4532812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749919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821927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893935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965943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1037951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kstvak 14"/>
          <p:cNvSpPr txBox="1"/>
          <p:nvPr/>
        </p:nvSpPr>
        <p:spPr>
          <a:xfrm>
            <a:off x="8472264" y="5676363"/>
            <a:ext cx="2268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hoeveelheid × 1.000</a:t>
            </a:r>
          </a:p>
        </p:txBody>
      </p:sp>
      <p:sp>
        <p:nvSpPr>
          <p:cNvPr id="16" name="Tekstvak 15"/>
          <p:cNvSpPr txBox="1"/>
          <p:nvPr/>
        </p:nvSpPr>
        <p:spPr>
          <a:xfrm rot="16200000">
            <a:off x="5821509" y="1950908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prijs</a:t>
            </a:r>
          </a:p>
        </p:txBody>
      </p:sp>
      <p:sp>
        <p:nvSpPr>
          <p:cNvPr id="17" name="Tekstvak 16"/>
          <p:cNvSpPr txBox="1"/>
          <p:nvPr/>
        </p:nvSpPr>
        <p:spPr>
          <a:xfrm>
            <a:off x="6221403" y="4374396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200</a:t>
            </a:r>
          </a:p>
        </p:txBody>
      </p:sp>
      <p:sp>
        <p:nvSpPr>
          <p:cNvPr id="18" name="Tekstvak 17"/>
          <p:cNvSpPr txBox="1"/>
          <p:nvPr/>
        </p:nvSpPr>
        <p:spPr>
          <a:xfrm>
            <a:off x="6221403" y="3643299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400</a:t>
            </a:r>
          </a:p>
        </p:txBody>
      </p:sp>
      <p:sp>
        <p:nvSpPr>
          <p:cNvPr id="19" name="Tekstvak 18"/>
          <p:cNvSpPr txBox="1"/>
          <p:nvPr/>
        </p:nvSpPr>
        <p:spPr>
          <a:xfrm>
            <a:off x="6221403" y="2940142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600</a:t>
            </a:r>
          </a:p>
        </p:txBody>
      </p:sp>
      <p:sp>
        <p:nvSpPr>
          <p:cNvPr id="20" name="Tekstvak 19"/>
          <p:cNvSpPr txBox="1"/>
          <p:nvPr/>
        </p:nvSpPr>
        <p:spPr>
          <a:xfrm>
            <a:off x="6221403" y="2243821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800</a:t>
            </a:r>
          </a:p>
        </p:txBody>
      </p:sp>
      <p:sp>
        <p:nvSpPr>
          <p:cNvPr id="21" name="Tekstvak 20"/>
          <p:cNvSpPr txBox="1"/>
          <p:nvPr/>
        </p:nvSpPr>
        <p:spPr>
          <a:xfrm>
            <a:off x="6093163" y="1544050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1000</a:t>
            </a:r>
          </a:p>
        </p:txBody>
      </p:sp>
      <p:sp>
        <p:nvSpPr>
          <p:cNvPr id="22" name="Tekstvak 21"/>
          <p:cNvSpPr txBox="1"/>
          <p:nvPr/>
        </p:nvSpPr>
        <p:spPr>
          <a:xfrm>
            <a:off x="7283168" y="5255415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50</a:t>
            </a:r>
          </a:p>
        </p:txBody>
      </p:sp>
      <p:sp>
        <p:nvSpPr>
          <p:cNvPr id="23" name="Tekstvak 22"/>
          <p:cNvSpPr txBox="1"/>
          <p:nvPr/>
        </p:nvSpPr>
        <p:spPr>
          <a:xfrm>
            <a:off x="7939473" y="5255415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100</a:t>
            </a:r>
          </a:p>
        </p:txBody>
      </p:sp>
      <p:sp>
        <p:nvSpPr>
          <p:cNvPr id="24" name="Tekstvak 23"/>
          <p:cNvSpPr txBox="1"/>
          <p:nvPr/>
        </p:nvSpPr>
        <p:spPr>
          <a:xfrm>
            <a:off x="8659553" y="5255415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150</a:t>
            </a:r>
          </a:p>
        </p:txBody>
      </p:sp>
      <p:sp>
        <p:nvSpPr>
          <p:cNvPr id="25" name="Tekstvak 24"/>
          <p:cNvSpPr txBox="1"/>
          <p:nvPr/>
        </p:nvSpPr>
        <p:spPr>
          <a:xfrm>
            <a:off x="9379633" y="5255415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200</a:t>
            </a:r>
          </a:p>
        </p:txBody>
      </p:sp>
      <p:sp>
        <p:nvSpPr>
          <p:cNvPr id="26" name="Tekstvak 25"/>
          <p:cNvSpPr txBox="1"/>
          <p:nvPr/>
        </p:nvSpPr>
        <p:spPr>
          <a:xfrm>
            <a:off x="10093807" y="5255415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250</a:t>
            </a:r>
          </a:p>
        </p:txBody>
      </p:sp>
      <p:cxnSp>
        <p:nvCxnSpPr>
          <p:cNvPr id="28" name="Rechte verbindingslijn 27"/>
          <p:cNvCxnSpPr/>
          <p:nvPr/>
        </p:nvCxnSpPr>
        <p:spPr>
          <a:xfrm>
            <a:off x="6779112" y="1710100"/>
            <a:ext cx="3600400" cy="352839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9" name="Rechthoek 28"/>
          <p:cNvSpPr/>
          <p:nvPr/>
        </p:nvSpPr>
        <p:spPr>
          <a:xfrm>
            <a:off x="7071421" y="1741975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v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30" name="Rechte verbindingslijn 29"/>
          <p:cNvCxnSpPr/>
          <p:nvPr/>
        </p:nvCxnSpPr>
        <p:spPr>
          <a:xfrm flipV="1">
            <a:off x="6794500" y="2780930"/>
            <a:ext cx="3576628" cy="176567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1" name="Rechthoek 30"/>
          <p:cNvSpPr/>
          <p:nvPr/>
        </p:nvSpPr>
        <p:spPr>
          <a:xfrm>
            <a:off x="10038149" y="2825794"/>
            <a:ext cx="4491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a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35" name="Rechte verbindingslijn 34"/>
          <p:cNvCxnSpPr/>
          <p:nvPr/>
        </p:nvCxnSpPr>
        <p:spPr>
          <a:xfrm>
            <a:off x="6779113" y="3604231"/>
            <a:ext cx="1878705" cy="701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7" name="Rechte verbindingslijn 36"/>
          <p:cNvCxnSpPr/>
          <p:nvPr/>
        </p:nvCxnSpPr>
        <p:spPr>
          <a:xfrm>
            <a:off x="8724740" y="3686070"/>
            <a:ext cx="2214" cy="1552422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1" name="Ovaal 40"/>
          <p:cNvSpPr/>
          <p:nvPr/>
        </p:nvSpPr>
        <p:spPr>
          <a:xfrm>
            <a:off x="8672107" y="3561699"/>
            <a:ext cx="119609" cy="11960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cxnSp>
        <p:nvCxnSpPr>
          <p:cNvPr id="32" name="Rechte verbindingslijn 31"/>
          <p:cNvCxnSpPr>
            <a:endCxn id="26" idx="0"/>
          </p:cNvCxnSpPr>
          <p:nvPr/>
        </p:nvCxnSpPr>
        <p:spPr>
          <a:xfrm>
            <a:off x="7869101" y="1741975"/>
            <a:ext cx="2509400" cy="351344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8" name="Rechthoek 37"/>
          <p:cNvSpPr/>
          <p:nvPr/>
        </p:nvSpPr>
        <p:spPr>
          <a:xfrm>
            <a:off x="7957663" y="1629767"/>
            <a:ext cx="4924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 smtClean="0">
                <a:solidFill>
                  <a:schemeClr val="bg1"/>
                </a:solidFill>
              </a:rPr>
              <a:t>Q’</a:t>
            </a:r>
            <a:r>
              <a:rPr lang="nl-NL" baseline="-25000" dirty="0" err="1" smtClean="0">
                <a:solidFill>
                  <a:schemeClr val="bg1"/>
                </a:solidFill>
              </a:rPr>
              <a:t>v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9" name="Ovaal 38"/>
          <p:cNvSpPr/>
          <p:nvPr/>
        </p:nvSpPr>
        <p:spPr>
          <a:xfrm>
            <a:off x="9025188" y="3361084"/>
            <a:ext cx="119609" cy="119609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cxnSp>
        <p:nvCxnSpPr>
          <p:cNvPr id="42" name="Rechte verbindingslijn 41"/>
          <p:cNvCxnSpPr/>
          <p:nvPr/>
        </p:nvCxnSpPr>
        <p:spPr>
          <a:xfrm>
            <a:off x="6816080" y="3418207"/>
            <a:ext cx="2131657" cy="0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3" name="Tekstvak 42"/>
          <p:cNvSpPr txBox="1"/>
          <p:nvPr/>
        </p:nvSpPr>
        <p:spPr>
          <a:xfrm>
            <a:off x="6311171" y="3453847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b="1" dirty="0" smtClean="0">
                <a:solidFill>
                  <a:srgbClr val="C00000"/>
                </a:solidFill>
              </a:rPr>
              <a:t>467</a:t>
            </a:r>
            <a:endParaRPr lang="nl-NL" sz="1400" b="1" dirty="0">
              <a:solidFill>
                <a:srgbClr val="C00000"/>
              </a:solidFill>
            </a:endParaRPr>
          </a:p>
        </p:txBody>
      </p:sp>
      <p:sp>
        <p:nvSpPr>
          <p:cNvPr id="44" name="Tekstvak 43"/>
          <p:cNvSpPr txBox="1"/>
          <p:nvPr/>
        </p:nvSpPr>
        <p:spPr>
          <a:xfrm>
            <a:off x="6311171" y="3253061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b="1" dirty="0">
                <a:solidFill>
                  <a:schemeClr val="accent6">
                    <a:lumMod val="75000"/>
                  </a:schemeClr>
                </a:solidFill>
              </a:rPr>
              <a:t>516</a:t>
            </a:r>
            <a:endParaRPr lang="nl-NL" sz="1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45" name="Rechte verbindingslijn 44"/>
          <p:cNvCxnSpPr/>
          <p:nvPr/>
        </p:nvCxnSpPr>
        <p:spPr>
          <a:xfrm>
            <a:off x="6816080" y="3974584"/>
            <a:ext cx="2162553" cy="0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6" name="Tekstvak 45"/>
          <p:cNvSpPr txBox="1"/>
          <p:nvPr/>
        </p:nvSpPr>
        <p:spPr>
          <a:xfrm>
            <a:off x="6311171" y="3826148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b="1" dirty="0" smtClean="0">
                <a:solidFill>
                  <a:srgbClr val="0070C0"/>
                </a:solidFill>
              </a:rPr>
              <a:t>369</a:t>
            </a:r>
            <a:endParaRPr lang="nl-NL" b="1" baseline="-25000" dirty="0">
              <a:solidFill>
                <a:srgbClr val="0070C0"/>
              </a:solidFill>
            </a:endParaRPr>
          </a:p>
        </p:txBody>
      </p:sp>
      <p:sp>
        <p:nvSpPr>
          <p:cNvPr id="47" name="Ovaal 46"/>
          <p:cNvSpPr/>
          <p:nvPr/>
        </p:nvSpPr>
        <p:spPr>
          <a:xfrm>
            <a:off x="9029707" y="3906666"/>
            <a:ext cx="119609" cy="119609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cxnSp>
        <p:nvCxnSpPr>
          <p:cNvPr id="49" name="Rechte verbindingslijn 48"/>
          <p:cNvCxnSpPr/>
          <p:nvPr/>
        </p:nvCxnSpPr>
        <p:spPr>
          <a:xfrm>
            <a:off x="9076903" y="3465308"/>
            <a:ext cx="0" cy="432000"/>
          </a:xfrm>
          <a:prstGeom prst="line">
            <a:avLst/>
          </a:prstGeom>
          <a:ln>
            <a:headEnd type="triangle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0" name="Rechte verbindingslijn met pijl 49"/>
          <p:cNvCxnSpPr/>
          <p:nvPr/>
        </p:nvCxnSpPr>
        <p:spPr>
          <a:xfrm>
            <a:off x="6881582" y="3631964"/>
            <a:ext cx="2297" cy="344814"/>
          </a:xfrm>
          <a:prstGeom prst="straightConnector1">
            <a:avLst/>
          </a:prstGeom>
          <a:ln w="41275"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8958073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25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25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ndertitel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Bij volkomen concurrentie</a:t>
            </a:r>
            <a:endParaRPr lang="nl-NL" dirty="0"/>
          </a:p>
        </p:txBody>
      </p:sp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Deel 1 – Subsidie via de producent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734646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rije vorm 1"/>
          <p:cNvSpPr/>
          <p:nvPr/>
        </p:nvSpPr>
        <p:spPr>
          <a:xfrm>
            <a:off x="6772275" y="3600450"/>
            <a:ext cx="2319338" cy="381000"/>
          </a:xfrm>
          <a:custGeom>
            <a:avLst/>
            <a:gdLst>
              <a:gd name="connsiteX0" fmla="*/ 0 w 2319338"/>
              <a:gd name="connsiteY0" fmla="*/ 0 h 381000"/>
              <a:gd name="connsiteX1" fmla="*/ 1957388 w 2319338"/>
              <a:gd name="connsiteY1" fmla="*/ 9525 h 381000"/>
              <a:gd name="connsiteX2" fmla="*/ 2319338 w 2319338"/>
              <a:gd name="connsiteY2" fmla="*/ 381000 h 381000"/>
              <a:gd name="connsiteX3" fmla="*/ 9525 w 2319338"/>
              <a:gd name="connsiteY3" fmla="*/ 376238 h 381000"/>
              <a:gd name="connsiteX4" fmla="*/ 0 w 2319338"/>
              <a:gd name="connsiteY4" fmla="*/ 0 h 381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9338" h="381000">
                <a:moveTo>
                  <a:pt x="0" y="0"/>
                </a:moveTo>
                <a:lnTo>
                  <a:pt x="1957388" y="9525"/>
                </a:lnTo>
                <a:lnTo>
                  <a:pt x="2319338" y="381000"/>
                </a:lnTo>
                <a:lnTo>
                  <a:pt x="9525" y="376238"/>
                </a:lnTo>
                <a:cubicBezTo>
                  <a:pt x="7938" y="258763"/>
                  <a:pt x="6350" y="141288"/>
                  <a:pt x="0" y="0"/>
                </a:cubicBezTo>
                <a:close/>
              </a:path>
            </a:pathLst>
          </a:custGeom>
          <a:solidFill>
            <a:srgbClr val="85A64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50" name="Vrije vorm 49"/>
          <p:cNvSpPr/>
          <p:nvPr/>
        </p:nvSpPr>
        <p:spPr>
          <a:xfrm>
            <a:off x="6787126" y="1730832"/>
            <a:ext cx="1917887" cy="1880409"/>
          </a:xfrm>
          <a:custGeom>
            <a:avLst/>
            <a:gdLst>
              <a:gd name="connsiteX0" fmla="*/ 0 w 1132514"/>
              <a:gd name="connsiteY0" fmla="*/ 0 h 1107347"/>
              <a:gd name="connsiteX1" fmla="*/ 0 w 1132514"/>
              <a:gd name="connsiteY1" fmla="*/ 1082180 h 1107347"/>
              <a:gd name="connsiteX2" fmla="*/ 1132514 w 1132514"/>
              <a:gd name="connsiteY2" fmla="*/ 1107347 h 1107347"/>
              <a:gd name="connsiteX3" fmla="*/ 0 w 1132514"/>
              <a:gd name="connsiteY3" fmla="*/ 0 h 1107347"/>
              <a:gd name="connsiteX0" fmla="*/ 0 w 1132514"/>
              <a:gd name="connsiteY0" fmla="*/ 0 h 1107347"/>
              <a:gd name="connsiteX1" fmla="*/ 6440 w 1132514"/>
              <a:gd name="connsiteY1" fmla="*/ 1101367 h 1107347"/>
              <a:gd name="connsiteX2" fmla="*/ 1132514 w 1132514"/>
              <a:gd name="connsiteY2" fmla="*/ 1107347 h 1107347"/>
              <a:gd name="connsiteX3" fmla="*/ 0 w 1132514"/>
              <a:gd name="connsiteY3" fmla="*/ 0 h 1107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32514" h="1107347">
                <a:moveTo>
                  <a:pt x="0" y="0"/>
                </a:moveTo>
                <a:cubicBezTo>
                  <a:pt x="2147" y="367122"/>
                  <a:pt x="4293" y="734245"/>
                  <a:pt x="6440" y="1101367"/>
                </a:cubicBezTo>
                <a:lnTo>
                  <a:pt x="1132514" y="1107347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cxnSp>
        <p:nvCxnSpPr>
          <p:cNvPr id="48" name="Rechte verbindingslijn 47"/>
          <p:cNvCxnSpPr/>
          <p:nvPr/>
        </p:nvCxnSpPr>
        <p:spPr>
          <a:xfrm>
            <a:off x="9076903" y="3473689"/>
            <a:ext cx="0" cy="1702553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7" name="Titel 2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Verwerkingsopgave</a:t>
            </a:r>
            <a:br>
              <a:rPr lang="nl-NL" dirty="0" smtClean="0"/>
            </a:br>
            <a:r>
              <a:rPr lang="nl-NL" sz="1800" dirty="0" smtClean="0">
                <a:solidFill>
                  <a:schemeClr val="tx1">
                    <a:lumMod val="50000"/>
                  </a:schemeClr>
                </a:solidFill>
              </a:rPr>
              <a:t>consumentensurplus</a:t>
            </a:r>
            <a:endParaRPr lang="nl-NL" sz="1800" dirty="0"/>
          </a:p>
        </p:txBody>
      </p:sp>
      <p:sp>
        <p:nvSpPr>
          <p:cNvPr id="33" name="Tijdelijke aanduiding voor inhoud 3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1600" dirty="0"/>
              <a:t>Marktmodel </a:t>
            </a:r>
            <a:r>
              <a:rPr lang="nl-NL" sz="1600" dirty="0" smtClean="0"/>
              <a:t>zonnepanelen in </a:t>
            </a:r>
            <a:r>
              <a:rPr lang="nl-NL" sz="1600" dirty="0"/>
              <a:t>de uitgangssituatie: </a:t>
            </a:r>
          </a:p>
          <a:p>
            <a:pPr marL="400050" lvl="1" indent="0">
              <a:buNone/>
            </a:pPr>
            <a:r>
              <a:rPr lang="nl-NL" sz="1600" dirty="0" err="1"/>
              <a:t>Q</a:t>
            </a:r>
            <a:r>
              <a:rPr lang="nl-NL" sz="1600" baseline="-25000" dirty="0" err="1"/>
              <a:t>v</a:t>
            </a:r>
            <a:r>
              <a:rPr lang="nl-NL" sz="1600" dirty="0"/>
              <a:t> = -¼P + </a:t>
            </a:r>
            <a:r>
              <a:rPr lang="nl-NL" sz="1600" dirty="0"/>
              <a:t>250</a:t>
            </a:r>
            <a:br>
              <a:rPr lang="nl-NL" sz="1600" dirty="0"/>
            </a:br>
            <a:r>
              <a:rPr lang="nl-NL" sz="1600" dirty="0" err="1">
                <a:solidFill>
                  <a:srgbClr val="C00000"/>
                </a:solidFill>
              </a:rPr>
              <a:t>Q’</a:t>
            </a:r>
            <a:r>
              <a:rPr lang="nl-NL" sz="1600" baseline="-25000" dirty="0" err="1">
                <a:solidFill>
                  <a:srgbClr val="C00000"/>
                </a:solidFill>
              </a:rPr>
              <a:t>v</a:t>
            </a:r>
            <a:r>
              <a:rPr lang="nl-NL" sz="1600" dirty="0">
                <a:solidFill>
                  <a:srgbClr val="C00000"/>
                </a:solidFill>
              </a:rPr>
              <a:t> = -</a:t>
            </a:r>
            <a:r>
              <a:rPr lang="nl-NL" sz="1600" baseline="30000" dirty="0">
                <a:solidFill>
                  <a:srgbClr val="C00000"/>
                </a:solidFill>
              </a:rPr>
              <a:t>5</a:t>
            </a:r>
            <a:r>
              <a:rPr lang="nl-NL" sz="1600" dirty="0">
                <a:solidFill>
                  <a:srgbClr val="C00000"/>
                </a:solidFill>
              </a:rPr>
              <a:t>/</a:t>
            </a:r>
            <a:r>
              <a:rPr lang="nl-NL" sz="1600" baseline="-25000" dirty="0">
                <a:solidFill>
                  <a:srgbClr val="C00000"/>
                </a:solidFill>
              </a:rPr>
              <a:t>28</a:t>
            </a:r>
            <a:r>
              <a:rPr lang="nl-NL" sz="1600" dirty="0">
                <a:solidFill>
                  <a:srgbClr val="C00000"/>
                </a:solidFill>
              </a:rPr>
              <a:t>P + </a:t>
            </a:r>
            <a:r>
              <a:rPr lang="nl-NL" sz="1600" dirty="0" smtClean="0">
                <a:solidFill>
                  <a:srgbClr val="C00000"/>
                </a:solidFill>
              </a:rPr>
              <a:t>250 (nieuwe betalingsbereidheid)</a:t>
            </a:r>
            <a:endParaRPr lang="nl-NL" sz="1600" dirty="0">
              <a:solidFill>
                <a:srgbClr val="C00000"/>
              </a:solidFill>
            </a:endParaRPr>
          </a:p>
          <a:p>
            <a:pPr marL="400050" lvl="1" indent="0">
              <a:buNone/>
            </a:pPr>
            <a:r>
              <a:rPr lang="nl-NL" sz="1600" dirty="0" err="1"/>
              <a:t>Q</a:t>
            </a:r>
            <a:r>
              <a:rPr lang="nl-NL" sz="1600" baseline="-25000" dirty="0" err="1"/>
              <a:t>a</a:t>
            </a:r>
            <a:r>
              <a:rPr lang="nl-NL" sz="1600" dirty="0"/>
              <a:t> = ½P – </a:t>
            </a:r>
            <a:r>
              <a:rPr lang="nl-NL" sz="1600" dirty="0" smtClean="0"/>
              <a:t>100</a:t>
            </a:r>
            <a:endParaRPr lang="nl-NL" sz="1800" dirty="0"/>
          </a:p>
          <a:p>
            <a:pPr marL="0" indent="0">
              <a:spcBef>
                <a:spcPts val="1200"/>
              </a:spcBef>
              <a:buNone/>
            </a:pPr>
            <a:r>
              <a:rPr lang="nl-NL" sz="1800" dirty="0" smtClean="0"/>
              <a:t>Evenwichtsprijs was € 467 en wordt € 516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nl-NL" sz="1800" dirty="0" smtClean="0"/>
              <a:t>De producent ontvangt € 516</a:t>
            </a:r>
            <a:br>
              <a:rPr lang="nl-NL" sz="1800" dirty="0" smtClean="0"/>
            </a:br>
            <a:r>
              <a:rPr lang="nl-NL" sz="1800" dirty="0" smtClean="0"/>
              <a:t>De consument betaalt € 369</a:t>
            </a:r>
          </a:p>
        </p:txBody>
      </p:sp>
      <p:cxnSp>
        <p:nvCxnSpPr>
          <p:cNvPr id="3" name="Rechte verbindingslijn 2"/>
          <p:cNvCxnSpPr/>
          <p:nvPr/>
        </p:nvCxnSpPr>
        <p:spPr>
          <a:xfrm>
            <a:off x="6779112" y="1710100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" name="Rechte verbindingslijn 3"/>
          <p:cNvCxnSpPr/>
          <p:nvPr/>
        </p:nvCxnSpPr>
        <p:spPr>
          <a:xfrm flipH="1">
            <a:off x="6779112" y="5238492"/>
            <a:ext cx="3592016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" name="Rechte verbindingslijn 4"/>
          <p:cNvCxnSpPr/>
          <p:nvPr/>
        </p:nvCxnSpPr>
        <p:spPr>
          <a:xfrm>
            <a:off x="6779112" y="1710100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echte verbindingslijn 5"/>
          <p:cNvCxnSpPr/>
          <p:nvPr/>
        </p:nvCxnSpPr>
        <p:spPr>
          <a:xfrm>
            <a:off x="6779112" y="2415778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echte verbindingslijn 6"/>
          <p:cNvCxnSpPr/>
          <p:nvPr/>
        </p:nvCxnSpPr>
        <p:spPr>
          <a:xfrm>
            <a:off x="6779112" y="3121456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>
            <a:off x="6779112" y="3827134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6779112" y="4532812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749919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821927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893935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965943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1037951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kstvak 14"/>
          <p:cNvSpPr txBox="1"/>
          <p:nvPr/>
        </p:nvSpPr>
        <p:spPr>
          <a:xfrm>
            <a:off x="8472264" y="5676363"/>
            <a:ext cx="2268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hoeveelheid × 1.000</a:t>
            </a:r>
          </a:p>
        </p:txBody>
      </p:sp>
      <p:sp>
        <p:nvSpPr>
          <p:cNvPr id="16" name="Tekstvak 15"/>
          <p:cNvSpPr txBox="1"/>
          <p:nvPr/>
        </p:nvSpPr>
        <p:spPr>
          <a:xfrm rot="16200000">
            <a:off x="5821509" y="1950908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prijs</a:t>
            </a:r>
          </a:p>
        </p:txBody>
      </p:sp>
      <p:sp>
        <p:nvSpPr>
          <p:cNvPr id="17" name="Tekstvak 16"/>
          <p:cNvSpPr txBox="1"/>
          <p:nvPr/>
        </p:nvSpPr>
        <p:spPr>
          <a:xfrm>
            <a:off x="6221403" y="4374396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200</a:t>
            </a:r>
          </a:p>
        </p:txBody>
      </p:sp>
      <p:sp>
        <p:nvSpPr>
          <p:cNvPr id="18" name="Tekstvak 17"/>
          <p:cNvSpPr txBox="1"/>
          <p:nvPr/>
        </p:nvSpPr>
        <p:spPr>
          <a:xfrm>
            <a:off x="6221403" y="3643299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400</a:t>
            </a:r>
          </a:p>
        </p:txBody>
      </p:sp>
      <p:sp>
        <p:nvSpPr>
          <p:cNvPr id="19" name="Tekstvak 18"/>
          <p:cNvSpPr txBox="1"/>
          <p:nvPr/>
        </p:nvSpPr>
        <p:spPr>
          <a:xfrm>
            <a:off x="6221403" y="2940142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600</a:t>
            </a:r>
          </a:p>
        </p:txBody>
      </p:sp>
      <p:sp>
        <p:nvSpPr>
          <p:cNvPr id="20" name="Tekstvak 19"/>
          <p:cNvSpPr txBox="1"/>
          <p:nvPr/>
        </p:nvSpPr>
        <p:spPr>
          <a:xfrm>
            <a:off x="6221403" y="2243821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800</a:t>
            </a:r>
          </a:p>
        </p:txBody>
      </p:sp>
      <p:sp>
        <p:nvSpPr>
          <p:cNvPr id="21" name="Tekstvak 20"/>
          <p:cNvSpPr txBox="1"/>
          <p:nvPr/>
        </p:nvSpPr>
        <p:spPr>
          <a:xfrm>
            <a:off x="6093163" y="1544050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1000</a:t>
            </a:r>
          </a:p>
        </p:txBody>
      </p:sp>
      <p:sp>
        <p:nvSpPr>
          <p:cNvPr id="22" name="Tekstvak 21"/>
          <p:cNvSpPr txBox="1"/>
          <p:nvPr/>
        </p:nvSpPr>
        <p:spPr>
          <a:xfrm>
            <a:off x="7283168" y="5255415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50</a:t>
            </a:r>
          </a:p>
        </p:txBody>
      </p:sp>
      <p:sp>
        <p:nvSpPr>
          <p:cNvPr id="23" name="Tekstvak 22"/>
          <p:cNvSpPr txBox="1"/>
          <p:nvPr/>
        </p:nvSpPr>
        <p:spPr>
          <a:xfrm>
            <a:off x="7939473" y="5255415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100</a:t>
            </a:r>
          </a:p>
        </p:txBody>
      </p:sp>
      <p:sp>
        <p:nvSpPr>
          <p:cNvPr id="24" name="Tekstvak 23"/>
          <p:cNvSpPr txBox="1"/>
          <p:nvPr/>
        </p:nvSpPr>
        <p:spPr>
          <a:xfrm>
            <a:off x="8659553" y="5255415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150</a:t>
            </a:r>
          </a:p>
        </p:txBody>
      </p:sp>
      <p:sp>
        <p:nvSpPr>
          <p:cNvPr id="25" name="Tekstvak 24"/>
          <p:cNvSpPr txBox="1"/>
          <p:nvPr/>
        </p:nvSpPr>
        <p:spPr>
          <a:xfrm>
            <a:off x="9379633" y="5255415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200</a:t>
            </a:r>
          </a:p>
        </p:txBody>
      </p:sp>
      <p:sp>
        <p:nvSpPr>
          <p:cNvPr id="26" name="Tekstvak 25"/>
          <p:cNvSpPr txBox="1"/>
          <p:nvPr/>
        </p:nvSpPr>
        <p:spPr>
          <a:xfrm>
            <a:off x="10093807" y="5255415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250</a:t>
            </a:r>
          </a:p>
        </p:txBody>
      </p:sp>
      <p:cxnSp>
        <p:nvCxnSpPr>
          <p:cNvPr id="28" name="Rechte verbindingslijn 27"/>
          <p:cNvCxnSpPr/>
          <p:nvPr/>
        </p:nvCxnSpPr>
        <p:spPr>
          <a:xfrm>
            <a:off x="6779112" y="1710100"/>
            <a:ext cx="3600400" cy="352839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9" name="Rechthoek 28"/>
          <p:cNvSpPr/>
          <p:nvPr/>
        </p:nvSpPr>
        <p:spPr>
          <a:xfrm>
            <a:off x="7071421" y="1741975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v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30" name="Rechte verbindingslijn 29"/>
          <p:cNvCxnSpPr/>
          <p:nvPr/>
        </p:nvCxnSpPr>
        <p:spPr>
          <a:xfrm flipV="1">
            <a:off x="6794500" y="2780930"/>
            <a:ext cx="3576628" cy="176567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1" name="Rechthoek 30"/>
          <p:cNvSpPr/>
          <p:nvPr/>
        </p:nvSpPr>
        <p:spPr>
          <a:xfrm>
            <a:off x="10038149" y="2825794"/>
            <a:ext cx="4491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a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35" name="Rechte verbindingslijn 34"/>
          <p:cNvCxnSpPr/>
          <p:nvPr/>
        </p:nvCxnSpPr>
        <p:spPr>
          <a:xfrm>
            <a:off x="6779113" y="3604231"/>
            <a:ext cx="1878705" cy="701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7" name="Rechte verbindingslijn 36"/>
          <p:cNvCxnSpPr/>
          <p:nvPr/>
        </p:nvCxnSpPr>
        <p:spPr>
          <a:xfrm>
            <a:off x="8724740" y="3686070"/>
            <a:ext cx="2214" cy="1552422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1" name="Ovaal 40"/>
          <p:cNvSpPr/>
          <p:nvPr/>
        </p:nvSpPr>
        <p:spPr>
          <a:xfrm>
            <a:off x="8672107" y="3561699"/>
            <a:ext cx="119609" cy="11960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cxnSp>
        <p:nvCxnSpPr>
          <p:cNvPr id="32" name="Rechte verbindingslijn 31"/>
          <p:cNvCxnSpPr>
            <a:endCxn id="26" idx="0"/>
          </p:cNvCxnSpPr>
          <p:nvPr/>
        </p:nvCxnSpPr>
        <p:spPr>
          <a:xfrm>
            <a:off x="7869101" y="1741975"/>
            <a:ext cx="2509400" cy="351344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8" name="Rechthoek 37"/>
          <p:cNvSpPr/>
          <p:nvPr/>
        </p:nvSpPr>
        <p:spPr>
          <a:xfrm>
            <a:off x="7957663" y="1629767"/>
            <a:ext cx="4924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 smtClean="0">
                <a:solidFill>
                  <a:schemeClr val="bg1"/>
                </a:solidFill>
              </a:rPr>
              <a:t>Q’</a:t>
            </a:r>
            <a:r>
              <a:rPr lang="nl-NL" baseline="-25000" dirty="0" err="1" smtClean="0">
                <a:solidFill>
                  <a:schemeClr val="bg1"/>
                </a:solidFill>
              </a:rPr>
              <a:t>v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9" name="Ovaal 38"/>
          <p:cNvSpPr/>
          <p:nvPr/>
        </p:nvSpPr>
        <p:spPr>
          <a:xfrm>
            <a:off x="9025188" y="3361084"/>
            <a:ext cx="119609" cy="119609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cxnSp>
        <p:nvCxnSpPr>
          <p:cNvPr id="42" name="Rechte verbindingslijn 41"/>
          <p:cNvCxnSpPr/>
          <p:nvPr/>
        </p:nvCxnSpPr>
        <p:spPr>
          <a:xfrm>
            <a:off x="6816080" y="3418207"/>
            <a:ext cx="2131657" cy="0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3" name="Tekstvak 42"/>
          <p:cNvSpPr txBox="1"/>
          <p:nvPr/>
        </p:nvSpPr>
        <p:spPr>
          <a:xfrm>
            <a:off x="6311171" y="3453847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b="1" dirty="0" smtClean="0">
                <a:solidFill>
                  <a:srgbClr val="C00000"/>
                </a:solidFill>
              </a:rPr>
              <a:t>467</a:t>
            </a:r>
            <a:endParaRPr lang="nl-NL" sz="1400" b="1" dirty="0">
              <a:solidFill>
                <a:srgbClr val="C00000"/>
              </a:solidFill>
            </a:endParaRPr>
          </a:p>
        </p:txBody>
      </p:sp>
      <p:sp>
        <p:nvSpPr>
          <p:cNvPr id="44" name="Tekstvak 43"/>
          <p:cNvSpPr txBox="1"/>
          <p:nvPr/>
        </p:nvSpPr>
        <p:spPr>
          <a:xfrm>
            <a:off x="6311171" y="3253061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b="1" dirty="0">
                <a:solidFill>
                  <a:schemeClr val="accent6">
                    <a:lumMod val="75000"/>
                  </a:schemeClr>
                </a:solidFill>
              </a:rPr>
              <a:t>516</a:t>
            </a:r>
            <a:endParaRPr lang="nl-NL" sz="1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45" name="Rechte verbindingslijn 44"/>
          <p:cNvCxnSpPr/>
          <p:nvPr/>
        </p:nvCxnSpPr>
        <p:spPr>
          <a:xfrm>
            <a:off x="6816080" y="3974584"/>
            <a:ext cx="2162553" cy="0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6" name="Tekstvak 45"/>
          <p:cNvSpPr txBox="1"/>
          <p:nvPr/>
        </p:nvSpPr>
        <p:spPr>
          <a:xfrm>
            <a:off x="6311171" y="3826148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b="1" dirty="0" smtClean="0">
                <a:solidFill>
                  <a:srgbClr val="0070C0"/>
                </a:solidFill>
              </a:rPr>
              <a:t>369</a:t>
            </a:r>
            <a:endParaRPr lang="nl-NL" b="1" baseline="-25000" dirty="0">
              <a:solidFill>
                <a:srgbClr val="0070C0"/>
              </a:solidFill>
            </a:endParaRPr>
          </a:p>
        </p:txBody>
      </p:sp>
      <p:sp>
        <p:nvSpPr>
          <p:cNvPr id="47" name="Ovaal 46"/>
          <p:cNvSpPr/>
          <p:nvPr/>
        </p:nvSpPr>
        <p:spPr>
          <a:xfrm>
            <a:off x="9029707" y="3906666"/>
            <a:ext cx="119609" cy="119609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174725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9905970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Rechte verbindingslijn 5"/>
          <p:cNvCxnSpPr/>
          <p:nvPr/>
        </p:nvCxnSpPr>
        <p:spPr>
          <a:xfrm>
            <a:off x="6588651" y="1973725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echte verbindingslijn 6"/>
          <p:cNvCxnSpPr/>
          <p:nvPr/>
        </p:nvCxnSpPr>
        <p:spPr>
          <a:xfrm>
            <a:off x="6588651" y="2679403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>
            <a:off x="6588651" y="3385081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6588651" y="4090759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6588651" y="4796437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7308731" y="1973725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8028811" y="1973725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8748891" y="1973725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9468971" y="1973725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/>
          <p:cNvCxnSpPr/>
          <p:nvPr/>
        </p:nvCxnSpPr>
        <p:spPr>
          <a:xfrm>
            <a:off x="10189051" y="1973725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kstvak 15"/>
          <p:cNvSpPr txBox="1"/>
          <p:nvPr/>
        </p:nvSpPr>
        <p:spPr>
          <a:xfrm>
            <a:off x="8281803" y="5939988"/>
            <a:ext cx="2268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hoeveelheid × 1.000</a:t>
            </a:r>
          </a:p>
        </p:txBody>
      </p:sp>
      <p:sp>
        <p:nvSpPr>
          <p:cNvPr id="17" name="Tekstvak 16"/>
          <p:cNvSpPr txBox="1"/>
          <p:nvPr/>
        </p:nvSpPr>
        <p:spPr>
          <a:xfrm rot="16200000">
            <a:off x="5823429" y="2177198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prijs</a:t>
            </a:r>
          </a:p>
        </p:txBody>
      </p:sp>
      <p:sp>
        <p:nvSpPr>
          <p:cNvPr id="18" name="Tekstvak 17"/>
          <p:cNvSpPr txBox="1"/>
          <p:nvPr/>
        </p:nvSpPr>
        <p:spPr>
          <a:xfrm>
            <a:off x="6279129" y="461146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9" name="Tekstvak 18"/>
          <p:cNvSpPr txBox="1"/>
          <p:nvPr/>
        </p:nvSpPr>
        <p:spPr>
          <a:xfrm>
            <a:off x="6279129" y="391043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0" name="Tekstvak 19"/>
          <p:cNvSpPr txBox="1"/>
          <p:nvPr/>
        </p:nvSpPr>
        <p:spPr>
          <a:xfrm>
            <a:off x="6279129" y="320059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21" name="Tekstvak 20"/>
          <p:cNvSpPr txBox="1"/>
          <p:nvPr/>
        </p:nvSpPr>
        <p:spPr>
          <a:xfrm>
            <a:off x="6279129" y="249662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22" name="Tekstvak 21"/>
          <p:cNvSpPr txBox="1"/>
          <p:nvPr/>
        </p:nvSpPr>
        <p:spPr>
          <a:xfrm>
            <a:off x="6279129" y="179853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23" name="Tekstvak 22"/>
          <p:cNvSpPr txBox="1"/>
          <p:nvPr/>
        </p:nvSpPr>
        <p:spPr>
          <a:xfrm>
            <a:off x="7151355" y="551870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4" name="Tekstvak 23"/>
          <p:cNvSpPr txBox="1"/>
          <p:nvPr/>
        </p:nvSpPr>
        <p:spPr>
          <a:xfrm>
            <a:off x="7881547" y="551870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25" name="Tekstvak 24"/>
          <p:cNvSpPr txBox="1"/>
          <p:nvPr/>
        </p:nvSpPr>
        <p:spPr>
          <a:xfrm>
            <a:off x="8594007" y="551870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26" name="Tekstvak 25"/>
          <p:cNvSpPr txBox="1"/>
          <p:nvPr/>
        </p:nvSpPr>
        <p:spPr>
          <a:xfrm>
            <a:off x="9321707" y="551870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27" name="Tekstvak 26"/>
          <p:cNvSpPr txBox="1"/>
          <p:nvPr/>
        </p:nvSpPr>
        <p:spPr>
          <a:xfrm>
            <a:off x="9973011" y="5518709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10</a:t>
            </a:r>
          </a:p>
        </p:txBody>
      </p:sp>
      <p:cxnSp>
        <p:nvCxnSpPr>
          <p:cNvPr id="28" name="Rechte verbindingslijn 27"/>
          <p:cNvCxnSpPr/>
          <p:nvPr/>
        </p:nvCxnSpPr>
        <p:spPr>
          <a:xfrm>
            <a:off x="6588651" y="1973725"/>
            <a:ext cx="3600400" cy="352839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9" name="Rechthoek 28"/>
          <p:cNvSpPr/>
          <p:nvPr/>
        </p:nvSpPr>
        <p:spPr>
          <a:xfrm>
            <a:off x="6880960" y="2005600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v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30" name="Rechte verbindingslijn 29"/>
          <p:cNvCxnSpPr/>
          <p:nvPr/>
        </p:nvCxnSpPr>
        <p:spPr>
          <a:xfrm flipV="1">
            <a:off x="6610350" y="1995904"/>
            <a:ext cx="3570317" cy="3477796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1" name="Rechthoek 30"/>
          <p:cNvSpPr/>
          <p:nvPr/>
        </p:nvSpPr>
        <p:spPr>
          <a:xfrm>
            <a:off x="9856342" y="2135365"/>
            <a:ext cx="5004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Q’</a:t>
            </a:r>
            <a:r>
              <a:rPr lang="nl-NL" baseline="-25000" dirty="0" err="1">
                <a:solidFill>
                  <a:schemeClr val="bg1"/>
                </a:solidFill>
              </a:rPr>
              <a:t>a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33" name="Rechte verbindingslijn 32"/>
          <p:cNvCxnSpPr/>
          <p:nvPr/>
        </p:nvCxnSpPr>
        <p:spPr>
          <a:xfrm>
            <a:off x="6596673" y="2326564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Rechte verbindingslijn 33"/>
          <p:cNvCxnSpPr/>
          <p:nvPr/>
        </p:nvCxnSpPr>
        <p:spPr>
          <a:xfrm>
            <a:off x="6596673" y="3032242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Rechte verbindingslijn 34"/>
          <p:cNvCxnSpPr/>
          <p:nvPr/>
        </p:nvCxnSpPr>
        <p:spPr>
          <a:xfrm>
            <a:off x="6596673" y="3737920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Rechte verbindingslijn 35"/>
          <p:cNvCxnSpPr/>
          <p:nvPr/>
        </p:nvCxnSpPr>
        <p:spPr>
          <a:xfrm>
            <a:off x="6596673" y="4443598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Rechte verbindingslijn 36"/>
          <p:cNvCxnSpPr/>
          <p:nvPr/>
        </p:nvCxnSpPr>
        <p:spPr>
          <a:xfrm>
            <a:off x="6596673" y="5149276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Rechte verbindingslijn 3"/>
          <p:cNvCxnSpPr/>
          <p:nvPr/>
        </p:nvCxnSpPr>
        <p:spPr>
          <a:xfrm>
            <a:off x="6588651" y="1973725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" name="Rechte verbindingslijn 4"/>
          <p:cNvCxnSpPr/>
          <p:nvPr/>
        </p:nvCxnSpPr>
        <p:spPr>
          <a:xfrm flipH="1">
            <a:off x="6588651" y="5502117"/>
            <a:ext cx="359201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Rechte verbindingslijn 37"/>
          <p:cNvCxnSpPr/>
          <p:nvPr/>
        </p:nvCxnSpPr>
        <p:spPr>
          <a:xfrm>
            <a:off x="6948691" y="1981824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Rechte verbindingslijn 38"/>
          <p:cNvCxnSpPr/>
          <p:nvPr/>
        </p:nvCxnSpPr>
        <p:spPr>
          <a:xfrm>
            <a:off x="7668771" y="1981824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Rechte verbindingslijn 39"/>
          <p:cNvCxnSpPr/>
          <p:nvPr/>
        </p:nvCxnSpPr>
        <p:spPr>
          <a:xfrm>
            <a:off x="8388851" y="1981824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Rechte verbindingslijn 40"/>
          <p:cNvCxnSpPr/>
          <p:nvPr/>
        </p:nvCxnSpPr>
        <p:spPr>
          <a:xfrm>
            <a:off x="9108931" y="1981824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Rechte verbindingslijn 41"/>
          <p:cNvCxnSpPr/>
          <p:nvPr/>
        </p:nvCxnSpPr>
        <p:spPr>
          <a:xfrm>
            <a:off x="9829011" y="1981824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Rechte verbindingslijn 48"/>
          <p:cNvCxnSpPr/>
          <p:nvPr/>
        </p:nvCxnSpPr>
        <p:spPr>
          <a:xfrm flipV="1">
            <a:off x="6597650" y="1981200"/>
            <a:ext cx="2870200" cy="2813051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52" name="Rechthoek 51"/>
          <p:cNvSpPr/>
          <p:nvPr/>
        </p:nvSpPr>
        <p:spPr>
          <a:xfrm>
            <a:off x="8869159" y="1896099"/>
            <a:ext cx="4491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a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51" name="Ovaal 50"/>
          <p:cNvSpPr/>
          <p:nvPr/>
        </p:nvSpPr>
        <p:spPr>
          <a:xfrm>
            <a:off x="7967793" y="3328681"/>
            <a:ext cx="119609" cy="11960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32" name="Ovaal 31"/>
          <p:cNvSpPr/>
          <p:nvPr/>
        </p:nvSpPr>
        <p:spPr>
          <a:xfrm>
            <a:off x="8332877" y="3685531"/>
            <a:ext cx="119609" cy="119609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43" name="Titel 4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Producentensubsidie bij </a:t>
            </a:r>
            <a:r>
              <a:rPr lang="nl-NL" dirty="0" err="1" smtClean="0"/>
              <a:t>vC</a:t>
            </a:r>
            <a:endParaRPr lang="nl-NL" dirty="0"/>
          </a:p>
        </p:txBody>
      </p:sp>
      <p:sp>
        <p:nvSpPr>
          <p:cNvPr id="44" name="Tijdelijke aanduiding voor inhoud 4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1600" dirty="0" err="1"/>
              <a:t>Q</a:t>
            </a:r>
            <a:r>
              <a:rPr lang="nl-NL" sz="1600" baseline="-25000" dirty="0" err="1"/>
              <a:t>v</a:t>
            </a:r>
            <a:r>
              <a:rPr lang="nl-NL" sz="1600" dirty="0"/>
              <a:t> = -2P + 10</a:t>
            </a:r>
          </a:p>
          <a:p>
            <a:pPr marL="0" indent="0">
              <a:buNone/>
            </a:pPr>
            <a:r>
              <a:rPr lang="nl-NL" sz="1600" dirty="0" err="1"/>
              <a:t>Q</a:t>
            </a:r>
            <a:r>
              <a:rPr lang="nl-NL" sz="1600" baseline="-25000" dirty="0" err="1"/>
              <a:t>a</a:t>
            </a:r>
            <a:r>
              <a:rPr lang="nl-NL" sz="1600" dirty="0"/>
              <a:t> = 2P – </a:t>
            </a:r>
            <a:r>
              <a:rPr lang="nl-NL" sz="1600" dirty="0" smtClean="0"/>
              <a:t>2</a:t>
            </a:r>
            <a:endParaRPr lang="nl-NL" sz="1600" dirty="0"/>
          </a:p>
          <a:p>
            <a:pPr marL="0" indent="0">
              <a:buNone/>
            </a:pPr>
            <a:r>
              <a:rPr lang="nl-NL" sz="1600" dirty="0">
                <a:solidFill>
                  <a:srgbClr val="C00000"/>
                </a:solidFill>
              </a:rPr>
              <a:t>Er komt een subsidie van </a:t>
            </a:r>
            <a:r>
              <a:rPr lang="nl-NL" sz="1600" dirty="0" smtClean="0">
                <a:solidFill>
                  <a:srgbClr val="C00000"/>
                </a:solidFill>
              </a:rPr>
              <a:t>€ 1</a:t>
            </a:r>
            <a:endParaRPr lang="nl-NL" sz="1600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nl-NL" sz="1600" dirty="0"/>
          </a:p>
          <a:p>
            <a:pPr marL="0" indent="0">
              <a:buNone/>
            </a:pPr>
            <a:r>
              <a:rPr lang="nl-NL" sz="1600" dirty="0" err="1"/>
              <a:t>Q</a:t>
            </a:r>
            <a:r>
              <a:rPr lang="nl-NL" sz="1600" baseline="-25000" dirty="0" err="1"/>
              <a:t>a</a:t>
            </a:r>
            <a:r>
              <a:rPr lang="nl-NL" sz="1600" dirty="0"/>
              <a:t> = 2P – 2</a:t>
            </a:r>
          </a:p>
          <a:p>
            <a:pPr marL="0" indent="0">
              <a:buNone/>
            </a:pPr>
            <a:r>
              <a:rPr lang="nl-NL" sz="1600" dirty="0"/>
              <a:t>-2P = -Q – 2</a:t>
            </a:r>
          </a:p>
          <a:p>
            <a:pPr marL="0" indent="0">
              <a:buNone/>
            </a:pPr>
            <a:r>
              <a:rPr lang="nl-NL" sz="1600" dirty="0"/>
              <a:t>P = 0,5Q + 1</a:t>
            </a:r>
          </a:p>
          <a:p>
            <a:pPr marL="0" indent="0">
              <a:buNone/>
            </a:pPr>
            <a:endParaRPr lang="nl-NL" sz="1600" dirty="0"/>
          </a:p>
          <a:p>
            <a:pPr marL="0" indent="0">
              <a:buNone/>
            </a:pPr>
            <a:r>
              <a:rPr lang="nl-NL" sz="1600" dirty="0"/>
              <a:t>P = 0,5Q + 1 </a:t>
            </a:r>
            <a:r>
              <a:rPr lang="nl-NL" sz="1600" dirty="0">
                <a:solidFill>
                  <a:srgbClr val="C00000"/>
                </a:solidFill>
              </a:rPr>
              <a:t>– 1</a:t>
            </a:r>
          </a:p>
          <a:p>
            <a:pPr marL="0" indent="0">
              <a:buNone/>
            </a:pPr>
            <a:r>
              <a:rPr lang="nl-NL" sz="1600" dirty="0"/>
              <a:t>P = 0,5Q</a:t>
            </a:r>
          </a:p>
          <a:p>
            <a:pPr marL="0" indent="0">
              <a:buNone/>
            </a:pPr>
            <a:endParaRPr lang="nl-NL" sz="1600" dirty="0"/>
          </a:p>
          <a:p>
            <a:pPr marL="0" indent="0">
              <a:buNone/>
            </a:pPr>
            <a:r>
              <a:rPr lang="nl-NL" sz="1600" dirty="0"/>
              <a:t>-0,5Q = -P</a:t>
            </a:r>
          </a:p>
          <a:p>
            <a:pPr marL="0" indent="0">
              <a:buNone/>
            </a:pPr>
            <a:r>
              <a:rPr lang="nl-NL" sz="1600" dirty="0" err="1"/>
              <a:t>Q’</a:t>
            </a:r>
            <a:r>
              <a:rPr lang="nl-NL" sz="1600" baseline="-25000" dirty="0" err="1"/>
              <a:t>a</a:t>
            </a:r>
            <a:r>
              <a:rPr lang="nl-NL" sz="1600" dirty="0"/>
              <a:t> = 2P</a:t>
            </a:r>
          </a:p>
        </p:txBody>
      </p:sp>
      <p:sp>
        <p:nvSpPr>
          <p:cNvPr id="47" name="Rechthoekig bijschrift 46"/>
          <p:cNvSpPr/>
          <p:nvPr/>
        </p:nvSpPr>
        <p:spPr>
          <a:xfrm>
            <a:off x="9805259" y="2635800"/>
            <a:ext cx="1798170" cy="363112"/>
          </a:xfrm>
          <a:prstGeom prst="wedgeRectCallout">
            <a:avLst>
              <a:gd name="adj1" fmla="val -35436"/>
              <a:gd name="adj2" fmla="val -100876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dirty="0" smtClean="0"/>
              <a:t>consumentenprijs</a:t>
            </a:r>
            <a:endParaRPr lang="nl-NL" dirty="0"/>
          </a:p>
        </p:txBody>
      </p:sp>
      <p:sp>
        <p:nvSpPr>
          <p:cNvPr id="48" name="Rechthoekig bijschrift 47"/>
          <p:cNvSpPr/>
          <p:nvPr/>
        </p:nvSpPr>
        <p:spPr>
          <a:xfrm>
            <a:off x="7950555" y="1102644"/>
            <a:ext cx="2148521" cy="701601"/>
          </a:xfrm>
          <a:prstGeom prst="wedgeRectCallout">
            <a:avLst>
              <a:gd name="adj1" fmla="val -3196"/>
              <a:gd name="adj2" fmla="val 75914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400"/>
              </a:lnSpc>
            </a:pPr>
            <a:r>
              <a:rPr lang="nl-NL" sz="1600" dirty="0" smtClean="0"/>
              <a:t>Leveringsbereidheid</a:t>
            </a:r>
            <a:br>
              <a:rPr lang="nl-NL" sz="1600" dirty="0" smtClean="0"/>
            </a:br>
            <a:r>
              <a:rPr lang="nl-NL" sz="1600" dirty="0" smtClean="0"/>
              <a:t>=</a:t>
            </a:r>
            <a:br>
              <a:rPr lang="nl-NL" sz="1600" dirty="0" smtClean="0"/>
            </a:br>
            <a:r>
              <a:rPr lang="nl-NL" sz="1600" dirty="0" smtClean="0"/>
              <a:t>producentenprijs</a:t>
            </a:r>
            <a:endParaRPr lang="nl-NL" sz="1600" dirty="0"/>
          </a:p>
        </p:txBody>
      </p:sp>
      <p:cxnSp>
        <p:nvCxnSpPr>
          <p:cNvPr id="54" name="Rechte verbindingslijn met pijl 53"/>
          <p:cNvCxnSpPr/>
          <p:nvPr/>
        </p:nvCxnSpPr>
        <p:spPr>
          <a:xfrm flipH="1">
            <a:off x="9109199" y="2408148"/>
            <a:ext cx="5348" cy="56088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6" name="Tekstvak 55"/>
          <p:cNvSpPr txBox="1"/>
          <p:nvPr/>
        </p:nvSpPr>
        <p:spPr>
          <a:xfrm>
            <a:off x="9151636" y="2403498"/>
            <a:ext cx="320922" cy="276999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 sz="1200" dirty="0" smtClean="0"/>
              <a:t>-1</a:t>
            </a:r>
            <a:endParaRPr lang="nl-NL" sz="1200" dirty="0"/>
          </a:p>
        </p:txBody>
      </p:sp>
      <p:sp>
        <p:nvSpPr>
          <p:cNvPr id="57" name="Tekstvak 56"/>
          <p:cNvSpPr txBox="1"/>
          <p:nvPr/>
        </p:nvSpPr>
        <p:spPr>
          <a:xfrm>
            <a:off x="2176901" y="3512752"/>
            <a:ext cx="3820277" cy="58477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 sz="1600" dirty="0" smtClean="0">
                <a:solidFill>
                  <a:schemeClr val="tx1"/>
                </a:solidFill>
              </a:rPr>
              <a:t>Dit is de prijs die de producent minimaal</a:t>
            </a:r>
            <a:br>
              <a:rPr lang="nl-NL" sz="1600" dirty="0" smtClean="0">
                <a:solidFill>
                  <a:schemeClr val="tx1"/>
                </a:solidFill>
              </a:rPr>
            </a:br>
            <a:r>
              <a:rPr lang="nl-NL" sz="1600" dirty="0" smtClean="0">
                <a:solidFill>
                  <a:schemeClr val="tx1"/>
                </a:solidFill>
              </a:rPr>
              <a:t>wil ontvangen.</a:t>
            </a:r>
            <a:endParaRPr lang="nl-NL" sz="1600" dirty="0">
              <a:solidFill>
                <a:schemeClr val="tx1"/>
              </a:solidFill>
            </a:endParaRPr>
          </a:p>
        </p:txBody>
      </p:sp>
      <p:sp>
        <p:nvSpPr>
          <p:cNvPr id="58" name="Tekstvak 57"/>
          <p:cNvSpPr txBox="1"/>
          <p:nvPr/>
        </p:nvSpPr>
        <p:spPr>
          <a:xfrm>
            <a:off x="2172378" y="4564501"/>
            <a:ext cx="3824800" cy="58477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1600" dirty="0" smtClean="0">
                <a:solidFill>
                  <a:schemeClr val="tx1"/>
                </a:solidFill>
              </a:rPr>
              <a:t>Dit is de prijs die de consument dan</a:t>
            </a:r>
            <a:br>
              <a:rPr lang="nl-NL" sz="1600" dirty="0" smtClean="0">
                <a:solidFill>
                  <a:schemeClr val="tx1"/>
                </a:solidFill>
              </a:rPr>
            </a:br>
            <a:r>
              <a:rPr lang="nl-NL" sz="1600" dirty="0" smtClean="0">
                <a:solidFill>
                  <a:schemeClr val="tx1"/>
                </a:solidFill>
              </a:rPr>
              <a:t>moet betalen.</a:t>
            </a:r>
            <a:endParaRPr lang="nl-NL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8058029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 animBg="1"/>
      <p:bldP spid="47" grpId="0" animBg="1"/>
      <p:bldP spid="48" grpId="0" animBg="1"/>
      <p:bldP spid="56" grpId="0" animBg="1"/>
      <p:bldP spid="57" grpId="0" animBg="1"/>
      <p:bldP spid="5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Rechte verbindingslijn 5"/>
          <p:cNvCxnSpPr/>
          <p:nvPr/>
        </p:nvCxnSpPr>
        <p:spPr>
          <a:xfrm>
            <a:off x="6588651" y="1973725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echte verbindingslijn 6"/>
          <p:cNvCxnSpPr/>
          <p:nvPr/>
        </p:nvCxnSpPr>
        <p:spPr>
          <a:xfrm>
            <a:off x="6588651" y="2679403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>
            <a:off x="6588651" y="3385081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6588651" y="4090759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6588651" y="4796437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7308731" y="1973725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8028811" y="1973725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8748891" y="1973725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9468971" y="1973725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/>
          <p:cNvCxnSpPr/>
          <p:nvPr/>
        </p:nvCxnSpPr>
        <p:spPr>
          <a:xfrm>
            <a:off x="10189051" y="1973725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kstvak 15"/>
          <p:cNvSpPr txBox="1"/>
          <p:nvPr/>
        </p:nvSpPr>
        <p:spPr>
          <a:xfrm>
            <a:off x="8281803" y="5939988"/>
            <a:ext cx="2268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hoeveelheid × 1.000</a:t>
            </a:r>
          </a:p>
        </p:txBody>
      </p:sp>
      <p:sp>
        <p:nvSpPr>
          <p:cNvPr id="17" name="Tekstvak 16"/>
          <p:cNvSpPr txBox="1"/>
          <p:nvPr/>
        </p:nvSpPr>
        <p:spPr>
          <a:xfrm rot="16200000">
            <a:off x="5823429" y="2177198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prijs</a:t>
            </a:r>
          </a:p>
        </p:txBody>
      </p:sp>
      <p:sp>
        <p:nvSpPr>
          <p:cNvPr id="18" name="Tekstvak 17"/>
          <p:cNvSpPr txBox="1"/>
          <p:nvPr/>
        </p:nvSpPr>
        <p:spPr>
          <a:xfrm>
            <a:off x="6279129" y="461146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9" name="Tekstvak 18"/>
          <p:cNvSpPr txBox="1"/>
          <p:nvPr/>
        </p:nvSpPr>
        <p:spPr>
          <a:xfrm>
            <a:off x="6279129" y="391043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0" name="Tekstvak 19"/>
          <p:cNvSpPr txBox="1"/>
          <p:nvPr/>
        </p:nvSpPr>
        <p:spPr>
          <a:xfrm>
            <a:off x="6279129" y="320059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21" name="Tekstvak 20"/>
          <p:cNvSpPr txBox="1"/>
          <p:nvPr/>
        </p:nvSpPr>
        <p:spPr>
          <a:xfrm>
            <a:off x="6279129" y="249662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22" name="Tekstvak 21"/>
          <p:cNvSpPr txBox="1"/>
          <p:nvPr/>
        </p:nvSpPr>
        <p:spPr>
          <a:xfrm>
            <a:off x="6279129" y="179853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23" name="Tekstvak 22"/>
          <p:cNvSpPr txBox="1"/>
          <p:nvPr/>
        </p:nvSpPr>
        <p:spPr>
          <a:xfrm>
            <a:off x="7151355" y="551870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4" name="Tekstvak 23"/>
          <p:cNvSpPr txBox="1"/>
          <p:nvPr/>
        </p:nvSpPr>
        <p:spPr>
          <a:xfrm>
            <a:off x="7881547" y="551870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25" name="Tekstvak 24"/>
          <p:cNvSpPr txBox="1"/>
          <p:nvPr/>
        </p:nvSpPr>
        <p:spPr>
          <a:xfrm>
            <a:off x="8594007" y="551870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26" name="Tekstvak 25"/>
          <p:cNvSpPr txBox="1"/>
          <p:nvPr/>
        </p:nvSpPr>
        <p:spPr>
          <a:xfrm>
            <a:off x="9321707" y="551870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27" name="Tekstvak 26"/>
          <p:cNvSpPr txBox="1"/>
          <p:nvPr/>
        </p:nvSpPr>
        <p:spPr>
          <a:xfrm>
            <a:off x="9973011" y="5518709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10</a:t>
            </a:r>
          </a:p>
        </p:txBody>
      </p:sp>
      <p:cxnSp>
        <p:nvCxnSpPr>
          <p:cNvPr id="28" name="Rechte verbindingslijn 27"/>
          <p:cNvCxnSpPr/>
          <p:nvPr/>
        </p:nvCxnSpPr>
        <p:spPr>
          <a:xfrm>
            <a:off x="6588651" y="1973725"/>
            <a:ext cx="3600400" cy="352839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9" name="Rechthoek 28"/>
          <p:cNvSpPr/>
          <p:nvPr/>
        </p:nvSpPr>
        <p:spPr>
          <a:xfrm>
            <a:off x="6880960" y="2005600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v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33" name="Rechte verbindingslijn 32"/>
          <p:cNvCxnSpPr/>
          <p:nvPr/>
        </p:nvCxnSpPr>
        <p:spPr>
          <a:xfrm>
            <a:off x="6596673" y="2326564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Rechte verbindingslijn 33"/>
          <p:cNvCxnSpPr/>
          <p:nvPr/>
        </p:nvCxnSpPr>
        <p:spPr>
          <a:xfrm>
            <a:off x="6596673" y="3032242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Rechte verbindingslijn 34"/>
          <p:cNvCxnSpPr/>
          <p:nvPr/>
        </p:nvCxnSpPr>
        <p:spPr>
          <a:xfrm>
            <a:off x="6596673" y="3737920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Rechte verbindingslijn 35"/>
          <p:cNvCxnSpPr/>
          <p:nvPr/>
        </p:nvCxnSpPr>
        <p:spPr>
          <a:xfrm>
            <a:off x="6596673" y="4443598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Rechte verbindingslijn 36"/>
          <p:cNvCxnSpPr/>
          <p:nvPr/>
        </p:nvCxnSpPr>
        <p:spPr>
          <a:xfrm>
            <a:off x="6596673" y="5149276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Rechte verbindingslijn 3"/>
          <p:cNvCxnSpPr/>
          <p:nvPr/>
        </p:nvCxnSpPr>
        <p:spPr>
          <a:xfrm>
            <a:off x="6588651" y="1973725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" name="Rechte verbindingslijn 4"/>
          <p:cNvCxnSpPr/>
          <p:nvPr/>
        </p:nvCxnSpPr>
        <p:spPr>
          <a:xfrm flipH="1">
            <a:off x="6588651" y="5502117"/>
            <a:ext cx="359201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Rechte verbindingslijn 37"/>
          <p:cNvCxnSpPr/>
          <p:nvPr/>
        </p:nvCxnSpPr>
        <p:spPr>
          <a:xfrm>
            <a:off x="6948691" y="1981824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Rechte verbindingslijn 38"/>
          <p:cNvCxnSpPr/>
          <p:nvPr/>
        </p:nvCxnSpPr>
        <p:spPr>
          <a:xfrm>
            <a:off x="7668771" y="1981824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Rechte verbindingslijn 39"/>
          <p:cNvCxnSpPr/>
          <p:nvPr/>
        </p:nvCxnSpPr>
        <p:spPr>
          <a:xfrm>
            <a:off x="8388851" y="1981824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Rechte verbindingslijn 40"/>
          <p:cNvCxnSpPr/>
          <p:nvPr/>
        </p:nvCxnSpPr>
        <p:spPr>
          <a:xfrm>
            <a:off x="9108931" y="1981824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Rechte verbindingslijn 41"/>
          <p:cNvCxnSpPr/>
          <p:nvPr/>
        </p:nvCxnSpPr>
        <p:spPr>
          <a:xfrm>
            <a:off x="9829011" y="1981824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Rechte verbindingslijn 48"/>
          <p:cNvCxnSpPr/>
          <p:nvPr/>
        </p:nvCxnSpPr>
        <p:spPr>
          <a:xfrm flipV="1">
            <a:off x="6597650" y="1981200"/>
            <a:ext cx="2870200" cy="2813051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52" name="Rechthoek 51"/>
          <p:cNvSpPr/>
          <p:nvPr/>
        </p:nvSpPr>
        <p:spPr>
          <a:xfrm>
            <a:off x="8869159" y="1896099"/>
            <a:ext cx="4491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a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51" name="Ovaal 50"/>
          <p:cNvSpPr/>
          <p:nvPr/>
        </p:nvSpPr>
        <p:spPr>
          <a:xfrm>
            <a:off x="7967793" y="3328681"/>
            <a:ext cx="119609" cy="11960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43" name="Titel 4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Verwerkingsopgave</a:t>
            </a:r>
            <a:br>
              <a:rPr lang="nl-NL" dirty="0" smtClean="0"/>
            </a:br>
            <a:r>
              <a:rPr lang="nl-NL" sz="1800" dirty="0" smtClean="0">
                <a:solidFill>
                  <a:schemeClr val="tx1">
                    <a:lumMod val="50000"/>
                  </a:schemeClr>
                </a:solidFill>
              </a:rPr>
              <a:t>met percentage </a:t>
            </a:r>
            <a:r>
              <a:rPr lang="nl-NL" sz="1800" dirty="0" err="1" smtClean="0">
                <a:solidFill>
                  <a:schemeClr val="tx1">
                    <a:lumMod val="50000"/>
                  </a:schemeClr>
                </a:solidFill>
              </a:rPr>
              <a:t>ipv</a:t>
            </a:r>
            <a:r>
              <a:rPr lang="nl-NL" sz="1800" dirty="0" smtClean="0">
                <a:solidFill>
                  <a:schemeClr val="tx1">
                    <a:lumMod val="50000"/>
                  </a:schemeClr>
                </a:solidFill>
              </a:rPr>
              <a:t> vast bedrag</a:t>
            </a:r>
            <a:endParaRPr lang="nl-NL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44" name="Tijdelijke aanduiding voor inhoud 4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1600" dirty="0" err="1"/>
              <a:t>Q</a:t>
            </a:r>
            <a:r>
              <a:rPr lang="nl-NL" sz="1600" baseline="-25000" dirty="0" err="1"/>
              <a:t>v</a:t>
            </a:r>
            <a:r>
              <a:rPr lang="nl-NL" sz="1600" dirty="0"/>
              <a:t> = -2P + 10</a:t>
            </a:r>
          </a:p>
          <a:p>
            <a:pPr marL="0" indent="0">
              <a:buNone/>
            </a:pPr>
            <a:r>
              <a:rPr lang="nl-NL" sz="1600" dirty="0" err="1"/>
              <a:t>Q</a:t>
            </a:r>
            <a:r>
              <a:rPr lang="nl-NL" sz="1600" baseline="-25000" dirty="0" err="1"/>
              <a:t>a</a:t>
            </a:r>
            <a:r>
              <a:rPr lang="nl-NL" sz="1600" dirty="0"/>
              <a:t> = 2P – </a:t>
            </a:r>
            <a:r>
              <a:rPr lang="nl-NL" sz="1600" dirty="0" smtClean="0"/>
              <a:t>2</a:t>
            </a:r>
            <a:endParaRPr lang="nl-NL" sz="1600" dirty="0"/>
          </a:p>
          <a:p>
            <a:pPr marL="0" indent="0">
              <a:buNone/>
            </a:pPr>
            <a:r>
              <a:rPr lang="nl-NL" sz="1600" dirty="0">
                <a:solidFill>
                  <a:srgbClr val="C00000"/>
                </a:solidFill>
              </a:rPr>
              <a:t>Er komt een subsidie van </a:t>
            </a:r>
            <a:r>
              <a:rPr lang="nl-NL" sz="1600" dirty="0" smtClean="0">
                <a:solidFill>
                  <a:srgbClr val="C00000"/>
                </a:solidFill>
              </a:rPr>
              <a:t>25%</a:t>
            </a:r>
            <a:endParaRPr lang="nl-NL" sz="1600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nl-NL" sz="1600" dirty="0" smtClean="0"/>
          </a:p>
          <a:p>
            <a:r>
              <a:rPr lang="nl-NL" sz="1800" dirty="0" smtClean="0"/>
              <a:t>Bereken (en teken) de nieuwe aanbodfunctie.</a:t>
            </a:r>
          </a:p>
          <a:p>
            <a:r>
              <a:rPr lang="nl-NL" sz="1800" dirty="0" smtClean="0"/>
              <a:t>Bereken de nieuwe consumenten- en producentenprijs.</a:t>
            </a:r>
          </a:p>
          <a:p>
            <a:r>
              <a:rPr lang="nl-NL" sz="1800" dirty="0" smtClean="0"/>
              <a:t>Bereken hoeveel procent van de subsidie ten goede komt aan de consument.</a:t>
            </a:r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4118232498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Rechte verbindingslijn 5"/>
          <p:cNvCxnSpPr/>
          <p:nvPr/>
        </p:nvCxnSpPr>
        <p:spPr>
          <a:xfrm>
            <a:off x="6588651" y="1973725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echte verbindingslijn 6"/>
          <p:cNvCxnSpPr/>
          <p:nvPr/>
        </p:nvCxnSpPr>
        <p:spPr>
          <a:xfrm>
            <a:off x="6588651" y="2679403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>
            <a:off x="6588651" y="3385081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6588651" y="4090759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6588651" y="4796437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7308731" y="1973725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8028811" y="1973725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8748891" y="1973725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9468971" y="1973725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/>
          <p:cNvCxnSpPr/>
          <p:nvPr/>
        </p:nvCxnSpPr>
        <p:spPr>
          <a:xfrm>
            <a:off x="10189051" y="1973725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kstvak 15"/>
          <p:cNvSpPr txBox="1"/>
          <p:nvPr/>
        </p:nvSpPr>
        <p:spPr>
          <a:xfrm>
            <a:off x="8281803" y="5939988"/>
            <a:ext cx="2268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hoeveelheid × 1.000</a:t>
            </a:r>
          </a:p>
        </p:txBody>
      </p:sp>
      <p:sp>
        <p:nvSpPr>
          <p:cNvPr id="17" name="Tekstvak 16"/>
          <p:cNvSpPr txBox="1"/>
          <p:nvPr/>
        </p:nvSpPr>
        <p:spPr>
          <a:xfrm rot="16200000">
            <a:off x="5823429" y="2177198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prijs</a:t>
            </a:r>
          </a:p>
        </p:txBody>
      </p:sp>
      <p:sp>
        <p:nvSpPr>
          <p:cNvPr id="18" name="Tekstvak 17"/>
          <p:cNvSpPr txBox="1"/>
          <p:nvPr/>
        </p:nvSpPr>
        <p:spPr>
          <a:xfrm>
            <a:off x="6279129" y="461146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9" name="Tekstvak 18"/>
          <p:cNvSpPr txBox="1"/>
          <p:nvPr/>
        </p:nvSpPr>
        <p:spPr>
          <a:xfrm>
            <a:off x="6279129" y="391043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0" name="Tekstvak 19"/>
          <p:cNvSpPr txBox="1"/>
          <p:nvPr/>
        </p:nvSpPr>
        <p:spPr>
          <a:xfrm>
            <a:off x="6279129" y="320059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21" name="Tekstvak 20"/>
          <p:cNvSpPr txBox="1"/>
          <p:nvPr/>
        </p:nvSpPr>
        <p:spPr>
          <a:xfrm>
            <a:off x="6279129" y="249662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22" name="Tekstvak 21"/>
          <p:cNvSpPr txBox="1"/>
          <p:nvPr/>
        </p:nvSpPr>
        <p:spPr>
          <a:xfrm>
            <a:off x="6279129" y="179853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23" name="Tekstvak 22"/>
          <p:cNvSpPr txBox="1"/>
          <p:nvPr/>
        </p:nvSpPr>
        <p:spPr>
          <a:xfrm>
            <a:off x="7151355" y="551870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4" name="Tekstvak 23"/>
          <p:cNvSpPr txBox="1"/>
          <p:nvPr/>
        </p:nvSpPr>
        <p:spPr>
          <a:xfrm>
            <a:off x="7881547" y="551870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25" name="Tekstvak 24"/>
          <p:cNvSpPr txBox="1"/>
          <p:nvPr/>
        </p:nvSpPr>
        <p:spPr>
          <a:xfrm>
            <a:off x="8594007" y="551870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26" name="Tekstvak 25"/>
          <p:cNvSpPr txBox="1"/>
          <p:nvPr/>
        </p:nvSpPr>
        <p:spPr>
          <a:xfrm>
            <a:off x="9321707" y="551870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27" name="Tekstvak 26"/>
          <p:cNvSpPr txBox="1"/>
          <p:nvPr/>
        </p:nvSpPr>
        <p:spPr>
          <a:xfrm>
            <a:off x="9973011" y="5518709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10</a:t>
            </a:r>
          </a:p>
        </p:txBody>
      </p:sp>
      <p:cxnSp>
        <p:nvCxnSpPr>
          <p:cNvPr id="28" name="Rechte verbindingslijn 27"/>
          <p:cNvCxnSpPr/>
          <p:nvPr/>
        </p:nvCxnSpPr>
        <p:spPr>
          <a:xfrm>
            <a:off x="6588651" y="1973725"/>
            <a:ext cx="3600400" cy="352839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9" name="Rechthoek 28"/>
          <p:cNvSpPr/>
          <p:nvPr/>
        </p:nvSpPr>
        <p:spPr>
          <a:xfrm>
            <a:off x="6880960" y="2005600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v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30" name="Rechte verbindingslijn 29"/>
          <p:cNvCxnSpPr/>
          <p:nvPr/>
        </p:nvCxnSpPr>
        <p:spPr>
          <a:xfrm flipV="1">
            <a:off x="6590581" y="2326564"/>
            <a:ext cx="3598107" cy="266813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1" name="Rechthoek 30"/>
          <p:cNvSpPr/>
          <p:nvPr/>
        </p:nvSpPr>
        <p:spPr>
          <a:xfrm>
            <a:off x="10120166" y="2144067"/>
            <a:ext cx="5004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Q’</a:t>
            </a:r>
            <a:r>
              <a:rPr lang="nl-NL" baseline="-25000" dirty="0" err="1">
                <a:solidFill>
                  <a:schemeClr val="bg1"/>
                </a:solidFill>
              </a:rPr>
              <a:t>a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33" name="Rechte verbindingslijn 32"/>
          <p:cNvCxnSpPr/>
          <p:nvPr/>
        </p:nvCxnSpPr>
        <p:spPr>
          <a:xfrm>
            <a:off x="6596673" y="2326564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Rechte verbindingslijn 33"/>
          <p:cNvCxnSpPr/>
          <p:nvPr/>
        </p:nvCxnSpPr>
        <p:spPr>
          <a:xfrm>
            <a:off x="6596673" y="3032242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Rechte verbindingslijn 34"/>
          <p:cNvCxnSpPr/>
          <p:nvPr/>
        </p:nvCxnSpPr>
        <p:spPr>
          <a:xfrm>
            <a:off x="6596673" y="3737920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Rechte verbindingslijn 35"/>
          <p:cNvCxnSpPr/>
          <p:nvPr/>
        </p:nvCxnSpPr>
        <p:spPr>
          <a:xfrm>
            <a:off x="6596673" y="4443598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Rechte verbindingslijn 36"/>
          <p:cNvCxnSpPr/>
          <p:nvPr/>
        </p:nvCxnSpPr>
        <p:spPr>
          <a:xfrm>
            <a:off x="6596673" y="5149276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Rechte verbindingslijn 3"/>
          <p:cNvCxnSpPr/>
          <p:nvPr/>
        </p:nvCxnSpPr>
        <p:spPr>
          <a:xfrm>
            <a:off x="6588651" y="1973725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" name="Rechte verbindingslijn 4"/>
          <p:cNvCxnSpPr/>
          <p:nvPr/>
        </p:nvCxnSpPr>
        <p:spPr>
          <a:xfrm flipH="1">
            <a:off x="6588651" y="5502117"/>
            <a:ext cx="359201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Rechte verbindingslijn 37"/>
          <p:cNvCxnSpPr/>
          <p:nvPr/>
        </p:nvCxnSpPr>
        <p:spPr>
          <a:xfrm>
            <a:off x="6948691" y="1981824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Rechte verbindingslijn 38"/>
          <p:cNvCxnSpPr/>
          <p:nvPr/>
        </p:nvCxnSpPr>
        <p:spPr>
          <a:xfrm>
            <a:off x="7668771" y="1981824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Rechte verbindingslijn 39"/>
          <p:cNvCxnSpPr/>
          <p:nvPr/>
        </p:nvCxnSpPr>
        <p:spPr>
          <a:xfrm>
            <a:off x="8388851" y="1981824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Rechte verbindingslijn 40"/>
          <p:cNvCxnSpPr/>
          <p:nvPr/>
        </p:nvCxnSpPr>
        <p:spPr>
          <a:xfrm>
            <a:off x="9108931" y="1981824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Rechte verbindingslijn 41"/>
          <p:cNvCxnSpPr/>
          <p:nvPr/>
        </p:nvCxnSpPr>
        <p:spPr>
          <a:xfrm>
            <a:off x="9829011" y="1981824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Rechte verbindingslijn 48"/>
          <p:cNvCxnSpPr/>
          <p:nvPr/>
        </p:nvCxnSpPr>
        <p:spPr>
          <a:xfrm flipV="1">
            <a:off x="6597650" y="1981200"/>
            <a:ext cx="2870200" cy="2813051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52" name="Rechthoek 51"/>
          <p:cNvSpPr/>
          <p:nvPr/>
        </p:nvSpPr>
        <p:spPr>
          <a:xfrm>
            <a:off x="8869159" y="1896099"/>
            <a:ext cx="4491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a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51" name="Ovaal 50"/>
          <p:cNvSpPr/>
          <p:nvPr/>
        </p:nvSpPr>
        <p:spPr>
          <a:xfrm>
            <a:off x="7967793" y="3328681"/>
            <a:ext cx="119609" cy="11960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32" name="Ovaal 31"/>
          <p:cNvSpPr/>
          <p:nvPr/>
        </p:nvSpPr>
        <p:spPr>
          <a:xfrm>
            <a:off x="8289747" y="3642401"/>
            <a:ext cx="119609" cy="119609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43" name="Titel 4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Verwerkingsopgave</a:t>
            </a:r>
            <a:br>
              <a:rPr lang="nl-NL" dirty="0"/>
            </a:br>
            <a:r>
              <a:rPr lang="nl-NL" sz="1800" dirty="0" smtClean="0">
                <a:solidFill>
                  <a:schemeClr val="tx1">
                    <a:lumMod val="50000"/>
                  </a:schemeClr>
                </a:solidFill>
              </a:rPr>
              <a:t>nieuwe aanbodfunctie</a:t>
            </a:r>
            <a:endParaRPr lang="nl-NL" sz="1800" dirty="0"/>
          </a:p>
        </p:txBody>
      </p:sp>
      <p:sp>
        <p:nvSpPr>
          <p:cNvPr id="44" name="Tijdelijke aanduiding voor inhoud 4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1600" dirty="0" err="1"/>
              <a:t>Q</a:t>
            </a:r>
            <a:r>
              <a:rPr lang="nl-NL" sz="1600" baseline="-25000" dirty="0" err="1"/>
              <a:t>v</a:t>
            </a:r>
            <a:r>
              <a:rPr lang="nl-NL" sz="1600" dirty="0"/>
              <a:t> = -2P + 10</a:t>
            </a:r>
          </a:p>
          <a:p>
            <a:pPr marL="0" indent="0">
              <a:buNone/>
            </a:pPr>
            <a:r>
              <a:rPr lang="nl-NL" sz="1600" dirty="0" err="1"/>
              <a:t>Q</a:t>
            </a:r>
            <a:r>
              <a:rPr lang="nl-NL" sz="1600" baseline="-25000" dirty="0" err="1"/>
              <a:t>a</a:t>
            </a:r>
            <a:r>
              <a:rPr lang="nl-NL" sz="1600" dirty="0"/>
              <a:t> = 2P – </a:t>
            </a:r>
            <a:r>
              <a:rPr lang="nl-NL" sz="1600" dirty="0" smtClean="0"/>
              <a:t>2</a:t>
            </a:r>
            <a:endParaRPr lang="nl-NL" sz="1600" dirty="0"/>
          </a:p>
          <a:p>
            <a:pPr marL="0" indent="0">
              <a:buNone/>
            </a:pPr>
            <a:r>
              <a:rPr lang="nl-NL" sz="1600" dirty="0">
                <a:solidFill>
                  <a:srgbClr val="C00000"/>
                </a:solidFill>
              </a:rPr>
              <a:t>Er komt een subsidie van </a:t>
            </a:r>
            <a:r>
              <a:rPr lang="nl-NL" sz="1600" dirty="0" smtClean="0">
                <a:solidFill>
                  <a:srgbClr val="C00000"/>
                </a:solidFill>
              </a:rPr>
              <a:t>25%</a:t>
            </a:r>
            <a:endParaRPr lang="nl-NL" sz="1600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nl-NL" sz="1600" dirty="0"/>
          </a:p>
          <a:p>
            <a:pPr marL="0" indent="0">
              <a:buNone/>
            </a:pPr>
            <a:r>
              <a:rPr lang="nl-NL" sz="1600" dirty="0" err="1"/>
              <a:t>Q</a:t>
            </a:r>
            <a:r>
              <a:rPr lang="nl-NL" sz="1600" baseline="-25000" dirty="0" err="1"/>
              <a:t>a</a:t>
            </a:r>
            <a:r>
              <a:rPr lang="nl-NL" sz="1600" dirty="0"/>
              <a:t> = 2P – 2</a:t>
            </a:r>
          </a:p>
          <a:p>
            <a:pPr marL="0" indent="0">
              <a:buNone/>
            </a:pPr>
            <a:r>
              <a:rPr lang="nl-NL" sz="1600" dirty="0"/>
              <a:t>-2P = -Q – 2</a:t>
            </a:r>
          </a:p>
          <a:p>
            <a:pPr marL="0" indent="0">
              <a:buNone/>
            </a:pPr>
            <a:r>
              <a:rPr lang="nl-NL" sz="1600" dirty="0"/>
              <a:t>P = 0,5Q + 1</a:t>
            </a:r>
          </a:p>
          <a:p>
            <a:pPr marL="0" indent="0">
              <a:buNone/>
            </a:pPr>
            <a:endParaRPr lang="nl-NL" sz="1600" dirty="0"/>
          </a:p>
          <a:p>
            <a:pPr marL="0" indent="0">
              <a:buNone/>
            </a:pPr>
            <a:r>
              <a:rPr lang="nl-NL" sz="1600" dirty="0"/>
              <a:t>P = </a:t>
            </a:r>
            <a:r>
              <a:rPr lang="nl-NL" sz="1600" dirty="0" smtClean="0"/>
              <a:t>(0,5Q </a:t>
            </a:r>
            <a:r>
              <a:rPr lang="nl-NL" sz="1600" dirty="0"/>
              <a:t>+ </a:t>
            </a:r>
            <a:r>
              <a:rPr lang="nl-NL" sz="1600" dirty="0" smtClean="0"/>
              <a:t>1) </a:t>
            </a:r>
            <a:r>
              <a:rPr lang="nl-NL" sz="1600" dirty="0" smtClean="0">
                <a:solidFill>
                  <a:srgbClr val="C00000"/>
                </a:solidFill>
              </a:rPr>
              <a:t>× 0,75</a:t>
            </a:r>
            <a:endParaRPr lang="nl-NL" sz="16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nl-NL" sz="1600" dirty="0"/>
              <a:t>P = </a:t>
            </a:r>
            <a:r>
              <a:rPr lang="nl-NL" sz="1600" dirty="0" smtClean="0"/>
              <a:t>0,375Q + 0,75</a:t>
            </a:r>
            <a:endParaRPr lang="nl-NL" sz="1600" dirty="0"/>
          </a:p>
          <a:p>
            <a:pPr marL="0" indent="0">
              <a:buNone/>
            </a:pPr>
            <a:endParaRPr lang="nl-NL" sz="1600" dirty="0"/>
          </a:p>
          <a:p>
            <a:pPr marL="0" indent="0">
              <a:buNone/>
            </a:pPr>
            <a:r>
              <a:rPr lang="nl-NL" sz="1600" dirty="0"/>
              <a:t>-</a:t>
            </a:r>
            <a:r>
              <a:rPr lang="nl-NL" sz="1600" dirty="0" smtClean="0"/>
              <a:t>0,375Q </a:t>
            </a:r>
            <a:r>
              <a:rPr lang="nl-NL" sz="1600" dirty="0"/>
              <a:t>= -</a:t>
            </a:r>
            <a:r>
              <a:rPr lang="nl-NL" sz="1600" dirty="0" smtClean="0"/>
              <a:t>P + 0,75</a:t>
            </a:r>
            <a:endParaRPr lang="nl-NL" sz="1600" dirty="0"/>
          </a:p>
          <a:p>
            <a:pPr marL="0" indent="0">
              <a:buNone/>
            </a:pPr>
            <a:r>
              <a:rPr lang="nl-NL" sz="1600" dirty="0" err="1"/>
              <a:t>Q’</a:t>
            </a:r>
            <a:r>
              <a:rPr lang="nl-NL" sz="1600" baseline="-25000" dirty="0" err="1"/>
              <a:t>a</a:t>
            </a:r>
            <a:r>
              <a:rPr lang="nl-NL" sz="1600" dirty="0"/>
              <a:t> = </a:t>
            </a:r>
            <a:r>
              <a:rPr lang="nl-NL" sz="1600" dirty="0" smtClean="0"/>
              <a:t>2,67P – 2 </a:t>
            </a:r>
            <a:endParaRPr lang="nl-NL" sz="1600" dirty="0"/>
          </a:p>
        </p:txBody>
      </p:sp>
      <p:sp>
        <p:nvSpPr>
          <p:cNvPr id="47" name="Rechthoekig bijschrift 46"/>
          <p:cNvSpPr/>
          <p:nvPr/>
        </p:nvSpPr>
        <p:spPr>
          <a:xfrm>
            <a:off x="9881439" y="2742842"/>
            <a:ext cx="1798170" cy="363112"/>
          </a:xfrm>
          <a:prstGeom prst="wedgeRectCallout">
            <a:avLst>
              <a:gd name="adj1" fmla="val -26801"/>
              <a:gd name="adj2" fmla="val -129384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dirty="0" smtClean="0"/>
              <a:t>consumentenprijs</a:t>
            </a:r>
            <a:endParaRPr lang="nl-NL" dirty="0"/>
          </a:p>
        </p:txBody>
      </p:sp>
      <p:sp>
        <p:nvSpPr>
          <p:cNvPr id="48" name="Rechthoekig bijschrift 47"/>
          <p:cNvSpPr/>
          <p:nvPr/>
        </p:nvSpPr>
        <p:spPr>
          <a:xfrm>
            <a:off x="7950555" y="1102644"/>
            <a:ext cx="2148521" cy="701601"/>
          </a:xfrm>
          <a:prstGeom prst="wedgeRectCallout">
            <a:avLst>
              <a:gd name="adj1" fmla="val -3196"/>
              <a:gd name="adj2" fmla="val 75914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400"/>
              </a:lnSpc>
            </a:pPr>
            <a:r>
              <a:rPr lang="nl-NL" sz="1600" dirty="0" smtClean="0"/>
              <a:t>Leveringsbereidheid</a:t>
            </a:r>
            <a:br>
              <a:rPr lang="nl-NL" sz="1600" dirty="0" smtClean="0"/>
            </a:br>
            <a:r>
              <a:rPr lang="nl-NL" sz="1600" dirty="0" smtClean="0"/>
              <a:t>=</a:t>
            </a:r>
            <a:br>
              <a:rPr lang="nl-NL" sz="1600" dirty="0" smtClean="0"/>
            </a:br>
            <a:r>
              <a:rPr lang="nl-NL" sz="1600" dirty="0" smtClean="0"/>
              <a:t>producentenprijs</a:t>
            </a:r>
            <a:endParaRPr lang="nl-NL" sz="1600" dirty="0"/>
          </a:p>
        </p:txBody>
      </p:sp>
      <p:cxnSp>
        <p:nvCxnSpPr>
          <p:cNvPr id="54" name="Rechte verbindingslijn met pijl 53"/>
          <p:cNvCxnSpPr/>
          <p:nvPr/>
        </p:nvCxnSpPr>
        <p:spPr>
          <a:xfrm>
            <a:off x="9114547" y="2408148"/>
            <a:ext cx="0" cy="64441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6" name="Tekstvak 55"/>
          <p:cNvSpPr txBox="1"/>
          <p:nvPr/>
        </p:nvSpPr>
        <p:spPr>
          <a:xfrm>
            <a:off x="9170758" y="2482376"/>
            <a:ext cx="542136" cy="276999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 sz="1200" dirty="0" smtClean="0"/>
              <a:t>-25%</a:t>
            </a:r>
            <a:endParaRPr lang="nl-NL" sz="1200" dirty="0"/>
          </a:p>
        </p:txBody>
      </p:sp>
      <p:sp>
        <p:nvSpPr>
          <p:cNvPr id="57" name="Tekstvak 56"/>
          <p:cNvSpPr txBox="1"/>
          <p:nvPr/>
        </p:nvSpPr>
        <p:spPr>
          <a:xfrm>
            <a:off x="2176901" y="3512752"/>
            <a:ext cx="3820277" cy="58477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 sz="1600" dirty="0" smtClean="0">
                <a:solidFill>
                  <a:schemeClr val="tx1"/>
                </a:solidFill>
              </a:rPr>
              <a:t>Dit is de prijs die de producent minimaal</a:t>
            </a:r>
            <a:br>
              <a:rPr lang="nl-NL" sz="1600" dirty="0" smtClean="0">
                <a:solidFill>
                  <a:schemeClr val="tx1"/>
                </a:solidFill>
              </a:rPr>
            </a:br>
            <a:r>
              <a:rPr lang="nl-NL" sz="1600" dirty="0" smtClean="0">
                <a:solidFill>
                  <a:schemeClr val="tx1"/>
                </a:solidFill>
              </a:rPr>
              <a:t>wil ontvangen.</a:t>
            </a:r>
            <a:endParaRPr lang="nl-NL" sz="1600" dirty="0">
              <a:solidFill>
                <a:schemeClr val="tx1"/>
              </a:solidFill>
            </a:endParaRPr>
          </a:p>
        </p:txBody>
      </p:sp>
      <p:sp>
        <p:nvSpPr>
          <p:cNvPr id="58" name="Tekstvak 57"/>
          <p:cNvSpPr txBox="1"/>
          <p:nvPr/>
        </p:nvSpPr>
        <p:spPr>
          <a:xfrm>
            <a:off x="2567608" y="4564501"/>
            <a:ext cx="3429570" cy="58477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1600" dirty="0" smtClean="0">
                <a:solidFill>
                  <a:schemeClr val="tx1"/>
                </a:solidFill>
              </a:rPr>
              <a:t>Dit is de prijs die de consument dan</a:t>
            </a:r>
            <a:br>
              <a:rPr lang="nl-NL" sz="1600" dirty="0" smtClean="0">
                <a:solidFill>
                  <a:schemeClr val="tx1"/>
                </a:solidFill>
              </a:rPr>
            </a:br>
            <a:r>
              <a:rPr lang="nl-NL" sz="1600" dirty="0" smtClean="0">
                <a:solidFill>
                  <a:schemeClr val="tx1"/>
                </a:solidFill>
              </a:rPr>
              <a:t>moet betalen.</a:t>
            </a:r>
            <a:endParaRPr lang="nl-NL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4308003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 animBg="1"/>
      <p:bldP spid="47" grpId="0" animBg="1"/>
      <p:bldP spid="48" grpId="0" animBg="1"/>
      <p:bldP spid="56" grpId="0" animBg="1"/>
      <p:bldP spid="57" grpId="0" animBg="1"/>
      <p:bldP spid="5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Rechte verbindingslijn 5"/>
          <p:cNvCxnSpPr/>
          <p:nvPr/>
        </p:nvCxnSpPr>
        <p:spPr>
          <a:xfrm>
            <a:off x="6588651" y="1973725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echte verbindingslijn 6"/>
          <p:cNvCxnSpPr/>
          <p:nvPr/>
        </p:nvCxnSpPr>
        <p:spPr>
          <a:xfrm>
            <a:off x="6588651" y="2679403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>
            <a:off x="6588651" y="3385081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6588651" y="4090759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6588651" y="4796437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7308731" y="1973725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8028811" y="1973725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8748891" y="1973725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9468971" y="1973725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/>
          <p:cNvCxnSpPr/>
          <p:nvPr/>
        </p:nvCxnSpPr>
        <p:spPr>
          <a:xfrm>
            <a:off x="10189051" y="1973725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kstvak 15"/>
          <p:cNvSpPr txBox="1"/>
          <p:nvPr/>
        </p:nvSpPr>
        <p:spPr>
          <a:xfrm>
            <a:off x="8281803" y="5939988"/>
            <a:ext cx="2268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hoeveelheid × 1.000</a:t>
            </a:r>
          </a:p>
        </p:txBody>
      </p:sp>
      <p:sp>
        <p:nvSpPr>
          <p:cNvPr id="17" name="Tekstvak 16"/>
          <p:cNvSpPr txBox="1"/>
          <p:nvPr/>
        </p:nvSpPr>
        <p:spPr>
          <a:xfrm rot="16200000">
            <a:off x="5823429" y="2177198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prijs</a:t>
            </a:r>
          </a:p>
        </p:txBody>
      </p:sp>
      <p:sp>
        <p:nvSpPr>
          <p:cNvPr id="18" name="Tekstvak 17"/>
          <p:cNvSpPr txBox="1"/>
          <p:nvPr/>
        </p:nvSpPr>
        <p:spPr>
          <a:xfrm>
            <a:off x="6279129" y="461146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9" name="Tekstvak 18"/>
          <p:cNvSpPr txBox="1"/>
          <p:nvPr/>
        </p:nvSpPr>
        <p:spPr>
          <a:xfrm>
            <a:off x="6279129" y="391043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0" name="Tekstvak 19"/>
          <p:cNvSpPr txBox="1"/>
          <p:nvPr/>
        </p:nvSpPr>
        <p:spPr>
          <a:xfrm>
            <a:off x="6279129" y="320059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21" name="Tekstvak 20"/>
          <p:cNvSpPr txBox="1"/>
          <p:nvPr/>
        </p:nvSpPr>
        <p:spPr>
          <a:xfrm>
            <a:off x="6279129" y="249662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22" name="Tekstvak 21"/>
          <p:cNvSpPr txBox="1"/>
          <p:nvPr/>
        </p:nvSpPr>
        <p:spPr>
          <a:xfrm>
            <a:off x="6279129" y="179853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23" name="Tekstvak 22"/>
          <p:cNvSpPr txBox="1"/>
          <p:nvPr/>
        </p:nvSpPr>
        <p:spPr>
          <a:xfrm>
            <a:off x="7151355" y="551870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4" name="Tekstvak 23"/>
          <p:cNvSpPr txBox="1"/>
          <p:nvPr/>
        </p:nvSpPr>
        <p:spPr>
          <a:xfrm>
            <a:off x="7881547" y="551870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25" name="Tekstvak 24"/>
          <p:cNvSpPr txBox="1"/>
          <p:nvPr/>
        </p:nvSpPr>
        <p:spPr>
          <a:xfrm>
            <a:off x="8594007" y="551870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26" name="Tekstvak 25"/>
          <p:cNvSpPr txBox="1"/>
          <p:nvPr/>
        </p:nvSpPr>
        <p:spPr>
          <a:xfrm>
            <a:off x="9321707" y="551870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27" name="Tekstvak 26"/>
          <p:cNvSpPr txBox="1"/>
          <p:nvPr/>
        </p:nvSpPr>
        <p:spPr>
          <a:xfrm>
            <a:off x="9973011" y="5518709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10</a:t>
            </a:r>
          </a:p>
        </p:txBody>
      </p:sp>
      <p:cxnSp>
        <p:nvCxnSpPr>
          <p:cNvPr id="28" name="Rechte verbindingslijn 27"/>
          <p:cNvCxnSpPr/>
          <p:nvPr/>
        </p:nvCxnSpPr>
        <p:spPr>
          <a:xfrm>
            <a:off x="6588651" y="1973725"/>
            <a:ext cx="3600400" cy="352839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9" name="Rechthoek 28"/>
          <p:cNvSpPr/>
          <p:nvPr/>
        </p:nvSpPr>
        <p:spPr>
          <a:xfrm>
            <a:off x="6880960" y="2005600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v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30" name="Rechte verbindingslijn 29"/>
          <p:cNvCxnSpPr/>
          <p:nvPr/>
        </p:nvCxnSpPr>
        <p:spPr>
          <a:xfrm flipV="1">
            <a:off x="6590581" y="2326564"/>
            <a:ext cx="3598107" cy="266813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1" name="Rechthoek 30"/>
          <p:cNvSpPr/>
          <p:nvPr/>
        </p:nvSpPr>
        <p:spPr>
          <a:xfrm>
            <a:off x="10120166" y="2144067"/>
            <a:ext cx="5004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Q’</a:t>
            </a:r>
            <a:r>
              <a:rPr lang="nl-NL" baseline="-25000" dirty="0" err="1">
                <a:solidFill>
                  <a:schemeClr val="bg1"/>
                </a:solidFill>
              </a:rPr>
              <a:t>a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33" name="Rechte verbindingslijn 32"/>
          <p:cNvCxnSpPr/>
          <p:nvPr/>
        </p:nvCxnSpPr>
        <p:spPr>
          <a:xfrm>
            <a:off x="6596673" y="2326564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Rechte verbindingslijn 33"/>
          <p:cNvCxnSpPr/>
          <p:nvPr/>
        </p:nvCxnSpPr>
        <p:spPr>
          <a:xfrm>
            <a:off x="6596673" y="3032242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Rechte verbindingslijn 34"/>
          <p:cNvCxnSpPr/>
          <p:nvPr/>
        </p:nvCxnSpPr>
        <p:spPr>
          <a:xfrm>
            <a:off x="6596673" y="3737920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Rechte verbindingslijn 35"/>
          <p:cNvCxnSpPr/>
          <p:nvPr/>
        </p:nvCxnSpPr>
        <p:spPr>
          <a:xfrm>
            <a:off x="6596673" y="4443598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Rechte verbindingslijn 36"/>
          <p:cNvCxnSpPr/>
          <p:nvPr/>
        </p:nvCxnSpPr>
        <p:spPr>
          <a:xfrm>
            <a:off x="6596673" y="5149276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Rechte verbindingslijn 3"/>
          <p:cNvCxnSpPr/>
          <p:nvPr/>
        </p:nvCxnSpPr>
        <p:spPr>
          <a:xfrm>
            <a:off x="6588651" y="1973725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" name="Rechte verbindingslijn 4"/>
          <p:cNvCxnSpPr/>
          <p:nvPr/>
        </p:nvCxnSpPr>
        <p:spPr>
          <a:xfrm flipH="1">
            <a:off x="6588651" y="5502117"/>
            <a:ext cx="359201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Rechte verbindingslijn 37"/>
          <p:cNvCxnSpPr/>
          <p:nvPr/>
        </p:nvCxnSpPr>
        <p:spPr>
          <a:xfrm>
            <a:off x="6948691" y="1981824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Rechte verbindingslijn 38"/>
          <p:cNvCxnSpPr/>
          <p:nvPr/>
        </p:nvCxnSpPr>
        <p:spPr>
          <a:xfrm>
            <a:off x="7668771" y="1981824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Rechte verbindingslijn 39"/>
          <p:cNvCxnSpPr/>
          <p:nvPr/>
        </p:nvCxnSpPr>
        <p:spPr>
          <a:xfrm>
            <a:off x="8388851" y="1981824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Rechte verbindingslijn 40"/>
          <p:cNvCxnSpPr/>
          <p:nvPr/>
        </p:nvCxnSpPr>
        <p:spPr>
          <a:xfrm>
            <a:off x="9108931" y="1981824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Rechte verbindingslijn 41"/>
          <p:cNvCxnSpPr/>
          <p:nvPr/>
        </p:nvCxnSpPr>
        <p:spPr>
          <a:xfrm>
            <a:off x="9829011" y="1981824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Rechte verbindingslijn 48"/>
          <p:cNvCxnSpPr/>
          <p:nvPr/>
        </p:nvCxnSpPr>
        <p:spPr>
          <a:xfrm flipV="1">
            <a:off x="6597650" y="1981200"/>
            <a:ext cx="2870200" cy="2813051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52" name="Rechthoek 51"/>
          <p:cNvSpPr/>
          <p:nvPr/>
        </p:nvSpPr>
        <p:spPr>
          <a:xfrm>
            <a:off x="8869159" y="1896099"/>
            <a:ext cx="4491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a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51" name="Ovaal 50"/>
          <p:cNvSpPr/>
          <p:nvPr/>
        </p:nvSpPr>
        <p:spPr>
          <a:xfrm>
            <a:off x="7967793" y="3328681"/>
            <a:ext cx="119609" cy="11960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32" name="Ovaal 31"/>
          <p:cNvSpPr/>
          <p:nvPr/>
        </p:nvSpPr>
        <p:spPr>
          <a:xfrm>
            <a:off x="8289747" y="3642401"/>
            <a:ext cx="119609" cy="119609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43" name="Titel 4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Verwerkingsopgave</a:t>
            </a:r>
            <a:br>
              <a:rPr lang="nl-NL" dirty="0"/>
            </a:br>
            <a:r>
              <a:rPr lang="nl-NL" sz="1800" dirty="0" smtClean="0">
                <a:solidFill>
                  <a:schemeClr val="tx1">
                    <a:lumMod val="50000"/>
                  </a:schemeClr>
                </a:solidFill>
              </a:rPr>
              <a:t>Consumenten- en producentenprijs</a:t>
            </a:r>
            <a:endParaRPr lang="nl-NL" sz="1800" dirty="0"/>
          </a:p>
        </p:txBody>
      </p:sp>
      <p:sp>
        <p:nvSpPr>
          <p:cNvPr id="44" name="Tijdelijke aanduiding voor inhoud 4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1600" dirty="0" err="1"/>
              <a:t>Q</a:t>
            </a:r>
            <a:r>
              <a:rPr lang="nl-NL" sz="1600" baseline="-25000" dirty="0" err="1"/>
              <a:t>v</a:t>
            </a:r>
            <a:r>
              <a:rPr lang="nl-NL" sz="1600" dirty="0"/>
              <a:t> = -2P + 10</a:t>
            </a:r>
          </a:p>
          <a:p>
            <a:pPr marL="0" indent="0">
              <a:buNone/>
            </a:pPr>
            <a:r>
              <a:rPr lang="nl-NL" sz="1600" dirty="0" err="1"/>
              <a:t>Q</a:t>
            </a:r>
            <a:r>
              <a:rPr lang="nl-NL" sz="1600" baseline="-25000" dirty="0" err="1"/>
              <a:t>a</a:t>
            </a:r>
            <a:r>
              <a:rPr lang="nl-NL" sz="1600" dirty="0"/>
              <a:t> = 2P – </a:t>
            </a:r>
            <a:r>
              <a:rPr lang="nl-NL" sz="1600" dirty="0" smtClean="0"/>
              <a:t>2</a:t>
            </a:r>
          </a:p>
          <a:p>
            <a:pPr marL="0" indent="0">
              <a:buNone/>
            </a:pPr>
            <a:r>
              <a:rPr lang="nl-NL" sz="1600" dirty="0" err="1"/>
              <a:t>Q’</a:t>
            </a:r>
            <a:r>
              <a:rPr lang="nl-NL" sz="1600" baseline="-25000" dirty="0" err="1"/>
              <a:t>a</a:t>
            </a:r>
            <a:r>
              <a:rPr lang="nl-NL" sz="1600" dirty="0"/>
              <a:t> = 2,67P – 2 </a:t>
            </a:r>
            <a:r>
              <a:rPr lang="nl-NL" sz="1600" dirty="0" smtClean="0"/>
              <a:t> </a:t>
            </a:r>
            <a:r>
              <a:rPr lang="nl-NL" sz="1600" dirty="0" smtClean="0">
                <a:solidFill>
                  <a:srgbClr val="C00000"/>
                </a:solidFill>
              </a:rPr>
              <a:t>(incl. subsidie </a:t>
            </a:r>
            <a:r>
              <a:rPr lang="nl-NL" sz="1600" dirty="0">
                <a:solidFill>
                  <a:srgbClr val="C00000"/>
                </a:solidFill>
              </a:rPr>
              <a:t>van </a:t>
            </a:r>
            <a:r>
              <a:rPr lang="nl-NL" sz="1600" dirty="0" smtClean="0">
                <a:solidFill>
                  <a:srgbClr val="C00000"/>
                </a:solidFill>
              </a:rPr>
              <a:t>25</a:t>
            </a:r>
            <a:r>
              <a:rPr lang="nl-NL" sz="1600" dirty="0" smtClean="0">
                <a:solidFill>
                  <a:srgbClr val="C00000"/>
                </a:solidFill>
              </a:rPr>
              <a:t>%)</a:t>
            </a:r>
            <a:endParaRPr lang="nl-NL" sz="1600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nl-NL" sz="1600" dirty="0"/>
          </a:p>
          <a:p>
            <a:pPr marL="0" indent="0">
              <a:buNone/>
            </a:pPr>
            <a:r>
              <a:rPr lang="nl-NL" sz="1600" dirty="0" smtClean="0"/>
              <a:t>De nieuwe evenwichtsprijs (consumentenprijs):</a:t>
            </a:r>
          </a:p>
          <a:p>
            <a:pPr marL="0" indent="0">
              <a:buNone/>
            </a:pPr>
            <a:r>
              <a:rPr lang="nl-NL" sz="1600" dirty="0" err="1" smtClean="0"/>
              <a:t>Q</a:t>
            </a:r>
            <a:r>
              <a:rPr lang="nl-NL" sz="1600" baseline="-25000" dirty="0" err="1" smtClean="0"/>
              <a:t>a</a:t>
            </a:r>
            <a:r>
              <a:rPr lang="nl-NL" sz="1600" dirty="0" smtClean="0"/>
              <a:t> </a:t>
            </a:r>
            <a:r>
              <a:rPr lang="nl-NL" sz="1600" dirty="0"/>
              <a:t>= </a:t>
            </a:r>
            <a:r>
              <a:rPr lang="nl-NL" sz="1600" dirty="0" err="1"/>
              <a:t>Q</a:t>
            </a:r>
            <a:r>
              <a:rPr lang="nl-NL" sz="1600" baseline="-25000" dirty="0" err="1"/>
              <a:t>v</a:t>
            </a:r>
            <a:r>
              <a:rPr lang="nl-NL" sz="1600" baseline="-25000" dirty="0"/>
              <a:t> </a:t>
            </a:r>
            <a:endParaRPr lang="nl-NL" sz="1600" baseline="-25000" dirty="0" smtClean="0"/>
          </a:p>
          <a:p>
            <a:pPr marL="0" indent="0">
              <a:buNone/>
            </a:pPr>
            <a:r>
              <a:rPr lang="nl-NL" sz="1600" dirty="0"/>
              <a:t>2,67P – 2 </a:t>
            </a:r>
            <a:r>
              <a:rPr lang="nl-NL" sz="1600" dirty="0"/>
              <a:t>= </a:t>
            </a:r>
            <a:r>
              <a:rPr lang="nl-NL" sz="1600" dirty="0"/>
              <a:t>-2P + 10 </a:t>
            </a:r>
            <a:endParaRPr lang="nl-NL" sz="1600" dirty="0" smtClean="0"/>
          </a:p>
          <a:p>
            <a:pPr marL="0" indent="0">
              <a:buNone/>
            </a:pPr>
            <a:r>
              <a:rPr lang="nl-NL" sz="1600" dirty="0" smtClean="0"/>
              <a:t>4,67P </a:t>
            </a:r>
            <a:r>
              <a:rPr lang="nl-NL" sz="1600" dirty="0"/>
              <a:t>= </a:t>
            </a:r>
            <a:r>
              <a:rPr lang="nl-NL" sz="1600" dirty="0" smtClean="0"/>
              <a:t>12</a:t>
            </a:r>
          </a:p>
          <a:p>
            <a:pPr marL="0" indent="0">
              <a:buNone/>
            </a:pPr>
            <a:r>
              <a:rPr lang="nl-NL" sz="1600" dirty="0" smtClean="0"/>
              <a:t>P</a:t>
            </a:r>
            <a:r>
              <a:rPr lang="nl-NL" sz="1600" baseline="-25000" dirty="0" smtClean="0"/>
              <a:t>c</a:t>
            </a:r>
            <a:r>
              <a:rPr lang="nl-NL" sz="1600" dirty="0" smtClean="0"/>
              <a:t> = 2,57</a:t>
            </a:r>
            <a:endParaRPr lang="nl-NL" sz="1600" dirty="0"/>
          </a:p>
          <a:p>
            <a:pPr marL="0" indent="0">
              <a:buNone/>
            </a:pPr>
            <a:endParaRPr lang="nl-NL" sz="1600" dirty="0" smtClean="0"/>
          </a:p>
          <a:p>
            <a:pPr marL="0" indent="0">
              <a:buNone/>
            </a:pPr>
            <a:r>
              <a:rPr lang="nl-NL" sz="1600" dirty="0" smtClean="0"/>
              <a:t>De producent ontvangt dan:</a:t>
            </a:r>
            <a:endParaRPr lang="nl-NL" sz="1600" dirty="0"/>
          </a:p>
          <a:p>
            <a:pPr marL="0" indent="0">
              <a:buNone/>
            </a:pPr>
            <a:r>
              <a:rPr lang="nl-NL" sz="1600" dirty="0"/>
              <a:t>P</a:t>
            </a:r>
            <a:r>
              <a:rPr lang="nl-NL" sz="1600" baseline="-25000" dirty="0"/>
              <a:t>c</a:t>
            </a:r>
            <a:r>
              <a:rPr lang="nl-NL" sz="1600" dirty="0"/>
              <a:t> = </a:t>
            </a:r>
            <a:r>
              <a:rPr lang="nl-NL" sz="1600" dirty="0" smtClean="0"/>
              <a:t>2,57 </a:t>
            </a:r>
            <a:r>
              <a:rPr lang="nl-NL" sz="1600" dirty="0" smtClean="0">
                <a:solidFill>
                  <a:srgbClr val="C00000"/>
                </a:solidFill>
              </a:rPr>
              <a:t>= 75% van producentenprijs</a:t>
            </a:r>
            <a:endParaRPr lang="nl-NL" sz="16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nl-NL" sz="1600" dirty="0" smtClean="0"/>
              <a:t>P</a:t>
            </a:r>
            <a:r>
              <a:rPr lang="nl-NL" sz="1600" baseline="-25000" dirty="0" smtClean="0"/>
              <a:t>p</a:t>
            </a:r>
            <a:r>
              <a:rPr lang="nl-NL" sz="1600" dirty="0" smtClean="0"/>
              <a:t> </a:t>
            </a:r>
            <a:r>
              <a:rPr lang="nl-NL" sz="1600" dirty="0"/>
              <a:t>= </a:t>
            </a:r>
            <a:r>
              <a:rPr lang="nl-NL" sz="1600" dirty="0" smtClean="0"/>
              <a:t>2,57 / 75 × 100</a:t>
            </a:r>
            <a:endParaRPr lang="nl-NL" sz="1600" dirty="0"/>
          </a:p>
          <a:p>
            <a:pPr marL="0" indent="0">
              <a:buNone/>
            </a:pPr>
            <a:r>
              <a:rPr lang="nl-NL" sz="1600" dirty="0"/>
              <a:t>P</a:t>
            </a:r>
            <a:r>
              <a:rPr lang="nl-NL" sz="1600" baseline="-25000" dirty="0"/>
              <a:t>p</a:t>
            </a:r>
            <a:r>
              <a:rPr lang="nl-NL" sz="1600" dirty="0"/>
              <a:t> </a:t>
            </a:r>
            <a:r>
              <a:rPr lang="nl-NL" sz="1600" dirty="0" smtClean="0"/>
              <a:t>= 3,43</a:t>
            </a:r>
            <a:endParaRPr lang="nl-NL" sz="1600" dirty="0"/>
          </a:p>
        </p:txBody>
      </p:sp>
      <p:sp>
        <p:nvSpPr>
          <p:cNvPr id="47" name="Rechthoekig bijschrift 46"/>
          <p:cNvSpPr/>
          <p:nvPr/>
        </p:nvSpPr>
        <p:spPr>
          <a:xfrm>
            <a:off x="9881439" y="2742842"/>
            <a:ext cx="1798170" cy="363112"/>
          </a:xfrm>
          <a:prstGeom prst="wedgeRectCallout">
            <a:avLst>
              <a:gd name="adj1" fmla="val -26801"/>
              <a:gd name="adj2" fmla="val -129384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dirty="0" smtClean="0"/>
              <a:t>consumentenprijs</a:t>
            </a:r>
            <a:endParaRPr lang="nl-NL" dirty="0"/>
          </a:p>
        </p:txBody>
      </p:sp>
      <p:sp>
        <p:nvSpPr>
          <p:cNvPr id="48" name="Rechthoekig bijschrift 47"/>
          <p:cNvSpPr/>
          <p:nvPr/>
        </p:nvSpPr>
        <p:spPr>
          <a:xfrm>
            <a:off x="7950555" y="1102644"/>
            <a:ext cx="2148521" cy="701601"/>
          </a:xfrm>
          <a:prstGeom prst="wedgeRectCallout">
            <a:avLst>
              <a:gd name="adj1" fmla="val -3196"/>
              <a:gd name="adj2" fmla="val 75914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400"/>
              </a:lnSpc>
            </a:pPr>
            <a:r>
              <a:rPr lang="nl-NL" sz="1600" dirty="0" smtClean="0"/>
              <a:t>Leveringsbereidheid</a:t>
            </a:r>
            <a:br>
              <a:rPr lang="nl-NL" sz="1600" dirty="0" smtClean="0"/>
            </a:br>
            <a:r>
              <a:rPr lang="nl-NL" sz="1600" dirty="0" smtClean="0"/>
              <a:t>=</a:t>
            </a:r>
            <a:br>
              <a:rPr lang="nl-NL" sz="1600" dirty="0" smtClean="0"/>
            </a:br>
            <a:r>
              <a:rPr lang="nl-NL" sz="1600" dirty="0" smtClean="0"/>
              <a:t>producentenprijs</a:t>
            </a:r>
            <a:endParaRPr lang="nl-NL" sz="1600" dirty="0"/>
          </a:p>
        </p:txBody>
      </p:sp>
      <p:cxnSp>
        <p:nvCxnSpPr>
          <p:cNvPr id="54" name="Rechte verbindingslijn met pijl 53"/>
          <p:cNvCxnSpPr/>
          <p:nvPr/>
        </p:nvCxnSpPr>
        <p:spPr>
          <a:xfrm>
            <a:off x="9114547" y="2408148"/>
            <a:ext cx="0" cy="64441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6" name="Tekstvak 55"/>
          <p:cNvSpPr txBox="1"/>
          <p:nvPr/>
        </p:nvSpPr>
        <p:spPr>
          <a:xfrm>
            <a:off x="9170758" y="2482376"/>
            <a:ext cx="542136" cy="276999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 sz="1200" dirty="0" smtClean="0"/>
              <a:t>-25%</a:t>
            </a:r>
            <a:endParaRPr lang="nl-NL" sz="1200" dirty="0"/>
          </a:p>
        </p:txBody>
      </p:sp>
      <p:cxnSp>
        <p:nvCxnSpPr>
          <p:cNvPr id="53" name="Rechte verbindingslijn 52"/>
          <p:cNvCxnSpPr/>
          <p:nvPr/>
        </p:nvCxnSpPr>
        <p:spPr>
          <a:xfrm>
            <a:off x="6606183" y="3388593"/>
            <a:ext cx="1275364" cy="1426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5" name="Rechte verbindingslijn 54"/>
          <p:cNvCxnSpPr/>
          <p:nvPr/>
        </p:nvCxnSpPr>
        <p:spPr>
          <a:xfrm>
            <a:off x="6625233" y="3708414"/>
            <a:ext cx="1656570" cy="0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9" name="Rechte verbindingslijn 58"/>
          <p:cNvCxnSpPr/>
          <p:nvPr/>
        </p:nvCxnSpPr>
        <p:spPr>
          <a:xfrm flipV="1">
            <a:off x="6659737" y="3088254"/>
            <a:ext cx="1535356" cy="2586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0" name="Ovaal 59"/>
          <p:cNvSpPr/>
          <p:nvPr/>
        </p:nvSpPr>
        <p:spPr>
          <a:xfrm>
            <a:off x="8290347" y="3030263"/>
            <a:ext cx="119609" cy="119609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61" name="Tekstvak 60"/>
          <p:cNvSpPr txBox="1"/>
          <p:nvPr/>
        </p:nvSpPr>
        <p:spPr>
          <a:xfrm>
            <a:off x="6069536" y="3224134"/>
            <a:ext cx="3690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 dirty="0">
                <a:solidFill>
                  <a:srgbClr val="C00000"/>
                </a:solidFill>
              </a:rPr>
              <a:t>p</a:t>
            </a:r>
            <a:r>
              <a:rPr lang="nl-NL" sz="1600" b="1" baseline="-25000" dirty="0">
                <a:solidFill>
                  <a:srgbClr val="C00000"/>
                </a:solidFill>
              </a:rPr>
              <a:t>o</a:t>
            </a:r>
            <a:endParaRPr lang="nl-NL" b="1" baseline="-25000" dirty="0">
              <a:solidFill>
                <a:srgbClr val="C00000"/>
              </a:solidFill>
            </a:endParaRPr>
          </a:p>
        </p:txBody>
      </p:sp>
      <p:sp>
        <p:nvSpPr>
          <p:cNvPr id="62" name="Tekstvak 61"/>
          <p:cNvSpPr txBox="1"/>
          <p:nvPr/>
        </p:nvSpPr>
        <p:spPr>
          <a:xfrm>
            <a:off x="6229590" y="3536217"/>
            <a:ext cx="3529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 dirty="0">
                <a:solidFill>
                  <a:srgbClr val="0070C0"/>
                </a:solidFill>
              </a:rPr>
              <a:t>p</a:t>
            </a:r>
            <a:r>
              <a:rPr lang="nl-NL" sz="1600" b="1" baseline="-25000" dirty="0">
                <a:solidFill>
                  <a:srgbClr val="0070C0"/>
                </a:solidFill>
              </a:rPr>
              <a:t>c</a:t>
            </a:r>
            <a:endParaRPr lang="nl-NL" b="1" baseline="-25000" dirty="0">
              <a:solidFill>
                <a:srgbClr val="0070C0"/>
              </a:solidFill>
            </a:endParaRPr>
          </a:p>
        </p:txBody>
      </p:sp>
      <p:sp>
        <p:nvSpPr>
          <p:cNvPr id="63" name="Tekstvak 62"/>
          <p:cNvSpPr txBox="1"/>
          <p:nvPr/>
        </p:nvSpPr>
        <p:spPr>
          <a:xfrm>
            <a:off x="6199167" y="2920552"/>
            <a:ext cx="3690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 dirty="0">
                <a:solidFill>
                  <a:schemeClr val="accent6">
                    <a:lumMod val="75000"/>
                  </a:schemeClr>
                </a:solidFill>
              </a:rPr>
              <a:t>p</a:t>
            </a:r>
            <a:r>
              <a:rPr lang="nl-NL" sz="1600" b="1" baseline="-25000" dirty="0">
                <a:solidFill>
                  <a:schemeClr val="accent6">
                    <a:lumMod val="75000"/>
                  </a:schemeClr>
                </a:solidFill>
              </a:rPr>
              <a:t>p</a:t>
            </a:r>
            <a:endParaRPr lang="nl-NL" b="1" baseline="-25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6" name="Tekstvak 65"/>
          <p:cNvSpPr txBox="1"/>
          <p:nvPr/>
        </p:nvSpPr>
        <p:spPr>
          <a:xfrm>
            <a:off x="5689600" y="3579347"/>
            <a:ext cx="5838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 dirty="0" smtClean="0">
                <a:solidFill>
                  <a:srgbClr val="0070C0"/>
                </a:solidFill>
              </a:rPr>
              <a:t>2,57</a:t>
            </a:r>
            <a:endParaRPr lang="nl-NL" b="1" baseline="-25000" dirty="0">
              <a:solidFill>
                <a:srgbClr val="0070C0"/>
              </a:solidFill>
            </a:endParaRPr>
          </a:p>
        </p:txBody>
      </p:sp>
      <p:sp>
        <p:nvSpPr>
          <p:cNvPr id="67" name="Tekstvak 66"/>
          <p:cNvSpPr txBox="1"/>
          <p:nvPr/>
        </p:nvSpPr>
        <p:spPr>
          <a:xfrm>
            <a:off x="5694485" y="2963682"/>
            <a:ext cx="5838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 dirty="0" smtClean="0">
                <a:solidFill>
                  <a:srgbClr val="EB9046"/>
                </a:solidFill>
              </a:rPr>
              <a:t>3,43</a:t>
            </a:r>
            <a:endParaRPr lang="nl-NL" b="1" baseline="-25000" dirty="0">
              <a:solidFill>
                <a:srgbClr val="EB904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8964177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75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charRg st="253" end="26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4">
                                            <p:txEl>
                                              <p:charRg st="253" end="26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25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60" grpId="0" animBg="1"/>
      <p:bldP spid="62" grpId="0"/>
      <p:bldP spid="63" grpId="0"/>
      <p:bldP spid="66" grpId="0"/>
      <p:bldP spid="6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Rechte verbindingslijn 5"/>
          <p:cNvCxnSpPr/>
          <p:nvPr/>
        </p:nvCxnSpPr>
        <p:spPr>
          <a:xfrm>
            <a:off x="6588651" y="1973725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echte verbindingslijn 6"/>
          <p:cNvCxnSpPr/>
          <p:nvPr/>
        </p:nvCxnSpPr>
        <p:spPr>
          <a:xfrm>
            <a:off x="6588651" y="2679403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>
            <a:off x="6588651" y="3385081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6588651" y="4090759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6588651" y="4796437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7308731" y="1973725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8028811" y="1973725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8748891" y="1973725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9468971" y="1973725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/>
          <p:cNvCxnSpPr/>
          <p:nvPr/>
        </p:nvCxnSpPr>
        <p:spPr>
          <a:xfrm>
            <a:off x="10189051" y="1973725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kstvak 15"/>
          <p:cNvSpPr txBox="1"/>
          <p:nvPr/>
        </p:nvSpPr>
        <p:spPr>
          <a:xfrm>
            <a:off x="8281803" y="5939988"/>
            <a:ext cx="2268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hoeveelheid × 1.000</a:t>
            </a:r>
          </a:p>
        </p:txBody>
      </p:sp>
      <p:sp>
        <p:nvSpPr>
          <p:cNvPr id="17" name="Tekstvak 16"/>
          <p:cNvSpPr txBox="1"/>
          <p:nvPr/>
        </p:nvSpPr>
        <p:spPr>
          <a:xfrm rot="16200000">
            <a:off x="5823429" y="2177198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prijs</a:t>
            </a:r>
          </a:p>
        </p:txBody>
      </p:sp>
      <p:sp>
        <p:nvSpPr>
          <p:cNvPr id="18" name="Tekstvak 17"/>
          <p:cNvSpPr txBox="1"/>
          <p:nvPr/>
        </p:nvSpPr>
        <p:spPr>
          <a:xfrm>
            <a:off x="6279129" y="461146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9" name="Tekstvak 18"/>
          <p:cNvSpPr txBox="1"/>
          <p:nvPr/>
        </p:nvSpPr>
        <p:spPr>
          <a:xfrm>
            <a:off x="6279129" y="391043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0" name="Tekstvak 19"/>
          <p:cNvSpPr txBox="1"/>
          <p:nvPr/>
        </p:nvSpPr>
        <p:spPr>
          <a:xfrm>
            <a:off x="6279129" y="320059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21" name="Tekstvak 20"/>
          <p:cNvSpPr txBox="1"/>
          <p:nvPr/>
        </p:nvSpPr>
        <p:spPr>
          <a:xfrm>
            <a:off x="6279129" y="249662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22" name="Tekstvak 21"/>
          <p:cNvSpPr txBox="1"/>
          <p:nvPr/>
        </p:nvSpPr>
        <p:spPr>
          <a:xfrm>
            <a:off x="6279129" y="179853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23" name="Tekstvak 22"/>
          <p:cNvSpPr txBox="1"/>
          <p:nvPr/>
        </p:nvSpPr>
        <p:spPr>
          <a:xfrm>
            <a:off x="7151355" y="551870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4" name="Tekstvak 23"/>
          <p:cNvSpPr txBox="1"/>
          <p:nvPr/>
        </p:nvSpPr>
        <p:spPr>
          <a:xfrm>
            <a:off x="7881547" y="551870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25" name="Tekstvak 24"/>
          <p:cNvSpPr txBox="1"/>
          <p:nvPr/>
        </p:nvSpPr>
        <p:spPr>
          <a:xfrm>
            <a:off x="8594007" y="551870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26" name="Tekstvak 25"/>
          <p:cNvSpPr txBox="1"/>
          <p:nvPr/>
        </p:nvSpPr>
        <p:spPr>
          <a:xfrm>
            <a:off x="9321707" y="551870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27" name="Tekstvak 26"/>
          <p:cNvSpPr txBox="1"/>
          <p:nvPr/>
        </p:nvSpPr>
        <p:spPr>
          <a:xfrm>
            <a:off x="9973011" y="5518709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10</a:t>
            </a:r>
          </a:p>
        </p:txBody>
      </p:sp>
      <p:cxnSp>
        <p:nvCxnSpPr>
          <p:cNvPr id="28" name="Rechte verbindingslijn 27"/>
          <p:cNvCxnSpPr/>
          <p:nvPr/>
        </p:nvCxnSpPr>
        <p:spPr>
          <a:xfrm>
            <a:off x="6588651" y="1973725"/>
            <a:ext cx="3600400" cy="352839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9" name="Rechthoek 28"/>
          <p:cNvSpPr/>
          <p:nvPr/>
        </p:nvSpPr>
        <p:spPr>
          <a:xfrm>
            <a:off x="6880960" y="2005600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v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30" name="Rechte verbindingslijn 29"/>
          <p:cNvCxnSpPr/>
          <p:nvPr/>
        </p:nvCxnSpPr>
        <p:spPr>
          <a:xfrm flipV="1">
            <a:off x="6590581" y="2326564"/>
            <a:ext cx="3598107" cy="266813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1" name="Rechthoek 30"/>
          <p:cNvSpPr/>
          <p:nvPr/>
        </p:nvSpPr>
        <p:spPr>
          <a:xfrm>
            <a:off x="10120166" y="2144067"/>
            <a:ext cx="5004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Q’</a:t>
            </a:r>
            <a:r>
              <a:rPr lang="nl-NL" baseline="-25000" dirty="0" err="1">
                <a:solidFill>
                  <a:schemeClr val="bg1"/>
                </a:solidFill>
              </a:rPr>
              <a:t>a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33" name="Rechte verbindingslijn 32"/>
          <p:cNvCxnSpPr/>
          <p:nvPr/>
        </p:nvCxnSpPr>
        <p:spPr>
          <a:xfrm>
            <a:off x="6596673" y="2326564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Rechte verbindingslijn 33"/>
          <p:cNvCxnSpPr/>
          <p:nvPr/>
        </p:nvCxnSpPr>
        <p:spPr>
          <a:xfrm>
            <a:off x="6596673" y="3032242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Rechte verbindingslijn 34"/>
          <p:cNvCxnSpPr/>
          <p:nvPr/>
        </p:nvCxnSpPr>
        <p:spPr>
          <a:xfrm>
            <a:off x="6596673" y="3737920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Rechte verbindingslijn 35"/>
          <p:cNvCxnSpPr/>
          <p:nvPr/>
        </p:nvCxnSpPr>
        <p:spPr>
          <a:xfrm>
            <a:off x="6596673" y="4443598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Rechte verbindingslijn 36"/>
          <p:cNvCxnSpPr/>
          <p:nvPr/>
        </p:nvCxnSpPr>
        <p:spPr>
          <a:xfrm>
            <a:off x="6596673" y="5149276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Rechte verbindingslijn 3"/>
          <p:cNvCxnSpPr/>
          <p:nvPr/>
        </p:nvCxnSpPr>
        <p:spPr>
          <a:xfrm>
            <a:off x="6588651" y="1973725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" name="Rechte verbindingslijn 4"/>
          <p:cNvCxnSpPr/>
          <p:nvPr/>
        </p:nvCxnSpPr>
        <p:spPr>
          <a:xfrm flipH="1">
            <a:off x="6588651" y="5502117"/>
            <a:ext cx="359201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Rechte verbindingslijn 37"/>
          <p:cNvCxnSpPr/>
          <p:nvPr/>
        </p:nvCxnSpPr>
        <p:spPr>
          <a:xfrm>
            <a:off x="6948691" y="1981824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Rechte verbindingslijn 38"/>
          <p:cNvCxnSpPr/>
          <p:nvPr/>
        </p:nvCxnSpPr>
        <p:spPr>
          <a:xfrm>
            <a:off x="7668771" y="1981824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Rechte verbindingslijn 39"/>
          <p:cNvCxnSpPr/>
          <p:nvPr/>
        </p:nvCxnSpPr>
        <p:spPr>
          <a:xfrm>
            <a:off x="8388851" y="1981824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Rechte verbindingslijn 40"/>
          <p:cNvCxnSpPr/>
          <p:nvPr/>
        </p:nvCxnSpPr>
        <p:spPr>
          <a:xfrm>
            <a:off x="9108931" y="1981824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Rechte verbindingslijn 41"/>
          <p:cNvCxnSpPr/>
          <p:nvPr/>
        </p:nvCxnSpPr>
        <p:spPr>
          <a:xfrm>
            <a:off x="9829011" y="1981824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Rechte verbindingslijn 48"/>
          <p:cNvCxnSpPr/>
          <p:nvPr/>
        </p:nvCxnSpPr>
        <p:spPr>
          <a:xfrm flipV="1">
            <a:off x="6597650" y="1981200"/>
            <a:ext cx="2870200" cy="2813051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52" name="Rechthoek 51"/>
          <p:cNvSpPr/>
          <p:nvPr/>
        </p:nvSpPr>
        <p:spPr>
          <a:xfrm>
            <a:off x="8869159" y="1896099"/>
            <a:ext cx="4491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a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51" name="Ovaal 50"/>
          <p:cNvSpPr/>
          <p:nvPr/>
        </p:nvSpPr>
        <p:spPr>
          <a:xfrm>
            <a:off x="7967793" y="3328681"/>
            <a:ext cx="119609" cy="11960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32" name="Ovaal 31"/>
          <p:cNvSpPr/>
          <p:nvPr/>
        </p:nvSpPr>
        <p:spPr>
          <a:xfrm>
            <a:off x="8289747" y="3642401"/>
            <a:ext cx="119609" cy="119609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43" name="Titel 4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Verwerkingsopgave</a:t>
            </a:r>
            <a:br>
              <a:rPr lang="nl-NL" dirty="0"/>
            </a:br>
            <a:r>
              <a:rPr lang="nl-NL" sz="1800" dirty="0" smtClean="0">
                <a:solidFill>
                  <a:schemeClr val="tx1">
                    <a:lumMod val="50000"/>
                  </a:schemeClr>
                </a:solidFill>
              </a:rPr>
              <a:t>afwentelingspercentage</a:t>
            </a:r>
            <a:endParaRPr lang="nl-NL" sz="1800" dirty="0"/>
          </a:p>
        </p:txBody>
      </p:sp>
      <p:sp>
        <p:nvSpPr>
          <p:cNvPr id="44" name="Tijdelijke aanduiding voor inhoud 4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1600" dirty="0" err="1"/>
              <a:t>Q</a:t>
            </a:r>
            <a:r>
              <a:rPr lang="nl-NL" sz="1600" baseline="-25000" dirty="0" err="1"/>
              <a:t>v</a:t>
            </a:r>
            <a:r>
              <a:rPr lang="nl-NL" sz="1600" dirty="0"/>
              <a:t> = -2P + 10</a:t>
            </a:r>
          </a:p>
          <a:p>
            <a:pPr marL="0" indent="0">
              <a:buNone/>
            </a:pPr>
            <a:r>
              <a:rPr lang="nl-NL" sz="1600" dirty="0" err="1"/>
              <a:t>Q</a:t>
            </a:r>
            <a:r>
              <a:rPr lang="nl-NL" sz="1600" baseline="-25000" dirty="0" err="1"/>
              <a:t>a</a:t>
            </a:r>
            <a:r>
              <a:rPr lang="nl-NL" sz="1600" dirty="0"/>
              <a:t> = 2P – </a:t>
            </a:r>
            <a:r>
              <a:rPr lang="nl-NL" sz="1600" dirty="0" smtClean="0"/>
              <a:t>2</a:t>
            </a:r>
          </a:p>
          <a:p>
            <a:pPr marL="0" indent="0">
              <a:buNone/>
            </a:pPr>
            <a:r>
              <a:rPr lang="nl-NL" sz="1600" dirty="0" err="1"/>
              <a:t>Q’</a:t>
            </a:r>
            <a:r>
              <a:rPr lang="nl-NL" sz="1600" baseline="-25000" dirty="0" err="1"/>
              <a:t>a</a:t>
            </a:r>
            <a:r>
              <a:rPr lang="nl-NL" sz="1600" dirty="0"/>
              <a:t> = 2,67P – 2 </a:t>
            </a:r>
            <a:r>
              <a:rPr lang="nl-NL" sz="1600" dirty="0" smtClean="0"/>
              <a:t> </a:t>
            </a:r>
            <a:r>
              <a:rPr lang="nl-NL" sz="1100" dirty="0" smtClean="0"/>
              <a:t>(incl. subsidie </a:t>
            </a:r>
            <a:r>
              <a:rPr lang="nl-NL" sz="1100" dirty="0"/>
              <a:t>van </a:t>
            </a:r>
            <a:r>
              <a:rPr lang="nl-NL" sz="1100" dirty="0" smtClean="0"/>
              <a:t>25</a:t>
            </a:r>
            <a:r>
              <a:rPr lang="nl-NL" sz="1100" dirty="0" smtClean="0"/>
              <a:t>%)</a:t>
            </a:r>
            <a:endParaRPr lang="nl-NL" sz="1100" dirty="0"/>
          </a:p>
          <a:p>
            <a:pPr marL="0" indent="0">
              <a:buNone/>
            </a:pPr>
            <a:r>
              <a:rPr lang="nl-NL" sz="1600" dirty="0" smtClean="0">
                <a:solidFill>
                  <a:srgbClr val="C00000"/>
                </a:solidFill>
              </a:rPr>
              <a:t>P</a:t>
            </a:r>
            <a:r>
              <a:rPr lang="nl-NL" sz="1600" baseline="-25000" dirty="0" smtClean="0">
                <a:solidFill>
                  <a:srgbClr val="C00000"/>
                </a:solidFill>
              </a:rPr>
              <a:t>0</a:t>
            </a:r>
            <a:r>
              <a:rPr lang="nl-NL" sz="1600" dirty="0" smtClean="0">
                <a:solidFill>
                  <a:srgbClr val="C00000"/>
                </a:solidFill>
              </a:rPr>
              <a:t> </a:t>
            </a:r>
            <a:r>
              <a:rPr lang="nl-NL" sz="1600" dirty="0">
                <a:solidFill>
                  <a:srgbClr val="C00000"/>
                </a:solidFill>
              </a:rPr>
              <a:t>= </a:t>
            </a:r>
            <a:r>
              <a:rPr lang="nl-NL" sz="1600" dirty="0" smtClean="0">
                <a:solidFill>
                  <a:srgbClr val="C00000"/>
                </a:solidFill>
              </a:rPr>
              <a:t>3</a:t>
            </a:r>
            <a:endParaRPr lang="nl-NL" sz="16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nl-NL" sz="1600" dirty="0" smtClean="0">
                <a:solidFill>
                  <a:srgbClr val="0070C0"/>
                </a:solidFill>
              </a:rPr>
              <a:t>P</a:t>
            </a:r>
            <a:r>
              <a:rPr lang="nl-NL" sz="1600" baseline="-25000" dirty="0" smtClean="0">
                <a:solidFill>
                  <a:srgbClr val="0070C0"/>
                </a:solidFill>
              </a:rPr>
              <a:t>c</a:t>
            </a:r>
            <a:r>
              <a:rPr lang="nl-NL" sz="1600" dirty="0" smtClean="0">
                <a:solidFill>
                  <a:srgbClr val="0070C0"/>
                </a:solidFill>
              </a:rPr>
              <a:t> = 2,57</a:t>
            </a:r>
            <a:endParaRPr lang="nl-NL" sz="1600" dirty="0" smtClean="0"/>
          </a:p>
          <a:p>
            <a:pPr marL="0" indent="0">
              <a:buNone/>
            </a:pPr>
            <a:r>
              <a:rPr lang="nl-NL" sz="1600" dirty="0" smtClean="0">
                <a:solidFill>
                  <a:srgbClr val="E46C0A"/>
                </a:solidFill>
              </a:rPr>
              <a:t>P</a:t>
            </a:r>
            <a:r>
              <a:rPr lang="nl-NL" sz="1600" baseline="-25000" dirty="0" smtClean="0">
                <a:solidFill>
                  <a:srgbClr val="E46C0A"/>
                </a:solidFill>
              </a:rPr>
              <a:t>p</a:t>
            </a:r>
            <a:r>
              <a:rPr lang="nl-NL" sz="1600" dirty="0" smtClean="0">
                <a:solidFill>
                  <a:srgbClr val="E46C0A"/>
                </a:solidFill>
              </a:rPr>
              <a:t> = 3,43</a:t>
            </a:r>
          </a:p>
          <a:p>
            <a:pPr marL="0" indent="0">
              <a:buNone/>
            </a:pPr>
            <a:endParaRPr lang="nl-NL" sz="1600" dirty="0">
              <a:solidFill>
                <a:srgbClr val="E46C0A"/>
              </a:solidFill>
            </a:endParaRPr>
          </a:p>
          <a:p>
            <a:pPr marL="0" indent="0">
              <a:buNone/>
            </a:pPr>
            <a:r>
              <a:rPr lang="nl-NL" sz="1600" dirty="0" smtClean="0"/>
              <a:t>De </a:t>
            </a:r>
            <a:r>
              <a:rPr lang="nl-NL" sz="1600" u="sng" dirty="0" smtClean="0">
                <a:solidFill>
                  <a:srgbClr val="C00000"/>
                </a:solidFill>
              </a:rPr>
              <a:t>subsidie</a:t>
            </a:r>
            <a:r>
              <a:rPr lang="nl-NL" sz="1600" dirty="0" smtClean="0"/>
              <a:t> is in totaal: (3,43 – 2,57) € 0,86</a:t>
            </a:r>
          </a:p>
          <a:p>
            <a:pPr marL="0" indent="0">
              <a:buNone/>
            </a:pPr>
            <a:r>
              <a:rPr lang="nl-NL" sz="1600" dirty="0" smtClean="0"/>
              <a:t>Voor consument daalt de </a:t>
            </a:r>
            <a:r>
              <a:rPr lang="nl-NL" sz="1600" u="sng" dirty="0" smtClean="0">
                <a:solidFill>
                  <a:srgbClr val="85A644"/>
                </a:solidFill>
              </a:rPr>
              <a:t>prijs</a:t>
            </a:r>
            <a:r>
              <a:rPr lang="nl-NL" sz="1600" dirty="0" smtClean="0"/>
              <a:t>: (3 – 2,57) € 0,43</a:t>
            </a:r>
          </a:p>
          <a:p>
            <a:pPr marL="0" indent="0">
              <a:buNone/>
            </a:pPr>
            <a:endParaRPr lang="nl-NL" sz="1600" dirty="0"/>
          </a:p>
          <a:p>
            <a:pPr marL="0" indent="0">
              <a:buNone/>
            </a:pPr>
            <a:r>
              <a:rPr lang="nl-NL" sz="1600" dirty="0" smtClean="0"/>
              <a:t>€ 0,43 van de € 0,86 </a:t>
            </a:r>
            <a:br>
              <a:rPr lang="nl-NL" sz="1600" dirty="0" smtClean="0"/>
            </a:br>
            <a:r>
              <a:rPr lang="nl-NL" sz="1600" dirty="0" smtClean="0"/>
              <a:t>komt als prijsvoordeel bij de consument =</a:t>
            </a:r>
          </a:p>
          <a:p>
            <a:pPr marL="0" indent="0">
              <a:buNone/>
            </a:pPr>
            <a:r>
              <a:rPr lang="nl-NL" sz="1600" dirty="0" smtClean="0"/>
              <a:t>50%</a:t>
            </a:r>
            <a:endParaRPr lang="nl-NL" sz="1600" dirty="0"/>
          </a:p>
        </p:txBody>
      </p:sp>
      <p:sp>
        <p:nvSpPr>
          <p:cNvPr id="47" name="Rechthoekig bijschrift 46"/>
          <p:cNvSpPr/>
          <p:nvPr/>
        </p:nvSpPr>
        <p:spPr>
          <a:xfrm>
            <a:off x="9881439" y="2742842"/>
            <a:ext cx="1798170" cy="363112"/>
          </a:xfrm>
          <a:prstGeom prst="wedgeRectCallout">
            <a:avLst>
              <a:gd name="adj1" fmla="val -26801"/>
              <a:gd name="adj2" fmla="val -129384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dirty="0" smtClean="0"/>
              <a:t>consumentenprijs</a:t>
            </a:r>
            <a:endParaRPr lang="nl-NL" dirty="0"/>
          </a:p>
        </p:txBody>
      </p:sp>
      <p:sp>
        <p:nvSpPr>
          <p:cNvPr id="48" name="Rechthoekig bijschrift 47"/>
          <p:cNvSpPr/>
          <p:nvPr/>
        </p:nvSpPr>
        <p:spPr>
          <a:xfrm>
            <a:off x="7950555" y="1102644"/>
            <a:ext cx="2148521" cy="701601"/>
          </a:xfrm>
          <a:prstGeom prst="wedgeRectCallout">
            <a:avLst>
              <a:gd name="adj1" fmla="val -3196"/>
              <a:gd name="adj2" fmla="val 75914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400"/>
              </a:lnSpc>
            </a:pPr>
            <a:r>
              <a:rPr lang="nl-NL" sz="1600" dirty="0" smtClean="0"/>
              <a:t>Leveringsbereidheid</a:t>
            </a:r>
            <a:br>
              <a:rPr lang="nl-NL" sz="1600" dirty="0" smtClean="0"/>
            </a:br>
            <a:r>
              <a:rPr lang="nl-NL" sz="1600" dirty="0" smtClean="0"/>
              <a:t>=</a:t>
            </a:r>
            <a:br>
              <a:rPr lang="nl-NL" sz="1600" dirty="0" smtClean="0"/>
            </a:br>
            <a:r>
              <a:rPr lang="nl-NL" sz="1600" dirty="0" smtClean="0"/>
              <a:t>producentenprijs</a:t>
            </a:r>
            <a:endParaRPr lang="nl-NL" sz="1600" dirty="0"/>
          </a:p>
        </p:txBody>
      </p:sp>
      <p:cxnSp>
        <p:nvCxnSpPr>
          <p:cNvPr id="54" name="Rechte verbindingslijn met pijl 53"/>
          <p:cNvCxnSpPr/>
          <p:nvPr/>
        </p:nvCxnSpPr>
        <p:spPr>
          <a:xfrm>
            <a:off x="9114547" y="2408148"/>
            <a:ext cx="0" cy="64441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6" name="Tekstvak 55"/>
          <p:cNvSpPr txBox="1"/>
          <p:nvPr/>
        </p:nvSpPr>
        <p:spPr>
          <a:xfrm>
            <a:off x="9170758" y="2482376"/>
            <a:ext cx="542136" cy="276999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 sz="1200" dirty="0" smtClean="0"/>
              <a:t>-25%</a:t>
            </a:r>
            <a:endParaRPr lang="nl-NL" sz="1200" dirty="0"/>
          </a:p>
        </p:txBody>
      </p:sp>
      <p:cxnSp>
        <p:nvCxnSpPr>
          <p:cNvPr id="53" name="Rechte verbindingslijn 52"/>
          <p:cNvCxnSpPr/>
          <p:nvPr/>
        </p:nvCxnSpPr>
        <p:spPr>
          <a:xfrm>
            <a:off x="6606183" y="3388593"/>
            <a:ext cx="1275364" cy="1426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5" name="Rechte verbindingslijn 54"/>
          <p:cNvCxnSpPr/>
          <p:nvPr/>
        </p:nvCxnSpPr>
        <p:spPr>
          <a:xfrm>
            <a:off x="6625233" y="3708414"/>
            <a:ext cx="1656570" cy="0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9" name="Rechte verbindingslijn 58"/>
          <p:cNvCxnSpPr/>
          <p:nvPr/>
        </p:nvCxnSpPr>
        <p:spPr>
          <a:xfrm flipV="1">
            <a:off x="6659737" y="3088254"/>
            <a:ext cx="1535356" cy="2586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0" name="Ovaal 59"/>
          <p:cNvSpPr/>
          <p:nvPr/>
        </p:nvSpPr>
        <p:spPr>
          <a:xfrm>
            <a:off x="8290347" y="3030263"/>
            <a:ext cx="119609" cy="119609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61" name="Tekstvak 60"/>
          <p:cNvSpPr txBox="1"/>
          <p:nvPr/>
        </p:nvSpPr>
        <p:spPr>
          <a:xfrm>
            <a:off x="6069536" y="3224134"/>
            <a:ext cx="3690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 dirty="0">
                <a:solidFill>
                  <a:srgbClr val="C00000"/>
                </a:solidFill>
              </a:rPr>
              <a:t>p</a:t>
            </a:r>
            <a:r>
              <a:rPr lang="nl-NL" sz="1600" b="1" baseline="-25000" dirty="0">
                <a:solidFill>
                  <a:srgbClr val="C00000"/>
                </a:solidFill>
              </a:rPr>
              <a:t>o</a:t>
            </a:r>
            <a:endParaRPr lang="nl-NL" b="1" baseline="-25000" dirty="0">
              <a:solidFill>
                <a:srgbClr val="C00000"/>
              </a:solidFill>
            </a:endParaRPr>
          </a:p>
        </p:txBody>
      </p:sp>
      <p:sp>
        <p:nvSpPr>
          <p:cNvPr id="62" name="Tekstvak 61"/>
          <p:cNvSpPr txBox="1"/>
          <p:nvPr/>
        </p:nvSpPr>
        <p:spPr>
          <a:xfrm>
            <a:off x="6229590" y="3536217"/>
            <a:ext cx="3529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 dirty="0">
                <a:solidFill>
                  <a:srgbClr val="0070C0"/>
                </a:solidFill>
              </a:rPr>
              <a:t>p</a:t>
            </a:r>
            <a:r>
              <a:rPr lang="nl-NL" sz="1600" b="1" baseline="-25000" dirty="0">
                <a:solidFill>
                  <a:srgbClr val="0070C0"/>
                </a:solidFill>
              </a:rPr>
              <a:t>c</a:t>
            </a:r>
            <a:endParaRPr lang="nl-NL" b="1" baseline="-25000" dirty="0">
              <a:solidFill>
                <a:srgbClr val="0070C0"/>
              </a:solidFill>
            </a:endParaRPr>
          </a:p>
        </p:txBody>
      </p:sp>
      <p:sp>
        <p:nvSpPr>
          <p:cNvPr id="63" name="Tekstvak 62"/>
          <p:cNvSpPr txBox="1"/>
          <p:nvPr/>
        </p:nvSpPr>
        <p:spPr>
          <a:xfrm>
            <a:off x="6199167" y="2920552"/>
            <a:ext cx="3690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 dirty="0">
                <a:solidFill>
                  <a:schemeClr val="accent6">
                    <a:lumMod val="75000"/>
                  </a:schemeClr>
                </a:solidFill>
              </a:rPr>
              <a:t>p</a:t>
            </a:r>
            <a:r>
              <a:rPr lang="nl-NL" sz="1600" b="1" baseline="-25000" dirty="0">
                <a:solidFill>
                  <a:schemeClr val="accent6">
                    <a:lumMod val="75000"/>
                  </a:schemeClr>
                </a:solidFill>
              </a:rPr>
              <a:t>p</a:t>
            </a:r>
            <a:endParaRPr lang="nl-NL" b="1" baseline="-25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6" name="Tekstvak 65"/>
          <p:cNvSpPr txBox="1"/>
          <p:nvPr/>
        </p:nvSpPr>
        <p:spPr>
          <a:xfrm>
            <a:off x="5689600" y="3579347"/>
            <a:ext cx="5838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 dirty="0" smtClean="0">
                <a:solidFill>
                  <a:srgbClr val="0070C0"/>
                </a:solidFill>
              </a:rPr>
              <a:t>2,57</a:t>
            </a:r>
            <a:endParaRPr lang="nl-NL" b="1" baseline="-25000" dirty="0">
              <a:solidFill>
                <a:srgbClr val="0070C0"/>
              </a:solidFill>
            </a:endParaRPr>
          </a:p>
        </p:txBody>
      </p:sp>
      <p:sp>
        <p:nvSpPr>
          <p:cNvPr id="67" name="Tekstvak 66"/>
          <p:cNvSpPr txBox="1"/>
          <p:nvPr/>
        </p:nvSpPr>
        <p:spPr>
          <a:xfrm>
            <a:off x="5694485" y="2963682"/>
            <a:ext cx="5838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 dirty="0" smtClean="0">
                <a:solidFill>
                  <a:srgbClr val="EB9046"/>
                </a:solidFill>
              </a:rPr>
              <a:t>3,43</a:t>
            </a:r>
            <a:endParaRPr lang="nl-NL" b="1" baseline="-25000" dirty="0">
              <a:solidFill>
                <a:srgbClr val="EB9046"/>
              </a:solidFill>
            </a:endParaRPr>
          </a:p>
        </p:txBody>
      </p:sp>
      <p:cxnSp>
        <p:nvCxnSpPr>
          <p:cNvPr id="3" name="Rechte verbindingslijn 2"/>
          <p:cNvCxnSpPr/>
          <p:nvPr/>
        </p:nvCxnSpPr>
        <p:spPr>
          <a:xfrm>
            <a:off x="8350231" y="3164077"/>
            <a:ext cx="0" cy="432000"/>
          </a:xfrm>
          <a:prstGeom prst="line">
            <a:avLst/>
          </a:prstGeom>
          <a:ln>
            <a:headEnd type="triangle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6" name="Rechte verbindingslijn met pijl 45"/>
          <p:cNvCxnSpPr/>
          <p:nvPr/>
        </p:nvCxnSpPr>
        <p:spPr>
          <a:xfrm>
            <a:off x="6739847" y="3431569"/>
            <a:ext cx="4225" cy="276845"/>
          </a:xfrm>
          <a:prstGeom prst="straightConnector1">
            <a:avLst/>
          </a:prstGeom>
          <a:ln w="41275"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2765313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ndertitel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Effect op de welvaart</a:t>
            </a:r>
          </a:p>
          <a:p>
            <a:r>
              <a:rPr lang="nl-NL" sz="1400" dirty="0" err="1"/>
              <a:t>Harberger</a:t>
            </a:r>
            <a:r>
              <a:rPr lang="nl-NL" sz="1400" dirty="0"/>
              <a:t> </a:t>
            </a:r>
            <a:r>
              <a:rPr lang="nl-NL" sz="1400" dirty="0" smtClean="0"/>
              <a:t>driehoek of Dead </a:t>
            </a:r>
            <a:r>
              <a:rPr lang="nl-NL" sz="1400" dirty="0" err="1"/>
              <a:t>Weight</a:t>
            </a:r>
            <a:r>
              <a:rPr lang="nl-NL" sz="1400" dirty="0"/>
              <a:t> </a:t>
            </a:r>
            <a:r>
              <a:rPr lang="nl-NL" sz="1400" dirty="0" err="1"/>
              <a:t>Loss</a:t>
            </a:r>
            <a:endParaRPr lang="nl-NL" sz="1400" dirty="0"/>
          </a:p>
          <a:p>
            <a:endParaRPr lang="nl-NL" dirty="0"/>
          </a:p>
        </p:txBody>
      </p:sp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Deel 2 – Subsidie via de producent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01035099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Rechte verbindingslijn 5"/>
          <p:cNvCxnSpPr/>
          <p:nvPr/>
        </p:nvCxnSpPr>
        <p:spPr>
          <a:xfrm>
            <a:off x="6588651" y="1973725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echte verbindingslijn 6"/>
          <p:cNvCxnSpPr/>
          <p:nvPr/>
        </p:nvCxnSpPr>
        <p:spPr>
          <a:xfrm>
            <a:off x="6588651" y="2679403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>
            <a:off x="6588651" y="3385081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6588651" y="4090759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6588651" y="4796437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7308731" y="1973725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8028811" y="1973725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8748891" y="1973725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9468971" y="1973725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/>
          <p:cNvCxnSpPr/>
          <p:nvPr/>
        </p:nvCxnSpPr>
        <p:spPr>
          <a:xfrm>
            <a:off x="10189051" y="1973725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kstvak 15"/>
          <p:cNvSpPr txBox="1"/>
          <p:nvPr/>
        </p:nvSpPr>
        <p:spPr>
          <a:xfrm>
            <a:off x="8281803" y="5939988"/>
            <a:ext cx="2268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hoeveelheid × 1.000</a:t>
            </a:r>
          </a:p>
        </p:txBody>
      </p:sp>
      <p:sp>
        <p:nvSpPr>
          <p:cNvPr id="17" name="Tekstvak 16"/>
          <p:cNvSpPr txBox="1"/>
          <p:nvPr/>
        </p:nvSpPr>
        <p:spPr>
          <a:xfrm rot="16200000">
            <a:off x="5823429" y="2177198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prijs</a:t>
            </a:r>
          </a:p>
        </p:txBody>
      </p:sp>
      <p:sp>
        <p:nvSpPr>
          <p:cNvPr id="18" name="Tekstvak 17"/>
          <p:cNvSpPr txBox="1"/>
          <p:nvPr/>
        </p:nvSpPr>
        <p:spPr>
          <a:xfrm>
            <a:off x="6279129" y="461146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9" name="Tekstvak 18"/>
          <p:cNvSpPr txBox="1"/>
          <p:nvPr/>
        </p:nvSpPr>
        <p:spPr>
          <a:xfrm>
            <a:off x="6279129" y="391043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0" name="Tekstvak 19"/>
          <p:cNvSpPr txBox="1"/>
          <p:nvPr/>
        </p:nvSpPr>
        <p:spPr>
          <a:xfrm>
            <a:off x="6279129" y="320059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21" name="Tekstvak 20"/>
          <p:cNvSpPr txBox="1"/>
          <p:nvPr/>
        </p:nvSpPr>
        <p:spPr>
          <a:xfrm>
            <a:off x="6279129" y="249662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22" name="Tekstvak 21"/>
          <p:cNvSpPr txBox="1"/>
          <p:nvPr/>
        </p:nvSpPr>
        <p:spPr>
          <a:xfrm>
            <a:off x="6279129" y="179853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23" name="Tekstvak 22"/>
          <p:cNvSpPr txBox="1"/>
          <p:nvPr/>
        </p:nvSpPr>
        <p:spPr>
          <a:xfrm>
            <a:off x="7151355" y="551870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4" name="Tekstvak 23"/>
          <p:cNvSpPr txBox="1"/>
          <p:nvPr/>
        </p:nvSpPr>
        <p:spPr>
          <a:xfrm>
            <a:off x="7881547" y="551870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25" name="Tekstvak 24"/>
          <p:cNvSpPr txBox="1"/>
          <p:nvPr/>
        </p:nvSpPr>
        <p:spPr>
          <a:xfrm>
            <a:off x="8594007" y="551870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26" name="Tekstvak 25"/>
          <p:cNvSpPr txBox="1"/>
          <p:nvPr/>
        </p:nvSpPr>
        <p:spPr>
          <a:xfrm>
            <a:off x="9321707" y="551870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27" name="Tekstvak 26"/>
          <p:cNvSpPr txBox="1"/>
          <p:nvPr/>
        </p:nvSpPr>
        <p:spPr>
          <a:xfrm>
            <a:off x="9973011" y="5518709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10</a:t>
            </a:r>
          </a:p>
        </p:txBody>
      </p:sp>
      <p:cxnSp>
        <p:nvCxnSpPr>
          <p:cNvPr id="28" name="Rechte verbindingslijn 27"/>
          <p:cNvCxnSpPr/>
          <p:nvPr/>
        </p:nvCxnSpPr>
        <p:spPr>
          <a:xfrm>
            <a:off x="6588651" y="1973725"/>
            <a:ext cx="3600400" cy="352839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9" name="Rechthoek 28"/>
          <p:cNvSpPr/>
          <p:nvPr/>
        </p:nvSpPr>
        <p:spPr>
          <a:xfrm>
            <a:off x="6880960" y="2005600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v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30" name="Rechte verbindingslijn 29"/>
          <p:cNvCxnSpPr/>
          <p:nvPr/>
        </p:nvCxnSpPr>
        <p:spPr>
          <a:xfrm flipV="1">
            <a:off x="6610350" y="1995904"/>
            <a:ext cx="3570317" cy="3477796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1" name="Rechthoek 30"/>
          <p:cNvSpPr/>
          <p:nvPr/>
        </p:nvSpPr>
        <p:spPr>
          <a:xfrm>
            <a:off x="9856342" y="2135365"/>
            <a:ext cx="5004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Q’</a:t>
            </a:r>
            <a:r>
              <a:rPr lang="nl-NL" baseline="-25000" dirty="0" err="1">
                <a:solidFill>
                  <a:schemeClr val="bg1"/>
                </a:solidFill>
              </a:rPr>
              <a:t>a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33" name="Rechte verbindingslijn 32"/>
          <p:cNvCxnSpPr/>
          <p:nvPr/>
        </p:nvCxnSpPr>
        <p:spPr>
          <a:xfrm>
            <a:off x="6596673" y="2326564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Rechte verbindingslijn 33"/>
          <p:cNvCxnSpPr/>
          <p:nvPr/>
        </p:nvCxnSpPr>
        <p:spPr>
          <a:xfrm>
            <a:off x="6596673" y="3032242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Rechte verbindingslijn 34"/>
          <p:cNvCxnSpPr/>
          <p:nvPr/>
        </p:nvCxnSpPr>
        <p:spPr>
          <a:xfrm>
            <a:off x="6596673" y="3737920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Rechte verbindingslijn 35"/>
          <p:cNvCxnSpPr/>
          <p:nvPr/>
        </p:nvCxnSpPr>
        <p:spPr>
          <a:xfrm>
            <a:off x="6596673" y="4443598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Rechte verbindingslijn 36"/>
          <p:cNvCxnSpPr/>
          <p:nvPr/>
        </p:nvCxnSpPr>
        <p:spPr>
          <a:xfrm>
            <a:off x="6596673" y="5149276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Rechte verbindingslijn 3"/>
          <p:cNvCxnSpPr/>
          <p:nvPr/>
        </p:nvCxnSpPr>
        <p:spPr>
          <a:xfrm>
            <a:off x="6588651" y="1973725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" name="Rechte verbindingslijn 4"/>
          <p:cNvCxnSpPr/>
          <p:nvPr/>
        </p:nvCxnSpPr>
        <p:spPr>
          <a:xfrm flipH="1">
            <a:off x="6588651" y="5502117"/>
            <a:ext cx="359201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Rechte verbindingslijn 37"/>
          <p:cNvCxnSpPr/>
          <p:nvPr/>
        </p:nvCxnSpPr>
        <p:spPr>
          <a:xfrm>
            <a:off x="6948691" y="1981824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Rechte verbindingslijn 38"/>
          <p:cNvCxnSpPr/>
          <p:nvPr/>
        </p:nvCxnSpPr>
        <p:spPr>
          <a:xfrm>
            <a:off x="7668771" y="1981824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Rechte verbindingslijn 39"/>
          <p:cNvCxnSpPr/>
          <p:nvPr/>
        </p:nvCxnSpPr>
        <p:spPr>
          <a:xfrm>
            <a:off x="8388851" y="1981824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Rechte verbindingslijn 40"/>
          <p:cNvCxnSpPr/>
          <p:nvPr/>
        </p:nvCxnSpPr>
        <p:spPr>
          <a:xfrm>
            <a:off x="9108931" y="1981824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Rechte verbindingslijn 41"/>
          <p:cNvCxnSpPr/>
          <p:nvPr/>
        </p:nvCxnSpPr>
        <p:spPr>
          <a:xfrm>
            <a:off x="9829011" y="1981824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Rechte verbindingslijn 48"/>
          <p:cNvCxnSpPr/>
          <p:nvPr/>
        </p:nvCxnSpPr>
        <p:spPr>
          <a:xfrm flipV="1">
            <a:off x="6597650" y="1981200"/>
            <a:ext cx="2870200" cy="2813051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52" name="Rechthoek 51"/>
          <p:cNvSpPr/>
          <p:nvPr/>
        </p:nvSpPr>
        <p:spPr>
          <a:xfrm>
            <a:off x="8869159" y="1896099"/>
            <a:ext cx="4491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a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51" name="Ovaal 50"/>
          <p:cNvSpPr/>
          <p:nvPr/>
        </p:nvSpPr>
        <p:spPr>
          <a:xfrm>
            <a:off x="7967793" y="3328681"/>
            <a:ext cx="119609" cy="11960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32" name="Ovaal 31"/>
          <p:cNvSpPr/>
          <p:nvPr/>
        </p:nvSpPr>
        <p:spPr>
          <a:xfrm>
            <a:off x="8332877" y="3685531"/>
            <a:ext cx="119609" cy="119609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43" name="Titel 4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Producentensubsidie bij </a:t>
            </a:r>
            <a:r>
              <a:rPr lang="nl-NL" dirty="0" err="1" smtClean="0"/>
              <a:t>vC</a:t>
            </a:r>
            <a:endParaRPr lang="nl-NL" dirty="0"/>
          </a:p>
        </p:txBody>
      </p:sp>
      <p:sp>
        <p:nvSpPr>
          <p:cNvPr id="44" name="Tijdelijke aanduiding voor inhoud 4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1600" dirty="0" err="1"/>
              <a:t>Q</a:t>
            </a:r>
            <a:r>
              <a:rPr lang="nl-NL" sz="1600" baseline="-25000" dirty="0" err="1"/>
              <a:t>v</a:t>
            </a:r>
            <a:r>
              <a:rPr lang="nl-NL" sz="1600" dirty="0"/>
              <a:t> = -2P + 10</a:t>
            </a:r>
          </a:p>
          <a:p>
            <a:pPr marL="0" indent="0">
              <a:buNone/>
            </a:pPr>
            <a:r>
              <a:rPr lang="nl-NL" sz="1600" dirty="0" err="1"/>
              <a:t>Q</a:t>
            </a:r>
            <a:r>
              <a:rPr lang="nl-NL" sz="1600" baseline="-25000" dirty="0" err="1"/>
              <a:t>a</a:t>
            </a:r>
            <a:r>
              <a:rPr lang="nl-NL" sz="1600" dirty="0"/>
              <a:t> = 2P – </a:t>
            </a:r>
            <a:r>
              <a:rPr lang="nl-NL" sz="1600" dirty="0" smtClean="0"/>
              <a:t>2</a:t>
            </a:r>
            <a:endParaRPr lang="nl-NL" sz="1600" dirty="0"/>
          </a:p>
          <a:p>
            <a:pPr marL="0" indent="0">
              <a:buNone/>
            </a:pPr>
            <a:r>
              <a:rPr lang="nl-NL" sz="1600" dirty="0">
                <a:solidFill>
                  <a:srgbClr val="C00000"/>
                </a:solidFill>
              </a:rPr>
              <a:t>Er komt een subsidie van €1</a:t>
            </a:r>
          </a:p>
          <a:p>
            <a:pPr marL="0" indent="0">
              <a:buNone/>
            </a:pPr>
            <a:endParaRPr lang="nl-NL" sz="1600" dirty="0"/>
          </a:p>
          <a:p>
            <a:pPr marL="0" indent="0">
              <a:buNone/>
            </a:pPr>
            <a:r>
              <a:rPr lang="nl-NL" sz="1600" dirty="0" err="1"/>
              <a:t>Q</a:t>
            </a:r>
            <a:r>
              <a:rPr lang="nl-NL" sz="1600" baseline="-25000" dirty="0" err="1"/>
              <a:t>a</a:t>
            </a:r>
            <a:r>
              <a:rPr lang="nl-NL" sz="1600" dirty="0"/>
              <a:t> = 2P – 2</a:t>
            </a:r>
          </a:p>
          <a:p>
            <a:pPr marL="0" indent="0">
              <a:buNone/>
            </a:pPr>
            <a:r>
              <a:rPr lang="nl-NL" sz="1600" dirty="0"/>
              <a:t>-2P = -Q – 2</a:t>
            </a:r>
          </a:p>
          <a:p>
            <a:pPr marL="0" indent="0">
              <a:buNone/>
            </a:pPr>
            <a:r>
              <a:rPr lang="nl-NL" sz="1600" dirty="0"/>
              <a:t>P = 0,5Q + 1</a:t>
            </a:r>
          </a:p>
          <a:p>
            <a:pPr marL="0" indent="0">
              <a:buNone/>
            </a:pPr>
            <a:endParaRPr lang="nl-NL" sz="1600" dirty="0"/>
          </a:p>
          <a:p>
            <a:pPr marL="0" indent="0">
              <a:buNone/>
            </a:pPr>
            <a:r>
              <a:rPr lang="nl-NL" sz="1600" dirty="0"/>
              <a:t>P = 0,5Q + 1 </a:t>
            </a:r>
            <a:r>
              <a:rPr lang="nl-NL" sz="1600" dirty="0">
                <a:solidFill>
                  <a:srgbClr val="C00000"/>
                </a:solidFill>
              </a:rPr>
              <a:t>– 1</a:t>
            </a:r>
          </a:p>
          <a:p>
            <a:pPr marL="0" indent="0">
              <a:buNone/>
            </a:pPr>
            <a:r>
              <a:rPr lang="nl-NL" sz="1600" dirty="0"/>
              <a:t>P = 0,5Q</a:t>
            </a:r>
          </a:p>
          <a:p>
            <a:pPr marL="0" indent="0">
              <a:buNone/>
            </a:pPr>
            <a:endParaRPr lang="nl-NL" sz="1600" dirty="0"/>
          </a:p>
          <a:p>
            <a:pPr marL="0" indent="0">
              <a:buNone/>
            </a:pPr>
            <a:r>
              <a:rPr lang="nl-NL" sz="1600" dirty="0"/>
              <a:t>-0,5Q = -P</a:t>
            </a:r>
          </a:p>
          <a:p>
            <a:pPr marL="0" indent="0">
              <a:buNone/>
            </a:pPr>
            <a:r>
              <a:rPr lang="nl-NL" sz="1600" dirty="0" err="1"/>
              <a:t>Q’</a:t>
            </a:r>
            <a:r>
              <a:rPr lang="nl-NL" sz="1600" baseline="-25000" dirty="0" err="1"/>
              <a:t>a</a:t>
            </a:r>
            <a:r>
              <a:rPr lang="nl-NL" sz="1600" dirty="0"/>
              <a:t> = 2P</a:t>
            </a:r>
          </a:p>
        </p:txBody>
      </p:sp>
      <p:sp>
        <p:nvSpPr>
          <p:cNvPr id="47" name="Rechthoekig bijschrift 46"/>
          <p:cNvSpPr/>
          <p:nvPr/>
        </p:nvSpPr>
        <p:spPr>
          <a:xfrm>
            <a:off x="9805259" y="2635800"/>
            <a:ext cx="1798170" cy="363112"/>
          </a:xfrm>
          <a:prstGeom prst="wedgeRectCallout">
            <a:avLst>
              <a:gd name="adj1" fmla="val -35436"/>
              <a:gd name="adj2" fmla="val -100876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dirty="0" smtClean="0"/>
              <a:t>consumentenprijs</a:t>
            </a:r>
            <a:endParaRPr lang="nl-NL" dirty="0"/>
          </a:p>
        </p:txBody>
      </p:sp>
      <p:sp>
        <p:nvSpPr>
          <p:cNvPr id="48" name="Rechthoekig bijschrift 47"/>
          <p:cNvSpPr/>
          <p:nvPr/>
        </p:nvSpPr>
        <p:spPr>
          <a:xfrm>
            <a:off x="7950555" y="1102644"/>
            <a:ext cx="2148521" cy="701601"/>
          </a:xfrm>
          <a:prstGeom prst="wedgeRectCallout">
            <a:avLst>
              <a:gd name="adj1" fmla="val -3196"/>
              <a:gd name="adj2" fmla="val 75914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400"/>
              </a:lnSpc>
            </a:pPr>
            <a:r>
              <a:rPr lang="nl-NL" sz="1600" dirty="0" smtClean="0"/>
              <a:t>Leveringsbereidheid</a:t>
            </a:r>
            <a:br>
              <a:rPr lang="nl-NL" sz="1600" dirty="0" smtClean="0"/>
            </a:br>
            <a:r>
              <a:rPr lang="nl-NL" sz="1600" dirty="0" smtClean="0"/>
              <a:t>=</a:t>
            </a:r>
            <a:br>
              <a:rPr lang="nl-NL" sz="1600" dirty="0" smtClean="0"/>
            </a:br>
            <a:r>
              <a:rPr lang="nl-NL" sz="1600" dirty="0" smtClean="0"/>
              <a:t>producentenprijs</a:t>
            </a:r>
            <a:endParaRPr lang="nl-NL" sz="1600" dirty="0"/>
          </a:p>
        </p:txBody>
      </p:sp>
      <p:cxnSp>
        <p:nvCxnSpPr>
          <p:cNvPr id="54" name="Rechte verbindingslijn met pijl 53"/>
          <p:cNvCxnSpPr/>
          <p:nvPr/>
        </p:nvCxnSpPr>
        <p:spPr>
          <a:xfrm flipH="1">
            <a:off x="9109199" y="2408148"/>
            <a:ext cx="5348" cy="56088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6" name="Tekstvak 55"/>
          <p:cNvSpPr txBox="1"/>
          <p:nvPr/>
        </p:nvSpPr>
        <p:spPr>
          <a:xfrm>
            <a:off x="9165206" y="2403498"/>
            <a:ext cx="320922" cy="276999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 sz="1200" dirty="0" smtClean="0"/>
              <a:t>-1</a:t>
            </a:r>
            <a:endParaRPr lang="nl-NL" sz="1200" dirty="0"/>
          </a:p>
        </p:txBody>
      </p:sp>
    </p:spTree>
    <p:extLst>
      <p:ext uri="{BB962C8B-B14F-4D97-AF65-F5344CB8AC3E}">
        <p14:creationId xmlns:p14="http://schemas.microsoft.com/office/powerpoint/2010/main" val="46838144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 animBg="1"/>
      <p:bldP spid="47" grpId="0" animBg="1"/>
      <p:bldP spid="48" grpId="0" animBg="1"/>
      <p:bldP spid="56" grpId="0" animBg="1"/>
    </p:bldLst>
  </p:timing>
</p:sld>
</file>

<file path=ppt/theme/theme1.xml><?xml version="1.0" encoding="utf-8"?>
<a:theme xmlns:a="http://schemas.openxmlformats.org/drawingml/2006/main" name="Economielokaal vwo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angepast 1">
      <a:majorFont>
        <a:latin typeface="Century Gothic"/>
        <a:ea typeface=""/>
        <a:cs typeface=""/>
      </a:majorFont>
      <a:minorFont>
        <a:latin typeface="Arial"/>
        <a:ea typeface=""/>
        <a:cs typeface=""/>
      </a:minorFont>
    </a:fontScheme>
    <a:fmtScheme name="Segment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62000"/>
                <a:satMod val="200000"/>
                <a:lumMod val="124000"/>
              </a:schemeClr>
            </a:gs>
            <a:gs pos="100000">
              <a:schemeClr val="phClr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conomielokaal vwo" id="{98126E13-F554-43D2-A79C-5E6A3D2A1EDB}" vid="{498362B2-93F2-4A50-9E9B-2519364EE9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Economielokaal vwo</Template>
  <TotalTime>3155</TotalTime>
  <Words>1102</Words>
  <Application>Microsoft Office PowerPoint</Application>
  <PresentationFormat>Breedbeeld</PresentationFormat>
  <Paragraphs>486</Paragraphs>
  <Slides>21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21</vt:i4>
      </vt:variant>
    </vt:vector>
  </HeadingPairs>
  <TitlesOfParts>
    <vt:vector size="27" baseType="lpstr">
      <vt:lpstr>Arial</vt:lpstr>
      <vt:lpstr>Century Gothic</vt:lpstr>
      <vt:lpstr>Courier New</vt:lpstr>
      <vt:lpstr>Wingdings</vt:lpstr>
      <vt:lpstr>Wingdings 3</vt:lpstr>
      <vt:lpstr>Economielokaal vwo</vt:lpstr>
      <vt:lpstr>Subsidie bij volkomen concurrentie</vt:lpstr>
      <vt:lpstr>Deel 1 – Subsidie via de producent</vt:lpstr>
      <vt:lpstr>Producentensubsidie bij vC</vt:lpstr>
      <vt:lpstr>Verwerkingsopgave met percentage ipv vast bedrag</vt:lpstr>
      <vt:lpstr>Verwerkingsopgave nieuwe aanbodfunctie</vt:lpstr>
      <vt:lpstr>Verwerkingsopgave Consumenten- en producentenprijs</vt:lpstr>
      <vt:lpstr>Verwerkingsopgave afwentelingspercentage</vt:lpstr>
      <vt:lpstr>Deel 2 – Subsidie via de producent</vt:lpstr>
      <vt:lpstr>Producentensubsidie bij vC</vt:lpstr>
      <vt:lpstr>Consumentensurplus</vt:lpstr>
      <vt:lpstr>Producentensurplus</vt:lpstr>
      <vt:lpstr>‘Overheidssurplus’</vt:lpstr>
      <vt:lpstr>Welvaartseffecten</vt:lpstr>
      <vt:lpstr>Deel 3 – Subsidie via de consument</vt:lpstr>
      <vt:lpstr>consumentensubsidie</vt:lpstr>
      <vt:lpstr>consumentensubsidie</vt:lpstr>
      <vt:lpstr>Verwerkingsopgave</vt:lpstr>
      <vt:lpstr>Verwerkingsopgave nieuwe evenwichtsprijs</vt:lpstr>
      <vt:lpstr>Verwerkingsopgave afwentelingspercentage</vt:lpstr>
      <vt:lpstr>Verwerkingsopgave consumentensurplus</vt:lpstr>
      <vt:lpstr>PowerPoint-presentatie</vt:lpstr>
    </vt:vector>
  </TitlesOfParts>
  <Company>Krimpenerwaard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Blm</dc:creator>
  <cp:lastModifiedBy>Paul Bloemers</cp:lastModifiedBy>
  <cp:revision>42</cp:revision>
  <dcterms:created xsi:type="dcterms:W3CDTF">2012-02-20T14:25:21Z</dcterms:created>
  <dcterms:modified xsi:type="dcterms:W3CDTF">2018-11-14T10:04:56Z</dcterms:modified>
</cp:coreProperties>
</file>