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6" r:id="rId2"/>
    <p:sldId id="257" r:id="rId3"/>
    <p:sldId id="261" r:id="rId4"/>
    <p:sldId id="273" r:id="rId5"/>
    <p:sldId id="271" r:id="rId6"/>
    <p:sldId id="270" r:id="rId7"/>
    <p:sldId id="272" r:id="rId8"/>
    <p:sldId id="274" r:id="rId9"/>
    <p:sldId id="275" r:id="rId10"/>
    <p:sldId id="266" r:id="rId11"/>
    <p:sldId id="267" r:id="rId12"/>
    <p:sldId id="268" r:id="rId13"/>
    <p:sldId id="269" r:id="rId14"/>
    <p:sldId id="276" r:id="rId15"/>
    <p:sldId id="277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A3B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07" d="100"/>
          <a:sy n="107" d="100"/>
        </p:scale>
        <p:origin x="108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9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3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3" y="4936696"/>
            <a:ext cx="3636000" cy="216000"/>
          </a:xfrm>
          <a:prstGeom prst="rect">
            <a:avLst/>
          </a:prstGeom>
          <a:gradFill flip="none" rotWithShape="0">
            <a:gsLst>
              <a:gs pos="15646">
                <a:srgbClr val="F5FAF4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1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7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BF5E9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3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3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9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1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7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3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81000">
                <a:srgbClr val="52893F"/>
              </a:gs>
              <a:gs pos="37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3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7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5000">
                <a:srgbClr val="52893F"/>
              </a:gs>
              <a:gs pos="4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1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7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F5FAF4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8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1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4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1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561" y="2728851"/>
            <a:ext cx="8460991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1">
                    <a:lumMod val="65000"/>
                    <a:lumOff val="3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559" y="406652"/>
            <a:ext cx="9248288" cy="2062065"/>
          </a:xfrm>
        </p:spPr>
        <p:txBody>
          <a:bodyPr anchor="b">
            <a:normAutofit/>
          </a:bodyPr>
          <a:lstStyle>
            <a:lvl1pPr algn="l">
              <a:defRPr sz="3600" b="1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pic>
        <p:nvPicPr>
          <p:cNvPr id="25" name="Afbeelding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08" y="402039"/>
            <a:ext cx="2082299" cy="82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06189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4" y="5314950"/>
            <a:ext cx="9745663" cy="1011600"/>
          </a:xfrm>
        </p:spPr>
        <p:txBody>
          <a:bodyPr anchor="b">
            <a:normAutofit/>
          </a:bodyPr>
          <a:lstStyle>
            <a:lvl1pPr algn="l">
              <a:defRPr sz="1800" b="1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84213" y="540623"/>
            <a:ext cx="9402763" cy="4707655"/>
          </a:xfrm>
        </p:spPr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307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9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3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3" y="4936696"/>
            <a:ext cx="3636000" cy="216000"/>
          </a:xfrm>
          <a:prstGeom prst="rect">
            <a:avLst/>
          </a:prstGeom>
          <a:gradFill flip="none" rotWithShape="0">
            <a:gsLst>
              <a:gs pos="15646">
                <a:srgbClr val="F5FAF4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1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7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BF5E9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3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3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9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1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7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3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81000">
                <a:srgbClr val="52893F"/>
              </a:gs>
              <a:gs pos="37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3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7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5000">
                <a:srgbClr val="52893F"/>
              </a:gs>
              <a:gs pos="4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1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7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F5FAF4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8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1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4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1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4" name="Tekstvak 3"/>
          <p:cNvSpPr txBox="1"/>
          <p:nvPr/>
        </p:nvSpPr>
        <p:spPr>
          <a:xfrm>
            <a:off x="1016539" y="2757744"/>
            <a:ext cx="80643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7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voor een stijgende lijn!</a:t>
            </a:r>
            <a:endParaRPr lang="en-US" sz="2700" dirty="0" smtClean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16539" y="1783703"/>
            <a:ext cx="80643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700" b="1" dirty="0" smtClean="0">
                <a:solidFill>
                  <a:schemeClr val="bg1"/>
                </a:solidFill>
              </a:rPr>
              <a:t>Economielokaal.nl</a:t>
            </a:r>
            <a:endParaRPr lang="en-US" sz="27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825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4400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456893"/>
            <a:ext cx="9174163" cy="8115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1607419"/>
            <a:ext cx="10460039" cy="4698131"/>
          </a:xfrm>
        </p:spPr>
        <p:txBody>
          <a:bodyPr anchor="t"/>
          <a:lstStyle>
            <a:lvl1pPr marL="265113" indent="-265113">
              <a:defRPr/>
            </a:lvl1pPr>
            <a:lvl2pPr marL="538163" indent="-280988">
              <a:defRPr/>
            </a:lvl2pPr>
            <a:lvl3pPr marL="717550" indent="-203200">
              <a:defRPr/>
            </a:lvl3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7564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610228"/>
            <a:ext cx="8534400" cy="879475"/>
          </a:xfrm>
        </p:spPr>
        <p:txBody>
          <a:bodyPr anchor="t">
            <a:normAutofit/>
          </a:bodyPr>
          <a:lstStyle>
            <a:lvl1pPr marL="0" indent="0" algn="l">
              <a:buNone/>
              <a:defRPr sz="1013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684213" y="540623"/>
            <a:ext cx="9402763" cy="4707655"/>
          </a:xfrm>
        </p:spPr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879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4937655" cy="4705350"/>
          </a:xfrm>
        </p:spPr>
        <p:txBody>
          <a:bodyPr>
            <a:normAutofit/>
          </a:bodyPr>
          <a:lstStyle>
            <a:lvl1pPr marL="265113" indent="-265113"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5" y="1619254"/>
            <a:ext cx="4934479" cy="4705349"/>
          </a:xfrm>
        </p:spPr>
        <p:txBody>
          <a:bodyPr>
            <a:normAutofit/>
          </a:bodyPr>
          <a:lstStyle>
            <a:lvl1pPr marL="160735" indent="-160735"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65113" lvl="0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Tekststijl van het model bewerken</a:t>
            </a:r>
          </a:p>
          <a:p>
            <a:pPr marL="265113" lvl="1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Tweede niveau</a:t>
            </a:r>
          </a:p>
          <a:p>
            <a:pPr marL="265113" lvl="2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Derde niveau</a:t>
            </a:r>
          </a:p>
          <a:p>
            <a:pPr marL="265113" lvl="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Vierde niveau</a:t>
            </a:r>
          </a:p>
          <a:p>
            <a:pPr marL="265113" lvl="4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81216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 met 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4" y="2059536"/>
            <a:ext cx="4937655" cy="4265064"/>
          </a:xfrm>
        </p:spPr>
        <p:txBody>
          <a:bodyPr>
            <a:normAutofit/>
          </a:bodyPr>
          <a:lstStyle>
            <a:lvl1pPr marL="265113" indent="-265113"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5" y="2059540"/>
            <a:ext cx="4934479" cy="4265063"/>
          </a:xfrm>
        </p:spPr>
        <p:txBody>
          <a:bodyPr>
            <a:normAutofit/>
          </a:bodyPr>
          <a:lstStyle>
            <a:lvl1pPr marL="160735" indent="-160735"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65113" lvl="0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Tekststijl van het model bewerken</a:t>
            </a:r>
          </a:p>
          <a:p>
            <a:pPr marL="265113" lvl="1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Tweede niveau</a:t>
            </a:r>
          </a:p>
          <a:p>
            <a:pPr marL="265113" lvl="2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Derde niveau</a:t>
            </a:r>
          </a:p>
          <a:p>
            <a:pPr marL="265113" lvl="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Vierde niveau</a:t>
            </a:r>
          </a:p>
          <a:p>
            <a:pPr marL="265113" lvl="4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4214" y="1623701"/>
            <a:ext cx="4937655" cy="36746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257175" rtl="0" eaLnBrk="1" latinLnBrk="0" hangingPunct="1">
              <a:spcBef>
                <a:spcPct val="0"/>
              </a:spcBef>
              <a:buNone/>
              <a:defRPr sz="32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dirty="0" smtClean="0"/>
              <a:t>Klik om de stijl te bewerken</a:t>
            </a:r>
            <a:endParaRPr lang="en-US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04959" y="1623700"/>
            <a:ext cx="4937655" cy="36746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257175" rtl="0" eaLnBrk="1" latinLnBrk="0" hangingPunct="1">
              <a:spcBef>
                <a:spcPct val="0"/>
              </a:spcBef>
              <a:buNone/>
              <a:defRPr sz="32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dirty="0" smtClean="0"/>
              <a:t>Klik om de stijl te bewerken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9410899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62967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402615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9320" y="1447800"/>
            <a:ext cx="4361301" cy="1143000"/>
          </a:xfrm>
        </p:spPr>
        <p:txBody>
          <a:bodyPr anchor="b">
            <a:normAutofit/>
          </a:bodyPr>
          <a:lstStyle>
            <a:lvl1pPr algn="l">
              <a:defRPr sz="1575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9925" y="2777067"/>
            <a:ext cx="436245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013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1121863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1575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4" y="914400"/>
            <a:ext cx="3280975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4" y="2777067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013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08866288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170">
              <a:srgbClr val="FCFDFE"/>
            </a:gs>
            <a:gs pos="30000">
              <a:srgbClr val="D4E1EE"/>
            </a:gs>
            <a:gs pos="18000">
              <a:srgbClr val="A5C0DB"/>
            </a:gs>
            <a:gs pos="0">
              <a:srgbClr val="4C7FB4"/>
            </a:gs>
            <a:gs pos="50000">
              <a:schemeClr val="tx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4" y="456893"/>
            <a:ext cx="9164639" cy="8115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4" y="1607423"/>
            <a:ext cx="10450513" cy="43964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pic>
        <p:nvPicPr>
          <p:cNvPr id="38" name="Afbeelding 3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685" y="352118"/>
            <a:ext cx="1258719" cy="811533"/>
          </a:xfrm>
          <a:prstGeom prst="rect">
            <a:avLst/>
          </a:prstGeom>
        </p:spPr>
      </p:pic>
      <p:sp>
        <p:nvSpPr>
          <p:cNvPr id="25" name="Rechthoek 24"/>
          <p:cNvSpPr/>
          <p:nvPr/>
        </p:nvSpPr>
        <p:spPr>
          <a:xfrm rot="5400000">
            <a:off x="10085480" y="4745550"/>
            <a:ext cx="3959278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900" dirty="0" smtClean="0"/>
              <a:t>www.economielokaal.nl</a:t>
            </a:r>
            <a:endParaRPr lang="nl-NL" sz="900" dirty="0"/>
          </a:p>
        </p:txBody>
      </p:sp>
      <p:sp>
        <p:nvSpPr>
          <p:cNvPr id="26" name="Rechthoek 25"/>
          <p:cNvSpPr/>
          <p:nvPr/>
        </p:nvSpPr>
        <p:spPr>
          <a:xfrm>
            <a:off x="10813257" y="-2"/>
            <a:ext cx="1368491" cy="180000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900" b="1" dirty="0" smtClean="0"/>
              <a:t>vwo</a:t>
            </a:r>
            <a:endParaRPr lang="nl-NL" sz="675" b="1" dirty="0"/>
          </a:p>
        </p:txBody>
      </p:sp>
      <p:sp>
        <p:nvSpPr>
          <p:cNvPr id="27" name="Rechthoek 26"/>
          <p:cNvSpPr/>
          <p:nvPr/>
        </p:nvSpPr>
        <p:spPr>
          <a:xfrm>
            <a:off x="9218613" y="-2"/>
            <a:ext cx="1368491" cy="180000"/>
          </a:xfrm>
          <a:prstGeom prst="rect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800" dirty="0" smtClean="0"/>
              <a:t>havo</a:t>
            </a:r>
            <a:endParaRPr lang="nl-NL" sz="800" dirty="0"/>
          </a:p>
        </p:txBody>
      </p:sp>
      <p:sp>
        <p:nvSpPr>
          <p:cNvPr id="28" name="Rechthoek 27"/>
          <p:cNvSpPr/>
          <p:nvPr/>
        </p:nvSpPr>
        <p:spPr>
          <a:xfrm>
            <a:off x="7623965" y="1933"/>
            <a:ext cx="1368491" cy="180000"/>
          </a:xfrm>
          <a:prstGeom prst="rect">
            <a:avLst/>
          </a:prstGeom>
          <a:solidFill>
            <a:srgbClr val="52893F"/>
          </a:solidFill>
          <a:ln>
            <a:solidFill>
              <a:srgbClr val="5289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800" dirty="0" smtClean="0"/>
              <a:t>mavo</a:t>
            </a:r>
            <a:endParaRPr lang="nl-NL" sz="675" dirty="0"/>
          </a:p>
        </p:txBody>
      </p:sp>
      <p:sp>
        <p:nvSpPr>
          <p:cNvPr id="9" name="Rechthoek 8"/>
          <p:cNvSpPr/>
          <p:nvPr/>
        </p:nvSpPr>
        <p:spPr>
          <a:xfrm rot="5400000">
            <a:off x="11777577" y="2382893"/>
            <a:ext cx="575084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>
            <a:off x="11912718" y="1864574"/>
            <a:ext cx="304802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>
            <a:off x="11974265" y="1551651"/>
            <a:ext cx="181713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>
            <a:off x="12017913" y="1341370"/>
            <a:ext cx="94415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>
            <a:off x="12042259" y="1200579"/>
            <a:ext cx="45719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5" name="Vrije vorm 14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4" name="Tekstvak 3"/>
          <p:cNvSpPr txBox="1"/>
          <p:nvPr/>
        </p:nvSpPr>
        <p:spPr>
          <a:xfrm>
            <a:off x="11101260" y="-15793"/>
            <a:ext cx="3193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00" b="1" dirty="0" smtClean="0">
                <a:solidFill>
                  <a:schemeClr val="tx1"/>
                </a:solidFill>
              </a:rPr>
              <a:t>&gt;&gt;</a:t>
            </a:r>
            <a:endParaRPr lang="nl-NL" sz="563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1977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ransition spd="slow">
    <p:blinds/>
  </p:transition>
  <p:timing>
    <p:tnLst>
      <p:par>
        <p:cTn id="1" dur="indefinite" restart="never" nodeType="tmRoot"/>
      </p:par>
    </p:tnLst>
  </p:timing>
  <p:txStyles>
    <p:titleStyle>
      <a:lvl1pPr algn="l" defTabSz="257175" rtl="0" eaLnBrk="1" latinLnBrk="0" hangingPunct="1">
        <a:spcBef>
          <a:spcPct val="0"/>
        </a:spcBef>
        <a:buNone/>
        <a:defRPr sz="3200" b="1" kern="1200" cap="all">
          <a:ln w="3175" cmpd="sng"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69875" indent="-26987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Ø"/>
        <a:defRPr sz="2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2438" indent="-195263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75085" indent="-16073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Courier New" panose="02070309020205020404" pitchFamily="49" charset="0"/>
        <a:buChar char="o"/>
        <a:defRPr sz="16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67966" indent="-96441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§"/>
        <a:defRPr sz="1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89435" indent="-16073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Arial" panose="020B0604020202020204" pitchFamily="34" charset="0"/>
        <a:buChar char="•"/>
        <a:defRPr sz="1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63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Pareto</a:t>
            </a:r>
            <a:r>
              <a:rPr lang="nl-NL" dirty="0" smtClean="0"/>
              <a:t>-efficiëntie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Welvaartsverlies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641303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Monopolist - Volkomen Concurrentie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600" dirty="0"/>
              <a:t>Onvoldoende concurrentie op een markt leidt tot verlies aan welvaart, omdat het niet </a:t>
            </a:r>
            <a:r>
              <a:rPr lang="nl-NL" sz="2600" dirty="0" err="1"/>
              <a:t>Pareto</a:t>
            </a:r>
            <a:r>
              <a:rPr lang="nl-NL" sz="2600" dirty="0"/>
              <a:t>-efficiënt is.</a:t>
            </a:r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r>
              <a:rPr lang="nl-NL" sz="2600" dirty="0"/>
              <a:t>We laten e.e.a. zien door de</a:t>
            </a:r>
            <a:br>
              <a:rPr lang="nl-NL" sz="2600" dirty="0"/>
            </a:br>
            <a:r>
              <a:rPr lang="nl-NL" sz="2600" dirty="0"/>
              <a:t>situatie van een monopolist</a:t>
            </a:r>
            <a:br>
              <a:rPr lang="nl-NL" sz="2600" dirty="0"/>
            </a:br>
            <a:r>
              <a:rPr lang="nl-NL" sz="2600" dirty="0"/>
              <a:t>(zie afbeelding)</a:t>
            </a:r>
            <a:br>
              <a:rPr lang="nl-NL" sz="2600" dirty="0"/>
            </a:br>
            <a:r>
              <a:rPr lang="nl-NL" sz="2600" dirty="0"/>
              <a:t/>
            </a:r>
            <a:br>
              <a:rPr lang="nl-NL" sz="2600" dirty="0"/>
            </a:br>
            <a:r>
              <a:rPr lang="nl-NL" sz="2600" dirty="0"/>
              <a:t>te vergelijken met volkomen</a:t>
            </a:r>
            <a:br>
              <a:rPr lang="nl-NL" sz="2600" dirty="0"/>
            </a:br>
            <a:r>
              <a:rPr lang="nl-NL" sz="2600" dirty="0"/>
              <a:t>concurrentie onder dezelfde</a:t>
            </a:r>
            <a:br>
              <a:rPr lang="nl-NL" sz="2600" dirty="0"/>
            </a:br>
            <a:r>
              <a:rPr lang="nl-NL" sz="2600" dirty="0"/>
              <a:t>voorwaarden:</a:t>
            </a:r>
          </a:p>
          <a:p>
            <a:pPr marL="0" indent="0">
              <a:buNone/>
            </a:pPr>
            <a:r>
              <a:rPr lang="nl-NL" sz="2600" dirty="0"/>
              <a:t>GO = </a:t>
            </a:r>
            <a:r>
              <a:rPr lang="nl-NL" sz="2600" dirty="0" err="1"/>
              <a:t>Q</a:t>
            </a:r>
            <a:r>
              <a:rPr lang="nl-NL" sz="2600" baseline="-25000" dirty="0" err="1"/>
              <a:t>v</a:t>
            </a:r>
            <a:r>
              <a:rPr lang="nl-NL" sz="2600" dirty="0"/>
              <a:t>    en   MK = </a:t>
            </a:r>
            <a:r>
              <a:rPr lang="nl-NL" sz="2600" dirty="0" err="1"/>
              <a:t>Q</a:t>
            </a:r>
            <a:r>
              <a:rPr lang="nl-NL" sz="2600" baseline="-25000" dirty="0" err="1"/>
              <a:t>a</a:t>
            </a:r>
            <a:endParaRPr lang="nl-NL" sz="2600" baseline="-25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36" y="2708920"/>
            <a:ext cx="3850396" cy="3513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601317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Vrije vorm 34"/>
          <p:cNvSpPr/>
          <p:nvPr/>
        </p:nvSpPr>
        <p:spPr>
          <a:xfrm>
            <a:off x="1985963" y="3062288"/>
            <a:ext cx="1443037" cy="2786062"/>
          </a:xfrm>
          <a:custGeom>
            <a:avLst/>
            <a:gdLst>
              <a:gd name="connsiteX0" fmla="*/ 0 w 1443037"/>
              <a:gd name="connsiteY0" fmla="*/ 0 h 2786062"/>
              <a:gd name="connsiteX1" fmla="*/ 1443037 w 1443037"/>
              <a:gd name="connsiteY1" fmla="*/ 0 h 2786062"/>
              <a:gd name="connsiteX2" fmla="*/ 1443037 w 1443037"/>
              <a:gd name="connsiteY2" fmla="*/ 1390650 h 2786062"/>
              <a:gd name="connsiteX3" fmla="*/ 0 w 1443037"/>
              <a:gd name="connsiteY3" fmla="*/ 2786062 h 2786062"/>
              <a:gd name="connsiteX4" fmla="*/ 0 w 1443037"/>
              <a:gd name="connsiteY4" fmla="*/ 0 h 2786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3037" h="2786062">
                <a:moveTo>
                  <a:pt x="0" y="0"/>
                </a:moveTo>
                <a:lnTo>
                  <a:pt x="1443037" y="0"/>
                </a:lnTo>
                <a:lnTo>
                  <a:pt x="1443037" y="1390650"/>
                </a:lnTo>
                <a:lnTo>
                  <a:pt x="0" y="278606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ige driehoek 28"/>
          <p:cNvSpPr/>
          <p:nvPr/>
        </p:nvSpPr>
        <p:spPr>
          <a:xfrm>
            <a:off x="1988051" y="1624376"/>
            <a:ext cx="1463074" cy="1423388"/>
          </a:xfrm>
          <a:prstGeom prst="rtTriangle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nl-NL" b="1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2" name="Rechte verbindingslijn 1"/>
          <p:cNvCxnSpPr/>
          <p:nvPr/>
        </p:nvCxnSpPr>
        <p:spPr>
          <a:xfrm>
            <a:off x="1991544" y="1628800"/>
            <a:ext cx="0" cy="4244975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>
            <a:off x="1991545" y="2336295"/>
            <a:ext cx="4320481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1991545" y="3043791"/>
            <a:ext cx="4320481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1991545" y="3751287"/>
            <a:ext cx="4320481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1991545" y="4458783"/>
            <a:ext cx="4320481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1991545" y="5166279"/>
            <a:ext cx="4320481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2711624" y="1628800"/>
            <a:ext cx="0" cy="4244975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3431704" y="1628800"/>
            <a:ext cx="0" cy="4244975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4151784" y="1628800"/>
            <a:ext cx="0" cy="4244975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4871864" y="1628800"/>
            <a:ext cx="0" cy="4244975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591944" y="1628800"/>
            <a:ext cx="0" cy="4244975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4954052" y="6209153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</a:t>
            </a:r>
          </a:p>
        </p:txBody>
      </p:sp>
      <p:sp>
        <p:nvSpPr>
          <p:cNvPr id="15" name="Tekstvak 14"/>
          <p:cNvSpPr txBox="1"/>
          <p:nvPr/>
        </p:nvSpPr>
        <p:spPr>
          <a:xfrm rot="16200000">
            <a:off x="856522" y="1880474"/>
            <a:ext cx="808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euro’s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1561940" y="498278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1433699" y="357877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829355" y="2841232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 =200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1433699" y="216550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2458723" y="590483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3192147" y="590483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3912227" y="590483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632307" y="590483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5280379" y="590483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500</a:t>
            </a:r>
          </a:p>
        </p:txBody>
      </p:sp>
      <p:sp>
        <p:nvSpPr>
          <p:cNvPr id="41" name="Tekstvak 40"/>
          <p:cNvSpPr txBox="1"/>
          <p:nvPr/>
        </p:nvSpPr>
        <p:spPr>
          <a:xfrm>
            <a:off x="1433699" y="426792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cxnSp>
        <p:nvCxnSpPr>
          <p:cNvPr id="47" name="Rechte verbindingslijn 46"/>
          <p:cNvCxnSpPr>
            <a:stCxn id="78" idx="3"/>
          </p:cNvCxnSpPr>
          <p:nvPr/>
        </p:nvCxnSpPr>
        <p:spPr>
          <a:xfrm>
            <a:off x="2003086" y="1633589"/>
            <a:ext cx="4255151" cy="419503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1991545" y="1628347"/>
            <a:ext cx="2456407" cy="476547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 flipV="1">
            <a:off x="1981200" y="1628348"/>
            <a:ext cx="4330825" cy="424353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>
            <a:off x="6312025" y="1628799"/>
            <a:ext cx="0" cy="4235686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echte verbindingslijn 68"/>
          <p:cNvCxnSpPr/>
          <p:nvPr/>
        </p:nvCxnSpPr>
        <p:spPr>
          <a:xfrm>
            <a:off x="1991546" y="1628799"/>
            <a:ext cx="4320481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kstvak 76"/>
          <p:cNvSpPr txBox="1"/>
          <p:nvPr/>
        </p:nvSpPr>
        <p:spPr>
          <a:xfrm>
            <a:off x="5992325" y="587727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78" name="Tekstvak 77"/>
          <p:cNvSpPr txBox="1"/>
          <p:nvPr/>
        </p:nvSpPr>
        <p:spPr>
          <a:xfrm>
            <a:off x="1433699" y="144892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300</a:t>
            </a:r>
          </a:p>
        </p:txBody>
      </p:sp>
      <p:cxnSp>
        <p:nvCxnSpPr>
          <p:cNvPr id="3" name="Rechte verbindingslijn 2"/>
          <p:cNvCxnSpPr/>
          <p:nvPr/>
        </p:nvCxnSpPr>
        <p:spPr>
          <a:xfrm flipH="1">
            <a:off x="1991545" y="5873774"/>
            <a:ext cx="4320481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kstvak 27"/>
          <p:cNvSpPr txBox="1"/>
          <p:nvPr/>
        </p:nvSpPr>
        <p:spPr>
          <a:xfrm>
            <a:off x="5829202" y="5235945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GO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4151786" y="5454679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MO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5844709" y="20167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MK</a:t>
            </a:r>
          </a:p>
        </p:txBody>
      </p:sp>
      <p:sp>
        <p:nvSpPr>
          <p:cNvPr id="25" name="Titel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Surplus bij een monopolist</a:t>
            </a:r>
            <a:endParaRPr lang="nl-NL" dirty="0"/>
          </a:p>
        </p:txBody>
      </p:sp>
      <p:cxnSp>
        <p:nvCxnSpPr>
          <p:cNvPr id="27" name="Rechte verbindingslijn 26"/>
          <p:cNvCxnSpPr/>
          <p:nvPr/>
        </p:nvCxnSpPr>
        <p:spPr>
          <a:xfrm flipH="1">
            <a:off x="2023213" y="4462755"/>
            <a:ext cx="1436796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3419570" y="3048648"/>
            <a:ext cx="31555" cy="285619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 flipH="1">
            <a:off x="1991545" y="3049907"/>
            <a:ext cx="1436796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Ovaal 32"/>
          <p:cNvSpPr/>
          <p:nvPr/>
        </p:nvSpPr>
        <p:spPr>
          <a:xfrm>
            <a:off x="3384949" y="4406489"/>
            <a:ext cx="105116" cy="10511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2" name="Tekstvak 31"/>
          <p:cNvSpPr txBox="1"/>
          <p:nvPr/>
        </p:nvSpPr>
        <p:spPr>
          <a:xfrm>
            <a:off x="2379524" y="4038485"/>
            <a:ext cx="53251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5" name="Tekstvak 44"/>
          <p:cNvSpPr txBox="1"/>
          <p:nvPr/>
        </p:nvSpPr>
        <p:spPr>
          <a:xfrm>
            <a:off x="2029591" y="2216755"/>
            <a:ext cx="561372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0" name="Tekstvak 49"/>
          <p:cNvSpPr txBox="1"/>
          <p:nvPr/>
        </p:nvSpPr>
        <p:spPr>
          <a:xfrm>
            <a:off x="1433699" y="284437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</p:spTree>
    <p:extLst>
      <p:ext uri="{BB962C8B-B14F-4D97-AF65-F5344CB8AC3E}">
        <p14:creationId xmlns:p14="http://schemas.microsoft.com/office/powerpoint/2010/main" val="124096659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9" grpId="0" animBg="1"/>
      <p:bldP spid="33" grpId="0" animBg="1"/>
      <p:bldP spid="32" grpId="0"/>
      <p:bldP spid="45" grpId="0"/>
      <p:bldP spid="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hthoekige driehoek 42"/>
          <p:cNvSpPr/>
          <p:nvPr/>
        </p:nvSpPr>
        <p:spPr>
          <a:xfrm rot="5400000">
            <a:off x="2037973" y="3652031"/>
            <a:ext cx="2083215" cy="2176076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0" name="Rechthoekige driehoek 39"/>
          <p:cNvSpPr/>
          <p:nvPr/>
        </p:nvSpPr>
        <p:spPr>
          <a:xfrm>
            <a:off x="1991543" y="1544798"/>
            <a:ext cx="2188545" cy="2153659"/>
          </a:xfrm>
          <a:prstGeom prst="rtTriangle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nl-NL" b="1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2" name="Rechte verbindingslijn 1"/>
          <p:cNvCxnSpPr/>
          <p:nvPr/>
        </p:nvCxnSpPr>
        <p:spPr>
          <a:xfrm>
            <a:off x="1991543" y="1560290"/>
            <a:ext cx="0" cy="4244975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>
            <a:off x="1991544" y="2267785"/>
            <a:ext cx="4320481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1991544" y="2975281"/>
            <a:ext cx="4320481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1991544" y="3682777"/>
            <a:ext cx="4320481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1991544" y="4390273"/>
            <a:ext cx="4320481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1991544" y="5097769"/>
            <a:ext cx="4320481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2711623" y="1560290"/>
            <a:ext cx="0" cy="4244975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3431703" y="1560290"/>
            <a:ext cx="0" cy="4244975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4151783" y="1560290"/>
            <a:ext cx="0" cy="4244975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4871863" y="1560290"/>
            <a:ext cx="0" cy="4244975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591943" y="1560290"/>
            <a:ext cx="0" cy="4244975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4954051" y="6140643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</a:t>
            </a:r>
          </a:p>
        </p:txBody>
      </p:sp>
      <p:sp>
        <p:nvSpPr>
          <p:cNvPr id="15" name="Tekstvak 14"/>
          <p:cNvSpPr txBox="1"/>
          <p:nvPr/>
        </p:nvSpPr>
        <p:spPr>
          <a:xfrm rot="16200000">
            <a:off x="884244" y="1835807"/>
            <a:ext cx="808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euro’s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1558579" y="496974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822905" y="3503524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 =150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1430338" y="281506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1430338" y="210428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2458722" y="583632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3192146" y="583632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3912226" y="583632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632306" y="583632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5280378" y="583632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500</a:t>
            </a:r>
          </a:p>
        </p:txBody>
      </p:sp>
      <p:sp>
        <p:nvSpPr>
          <p:cNvPr id="41" name="Tekstvak 40"/>
          <p:cNvSpPr txBox="1"/>
          <p:nvPr/>
        </p:nvSpPr>
        <p:spPr>
          <a:xfrm>
            <a:off x="1430338" y="425488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cxnSp>
        <p:nvCxnSpPr>
          <p:cNvPr id="47" name="Rechte verbindingslijn 46"/>
          <p:cNvCxnSpPr>
            <a:stCxn id="78" idx="3"/>
          </p:cNvCxnSpPr>
          <p:nvPr/>
        </p:nvCxnSpPr>
        <p:spPr>
          <a:xfrm>
            <a:off x="1999725" y="1572364"/>
            <a:ext cx="4255151" cy="419503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1991544" y="1559837"/>
            <a:ext cx="2456407" cy="4765473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 flipV="1">
            <a:off x="1981200" y="1560291"/>
            <a:ext cx="4330826" cy="422138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>
            <a:off x="6312024" y="1560289"/>
            <a:ext cx="0" cy="4235686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echte verbindingslijn 68"/>
          <p:cNvCxnSpPr/>
          <p:nvPr/>
        </p:nvCxnSpPr>
        <p:spPr>
          <a:xfrm>
            <a:off x="1991545" y="1560289"/>
            <a:ext cx="4320481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kstvak 76"/>
          <p:cNvSpPr txBox="1"/>
          <p:nvPr/>
        </p:nvSpPr>
        <p:spPr>
          <a:xfrm>
            <a:off x="5992324" y="580876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78" name="Tekstvak 77"/>
          <p:cNvSpPr txBox="1"/>
          <p:nvPr/>
        </p:nvSpPr>
        <p:spPr>
          <a:xfrm>
            <a:off x="1430338" y="138769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300</a:t>
            </a:r>
          </a:p>
        </p:txBody>
      </p:sp>
      <p:cxnSp>
        <p:nvCxnSpPr>
          <p:cNvPr id="3" name="Rechte verbindingslijn 2"/>
          <p:cNvCxnSpPr/>
          <p:nvPr/>
        </p:nvCxnSpPr>
        <p:spPr>
          <a:xfrm flipH="1">
            <a:off x="1991544" y="5805264"/>
            <a:ext cx="4320481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kstvak 27"/>
          <p:cNvSpPr txBox="1"/>
          <p:nvPr/>
        </p:nvSpPr>
        <p:spPr>
          <a:xfrm>
            <a:off x="5829201" y="516743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4337743" y="6140643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MO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5844707" y="1948190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cxnSp>
        <p:nvCxnSpPr>
          <p:cNvPr id="36" name="Rechte verbindingslijn 35"/>
          <p:cNvCxnSpPr/>
          <p:nvPr/>
        </p:nvCxnSpPr>
        <p:spPr>
          <a:xfrm flipH="1">
            <a:off x="4151784" y="3757682"/>
            <a:ext cx="1" cy="2126440"/>
          </a:xfrm>
          <a:prstGeom prst="line">
            <a:avLst/>
          </a:prstGeom>
          <a:ln w="381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2065251" y="3698538"/>
            <a:ext cx="2051353" cy="0"/>
          </a:xfrm>
          <a:prstGeom prst="line">
            <a:avLst/>
          </a:prstGeom>
          <a:ln w="381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kstvak 41"/>
          <p:cNvSpPr txBox="1"/>
          <p:nvPr/>
        </p:nvSpPr>
        <p:spPr>
          <a:xfrm>
            <a:off x="2177630" y="2652603"/>
            <a:ext cx="561372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4" name="Tekstvak 43"/>
          <p:cNvSpPr txBox="1"/>
          <p:nvPr/>
        </p:nvSpPr>
        <p:spPr>
          <a:xfrm>
            <a:off x="2176028" y="4152577"/>
            <a:ext cx="53251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5" name="Titel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Surplussen</a:t>
            </a:r>
            <a:r>
              <a:rPr lang="nl-NL" dirty="0" smtClean="0"/>
              <a:t> bij Volkomen </a:t>
            </a:r>
            <a:r>
              <a:rPr lang="nl-NL" dirty="0" err="1" smtClean="0"/>
              <a:t>Conc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45" name="Tekstvak 44"/>
          <p:cNvSpPr txBox="1"/>
          <p:nvPr/>
        </p:nvSpPr>
        <p:spPr>
          <a:xfrm>
            <a:off x="1430338" y="351135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</a:p>
        </p:txBody>
      </p:sp>
    </p:spTree>
    <p:extLst>
      <p:ext uri="{BB962C8B-B14F-4D97-AF65-F5344CB8AC3E}">
        <p14:creationId xmlns:p14="http://schemas.microsoft.com/office/powerpoint/2010/main" val="84316019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0" grpId="0" animBg="1"/>
      <p:bldP spid="17" grpId="0"/>
      <p:bldP spid="42" grpId="0"/>
      <p:bldP spid="44" grpId="0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Vrije vorm 45"/>
          <p:cNvSpPr/>
          <p:nvPr/>
        </p:nvSpPr>
        <p:spPr>
          <a:xfrm>
            <a:off x="6096000" y="3192780"/>
            <a:ext cx="1424940" cy="2819400"/>
          </a:xfrm>
          <a:custGeom>
            <a:avLst/>
            <a:gdLst>
              <a:gd name="connsiteX0" fmla="*/ 0 w 1424940"/>
              <a:gd name="connsiteY0" fmla="*/ 0 h 2819400"/>
              <a:gd name="connsiteX1" fmla="*/ 1424940 w 1424940"/>
              <a:gd name="connsiteY1" fmla="*/ 0 h 2819400"/>
              <a:gd name="connsiteX2" fmla="*/ 1424940 w 1424940"/>
              <a:gd name="connsiteY2" fmla="*/ 1447800 h 2819400"/>
              <a:gd name="connsiteX3" fmla="*/ 0 w 1424940"/>
              <a:gd name="connsiteY3" fmla="*/ 2819400 h 2819400"/>
              <a:gd name="connsiteX4" fmla="*/ 0 w 1424940"/>
              <a:gd name="connsiteY4" fmla="*/ 0 h 281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4940" h="2819400">
                <a:moveTo>
                  <a:pt x="0" y="0"/>
                </a:moveTo>
                <a:lnTo>
                  <a:pt x="1424940" y="0"/>
                </a:lnTo>
                <a:lnTo>
                  <a:pt x="1424940" y="1447800"/>
                </a:lnTo>
                <a:lnTo>
                  <a:pt x="0" y="28194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itel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Vergelijking Monopolie - VC</a:t>
            </a:r>
            <a:endParaRPr lang="nl-NL" dirty="0"/>
          </a:p>
        </p:txBody>
      </p:sp>
      <p:grpSp>
        <p:nvGrpSpPr>
          <p:cNvPr id="36" name="Groep 35"/>
          <p:cNvGrpSpPr/>
          <p:nvPr/>
        </p:nvGrpSpPr>
        <p:grpSpPr>
          <a:xfrm>
            <a:off x="4893779" y="1601070"/>
            <a:ext cx="5772388" cy="5131802"/>
            <a:chOff x="1209539" y="1086644"/>
            <a:chExt cx="5772388" cy="5131802"/>
          </a:xfrm>
        </p:grpSpPr>
        <p:sp>
          <p:nvSpPr>
            <p:cNvPr id="35" name="Gelijkbenige driehoek 34"/>
            <p:cNvSpPr/>
            <p:nvPr/>
          </p:nvSpPr>
          <p:spPr>
            <a:xfrm rot="5400000">
              <a:off x="3470101" y="3028039"/>
              <a:ext cx="1463039" cy="733198"/>
            </a:xfrm>
            <a:prstGeom prst="triangle">
              <a:avLst>
                <a:gd name="adj" fmla="val 50534"/>
              </a:avLst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29" name="Rechthoekige driehoek 28"/>
            <p:cNvSpPr/>
            <p:nvPr/>
          </p:nvSpPr>
          <p:spPr>
            <a:xfrm>
              <a:off x="2411759" y="1309410"/>
              <a:ext cx="1423262" cy="1379199"/>
            </a:xfrm>
            <a:prstGeom prst="rtTriangle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endParaRPr lang="nl-NL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cxnSp>
          <p:nvCxnSpPr>
            <p:cNvPr id="2" name="Rechte verbindingslijn 1"/>
            <p:cNvCxnSpPr/>
            <p:nvPr/>
          </p:nvCxnSpPr>
          <p:spPr>
            <a:xfrm>
              <a:off x="2411759" y="1268760"/>
              <a:ext cx="0" cy="4244975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Rechte verbindingslijn 3"/>
            <p:cNvCxnSpPr/>
            <p:nvPr/>
          </p:nvCxnSpPr>
          <p:spPr>
            <a:xfrm>
              <a:off x="2411759" y="1976256"/>
              <a:ext cx="4320481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Rechte verbindingslijn 4"/>
            <p:cNvCxnSpPr/>
            <p:nvPr/>
          </p:nvCxnSpPr>
          <p:spPr>
            <a:xfrm>
              <a:off x="2411759" y="2683752"/>
              <a:ext cx="4320481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Rechte verbindingslijn 5"/>
            <p:cNvCxnSpPr/>
            <p:nvPr/>
          </p:nvCxnSpPr>
          <p:spPr>
            <a:xfrm>
              <a:off x="2411759" y="3391248"/>
              <a:ext cx="4320481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>
              <a:off x="2411759" y="4098744"/>
              <a:ext cx="4320481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2411759" y="4806240"/>
              <a:ext cx="4320481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>
              <a:off x="3131839" y="1268760"/>
              <a:ext cx="0" cy="4244975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3851919" y="1268760"/>
              <a:ext cx="0" cy="4244975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4571999" y="1268760"/>
              <a:ext cx="0" cy="4244975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>
              <a:off x="5292079" y="1268760"/>
              <a:ext cx="0" cy="4244975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>
              <a:off x="6012159" y="1268760"/>
              <a:ext cx="0" cy="4244975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kstvak 13"/>
            <p:cNvSpPr txBox="1"/>
            <p:nvPr/>
          </p:nvSpPr>
          <p:spPr>
            <a:xfrm>
              <a:off x="5374266" y="5849114"/>
              <a:ext cx="1428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hoeveelheid</a:t>
              </a:r>
            </a:p>
          </p:txBody>
        </p:sp>
        <p:sp>
          <p:nvSpPr>
            <p:cNvPr id="15" name="Tekstvak 14"/>
            <p:cNvSpPr txBox="1"/>
            <p:nvPr/>
          </p:nvSpPr>
          <p:spPr>
            <a:xfrm rot="16200000">
              <a:off x="1399900" y="1594354"/>
              <a:ext cx="808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euro’s</a:t>
              </a:r>
            </a:p>
          </p:txBody>
        </p:sp>
        <p:sp>
          <p:nvSpPr>
            <p:cNvPr id="16" name="Tekstvak 15"/>
            <p:cNvSpPr txBox="1"/>
            <p:nvPr/>
          </p:nvSpPr>
          <p:spPr>
            <a:xfrm>
              <a:off x="1959745" y="4627497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50</a:t>
              </a:r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1831504" y="3206005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150</a:t>
              </a:r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1209539" y="2487437"/>
              <a:ext cx="1191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prijs =200</a:t>
              </a:r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1831504" y="1788705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250</a:t>
              </a:r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2878938" y="554479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100</a:t>
              </a:r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3612362" y="554479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200</a:t>
              </a:r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4332442" y="554479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300</a:t>
              </a:r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5052522" y="554479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400</a:t>
              </a:r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5700594" y="554479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500</a:t>
              </a:r>
            </a:p>
          </p:txBody>
        </p:sp>
        <p:sp>
          <p:nvSpPr>
            <p:cNvPr id="41" name="Tekstvak 40"/>
            <p:cNvSpPr txBox="1"/>
            <p:nvPr/>
          </p:nvSpPr>
          <p:spPr>
            <a:xfrm>
              <a:off x="1831504" y="3897399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100</a:t>
              </a:r>
            </a:p>
          </p:txBody>
        </p:sp>
        <p:cxnSp>
          <p:nvCxnSpPr>
            <p:cNvPr id="47" name="Rechte verbindingslijn 46"/>
            <p:cNvCxnSpPr>
              <a:stCxn id="78" idx="3"/>
            </p:cNvCxnSpPr>
            <p:nvPr/>
          </p:nvCxnSpPr>
          <p:spPr>
            <a:xfrm>
              <a:off x="2400891" y="1271310"/>
              <a:ext cx="4255150" cy="4195036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9" name="Rechte verbindingslijn 48"/>
            <p:cNvCxnSpPr/>
            <p:nvPr/>
          </p:nvCxnSpPr>
          <p:spPr>
            <a:xfrm>
              <a:off x="2411759" y="1268307"/>
              <a:ext cx="2456407" cy="4765473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1" name="Rechte verbindingslijn 50"/>
            <p:cNvCxnSpPr/>
            <p:nvPr/>
          </p:nvCxnSpPr>
          <p:spPr>
            <a:xfrm flipV="1">
              <a:off x="2429778" y="1268307"/>
              <a:ext cx="4302462" cy="4235279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2" name="Rechte verbindingslijn 61"/>
            <p:cNvCxnSpPr/>
            <p:nvPr/>
          </p:nvCxnSpPr>
          <p:spPr>
            <a:xfrm>
              <a:off x="6732240" y="1268760"/>
              <a:ext cx="0" cy="4235686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Rechte verbindingslijn 68"/>
            <p:cNvCxnSpPr/>
            <p:nvPr/>
          </p:nvCxnSpPr>
          <p:spPr>
            <a:xfrm>
              <a:off x="2411760" y="1268760"/>
              <a:ext cx="4320481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kstvak 76"/>
            <p:cNvSpPr txBox="1"/>
            <p:nvPr/>
          </p:nvSpPr>
          <p:spPr>
            <a:xfrm>
              <a:off x="6412540" y="5517232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600</a:t>
              </a:r>
            </a:p>
          </p:txBody>
        </p:sp>
        <p:sp>
          <p:nvSpPr>
            <p:cNvPr id="78" name="Tekstvak 77"/>
            <p:cNvSpPr txBox="1"/>
            <p:nvPr/>
          </p:nvSpPr>
          <p:spPr>
            <a:xfrm>
              <a:off x="1831504" y="108664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300</a:t>
              </a:r>
            </a:p>
          </p:txBody>
        </p:sp>
        <p:cxnSp>
          <p:nvCxnSpPr>
            <p:cNvPr id="3" name="Rechte verbindingslijn 2"/>
            <p:cNvCxnSpPr/>
            <p:nvPr/>
          </p:nvCxnSpPr>
          <p:spPr>
            <a:xfrm flipH="1">
              <a:off x="2411759" y="5513735"/>
              <a:ext cx="4320481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kstvak 27"/>
            <p:cNvSpPr txBox="1"/>
            <p:nvPr/>
          </p:nvSpPr>
          <p:spPr>
            <a:xfrm>
              <a:off x="6249417" y="4875906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GO</a:t>
              </a:r>
            </a:p>
          </p:txBody>
        </p:sp>
        <p:sp>
          <p:nvSpPr>
            <p:cNvPr id="37" name="Tekstvak 36"/>
            <p:cNvSpPr txBox="1"/>
            <p:nvPr/>
          </p:nvSpPr>
          <p:spPr>
            <a:xfrm>
              <a:off x="4572000" y="5094640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MO</a:t>
              </a:r>
            </a:p>
          </p:txBody>
        </p:sp>
        <p:sp>
          <p:nvSpPr>
            <p:cNvPr id="38" name="Tekstvak 37"/>
            <p:cNvSpPr txBox="1"/>
            <p:nvPr/>
          </p:nvSpPr>
          <p:spPr>
            <a:xfrm>
              <a:off x="6264923" y="1656661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chemeClr val="bg1"/>
                  </a:solidFill>
                </a:rPr>
                <a:t>MK</a:t>
              </a:r>
            </a:p>
          </p:txBody>
        </p:sp>
        <p:cxnSp>
          <p:nvCxnSpPr>
            <p:cNvPr id="30" name="Rechte verbindingslijn 29"/>
            <p:cNvCxnSpPr/>
            <p:nvPr/>
          </p:nvCxnSpPr>
          <p:spPr>
            <a:xfrm>
              <a:off x="3835021" y="2688609"/>
              <a:ext cx="19697" cy="2792973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Rechte verbindingslijn 41"/>
            <p:cNvCxnSpPr/>
            <p:nvPr/>
          </p:nvCxnSpPr>
          <p:spPr>
            <a:xfrm flipH="1">
              <a:off x="2411760" y="2686060"/>
              <a:ext cx="1436796" cy="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Ovaal 32"/>
            <p:cNvSpPr/>
            <p:nvPr/>
          </p:nvSpPr>
          <p:spPr>
            <a:xfrm>
              <a:off x="3797544" y="4036928"/>
              <a:ext cx="105116" cy="105116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45" name="Tekstvak 44"/>
            <p:cNvSpPr txBox="1"/>
            <p:nvPr/>
          </p:nvSpPr>
          <p:spPr>
            <a:xfrm>
              <a:off x="2449806" y="1856716"/>
              <a:ext cx="561372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nl-NL" sz="4000" b="1" spc="50" dirty="0">
                  <a:ln w="11430"/>
                  <a:solidFill>
                    <a:schemeClr val="bg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C</a:t>
              </a:r>
              <a:endParaRPr lang="nl-NL" sz="4000" b="1" spc="50" baseline="-2500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48" name="Tekstvak 47"/>
            <p:cNvSpPr txBox="1"/>
            <p:nvPr/>
          </p:nvSpPr>
          <p:spPr>
            <a:xfrm>
              <a:off x="2677572" y="3343469"/>
              <a:ext cx="532518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nl-NL" sz="4000" b="1" spc="50" dirty="0" smtClean="0">
                  <a:ln w="11430"/>
                  <a:solidFill>
                    <a:schemeClr val="bg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P</a:t>
              </a:r>
              <a:endParaRPr lang="nl-NL" sz="4000" b="1" spc="50" baseline="-2500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3807208" y="3169711"/>
              <a:ext cx="7184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r>
                <a:rPr lang="nl-NL" sz="2400" b="1" spc="150" dirty="0">
                  <a:ln w="11430"/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WV</a:t>
              </a:r>
              <a:endParaRPr lang="nl-NL" sz="2400" b="1" spc="150" baseline="-2500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39" name="Tekstvak 38"/>
          <p:cNvSpPr txBox="1"/>
          <p:nvPr/>
        </p:nvSpPr>
        <p:spPr>
          <a:xfrm>
            <a:off x="808818" y="1145541"/>
            <a:ext cx="2407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C00000"/>
                </a:solidFill>
              </a:rPr>
              <a:t>Volkomen concurrentie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1396800" y="4034873"/>
            <a:ext cx="123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C00000"/>
                </a:solidFill>
              </a:rPr>
              <a:t>Monopolie</a:t>
            </a:r>
          </a:p>
        </p:txBody>
      </p:sp>
      <p:sp>
        <p:nvSpPr>
          <p:cNvPr id="55" name="Tekstvak 54"/>
          <p:cNvSpPr txBox="1"/>
          <p:nvPr/>
        </p:nvSpPr>
        <p:spPr>
          <a:xfrm>
            <a:off x="7252022" y="1151221"/>
            <a:ext cx="1900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solidFill>
                  <a:srgbClr val="C00000"/>
                </a:solidFill>
              </a:rPr>
              <a:t>Monopolist</a:t>
            </a:r>
          </a:p>
        </p:txBody>
      </p:sp>
      <p:sp>
        <p:nvSpPr>
          <p:cNvPr id="26" name="Lijntoelichting 1 25"/>
          <p:cNvSpPr/>
          <p:nvPr/>
        </p:nvSpPr>
        <p:spPr>
          <a:xfrm>
            <a:off x="8403671" y="2723509"/>
            <a:ext cx="2264454" cy="959052"/>
          </a:xfrm>
          <a:prstGeom prst="borderCallout1">
            <a:avLst>
              <a:gd name="adj1" fmla="val 62864"/>
              <a:gd name="adj2" fmla="val -3511"/>
              <a:gd name="adj3" fmla="val 102539"/>
              <a:gd name="adj4" fmla="val -27484"/>
            </a:avLst>
          </a:prstGeom>
          <a:ln w="28575">
            <a:solidFill>
              <a:srgbClr val="C0504D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Welvaartsverlies:</a:t>
            </a:r>
          </a:p>
          <a:p>
            <a:pPr algn="ctr"/>
            <a:r>
              <a:rPr lang="nl-NL" dirty="0"/>
              <a:t>uitkomst monopolie niet </a:t>
            </a:r>
            <a:r>
              <a:rPr lang="nl-NL" dirty="0" err="1"/>
              <a:t>Pareto</a:t>
            </a:r>
            <a:r>
              <a:rPr lang="nl-NL" dirty="0"/>
              <a:t>-optimaal</a:t>
            </a:r>
          </a:p>
        </p:txBody>
      </p:sp>
      <p:pic>
        <p:nvPicPr>
          <p:cNvPr id="40" name="Afbeelding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4303343"/>
            <a:ext cx="2592165" cy="2340000"/>
          </a:xfrm>
          <a:prstGeom prst="rect">
            <a:avLst/>
          </a:prstGeom>
        </p:spPr>
      </p:pic>
      <p:pic>
        <p:nvPicPr>
          <p:cNvPr id="43" name="Afbeelding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308" y="1499258"/>
            <a:ext cx="2603624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24014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39" grpId="0"/>
      <p:bldP spid="54" grpId="0"/>
      <p:bldP spid="55" grpId="0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Praktijk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Onvolkomen concurrentie vergroot dus het </a:t>
            </a:r>
            <a:r>
              <a:rPr lang="nl-NL" sz="2800" dirty="0" err="1"/>
              <a:t>producentensurplus</a:t>
            </a:r>
            <a:r>
              <a:rPr lang="nl-NL" sz="2800" dirty="0"/>
              <a:t>: logisch dat bedrijven hier naar streven</a:t>
            </a:r>
          </a:p>
          <a:p>
            <a:pPr marL="0" indent="0">
              <a:buNone/>
            </a:pPr>
            <a:endParaRPr lang="nl-NL" sz="2800" dirty="0"/>
          </a:p>
          <a:p>
            <a:r>
              <a:rPr lang="nl-NL" sz="2800" dirty="0"/>
              <a:t>Onvolkomen concurrentie gaat ten koste van het consumentensurplus en de totale welvaart: logisch dat overheden concurrentie proberen te bevorderen:</a:t>
            </a:r>
          </a:p>
          <a:p>
            <a:pPr lvl="2"/>
            <a:r>
              <a:rPr lang="nl-NL" sz="2400" dirty="0"/>
              <a:t>mededingingsautoriteiten (NMa)</a:t>
            </a:r>
          </a:p>
          <a:p>
            <a:pPr lvl="2"/>
            <a:r>
              <a:rPr lang="nl-NL" sz="2400" dirty="0"/>
              <a:t>speciale commissaris </a:t>
            </a:r>
            <a:r>
              <a:rPr lang="nl-NL" sz="2000" dirty="0"/>
              <a:t>EU</a:t>
            </a:r>
          </a:p>
          <a:p>
            <a:pPr lvl="2"/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05642223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237473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Begrippen - consumenten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 smtClean="0"/>
              <a:t>Betalingsbereidheid</a:t>
            </a:r>
          </a:p>
          <a:p>
            <a:pPr marL="400050" lvl="1" indent="0">
              <a:buNone/>
            </a:pPr>
            <a:r>
              <a:rPr lang="nl-NL" dirty="0" smtClean="0"/>
              <a:t>= de </a:t>
            </a:r>
            <a:r>
              <a:rPr lang="nl-NL" dirty="0"/>
              <a:t>prijs die de consument maximaal bereid is te </a:t>
            </a:r>
            <a:r>
              <a:rPr lang="nl-NL" dirty="0" smtClean="0"/>
              <a:t>betalen</a:t>
            </a:r>
          </a:p>
          <a:p>
            <a:pPr marL="400050" lvl="1" indent="0">
              <a:buNone/>
            </a:pPr>
            <a:r>
              <a:rPr lang="nl-NL" sz="2000" dirty="0">
                <a:solidFill>
                  <a:schemeClr val="accent4">
                    <a:lumMod val="75000"/>
                  </a:schemeClr>
                </a:solidFill>
              </a:rPr>
              <a:t>Ik wil maximaal € 700,- betalen voor een computer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r>
              <a:rPr lang="nl-NL" b="1" dirty="0" smtClean="0"/>
              <a:t>Consumentensurplus</a:t>
            </a:r>
          </a:p>
          <a:p>
            <a:pPr marL="400050" lvl="1" indent="0">
              <a:buNone/>
            </a:pPr>
            <a:r>
              <a:rPr lang="nl-NL" dirty="0" smtClean="0"/>
              <a:t>= het bedrag dat de consument minder betaalt dan hij maximaal bereid is om te betalen</a:t>
            </a:r>
          </a:p>
          <a:p>
            <a:pPr marL="400050" lvl="1" indent="0">
              <a:buNone/>
            </a:pPr>
            <a:r>
              <a:rPr lang="nl-NL" sz="2000" dirty="0">
                <a:solidFill>
                  <a:schemeClr val="accent4">
                    <a:lumMod val="75000"/>
                  </a:schemeClr>
                </a:solidFill>
              </a:rPr>
              <a:t>Als ik een computer kan kopen voor € 500,- </a:t>
            </a:r>
            <a:r>
              <a:rPr lang="nl-NL" sz="20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nl-NL" sz="20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l-NL" sz="2000" dirty="0" smtClean="0">
                <a:solidFill>
                  <a:schemeClr val="accent4">
                    <a:lumMod val="75000"/>
                  </a:schemeClr>
                </a:solidFill>
              </a:rPr>
              <a:t>heb </a:t>
            </a:r>
            <a:r>
              <a:rPr lang="nl-NL" sz="2000" dirty="0">
                <a:solidFill>
                  <a:schemeClr val="accent4">
                    <a:lumMod val="75000"/>
                  </a:schemeClr>
                </a:solidFill>
              </a:rPr>
              <a:t>ik een consumentensurplus van € 200,-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406341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hthoekige driehoek 41"/>
          <p:cNvSpPr/>
          <p:nvPr/>
        </p:nvSpPr>
        <p:spPr>
          <a:xfrm>
            <a:off x="6792037" y="1706296"/>
            <a:ext cx="1788911" cy="1793537"/>
          </a:xfrm>
          <a:prstGeom prst="rt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Consumentensurplus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nl-NL" sz="2400" dirty="0" err="1"/>
              <a:t>Q</a:t>
            </a:r>
            <a:r>
              <a:rPr lang="nl-NL" sz="2400" baseline="-25000" dirty="0" err="1"/>
              <a:t>v</a:t>
            </a:r>
            <a:r>
              <a:rPr lang="nl-NL" sz="2400" dirty="0"/>
              <a:t> = -5P + 50</a:t>
            </a:r>
            <a:endParaRPr lang="nl-NL" sz="1400" dirty="0"/>
          </a:p>
          <a:p>
            <a:pPr marL="342900" lvl="1" indent="-342900">
              <a:buFont typeface="Wingdings" pitchFamily="2" charset="2"/>
              <a:buChar char="ü"/>
            </a:pPr>
            <a:r>
              <a:rPr lang="nl-NL" dirty="0" smtClean="0"/>
              <a:t>Prijs </a:t>
            </a:r>
            <a:r>
              <a:rPr lang="nl-NL" dirty="0"/>
              <a:t>= </a:t>
            </a:r>
            <a:r>
              <a:rPr lang="nl-NL" dirty="0" smtClean="0"/>
              <a:t>5</a:t>
            </a:r>
            <a:endParaRPr lang="nl-NL" dirty="0"/>
          </a:p>
          <a:p>
            <a:pPr marL="0" indent="0">
              <a:buNone/>
            </a:pPr>
            <a:endParaRPr lang="nl-NL" sz="1400" dirty="0"/>
          </a:p>
          <a:p>
            <a:pPr marL="0" indent="0">
              <a:buNone/>
            </a:pPr>
            <a:endParaRPr lang="nl-NL" sz="1400" dirty="0"/>
          </a:p>
          <a:p>
            <a:pPr marL="0" indent="0">
              <a:buNone/>
            </a:pPr>
            <a:endParaRPr lang="nl-NL" sz="1400" dirty="0"/>
          </a:p>
          <a:p>
            <a:pPr>
              <a:buFont typeface="Wingdings" pitchFamily="2" charset="2"/>
              <a:buChar char="Ø"/>
            </a:pPr>
            <a:r>
              <a:rPr lang="nl-NL" sz="2400" dirty="0"/>
              <a:t>Arceer het consumentensurplus</a:t>
            </a:r>
          </a:p>
          <a:p>
            <a:pPr>
              <a:buFont typeface="Wingdings" pitchFamily="2" charset="2"/>
              <a:buChar char="Ø"/>
            </a:pPr>
            <a:endParaRPr lang="nl-NL" sz="1400" dirty="0"/>
          </a:p>
          <a:p>
            <a:pPr>
              <a:buFont typeface="Wingdings" pitchFamily="2" charset="2"/>
              <a:buChar char="Ø"/>
            </a:pPr>
            <a:r>
              <a:rPr lang="nl-NL" sz="2400" dirty="0"/>
              <a:t>Bereken de omvang van het consumentensurplus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6779112" y="1710100"/>
            <a:ext cx="0" cy="352800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6779112" y="5238492"/>
            <a:ext cx="3636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8" name="Tekstvak 17"/>
          <p:cNvSpPr txBox="1"/>
          <p:nvPr/>
        </p:nvSpPr>
        <p:spPr>
          <a:xfrm rot="16200000">
            <a:off x="5902887" y="191357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430728" y="43561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430728" y="36360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430728" y="29330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430728" y="22311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302488" y="15386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283168" y="53105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8016592" y="53105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736672" y="53105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9456752" y="53105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10104824" y="53105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grpSp>
        <p:nvGrpSpPr>
          <p:cNvPr id="36" name="Groep 35"/>
          <p:cNvGrpSpPr/>
          <p:nvPr/>
        </p:nvGrpSpPr>
        <p:grpSpPr>
          <a:xfrm>
            <a:off x="6779112" y="1710100"/>
            <a:ext cx="3600400" cy="3528392"/>
            <a:chOff x="5255112" y="1710100"/>
            <a:chExt cx="3600400" cy="3528392"/>
          </a:xfrm>
        </p:grpSpPr>
        <p:cxnSp>
          <p:nvCxnSpPr>
            <p:cNvPr id="32" name="Rechte verbindingslijn 31"/>
            <p:cNvCxnSpPr/>
            <p:nvPr/>
          </p:nvCxnSpPr>
          <p:spPr>
            <a:xfrm>
              <a:off x="5255112" y="1710100"/>
              <a:ext cx="3600400" cy="3528392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35" name="Rechthoek 34"/>
            <p:cNvSpPr/>
            <p:nvPr/>
          </p:nvSpPr>
          <p:spPr>
            <a:xfrm>
              <a:off x="5547421" y="1741975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dirty="0" err="1">
                  <a:solidFill>
                    <a:schemeClr val="bg1"/>
                  </a:solidFill>
                </a:rPr>
                <a:t>Q</a:t>
              </a:r>
              <a:r>
                <a:rPr lang="nl-NL" baseline="-25000" dirty="0" err="1">
                  <a:solidFill>
                    <a:schemeClr val="bg1"/>
                  </a:solidFill>
                </a:rPr>
                <a:t>v</a:t>
              </a:r>
              <a:endParaRPr lang="nl-NL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4" name="Rechte verbindingslijn 33"/>
          <p:cNvCxnSpPr/>
          <p:nvPr/>
        </p:nvCxnSpPr>
        <p:spPr>
          <a:xfrm rot="5400000" flipV="1">
            <a:off x="8424221" y="1848296"/>
            <a:ext cx="0" cy="3303076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1" name="Tekstvak 40"/>
          <p:cNvSpPr txBox="1"/>
          <p:nvPr/>
        </p:nvSpPr>
        <p:spPr>
          <a:xfrm>
            <a:off x="6116632" y="3309141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dirty="0">
                <a:solidFill>
                  <a:schemeClr val="bg1"/>
                </a:solidFill>
              </a:rPr>
              <a:t>prijs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43" name="Tekstvak 42"/>
          <p:cNvSpPr txBox="1"/>
          <p:nvPr/>
        </p:nvSpPr>
        <p:spPr>
          <a:xfrm>
            <a:off x="1038705" y="5041195"/>
            <a:ext cx="4059125" cy="9079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2400" dirty="0">
                <a:latin typeface="Arial" pitchFamily="34" charset="0"/>
                <a:cs typeface="Arial" pitchFamily="34" charset="0"/>
              </a:rPr>
              <a:t>½ × basis × hoogte</a:t>
            </a:r>
          </a:p>
          <a:p>
            <a:r>
              <a:rPr lang="nl-NL" sz="2400" dirty="0">
                <a:latin typeface="Arial" pitchFamily="34" charset="0"/>
                <a:cs typeface="Arial" pitchFamily="34" charset="0"/>
              </a:rPr>
              <a:t>½ × 25.000 × € 5 = € 62.500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7018521" y="2484812"/>
            <a:ext cx="561372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477781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1" grpId="0"/>
      <p:bldP spid="43" grpId="0" animBg="1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hthoekige driehoek 41"/>
          <p:cNvSpPr/>
          <p:nvPr/>
        </p:nvSpPr>
        <p:spPr>
          <a:xfrm>
            <a:off x="6792037" y="1706297"/>
            <a:ext cx="1788911" cy="1806168"/>
          </a:xfrm>
          <a:prstGeom prst="rt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nl-NL" sz="2400" dirty="0"/>
              <a:t>Teken:</a:t>
            </a:r>
          </a:p>
          <a:p>
            <a:pPr marL="400050" lvl="1" indent="0">
              <a:buNone/>
            </a:pPr>
            <a:r>
              <a:rPr lang="nl-NL" sz="2000" dirty="0" err="1"/>
              <a:t>Q</a:t>
            </a:r>
            <a:r>
              <a:rPr lang="nl-NL" sz="2000" baseline="-25000" dirty="0" err="1"/>
              <a:t>v</a:t>
            </a:r>
            <a:r>
              <a:rPr lang="nl-NL" sz="2000" dirty="0"/>
              <a:t> = -2P + 100</a:t>
            </a:r>
          </a:p>
          <a:p>
            <a:pPr marL="400050" lvl="1" indent="0">
              <a:buNone/>
            </a:pPr>
            <a:endParaRPr lang="nl-NL" sz="1400" dirty="0"/>
          </a:p>
          <a:p>
            <a:pPr marL="342900" lvl="1" indent="-342900">
              <a:buFont typeface="Wingdings" pitchFamily="2" charset="2"/>
              <a:buChar char="ü"/>
            </a:pPr>
            <a:r>
              <a:rPr lang="nl-NL" dirty="0" smtClean="0"/>
              <a:t>Teken:</a:t>
            </a:r>
            <a:br>
              <a:rPr lang="nl-NL" dirty="0" smtClean="0"/>
            </a:br>
            <a:r>
              <a:rPr lang="nl-NL" dirty="0" smtClean="0"/>
              <a:t>Prijs</a:t>
            </a:r>
            <a:r>
              <a:rPr lang="nl-NL" sz="2000" dirty="0"/>
              <a:t> = 25</a:t>
            </a:r>
          </a:p>
          <a:p>
            <a:pPr>
              <a:buFont typeface="Wingdings" pitchFamily="2" charset="2"/>
              <a:buChar char="ü"/>
            </a:pPr>
            <a:endParaRPr lang="nl-NL" sz="1400" dirty="0"/>
          </a:p>
          <a:p>
            <a:pPr>
              <a:buFont typeface="Wingdings" pitchFamily="2" charset="2"/>
              <a:buChar char="ü"/>
            </a:pPr>
            <a:r>
              <a:rPr lang="nl-NL" sz="2400" dirty="0"/>
              <a:t>Arceer het consumentensurplus</a:t>
            </a:r>
          </a:p>
          <a:p>
            <a:pPr>
              <a:buFont typeface="Wingdings" pitchFamily="2" charset="2"/>
              <a:buChar char="ü"/>
            </a:pPr>
            <a:endParaRPr lang="nl-NL" sz="1400" dirty="0"/>
          </a:p>
          <a:p>
            <a:pPr>
              <a:buFont typeface="Wingdings" pitchFamily="2" charset="2"/>
              <a:buChar char="ü"/>
            </a:pPr>
            <a:r>
              <a:rPr lang="nl-NL" sz="2400" dirty="0"/>
              <a:t>Bereken de omvang van het consumentensurplus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8" name="Tekstvak 17"/>
          <p:cNvSpPr txBox="1"/>
          <p:nvPr/>
        </p:nvSpPr>
        <p:spPr>
          <a:xfrm rot="16200000">
            <a:off x="5902887" y="191357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302488" y="437439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302488" y="365431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302488" y="295138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302488" y="22311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302488" y="15386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283168" y="53105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8016592" y="53105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736672" y="53105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9456752" y="53105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10104824" y="53105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grpSp>
        <p:nvGrpSpPr>
          <p:cNvPr id="36" name="Groep 35"/>
          <p:cNvGrpSpPr/>
          <p:nvPr/>
        </p:nvGrpSpPr>
        <p:grpSpPr>
          <a:xfrm>
            <a:off x="6779112" y="1710100"/>
            <a:ext cx="3600400" cy="3528392"/>
            <a:chOff x="5255112" y="1710100"/>
            <a:chExt cx="3600400" cy="3528392"/>
          </a:xfrm>
        </p:grpSpPr>
        <p:cxnSp>
          <p:nvCxnSpPr>
            <p:cNvPr id="32" name="Rechte verbindingslijn 31"/>
            <p:cNvCxnSpPr/>
            <p:nvPr/>
          </p:nvCxnSpPr>
          <p:spPr>
            <a:xfrm>
              <a:off x="5255112" y="1710100"/>
              <a:ext cx="3600400" cy="3528392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35" name="Rechthoek 34"/>
            <p:cNvSpPr/>
            <p:nvPr/>
          </p:nvSpPr>
          <p:spPr>
            <a:xfrm>
              <a:off x="5547421" y="1741975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dirty="0" err="1">
                  <a:solidFill>
                    <a:schemeClr val="bg1"/>
                  </a:solidFill>
                </a:rPr>
                <a:t>Q</a:t>
              </a:r>
              <a:r>
                <a:rPr lang="nl-NL" baseline="-25000" dirty="0" err="1">
                  <a:solidFill>
                    <a:schemeClr val="bg1"/>
                  </a:solidFill>
                </a:rPr>
                <a:t>v</a:t>
              </a:r>
              <a:endParaRPr lang="nl-NL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4" name="Rechte verbindingslijn 33"/>
          <p:cNvCxnSpPr/>
          <p:nvPr/>
        </p:nvCxnSpPr>
        <p:spPr>
          <a:xfrm rot="5400000" flipV="1">
            <a:off x="8424221" y="1848296"/>
            <a:ext cx="0" cy="3303076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1" name="Tekstvak 40"/>
          <p:cNvSpPr txBox="1"/>
          <p:nvPr/>
        </p:nvSpPr>
        <p:spPr>
          <a:xfrm>
            <a:off x="6116529" y="330914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43" name="Tekstvak 42"/>
          <p:cNvSpPr txBox="1"/>
          <p:nvPr/>
        </p:nvSpPr>
        <p:spPr>
          <a:xfrm>
            <a:off x="1037400" y="5428758"/>
            <a:ext cx="4402167" cy="9079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2400" dirty="0">
                <a:latin typeface="Arial" pitchFamily="34" charset="0"/>
                <a:cs typeface="Arial" pitchFamily="34" charset="0"/>
              </a:rPr>
              <a:t>½ × basis × hoogte</a:t>
            </a:r>
          </a:p>
          <a:p>
            <a:r>
              <a:rPr lang="nl-NL" sz="2400" dirty="0">
                <a:latin typeface="Arial" pitchFamily="34" charset="0"/>
                <a:cs typeface="Arial" pitchFamily="34" charset="0"/>
              </a:rPr>
              <a:t>½ × 50.000 × € 25 = € 625.000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7018521" y="2484812"/>
            <a:ext cx="561372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917569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1" grpId="0"/>
      <p:bldP spid="43" grpId="0" animBg="1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Begrippen - producenten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 smtClean="0"/>
              <a:t>Leveringsbereidheid</a:t>
            </a:r>
          </a:p>
          <a:p>
            <a:pPr marL="400050" lvl="1" indent="0">
              <a:buNone/>
            </a:pPr>
            <a:r>
              <a:rPr lang="nl-NL" dirty="0" smtClean="0"/>
              <a:t>= de </a:t>
            </a:r>
            <a:r>
              <a:rPr lang="nl-NL" dirty="0"/>
              <a:t>prijs </a:t>
            </a:r>
            <a:r>
              <a:rPr lang="nl-NL" dirty="0" smtClean="0"/>
              <a:t>die </a:t>
            </a:r>
            <a:r>
              <a:rPr lang="nl-NL" dirty="0"/>
              <a:t>de </a:t>
            </a:r>
            <a:r>
              <a:rPr lang="nl-NL" dirty="0" smtClean="0"/>
              <a:t>producent minimaal wil ontvangen voordat hij bereid </a:t>
            </a:r>
            <a:r>
              <a:rPr lang="nl-NL" dirty="0"/>
              <a:t>is te </a:t>
            </a:r>
            <a:r>
              <a:rPr lang="nl-NL" dirty="0" smtClean="0"/>
              <a:t>leveren</a:t>
            </a:r>
          </a:p>
          <a:p>
            <a:pPr marL="400050" lvl="1" indent="0">
              <a:buNone/>
            </a:pPr>
            <a:r>
              <a:rPr lang="nl-NL" sz="2000" dirty="0">
                <a:solidFill>
                  <a:schemeClr val="accent4">
                    <a:lumMod val="75000"/>
                  </a:schemeClr>
                </a:solidFill>
              </a:rPr>
              <a:t>Voor minder dan € 300,- kan ik geen computer op de markt brengen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r>
              <a:rPr lang="nl-NL" b="1" dirty="0" err="1" smtClean="0"/>
              <a:t>Producentensurplus</a:t>
            </a:r>
            <a:endParaRPr lang="nl-NL" b="1" dirty="0" smtClean="0"/>
          </a:p>
          <a:p>
            <a:pPr marL="400050" lvl="1" indent="0">
              <a:buNone/>
            </a:pPr>
            <a:r>
              <a:rPr lang="nl-NL" dirty="0" smtClean="0"/>
              <a:t>= het bedrag dat de producent méér ontvangt dan zijn leveringsbereidheid</a:t>
            </a:r>
          </a:p>
          <a:p>
            <a:pPr marL="400050" lvl="1" indent="0">
              <a:buNone/>
            </a:pPr>
            <a:r>
              <a:rPr lang="nl-NL" sz="2000" dirty="0">
                <a:solidFill>
                  <a:schemeClr val="accent4">
                    <a:lumMod val="75000"/>
                  </a:schemeClr>
                </a:solidFill>
              </a:rPr>
              <a:t>Als ik een computer kan verkopen voor € 500,- </a:t>
            </a:r>
            <a:r>
              <a:rPr lang="nl-NL" sz="20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nl-NL" sz="20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l-NL" sz="2000" dirty="0" smtClean="0">
                <a:solidFill>
                  <a:schemeClr val="accent4">
                    <a:lumMod val="75000"/>
                  </a:schemeClr>
                </a:solidFill>
              </a:rPr>
              <a:t>heb </a:t>
            </a:r>
            <a:r>
              <a:rPr lang="nl-NL" sz="2000" dirty="0">
                <a:solidFill>
                  <a:schemeClr val="accent4">
                    <a:lumMod val="75000"/>
                  </a:schemeClr>
                </a:solidFill>
              </a:rPr>
              <a:t>ik een </a:t>
            </a:r>
            <a:r>
              <a:rPr lang="nl-NL" sz="2000" dirty="0" err="1">
                <a:solidFill>
                  <a:schemeClr val="accent4">
                    <a:lumMod val="75000"/>
                  </a:schemeClr>
                </a:solidFill>
              </a:rPr>
              <a:t>producentensurplus</a:t>
            </a:r>
            <a:r>
              <a:rPr lang="nl-NL" sz="2000" dirty="0">
                <a:solidFill>
                  <a:schemeClr val="accent4">
                    <a:lumMod val="75000"/>
                  </a:schemeClr>
                </a:solidFill>
              </a:rPr>
              <a:t> van € 200,-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50269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ige driehoek 1"/>
          <p:cNvSpPr/>
          <p:nvPr/>
        </p:nvSpPr>
        <p:spPr>
          <a:xfrm rot="5400000">
            <a:off x="7004444" y="2863455"/>
            <a:ext cx="1416847" cy="1800226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3" name="Rechte verbindingslijn 2"/>
          <p:cNvCxnSpPr/>
          <p:nvPr/>
        </p:nvCxnSpPr>
        <p:spPr>
          <a:xfrm>
            <a:off x="6806215" y="1638213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6806215" y="5166605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6806215" y="1638213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6806215" y="2343891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806215" y="3049569"/>
            <a:ext cx="3592016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806215" y="3755247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806215" y="4460925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526295" y="1638213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46375" y="1638213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966455" y="1638213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686535" y="1638213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406615" y="1638213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8499367" y="5604476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5929990" y="184168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338019" y="429354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338019" y="357346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338019" y="288056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338019" y="216912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338019" y="146730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310271" y="523861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8043695" y="523861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8763775" y="523861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9483855" y="523861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10131927" y="523861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 flipH="1">
            <a:off x="6822281" y="1638213"/>
            <a:ext cx="3584509" cy="282425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Tekstvak 30"/>
          <p:cNvSpPr txBox="1"/>
          <p:nvPr/>
        </p:nvSpPr>
        <p:spPr>
          <a:xfrm>
            <a:off x="9833608" y="274969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32" name="Rechthoek 31"/>
          <p:cNvSpPr/>
          <p:nvPr/>
        </p:nvSpPr>
        <p:spPr>
          <a:xfrm>
            <a:off x="9992894" y="1890012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7050175" y="3197890"/>
            <a:ext cx="53251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Producentensurplus</a:t>
            </a:r>
            <a:endParaRPr lang="nl-NL" dirty="0"/>
          </a:p>
        </p:txBody>
      </p:sp>
      <p:sp>
        <p:nvSpPr>
          <p:cNvPr id="29" name="Rechthoek 28"/>
          <p:cNvSpPr/>
          <p:nvPr/>
        </p:nvSpPr>
        <p:spPr>
          <a:xfrm>
            <a:off x="684214" y="1494197"/>
            <a:ext cx="48978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Gegeven een bepaalde aanbodlijn en een bepaalde prijs:</a:t>
            </a:r>
          </a:p>
          <a:p>
            <a:endParaRPr lang="nl-NL" sz="2400" dirty="0">
              <a:solidFill>
                <a:schemeClr val="bg1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nl-NL" sz="2400" dirty="0">
                <a:solidFill>
                  <a:schemeClr val="bg1"/>
                </a:solidFill>
              </a:rPr>
              <a:t>Arceer het </a:t>
            </a:r>
            <a:r>
              <a:rPr lang="nl-NL" sz="2400" dirty="0" err="1" smtClean="0">
                <a:solidFill>
                  <a:schemeClr val="bg1"/>
                </a:solidFill>
              </a:rPr>
              <a:t>producentensurplus</a:t>
            </a:r>
            <a:endParaRPr lang="nl-NL" sz="2400" dirty="0" smtClean="0">
              <a:solidFill>
                <a:schemeClr val="bg1"/>
              </a:solidFill>
            </a:endParaRPr>
          </a:p>
          <a:p>
            <a:endParaRPr lang="nl-NL" sz="2400" dirty="0">
              <a:solidFill>
                <a:schemeClr val="bg1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nl-NL" sz="2400" dirty="0">
                <a:solidFill>
                  <a:schemeClr val="bg1"/>
                </a:solidFill>
              </a:rPr>
              <a:t>Bereken de omvang van het </a:t>
            </a:r>
            <a:r>
              <a:rPr lang="nl-NL" sz="2400" dirty="0" err="1">
                <a:solidFill>
                  <a:schemeClr val="bg1"/>
                </a:solidFill>
              </a:rPr>
              <a:t>producentensurplus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1083726" y="4561303"/>
            <a:ext cx="4402167" cy="907941"/>
          </a:xfrm>
          <a:prstGeom prst="rect">
            <a:avLst/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½ × basis × hoogte</a:t>
            </a:r>
          </a:p>
          <a:p>
            <a:r>
              <a:rPr lang="nl-NL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½ × 50.000 × € 20 = € 500.000</a:t>
            </a:r>
          </a:p>
        </p:txBody>
      </p:sp>
    </p:spTree>
    <p:extLst>
      <p:ext uri="{BB962C8B-B14F-4D97-AF65-F5344CB8AC3E}">
        <p14:creationId xmlns:p14="http://schemas.microsoft.com/office/powerpoint/2010/main" val="166352633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hthoekige driehoek 37"/>
          <p:cNvSpPr/>
          <p:nvPr/>
        </p:nvSpPr>
        <p:spPr>
          <a:xfrm>
            <a:off x="7549085" y="1633176"/>
            <a:ext cx="1604252" cy="1560958"/>
          </a:xfrm>
          <a:prstGeom prst="rt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4" name="Rechthoekige driehoek 43"/>
          <p:cNvSpPr/>
          <p:nvPr/>
        </p:nvSpPr>
        <p:spPr>
          <a:xfrm rot="5400000">
            <a:off x="7703344" y="3031331"/>
            <a:ext cx="1252538" cy="1571625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Verwerkingsopgave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5600052" cy="470535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nl-NL" sz="2000" dirty="0"/>
              <a:t>Teken: </a:t>
            </a:r>
            <a:r>
              <a:rPr lang="nl-NL" sz="2000" dirty="0" err="1"/>
              <a:t>Q</a:t>
            </a:r>
            <a:r>
              <a:rPr lang="nl-NL" sz="2000" baseline="-25000" dirty="0" err="1"/>
              <a:t>v</a:t>
            </a:r>
            <a:r>
              <a:rPr lang="nl-NL" sz="2000" dirty="0"/>
              <a:t> = -4P + 100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nl-NL" sz="2000" dirty="0"/>
              <a:t>Teken: </a:t>
            </a:r>
            <a:r>
              <a:rPr lang="nl-NL" sz="2000" dirty="0" err="1"/>
              <a:t>Q</a:t>
            </a:r>
            <a:r>
              <a:rPr lang="nl-NL" sz="2000" baseline="-25000" dirty="0" err="1"/>
              <a:t>a</a:t>
            </a:r>
            <a:r>
              <a:rPr lang="nl-NL" sz="2000" dirty="0"/>
              <a:t> = 5P - 25</a:t>
            </a:r>
          </a:p>
          <a:p>
            <a:pPr marL="0" lvl="1" indent="0">
              <a:buNone/>
            </a:pPr>
            <a:endParaRPr lang="nl-NL" sz="1400" dirty="0"/>
          </a:p>
          <a:p>
            <a:pPr>
              <a:buFont typeface="Wingdings" pitchFamily="2" charset="2"/>
              <a:buChar char="ü"/>
            </a:pPr>
            <a:r>
              <a:rPr lang="nl-NL" sz="2400" dirty="0"/>
              <a:t>Arceer het consumenten- en </a:t>
            </a:r>
            <a:r>
              <a:rPr lang="nl-NL" sz="2400" dirty="0" err="1"/>
              <a:t>producentensurplus</a:t>
            </a:r>
            <a:endParaRPr lang="nl-NL" sz="2400" dirty="0"/>
          </a:p>
          <a:p>
            <a:pPr>
              <a:buFont typeface="Wingdings" pitchFamily="2" charset="2"/>
              <a:buChar char="ü"/>
            </a:pPr>
            <a:endParaRPr lang="nl-NL" sz="100" dirty="0"/>
          </a:p>
          <a:p>
            <a:pPr>
              <a:buFont typeface="Wingdings" pitchFamily="2" charset="2"/>
              <a:buChar char="ü"/>
            </a:pPr>
            <a:r>
              <a:rPr lang="nl-NL" sz="2400" dirty="0"/>
              <a:t>Bereken de omvang van resp. het consumenten- en </a:t>
            </a:r>
            <a:r>
              <a:rPr lang="nl-NL" sz="2400" dirty="0" err="1"/>
              <a:t>producentensurplus</a:t>
            </a:r>
            <a:endParaRPr lang="nl-NL" sz="2400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7536160" y="161925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7536160" y="514764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7536160" y="161925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536160" y="232492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7536160" y="303060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536160" y="373628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536160" y="444196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256240" y="161925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976320" y="161925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9696400" y="161925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0416480" y="161925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11136560" y="161925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9229312" y="558551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18" name="Tekstvak 17"/>
          <p:cNvSpPr txBox="1"/>
          <p:nvPr/>
        </p:nvSpPr>
        <p:spPr>
          <a:xfrm rot="16200000">
            <a:off x="6659935" y="182272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7203209" y="42692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7074969" y="354917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7074969" y="28439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7074969" y="214315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074969" y="144189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8030690" y="517678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8764114" y="517678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9484194" y="517678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10204274" y="517678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10852346" y="517678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grpSp>
        <p:nvGrpSpPr>
          <p:cNvPr id="36" name="Groep 35"/>
          <p:cNvGrpSpPr/>
          <p:nvPr/>
        </p:nvGrpSpPr>
        <p:grpSpPr>
          <a:xfrm>
            <a:off x="7536160" y="1619250"/>
            <a:ext cx="3600400" cy="3528392"/>
            <a:chOff x="5255112" y="1710100"/>
            <a:chExt cx="3600400" cy="3528392"/>
          </a:xfrm>
        </p:grpSpPr>
        <p:cxnSp>
          <p:nvCxnSpPr>
            <p:cNvPr id="32" name="Rechte verbindingslijn 31"/>
            <p:cNvCxnSpPr/>
            <p:nvPr/>
          </p:nvCxnSpPr>
          <p:spPr>
            <a:xfrm>
              <a:off x="5255112" y="1710100"/>
              <a:ext cx="3600400" cy="3528392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35" name="Rechthoek 34"/>
            <p:cNvSpPr/>
            <p:nvPr/>
          </p:nvSpPr>
          <p:spPr>
            <a:xfrm>
              <a:off x="5547421" y="1741975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dirty="0" err="1">
                  <a:solidFill>
                    <a:schemeClr val="bg1"/>
                  </a:solidFill>
                </a:rPr>
                <a:t>Q</a:t>
              </a:r>
              <a:r>
                <a:rPr lang="nl-NL" baseline="-25000" dirty="0" err="1">
                  <a:solidFill>
                    <a:schemeClr val="bg1"/>
                  </a:solidFill>
                </a:rPr>
                <a:t>v</a:t>
              </a:r>
              <a:endParaRPr lang="nl-NL" dirty="0">
                <a:solidFill>
                  <a:schemeClr val="bg1"/>
                </a:solidFill>
              </a:endParaRPr>
            </a:p>
          </p:txBody>
        </p:sp>
      </p:grpSp>
      <p:sp>
        <p:nvSpPr>
          <p:cNvPr id="41" name="Tekstvak 40"/>
          <p:cNvSpPr txBox="1"/>
          <p:nvPr/>
        </p:nvSpPr>
        <p:spPr>
          <a:xfrm>
            <a:off x="6240026" y="3020264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Prijs 13,89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kstvak 42"/>
              <p:cNvSpPr txBox="1"/>
              <p:nvPr/>
            </p:nvSpPr>
            <p:spPr>
              <a:xfrm>
                <a:off x="1055440" y="5817994"/>
                <a:ext cx="4834210" cy="907941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½ × basis × hoogte</a:t>
                </a:r>
              </a:p>
              <a:p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½ × 44.444 × € 8,89 </a:t>
                </a:r>
                <a14:m>
                  <m:oMath xmlns:m="http://schemas.openxmlformats.org/officeDocument/2006/math">
                    <m:r>
                      <a:rPr lang="nl-NL" sz="2400" i="1" dirty="0">
                        <a:latin typeface="Cambria Math" panose="02040503050406030204" pitchFamily="18" charset="0"/>
                        <a:cs typeface="Arial" pitchFamily="34" charset="0"/>
                      </a:rPr>
                      <m:t>≈</m:t>
                    </m:r>
                  </m:oMath>
                </a14:m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 € 197.556</a:t>
                </a:r>
              </a:p>
            </p:txBody>
          </p:sp>
        </mc:Choice>
        <mc:Fallback xmlns="">
          <p:sp>
            <p:nvSpPr>
              <p:cNvPr id="43" name="Tekstvak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440" y="5817994"/>
                <a:ext cx="4834210" cy="907941"/>
              </a:xfrm>
              <a:prstGeom prst="rect">
                <a:avLst/>
              </a:prstGeom>
              <a:blipFill>
                <a:blip r:embed="rId2"/>
                <a:stretch>
                  <a:fillRect l="-1761" t="-3974" b="-13907"/>
                </a:stretch>
              </a:blipFill>
              <a:ln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Rechte verbindingslijn 28"/>
          <p:cNvCxnSpPr/>
          <p:nvPr/>
        </p:nvCxnSpPr>
        <p:spPr>
          <a:xfrm flipV="1">
            <a:off x="7543800" y="1619250"/>
            <a:ext cx="3584376" cy="282416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7" name="Rechthoek 36"/>
          <p:cNvSpPr/>
          <p:nvPr/>
        </p:nvSpPr>
        <p:spPr>
          <a:xfrm>
            <a:off x="10049338" y="187281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1" name="Rechte verbindingslijn 30"/>
          <p:cNvCxnSpPr/>
          <p:nvPr/>
        </p:nvCxnSpPr>
        <p:spPr>
          <a:xfrm>
            <a:off x="7536160" y="3194134"/>
            <a:ext cx="1693153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Tekstvak 44"/>
          <p:cNvSpPr txBox="1"/>
          <p:nvPr/>
        </p:nvSpPr>
        <p:spPr>
          <a:xfrm>
            <a:off x="7720645" y="3122126"/>
            <a:ext cx="53251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7687206" y="2258030"/>
            <a:ext cx="561372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/>
              <p:cNvSpPr txBox="1"/>
              <p:nvPr/>
            </p:nvSpPr>
            <p:spPr>
              <a:xfrm>
                <a:off x="1055441" y="4725145"/>
                <a:ext cx="4834209" cy="907941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½ × basis × hoogte</a:t>
                </a:r>
              </a:p>
              <a:p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½ × 44.444 × € 11,11 </a:t>
                </a:r>
                <a14:m>
                  <m:oMath xmlns:m="http://schemas.openxmlformats.org/officeDocument/2006/math">
                    <m:r>
                      <a:rPr lang="nl-NL" sz="2400" i="1" dirty="0">
                        <a:latin typeface="Cambria Math" panose="02040503050406030204" pitchFamily="18" charset="0"/>
                        <a:cs typeface="Arial" pitchFamily="34" charset="0"/>
                      </a:rPr>
                      <m:t>≈</m:t>
                    </m:r>
                  </m:oMath>
                </a14:m>
                <a:r>
                  <a:rPr lang="nl-NL" sz="2400" dirty="0">
                    <a:latin typeface="Arial" pitchFamily="34" charset="0"/>
                    <a:cs typeface="Arial" pitchFamily="34" charset="0"/>
                  </a:rPr>
                  <a:t> € 246.888</a:t>
                </a:r>
              </a:p>
            </p:txBody>
          </p:sp>
        </mc:Choice>
        <mc:Fallback xmlns="">
          <p:sp>
            <p:nvSpPr>
              <p:cNvPr id="40" name="Tekstvak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441" y="4725145"/>
                <a:ext cx="4834209" cy="907941"/>
              </a:xfrm>
              <a:prstGeom prst="rect">
                <a:avLst/>
              </a:prstGeom>
              <a:blipFill>
                <a:blip r:embed="rId3"/>
                <a:stretch>
                  <a:fillRect l="-1761" t="-3974" r="-1006" b="-13907"/>
                </a:stretch>
              </a:blipFill>
              <a:ln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653613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4" grpId="0" animBg="1"/>
      <p:bldP spid="41" grpId="0"/>
      <p:bldP spid="43" grpId="0" animBg="1"/>
      <p:bldP spid="37" grpId="0"/>
      <p:bldP spid="45" grpId="0"/>
      <p:bldP spid="39" grpId="0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682" y="2776178"/>
            <a:ext cx="4528773" cy="4109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Vrije vorm 5"/>
          <p:cNvSpPr/>
          <p:nvPr/>
        </p:nvSpPr>
        <p:spPr>
          <a:xfrm>
            <a:off x="7129463" y="3852863"/>
            <a:ext cx="928687" cy="1638300"/>
          </a:xfrm>
          <a:custGeom>
            <a:avLst/>
            <a:gdLst>
              <a:gd name="connsiteX0" fmla="*/ 0 w 928687"/>
              <a:gd name="connsiteY0" fmla="*/ 0 h 1638300"/>
              <a:gd name="connsiteX1" fmla="*/ 928687 w 928687"/>
              <a:gd name="connsiteY1" fmla="*/ 0 h 1638300"/>
              <a:gd name="connsiteX2" fmla="*/ 928687 w 928687"/>
              <a:gd name="connsiteY2" fmla="*/ 914400 h 1638300"/>
              <a:gd name="connsiteX3" fmla="*/ 0 w 928687"/>
              <a:gd name="connsiteY3" fmla="*/ 1638300 h 1638300"/>
              <a:gd name="connsiteX4" fmla="*/ 0 w 928687"/>
              <a:gd name="connsiteY4" fmla="*/ 0 h 163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8687" h="1638300">
                <a:moveTo>
                  <a:pt x="0" y="0"/>
                </a:moveTo>
                <a:lnTo>
                  <a:pt x="928687" y="0"/>
                </a:lnTo>
                <a:lnTo>
                  <a:pt x="928687" y="914400"/>
                </a:lnTo>
                <a:lnTo>
                  <a:pt x="0" y="1638300"/>
                </a:lnTo>
                <a:lnTo>
                  <a:pt x="0" y="0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nl-NL" b="1" spc="5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Vrije vorm 7"/>
          <p:cNvSpPr/>
          <p:nvPr/>
        </p:nvSpPr>
        <p:spPr>
          <a:xfrm>
            <a:off x="8057633" y="3852863"/>
            <a:ext cx="475321" cy="890815"/>
          </a:xfrm>
          <a:custGeom>
            <a:avLst/>
            <a:gdLst>
              <a:gd name="connsiteX0" fmla="*/ 4763 w 461963"/>
              <a:gd name="connsiteY0" fmla="*/ 838200 h 838200"/>
              <a:gd name="connsiteX1" fmla="*/ 0 w 461963"/>
              <a:gd name="connsiteY1" fmla="*/ 0 h 838200"/>
              <a:gd name="connsiteX2" fmla="*/ 461963 w 461963"/>
              <a:gd name="connsiteY2" fmla="*/ 447675 h 838200"/>
              <a:gd name="connsiteX3" fmla="*/ 4763 w 461963"/>
              <a:gd name="connsiteY3" fmla="*/ 83820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1963" h="838200">
                <a:moveTo>
                  <a:pt x="4763" y="838200"/>
                </a:moveTo>
                <a:cubicBezTo>
                  <a:pt x="3175" y="558800"/>
                  <a:pt x="1588" y="279400"/>
                  <a:pt x="0" y="0"/>
                </a:cubicBezTo>
                <a:lnTo>
                  <a:pt x="461963" y="447675"/>
                </a:lnTo>
                <a:lnTo>
                  <a:pt x="4763" y="838200"/>
                </a:lnTo>
                <a:close/>
              </a:path>
            </a:pathLst>
          </a:custGeom>
          <a:ln w="28575"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8" name="Rechthoekige driehoek 47"/>
          <p:cNvSpPr/>
          <p:nvPr/>
        </p:nvSpPr>
        <p:spPr>
          <a:xfrm>
            <a:off x="7135287" y="2962386"/>
            <a:ext cx="922345" cy="890816"/>
          </a:xfrm>
          <a:prstGeom prst="rtTriangle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nl-NL" b="1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Pareto</a:t>
            </a:r>
            <a:r>
              <a:rPr lang="nl-NL" dirty="0" smtClean="0"/>
              <a:t>-optimaal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767408" y="1287644"/>
            <a:ext cx="10866466" cy="1283705"/>
          </a:xfrm>
        </p:spPr>
        <p:txBody>
          <a:bodyPr>
            <a:normAutofit fontScale="92500" lnSpcReduction="10000"/>
          </a:bodyPr>
          <a:lstStyle/>
          <a:p>
            <a:pPr marL="2151063" indent="-2151063">
              <a:buNone/>
            </a:pPr>
            <a:r>
              <a:rPr lang="nl-NL" sz="2400" b="1" dirty="0" err="1"/>
              <a:t>Pareto</a:t>
            </a:r>
            <a:r>
              <a:rPr lang="nl-NL" sz="2400" b="1" dirty="0"/>
              <a:t>-optimaal: de som van consumenten- en </a:t>
            </a:r>
            <a:r>
              <a:rPr lang="nl-NL" sz="2400" b="1" dirty="0" err="1"/>
              <a:t>producentensuplus</a:t>
            </a:r>
            <a:r>
              <a:rPr lang="nl-NL" sz="2400" b="1" dirty="0"/>
              <a:t> is maximaal</a:t>
            </a:r>
          </a:p>
          <a:p>
            <a:pPr marL="0" indent="0">
              <a:buNone/>
            </a:pPr>
            <a:r>
              <a:rPr lang="nl-NL" sz="2400" dirty="0"/>
              <a:t>D.w.z. dat niemand zijn positie kan verbeteren zonder dat dit ten koste gaat van de ander.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767408" y="3014172"/>
            <a:ext cx="4038600" cy="7873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400" dirty="0"/>
              <a:t>Bij perfect werkende markten is de uitkomst </a:t>
            </a:r>
            <a:r>
              <a:rPr lang="nl-NL" sz="2400" dirty="0" err="1"/>
              <a:t>pareto</a:t>
            </a:r>
            <a:r>
              <a:rPr lang="nl-NL" sz="2400" dirty="0"/>
              <a:t>-efficiënt</a:t>
            </a:r>
            <a:r>
              <a:rPr lang="nl-NL" sz="2400" dirty="0" smtClean="0"/>
              <a:t>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2" name="Ovaal 41"/>
          <p:cNvSpPr/>
          <p:nvPr/>
        </p:nvSpPr>
        <p:spPr>
          <a:xfrm>
            <a:off x="8007108" y="3800644"/>
            <a:ext cx="105116" cy="10511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7" name="Tijdelijke aanduiding voor inhoud 3"/>
          <p:cNvSpPr txBox="1">
            <a:spLocks/>
          </p:cNvSpPr>
          <p:nvPr/>
        </p:nvSpPr>
        <p:spPr>
          <a:xfrm>
            <a:off x="767408" y="4296272"/>
            <a:ext cx="4896544" cy="1510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200" dirty="0">
                <a:solidFill>
                  <a:schemeClr val="bg1"/>
                </a:solidFill>
              </a:rPr>
              <a:t>Een hogere prijs….</a:t>
            </a:r>
          </a:p>
          <a:p>
            <a:pPr marL="0" indent="0">
              <a:buNone/>
            </a:pPr>
            <a:r>
              <a:rPr lang="nl-NL" sz="2200" dirty="0">
                <a:solidFill>
                  <a:schemeClr val="bg1"/>
                </a:solidFill>
              </a:rPr>
              <a:t>gaat ten koste van het totale surplus</a:t>
            </a:r>
          </a:p>
          <a:p>
            <a:pPr marL="0" indent="0">
              <a:buNone/>
            </a:pPr>
            <a:r>
              <a:rPr lang="nl-NL" sz="1800" dirty="0">
                <a:solidFill>
                  <a:schemeClr val="bg1"/>
                </a:solidFill>
              </a:rPr>
              <a:t>(evenals een lagere prijs)</a:t>
            </a: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7117760" y="3853202"/>
            <a:ext cx="902996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V="1">
            <a:off x="8057632" y="3905760"/>
            <a:ext cx="0" cy="21875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10022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7" presetClass="emph" presetSubtype="0" repeatCount="5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3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8" grpId="1" animBg="1"/>
      <p:bldP spid="48" grpId="0" animBg="1"/>
      <p:bldP spid="3" grpId="0" uiExpand="1" build="p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Pareto</a:t>
            </a:r>
            <a:r>
              <a:rPr lang="nl-NL" dirty="0" smtClean="0"/>
              <a:t>-efficiënt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Wanneer een uitkomst </a:t>
            </a:r>
            <a:r>
              <a:rPr lang="nl-NL" dirty="0" err="1" smtClean="0"/>
              <a:t>Pareto</a:t>
            </a:r>
            <a:r>
              <a:rPr lang="nl-NL" dirty="0" smtClean="0"/>
              <a:t>-efficiënt is, 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vereist dat perfect werkende markten (en die zijn er niet/nauwelijks)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wil dat niet zeggen dat het ‘rechtvaardig’ is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wordt er geen rekening gehouden met externe effecten</a:t>
            </a:r>
          </a:p>
          <a:p>
            <a:pPr>
              <a:buFont typeface="Wingdings" pitchFamily="2" charset="2"/>
              <a:buChar char="Ø"/>
            </a:pPr>
            <a:r>
              <a:rPr lang="nl-NL" dirty="0"/>
              <a:t>komen geen collectieve goederen tot stand</a:t>
            </a:r>
          </a:p>
          <a:p>
            <a:pPr>
              <a:buFont typeface="Wingdings" pitchFamily="2" charset="2"/>
              <a:buChar char="Ø"/>
            </a:pPr>
            <a:endParaRPr lang="nl-NL" sz="2800" dirty="0"/>
          </a:p>
          <a:p>
            <a:pPr marL="0" indent="0">
              <a:buNone/>
            </a:pPr>
            <a:r>
              <a:rPr lang="nl-NL" dirty="0" smtClean="0"/>
              <a:t>Er zijn dus situaties waarbij je bewust </a:t>
            </a:r>
            <a:r>
              <a:rPr lang="nl-NL" dirty="0" err="1" smtClean="0"/>
              <a:t>níet</a:t>
            </a:r>
            <a:r>
              <a:rPr lang="nl-NL" dirty="0" smtClean="0"/>
              <a:t> streeft naar een </a:t>
            </a:r>
            <a:r>
              <a:rPr lang="nl-NL" dirty="0" err="1" smtClean="0"/>
              <a:t>Pareto</a:t>
            </a:r>
            <a:r>
              <a:rPr lang="nl-NL" dirty="0" smtClean="0"/>
              <a:t>-efficiënte uitkomst.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56725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theme1.xml><?xml version="1.0" encoding="utf-8"?>
<a:theme xmlns:a="http://schemas.openxmlformats.org/drawingml/2006/main" name="Economielokaal vwo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angepast 1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" id="{98126E13-F554-43D2-A79C-5E6A3D2A1EDB}" vid="{498362B2-93F2-4A50-9E9B-2519364EE9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</Template>
  <TotalTime>13767</TotalTime>
  <Words>601</Words>
  <Application>Microsoft Office PowerPoint</Application>
  <PresentationFormat>Breedbeeld</PresentationFormat>
  <Paragraphs>215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2" baseType="lpstr">
      <vt:lpstr>Arial</vt:lpstr>
      <vt:lpstr>Cambria Math</vt:lpstr>
      <vt:lpstr>Century Gothic</vt:lpstr>
      <vt:lpstr>Courier New</vt:lpstr>
      <vt:lpstr>Wingdings</vt:lpstr>
      <vt:lpstr>Wingdings 3</vt:lpstr>
      <vt:lpstr>Economielokaal vwo</vt:lpstr>
      <vt:lpstr>Welvaartsverlies</vt:lpstr>
      <vt:lpstr>Begrippen - consumenten</vt:lpstr>
      <vt:lpstr>Consumentensurplus</vt:lpstr>
      <vt:lpstr>Verwerkingsopgave</vt:lpstr>
      <vt:lpstr>Begrippen - producenten</vt:lpstr>
      <vt:lpstr>Producentensurplus</vt:lpstr>
      <vt:lpstr>Verwerkingsopgave</vt:lpstr>
      <vt:lpstr>Pareto-optimaal</vt:lpstr>
      <vt:lpstr>Pareto-efficiënt</vt:lpstr>
      <vt:lpstr>Monopolist - Volkomen Concurrentie</vt:lpstr>
      <vt:lpstr>Surplus bij een monopolist</vt:lpstr>
      <vt:lpstr>Surplussen bij Volkomen Conc.</vt:lpstr>
      <vt:lpstr>Vergelijking Monopolie - VC</vt:lpstr>
      <vt:lpstr>Praktijk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Consumentensurplus</dc:title>
  <dc:creator>Paul</dc:creator>
  <cp:lastModifiedBy>Paul Bloemers</cp:lastModifiedBy>
  <cp:revision>61</cp:revision>
  <dcterms:created xsi:type="dcterms:W3CDTF">2011-11-07T19:45:01Z</dcterms:created>
  <dcterms:modified xsi:type="dcterms:W3CDTF">2018-11-21T14:16:25Z</dcterms:modified>
</cp:coreProperties>
</file>