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20"/>
  </p:notesMasterIdLst>
  <p:sldIdLst>
    <p:sldId id="256" r:id="rId2"/>
    <p:sldId id="257" r:id="rId3"/>
    <p:sldId id="275" r:id="rId4"/>
    <p:sldId id="286" r:id="rId5"/>
    <p:sldId id="287" r:id="rId6"/>
    <p:sldId id="288" r:id="rId7"/>
    <p:sldId id="290" r:id="rId8"/>
    <p:sldId id="289" r:id="rId9"/>
    <p:sldId id="270" r:id="rId10"/>
    <p:sldId id="282" r:id="rId11"/>
    <p:sldId id="291" r:id="rId12"/>
    <p:sldId id="292" r:id="rId13"/>
    <p:sldId id="293" r:id="rId14"/>
    <p:sldId id="295" r:id="rId15"/>
    <p:sldId id="301" r:id="rId16"/>
    <p:sldId id="302" r:id="rId17"/>
    <p:sldId id="300" r:id="rId18"/>
    <p:sldId id="294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  <a:srgbClr val="F79146"/>
    <a:srgbClr val="A3B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1" d="100"/>
          <a:sy n="111" d="100"/>
        </p:scale>
        <p:origin x="4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694C8-F87A-4BF9-851B-D886FED56170}" type="datetimeFigureOut">
              <a:rPr lang="nl-NL" smtClean="0"/>
              <a:t>20-11-2018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FFA1D-1994-4760-B04B-0ADF9D0407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5452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FFA1D-1994-4760-B04B-0ADF9D0407B7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3495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 rot="5400000" flipV="1">
            <a:off x="-870919" y="5562000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3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8" name="Rechthoek 7"/>
          <p:cNvSpPr/>
          <p:nvPr/>
        </p:nvSpPr>
        <p:spPr>
          <a:xfrm rot="5400000" flipV="1">
            <a:off x="-909463" y="4936696"/>
            <a:ext cx="3636000" cy="216000"/>
          </a:xfrm>
          <a:prstGeom prst="rect">
            <a:avLst/>
          </a:prstGeom>
          <a:gradFill flip="none" rotWithShape="0">
            <a:gsLst>
              <a:gs pos="15646">
                <a:srgbClr val="F5FAF4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9" name="Rechthoek 8"/>
          <p:cNvSpPr/>
          <p:nvPr/>
        </p:nvSpPr>
        <p:spPr>
          <a:xfrm rot="5400000" flipV="1">
            <a:off x="54599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0" name="Rechthoek 9"/>
          <p:cNvSpPr/>
          <p:nvPr/>
        </p:nvSpPr>
        <p:spPr>
          <a:xfrm rot="5400000" flipV="1">
            <a:off x="1011451" y="5674696"/>
            <a:ext cx="216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1" name="Rechthoek 10"/>
          <p:cNvSpPr/>
          <p:nvPr/>
        </p:nvSpPr>
        <p:spPr>
          <a:xfrm rot="5400000" flipV="1">
            <a:off x="2142907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BF5E9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2" name="Rechthoek 11"/>
          <p:cNvSpPr/>
          <p:nvPr/>
        </p:nvSpPr>
        <p:spPr>
          <a:xfrm rot="5400000" flipV="1">
            <a:off x="2320363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3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3" name="Rechthoek 12"/>
          <p:cNvSpPr/>
          <p:nvPr/>
        </p:nvSpPr>
        <p:spPr>
          <a:xfrm rot="5400000" flipV="1">
            <a:off x="2767819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4" name="Rechthoek 13"/>
          <p:cNvSpPr/>
          <p:nvPr/>
        </p:nvSpPr>
        <p:spPr>
          <a:xfrm rot="5400000" flipV="1">
            <a:off x="350327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5" name="Rechthoek 14"/>
          <p:cNvSpPr/>
          <p:nvPr/>
        </p:nvSpPr>
        <p:spPr>
          <a:xfrm rot="5400000" flipV="1">
            <a:off x="3788731" y="5494696"/>
            <a:ext cx="252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6" name="Rechthoek 15"/>
          <p:cNvSpPr/>
          <p:nvPr/>
        </p:nvSpPr>
        <p:spPr>
          <a:xfrm rot="5400000" flipV="1">
            <a:off x="4452187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7" name="Rechthoek 16"/>
          <p:cNvSpPr/>
          <p:nvPr/>
        </p:nvSpPr>
        <p:spPr>
          <a:xfrm rot="5400000" flipV="1">
            <a:off x="5043643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81000">
                <a:srgbClr val="52893F"/>
              </a:gs>
              <a:gs pos="37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3" name="Rechthoek 42"/>
          <p:cNvSpPr/>
          <p:nvPr/>
        </p:nvSpPr>
        <p:spPr>
          <a:xfrm rot="16200000" flipH="1" flipV="1">
            <a:off x="8648923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4" name="Rechthoek 43"/>
          <p:cNvSpPr/>
          <p:nvPr/>
        </p:nvSpPr>
        <p:spPr>
          <a:xfrm rot="16200000" flipH="1" flipV="1">
            <a:off x="7643467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5000">
                <a:srgbClr val="52893F"/>
              </a:gs>
              <a:gs pos="4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5" name="Rechthoek 44"/>
          <p:cNvSpPr/>
          <p:nvPr/>
        </p:nvSpPr>
        <p:spPr>
          <a:xfrm rot="16200000" flipH="1" flipV="1">
            <a:off x="6908011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6" name="Rechthoek 45"/>
          <p:cNvSpPr/>
          <p:nvPr/>
        </p:nvSpPr>
        <p:spPr>
          <a:xfrm rot="16200000" flipH="1" flipV="1">
            <a:off x="646055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7" name="Rechthoek 46"/>
          <p:cNvSpPr/>
          <p:nvPr/>
        </p:nvSpPr>
        <p:spPr>
          <a:xfrm rot="16200000" flipH="1" flipV="1">
            <a:off x="5131097" y="5062696"/>
            <a:ext cx="3384000" cy="216000"/>
          </a:xfrm>
          <a:prstGeom prst="rect">
            <a:avLst/>
          </a:prstGeom>
          <a:gradFill flip="none" rotWithShape="0">
            <a:gsLst>
              <a:gs pos="15646">
                <a:srgbClr val="F5FAF4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8" name="Rechthoek 47"/>
          <p:cNvSpPr/>
          <p:nvPr/>
        </p:nvSpPr>
        <p:spPr>
          <a:xfrm rot="16200000" flipH="1" flipV="1">
            <a:off x="941783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9" name="Rechthoek 48"/>
          <p:cNvSpPr/>
          <p:nvPr/>
        </p:nvSpPr>
        <p:spPr>
          <a:xfrm rot="16200000" flipH="1" flipV="1">
            <a:off x="8252298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3" name="Rechthoek 52"/>
          <p:cNvSpPr/>
          <p:nvPr/>
        </p:nvSpPr>
        <p:spPr>
          <a:xfrm rot="16200000" flipH="1" flipV="1">
            <a:off x="10423291" y="621234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5" name="Rechthoek 54"/>
          <p:cNvSpPr/>
          <p:nvPr/>
        </p:nvSpPr>
        <p:spPr>
          <a:xfrm rot="16200000" flipH="1" flipV="1">
            <a:off x="10026674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1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561" y="2728851"/>
            <a:ext cx="8460991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1">
                    <a:lumMod val="65000"/>
                    <a:lumOff val="3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61" name="Vrije vorm 60"/>
          <p:cNvSpPr/>
          <p:nvPr/>
        </p:nvSpPr>
        <p:spPr>
          <a:xfrm rot="10800000">
            <a:off x="24883" y="4221000"/>
            <a:ext cx="11834327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559" y="406652"/>
            <a:ext cx="9248288" cy="2062065"/>
          </a:xfrm>
        </p:spPr>
        <p:txBody>
          <a:bodyPr anchor="b">
            <a:normAutofit/>
          </a:bodyPr>
          <a:lstStyle>
            <a:lvl1pPr algn="l">
              <a:defRPr sz="3600" b="1">
                <a:effectLst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pic>
        <p:nvPicPr>
          <p:cNvPr id="25" name="Afbeelding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08" y="402039"/>
            <a:ext cx="2082299" cy="82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60541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4" y="5314950"/>
            <a:ext cx="9745663" cy="1011600"/>
          </a:xfrm>
        </p:spPr>
        <p:txBody>
          <a:bodyPr anchor="b">
            <a:normAutofit/>
          </a:bodyPr>
          <a:lstStyle>
            <a:lvl1pPr algn="l">
              <a:defRPr sz="1800" b="1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684213" y="540623"/>
            <a:ext cx="9402763" cy="4707655"/>
          </a:xfrm>
        </p:spPr>
        <p:txBody>
          <a:bodyPr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484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 rot="5400000" flipV="1">
            <a:off x="-870919" y="5562000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3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8" name="Rechthoek 7"/>
          <p:cNvSpPr/>
          <p:nvPr/>
        </p:nvSpPr>
        <p:spPr>
          <a:xfrm rot="5400000" flipV="1">
            <a:off x="-909463" y="4936696"/>
            <a:ext cx="3636000" cy="216000"/>
          </a:xfrm>
          <a:prstGeom prst="rect">
            <a:avLst/>
          </a:prstGeom>
          <a:gradFill flip="none" rotWithShape="0">
            <a:gsLst>
              <a:gs pos="15646">
                <a:srgbClr val="F5FAF4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9" name="Rechthoek 8"/>
          <p:cNvSpPr/>
          <p:nvPr/>
        </p:nvSpPr>
        <p:spPr>
          <a:xfrm rot="5400000" flipV="1">
            <a:off x="54599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0" name="Rechthoek 9"/>
          <p:cNvSpPr/>
          <p:nvPr/>
        </p:nvSpPr>
        <p:spPr>
          <a:xfrm rot="5400000" flipV="1">
            <a:off x="1011451" y="5674696"/>
            <a:ext cx="216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1" name="Rechthoek 10"/>
          <p:cNvSpPr/>
          <p:nvPr/>
        </p:nvSpPr>
        <p:spPr>
          <a:xfrm rot="5400000" flipV="1">
            <a:off x="2142907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BF5E9"/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2" name="Rechthoek 11"/>
          <p:cNvSpPr/>
          <p:nvPr/>
        </p:nvSpPr>
        <p:spPr>
          <a:xfrm rot="5400000" flipV="1">
            <a:off x="2320363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3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3" name="Rechthoek 12"/>
          <p:cNvSpPr/>
          <p:nvPr/>
        </p:nvSpPr>
        <p:spPr>
          <a:xfrm rot="5400000" flipV="1">
            <a:off x="2767819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4" name="Rechthoek 13"/>
          <p:cNvSpPr/>
          <p:nvPr/>
        </p:nvSpPr>
        <p:spPr>
          <a:xfrm rot="5400000" flipV="1">
            <a:off x="350327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5" name="Rechthoek 14"/>
          <p:cNvSpPr/>
          <p:nvPr/>
        </p:nvSpPr>
        <p:spPr>
          <a:xfrm rot="5400000" flipV="1">
            <a:off x="3788731" y="5494696"/>
            <a:ext cx="252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6" name="Rechthoek 15"/>
          <p:cNvSpPr/>
          <p:nvPr/>
        </p:nvSpPr>
        <p:spPr>
          <a:xfrm rot="5400000" flipV="1">
            <a:off x="4452187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17" name="Rechthoek 16"/>
          <p:cNvSpPr/>
          <p:nvPr/>
        </p:nvSpPr>
        <p:spPr>
          <a:xfrm rot="5400000" flipV="1">
            <a:off x="5043643" y="5566696"/>
            <a:ext cx="237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81000">
                <a:srgbClr val="52893F"/>
              </a:gs>
              <a:gs pos="37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3" name="Rechthoek 42"/>
          <p:cNvSpPr/>
          <p:nvPr/>
        </p:nvSpPr>
        <p:spPr>
          <a:xfrm rot="16200000" flipH="1" flipV="1">
            <a:off x="8648923" y="621469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4" name="Rechthoek 43"/>
          <p:cNvSpPr/>
          <p:nvPr/>
        </p:nvSpPr>
        <p:spPr>
          <a:xfrm rot="16200000" flipH="1" flipV="1">
            <a:off x="7643467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5000">
                <a:srgbClr val="52893F"/>
              </a:gs>
              <a:gs pos="46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5" name="Rechthoek 44"/>
          <p:cNvSpPr/>
          <p:nvPr/>
        </p:nvSpPr>
        <p:spPr>
          <a:xfrm rot="16200000" flipH="1" flipV="1">
            <a:off x="6908011" y="5656696"/>
            <a:ext cx="2196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6" name="Rechthoek 45"/>
          <p:cNvSpPr/>
          <p:nvPr/>
        </p:nvSpPr>
        <p:spPr>
          <a:xfrm rot="16200000" flipH="1" flipV="1">
            <a:off x="646055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7" name="Rechthoek 46"/>
          <p:cNvSpPr/>
          <p:nvPr/>
        </p:nvSpPr>
        <p:spPr>
          <a:xfrm rot="16200000" flipH="1" flipV="1">
            <a:off x="5131097" y="5062696"/>
            <a:ext cx="3384000" cy="216000"/>
          </a:xfrm>
          <a:prstGeom prst="rect">
            <a:avLst/>
          </a:prstGeom>
          <a:gradFill flip="none" rotWithShape="0">
            <a:gsLst>
              <a:gs pos="15646">
                <a:srgbClr val="F5FAF4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8" name="Rechthoek 47"/>
          <p:cNvSpPr/>
          <p:nvPr/>
        </p:nvSpPr>
        <p:spPr>
          <a:xfrm rot="16200000" flipH="1" flipV="1">
            <a:off x="9417835" y="5800696"/>
            <a:ext cx="1908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49" name="Rechthoek 48"/>
          <p:cNvSpPr/>
          <p:nvPr/>
        </p:nvSpPr>
        <p:spPr>
          <a:xfrm rot="16200000" flipH="1" flipV="1">
            <a:off x="8252298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3" name="Rechthoek 52"/>
          <p:cNvSpPr/>
          <p:nvPr/>
        </p:nvSpPr>
        <p:spPr>
          <a:xfrm rot="16200000" flipH="1" flipV="1">
            <a:off x="10423291" y="6212346"/>
            <a:ext cx="1080000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90000">
                <a:srgbClr val="52893F"/>
              </a:gs>
              <a:gs pos="54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55" name="Rechthoek 54"/>
          <p:cNvSpPr/>
          <p:nvPr/>
        </p:nvSpPr>
        <p:spPr>
          <a:xfrm rot="16200000" flipH="1" flipV="1">
            <a:off x="10026674" y="5226613"/>
            <a:ext cx="3056165" cy="216000"/>
          </a:xfrm>
          <a:prstGeom prst="rect">
            <a:avLst/>
          </a:prstGeom>
          <a:gradFill flip="none" rotWithShape="0">
            <a:gsLst>
              <a:gs pos="15646">
                <a:srgbClr val="E7EEF6">
                  <a:alpha val="50000"/>
                </a:srgbClr>
              </a:gs>
              <a:gs pos="79000">
                <a:srgbClr val="52893F"/>
              </a:gs>
              <a:gs pos="41000">
                <a:srgbClr val="C4DFB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lvl="0" algn="ctr"/>
            <a:endParaRPr lang="nl-NL" sz="900" dirty="0"/>
          </a:p>
        </p:txBody>
      </p:sp>
      <p:sp>
        <p:nvSpPr>
          <p:cNvPr id="61" name="Vrije vorm 60"/>
          <p:cNvSpPr/>
          <p:nvPr/>
        </p:nvSpPr>
        <p:spPr>
          <a:xfrm rot="10800000">
            <a:off x="24883" y="4221000"/>
            <a:ext cx="11834327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4" name="Tekstvak 3"/>
          <p:cNvSpPr txBox="1"/>
          <p:nvPr/>
        </p:nvSpPr>
        <p:spPr>
          <a:xfrm>
            <a:off x="1016539" y="2757744"/>
            <a:ext cx="80643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700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voor een stijgende lijn!</a:t>
            </a:r>
            <a:endParaRPr lang="en-US" sz="2700" dirty="0" smtClean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1016539" y="1783703"/>
            <a:ext cx="806438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700" b="1" dirty="0" smtClean="0">
                <a:solidFill>
                  <a:schemeClr val="bg1"/>
                </a:solidFill>
              </a:rPr>
              <a:t>Economielokaal.nl</a:t>
            </a:r>
            <a:endParaRPr lang="en-US" sz="27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49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6388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456893"/>
            <a:ext cx="9174163" cy="81153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4" y="1607419"/>
            <a:ext cx="10460039" cy="4698131"/>
          </a:xfrm>
        </p:spPr>
        <p:txBody>
          <a:bodyPr anchor="t"/>
          <a:lstStyle>
            <a:lvl1pPr marL="265113" indent="-265113">
              <a:defRPr/>
            </a:lvl1pPr>
            <a:lvl2pPr marL="538163" indent="-280988">
              <a:defRPr/>
            </a:lvl2pPr>
            <a:lvl3pPr marL="717550" indent="-203200">
              <a:defRPr/>
            </a:lvl3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31056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5610228"/>
            <a:ext cx="8534400" cy="879475"/>
          </a:xfrm>
        </p:spPr>
        <p:txBody>
          <a:bodyPr anchor="t">
            <a:normAutofit/>
          </a:bodyPr>
          <a:lstStyle>
            <a:lvl1pPr marL="0" indent="0" algn="l">
              <a:buNone/>
              <a:defRPr sz="1013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684213" y="540623"/>
            <a:ext cx="9402763" cy="4707655"/>
          </a:xfrm>
        </p:spPr>
        <p:txBody>
          <a:bodyPr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015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4" y="1619250"/>
            <a:ext cx="4937655" cy="4705350"/>
          </a:xfrm>
        </p:spPr>
        <p:txBody>
          <a:bodyPr>
            <a:normAutofit/>
          </a:bodyPr>
          <a:lstStyle>
            <a:lvl1pPr marL="265113" indent="-265113">
              <a:defRPr/>
            </a:lvl1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5" y="1619254"/>
            <a:ext cx="4934479" cy="4705349"/>
          </a:xfrm>
        </p:spPr>
        <p:txBody>
          <a:bodyPr>
            <a:normAutofit/>
          </a:bodyPr>
          <a:lstStyle>
            <a:lvl1pPr marL="160735" indent="-160735">
              <a:defRPr lang="nl-NL" sz="2400" kern="1200" cap="none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65113" lvl="0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Tekststijl van het model bewerken</a:t>
            </a:r>
          </a:p>
          <a:p>
            <a:pPr marL="265113" lvl="1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Tweede niveau</a:t>
            </a:r>
          </a:p>
          <a:p>
            <a:pPr marL="265113" lvl="2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Derde niveau</a:t>
            </a:r>
          </a:p>
          <a:p>
            <a:pPr marL="265113" lvl="3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Vierde niveau</a:t>
            </a:r>
          </a:p>
          <a:p>
            <a:pPr marL="265113" lvl="4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55863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 met 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4" y="2059536"/>
            <a:ext cx="4937655" cy="4265064"/>
          </a:xfrm>
        </p:spPr>
        <p:txBody>
          <a:bodyPr>
            <a:normAutofit/>
          </a:bodyPr>
          <a:lstStyle>
            <a:lvl1pPr marL="265113" indent="-265113">
              <a:defRPr/>
            </a:lvl1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5" y="2059540"/>
            <a:ext cx="4934479" cy="4265063"/>
          </a:xfrm>
        </p:spPr>
        <p:txBody>
          <a:bodyPr>
            <a:normAutofit/>
          </a:bodyPr>
          <a:lstStyle>
            <a:lvl1pPr marL="160735" indent="-160735">
              <a:defRPr lang="nl-NL" sz="2400" kern="1200" cap="none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65113" lvl="0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Tekststijl van het model bewerken</a:t>
            </a:r>
          </a:p>
          <a:p>
            <a:pPr marL="265113" lvl="1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Tweede niveau</a:t>
            </a:r>
          </a:p>
          <a:p>
            <a:pPr marL="265113" lvl="2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Derde niveau</a:t>
            </a:r>
          </a:p>
          <a:p>
            <a:pPr marL="265113" lvl="3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Vierde niveau</a:t>
            </a:r>
          </a:p>
          <a:p>
            <a:pPr marL="265113" lvl="4" indent="-265113" algn="l" defTabSz="257175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bg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4214" y="1623701"/>
            <a:ext cx="4937655" cy="367469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257175" rtl="0" eaLnBrk="1" latinLnBrk="0" hangingPunct="1">
              <a:spcBef>
                <a:spcPct val="0"/>
              </a:spcBef>
              <a:buNone/>
              <a:defRPr sz="3200" b="1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sz="2000" dirty="0" smtClean="0"/>
              <a:t>Klik om de stijl te bewerken</a:t>
            </a:r>
            <a:endParaRPr lang="en-US" sz="2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804959" y="1623700"/>
            <a:ext cx="4937655" cy="367469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257175" rtl="0" eaLnBrk="1" latinLnBrk="0" hangingPunct="1">
              <a:spcBef>
                <a:spcPct val="0"/>
              </a:spcBef>
              <a:buNone/>
              <a:defRPr sz="3200" b="1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NL" sz="2000" dirty="0" smtClean="0"/>
              <a:t>Klik om de stijl te bewerken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1209100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79831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022213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4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019320" y="1447800"/>
            <a:ext cx="4361301" cy="1143000"/>
          </a:xfrm>
        </p:spPr>
        <p:txBody>
          <a:bodyPr anchor="b">
            <a:normAutofit/>
          </a:bodyPr>
          <a:lstStyle>
            <a:lvl1pPr algn="l">
              <a:defRPr sz="1575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7019925" y="2777067"/>
            <a:ext cx="4362451" cy="2048933"/>
          </a:xfrm>
        </p:spPr>
        <p:txBody>
          <a:bodyPr anchor="t">
            <a:normAutofit/>
          </a:bodyPr>
          <a:lstStyle>
            <a:lvl1pPr marL="0" indent="0">
              <a:buNone/>
              <a:defRPr sz="1013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24550052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1575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4" y="914400"/>
            <a:ext cx="3280975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900"/>
            </a:lvl1pPr>
            <a:lvl2pPr marL="257175" indent="0">
              <a:buNone/>
              <a:defRPr sz="900"/>
            </a:lvl2pPr>
            <a:lvl3pPr marL="514350" indent="0">
              <a:buNone/>
              <a:defRPr sz="900"/>
            </a:lvl3pPr>
            <a:lvl4pPr marL="771525" indent="0">
              <a:buNone/>
              <a:defRPr sz="900"/>
            </a:lvl4pPr>
            <a:lvl5pPr marL="1028700" indent="0">
              <a:buNone/>
              <a:defRPr sz="900"/>
            </a:lvl5pPr>
            <a:lvl6pPr marL="1285875" indent="0">
              <a:buNone/>
              <a:defRPr sz="900"/>
            </a:lvl6pPr>
            <a:lvl7pPr marL="1543050" indent="0">
              <a:buNone/>
              <a:defRPr sz="900"/>
            </a:lvl7pPr>
            <a:lvl8pPr marL="1800225" indent="0">
              <a:buNone/>
              <a:defRPr sz="900"/>
            </a:lvl8pPr>
            <a:lvl9pPr marL="2057400" indent="0">
              <a:buNone/>
              <a:defRPr sz="9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4" y="2777067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013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77633144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170">
              <a:srgbClr val="FCFDFE"/>
            </a:gs>
            <a:gs pos="30000">
              <a:srgbClr val="D4E1EE"/>
            </a:gs>
            <a:gs pos="18000">
              <a:srgbClr val="A5C0DB"/>
            </a:gs>
            <a:gs pos="0">
              <a:srgbClr val="4C7FB4"/>
            </a:gs>
            <a:gs pos="50000">
              <a:schemeClr val="tx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4" y="456893"/>
            <a:ext cx="9164639" cy="81153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4" y="1607423"/>
            <a:ext cx="10450513" cy="43964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  <p:pic>
        <p:nvPicPr>
          <p:cNvPr id="38" name="Afbeelding 3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685" y="352118"/>
            <a:ext cx="1258719" cy="811533"/>
          </a:xfrm>
          <a:prstGeom prst="rect">
            <a:avLst/>
          </a:prstGeom>
        </p:spPr>
      </p:pic>
      <p:sp>
        <p:nvSpPr>
          <p:cNvPr id="25" name="Rechthoek 24"/>
          <p:cNvSpPr/>
          <p:nvPr/>
        </p:nvSpPr>
        <p:spPr>
          <a:xfrm rot="5400000">
            <a:off x="10085480" y="4745550"/>
            <a:ext cx="3959278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900" dirty="0" smtClean="0"/>
              <a:t>www.economielokaal.nl</a:t>
            </a:r>
            <a:endParaRPr lang="nl-NL" sz="900" dirty="0"/>
          </a:p>
        </p:txBody>
      </p:sp>
      <p:sp>
        <p:nvSpPr>
          <p:cNvPr id="26" name="Rechthoek 25"/>
          <p:cNvSpPr/>
          <p:nvPr/>
        </p:nvSpPr>
        <p:spPr>
          <a:xfrm>
            <a:off x="10813257" y="-2"/>
            <a:ext cx="1368491" cy="180000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900" b="1" dirty="0" smtClean="0"/>
              <a:t>vwo</a:t>
            </a:r>
            <a:endParaRPr lang="nl-NL" sz="675" b="1" dirty="0"/>
          </a:p>
        </p:txBody>
      </p:sp>
      <p:sp>
        <p:nvSpPr>
          <p:cNvPr id="27" name="Rechthoek 26"/>
          <p:cNvSpPr/>
          <p:nvPr/>
        </p:nvSpPr>
        <p:spPr>
          <a:xfrm>
            <a:off x="9218613" y="-2"/>
            <a:ext cx="1368491" cy="180000"/>
          </a:xfrm>
          <a:prstGeom prst="rect">
            <a:avLst/>
          </a:prstGeom>
          <a:solidFill>
            <a:srgbClr val="CA4F22"/>
          </a:solidFill>
          <a:ln>
            <a:solidFill>
              <a:srgbClr val="CA4F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800" dirty="0" smtClean="0"/>
              <a:t>havo</a:t>
            </a:r>
            <a:endParaRPr lang="nl-NL" sz="800" dirty="0"/>
          </a:p>
        </p:txBody>
      </p:sp>
      <p:sp>
        <p:nvSpPr>
          <p:cNvPr id="28" name="Rechthoek 27"/>
          <p:cNvSpPr/>
          <p:nvPr/>
        </p:nvSpPr>
        <p:spPr>
          <a:xfrm>
            <a:off x="7623965" y="1933"/>
            <a:ext cx="1368491" cy="180000"/>
          </a:xfrm>
          <a:prstGeom prst="rect">
            <a:avLst/>
          </a:prstGeom>
          <a:solidFill>
            <a:srgbClr val="52893F"/>
          </a:solidFill>
          <a:ln>
            <a:solidFill>
              <a:srgbClr val="5289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r>
              <a:rPr lang="nl-NL" sz="800" dirty="0" smtClean="0"/>
              <a:t>mavo</a:t>
            </a:r>
            <a:endParaRPr lang="nl-NL" sz="675" dirty="0"/>
          </a:p>
        </p:txBody>
      </p:sp>
      <p:sp>
        <p:nvSpPr>
          <p:cNvPr id="9" name="Rechthoek 8"/>
          <p:cNvSpPr/>
          <p:nvPr/>
        </p:nvSpPr>
        <p:spPr>
          <a:xfrm rot="5400000">
            <a:off x="11777577" y="2382893"/>
            <a:ext cx="575084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1" name="Rechthoek 10"/>
          <p:cNvSpPr/>
          <p:nvPr/>
        </p:nvSpPr>
        <p:spPr>
          <a:xfrm rot="5400000">
            <a:off x="11912718" y="1864574"/>
            <a:ext cx="304802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2" name="Rechthoek 11"/>
          <p:cNvSpPr/>
          <p:nvPr/>
        </p:nvSpPr>
        <p:spPr>
          <a:xfrm rot="5400000">
            <a:off x="11974265" y="1551651"/>
            <a:ext cx="181713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3" name="Rechthoek 12"/>
          <p:cNvSpPr/>
          <p:nvPr/>
        </p:nvSpPr>
        <p:spPr>
          <a:xfrm rot="5400000">
            <a:off x="12017913" y="1341370"/>
            <a:ext cx="94415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4" name="Rechthoek 13"/>
          <p:cNvSpPr/>
          <p:nvPr/>
        </p:nvSpPr>
        <p:spPr>
          <a:xfrm rot="5400000">
            <a:off x="12042259" y="1200579"/>
            <a:ext cx="45719" cy="233265"/>
          </a:xfrm>
          <a:prstGeom prst="rect">
            <a:avLst/>
          </a:prstGeom>
          <a:solidFill>
            <a:srgbClr val="4C7FB4"/>
          </a:solidFill>
          <a:ln>
            <a:solidFill>
              <a:srgbClr val="4C7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125" rtlCol="0" anchor="ctr"/>
          <a:lstStyle/>
          <a:p>
            <a:pPr algn="ctr"/>
            <a:endParaRPr lang="nl-NL" sz="900" dirty="0"/>
          </a:p>
        </p:txBody>
      </p:sp>
      <p:sp>
        <p:nvSpPr>
          <p:cNvPr id="15" name="Vrije vorm 14"/>
          <p:cNvSpPr/>
          <p:nvPr/>
        </p:nvSpPr>
        <p:spPr>
          <a:xfrm rot="10800000">
            <a:off x="24883" y="4221000"/>
            <a:ext cx="11834327" cy="2296795"/>
          </a:xfrm>
          <a:custGeom>
            <a:avLst/>
            <a:gdLst>
              <a:gd name="connsiteX0" fmla="*/ 0 w 12073812"/>
              <a:gd name="connsiteY0" fmla="*/ 3648269 h 3648269"/>
              <a:gd name="connsiteX1" fmla="*/ 1726163 w 12073812"/>
              <a:gd name="connsiteY1" fmla="*/ 2351314 h 3648269"/>
              <a:gd name="connsiteX2" fmla="*/ 2108718 w 12073812"/>
              <a:gd name="connsiteY2" fmla="*/ 2556588 h 3648269"/>
              <a:gd name="connsiteX3" fmla="*/ 3442996 w 12073812"/>
              <a:gd name="connsiteY3" fmla="*/ 2379306 h 3648269"/>
              <a:gd name="connsiteX4" fmla="*/ 4180114 w 12073812"/>
              <a:gd name="connsiteY4" fmla="*/ 2127380 h 3648269"/>
              <a:gd name="connsiteX5" fmla="*/ 4777274 w 12073812"/>
              <a:gd name="connsiteY5" fmla="*/ 2267339 h 3648269"/>
              <a:gd name="connsiteX6" fmla="*/ 6531429 w 12073812"/>
              <a:gd name="connsiteY6" fmla="*/ 2108718 h 3648269"/>
              <a:gd name="connsiteX7" fmla="*/ 7427167 w 12073812"/>
              <a:gd name="connsiteY7" fmla="*/ 1595535 h 3648269"/>
              <a:gd name="connsiteX8" fmla="*/ 8770776 w 12073812"/>
              <a:gd name="connsiteY8" fmla="*/ 1427584 h 3648269"/>
              <a:gd name="connsiteX9" fmla="*/ 9582539 w 12073812"/>
              <a:gd name="connsiteY9" fmla="*/ 1091682 h 3648269"/>
              <a:gd name="connsiteX10" fmla="*/ 12073812 w 12073812"/>
              <a:gd name="connsiteY10" fmla="*/ 0 h 3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073812" h="3648269">
                <a:moveTo>
                  <a:pt x="0" y="3648269"/>
                </a:moveTo>
                <a:lnTo>
                  <a:pt x="1726163" y="2351314"/>
                </a:lnTo>
                <a:lnTo>
                  <a:pt x="2108718" y="2556588"/>
                </a:lnTo>
                <a:lnTo>
                  <a:pt x="3442996" y="2379306"/>
                </a:lnTo>
                <a:lnTo>
                  <a:pt x="4180114" y="2127380"/>
                </a:lnTo>
                <a:lnTo>
                  <a:pt x="4777274" y="2267339"/>
                </a:lnTo>
                <a:lnTo>
                  <a:pt x="6531429" y="2108718"/>
                </a:lnTo>
                <a:lnTo>
                  <a:pt x="7427167" y="1595535"/>
                </a:lnTo>
                <a:lnTo>
                  <a:pt x="8770776" y="1427584"/>
                </a:lnTo>
                <a:lnTo>
                  <a:pt x="9582539" y="1091682"/>
                </a:lnTo>
                <a:lnTo>
                  <a:pt x="12073812" y="0"/>
                </a:lnTo>
              </a:path>
            </a:pathLst>
          </a:custGeom>
          <a:noFill/>
          <a:ln w="47625">
            <a:solidFill>
              <a:srgbClr val="CA4F22">
                <a:alpha val="1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013"/>
          </a:p>
        </p:txBody>
      </p:sp>
      <p:sp>
        <p:nvSpPr>
          <p:cNvPr id="4" name="Tekstvak 3"/>
          <p:cNvSpPr txBox="1"/>
          <p:nvPr/>
        </p:nvSpPr>
        <p:spPr>
          <a:xfrm>
            <a:off x="11101260" y="-15793"/>
            <a:ext cx="3193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00" b="1" dirty="0" smtClean="0">
                <a:solidFill>
                  <a:schemeClr val="tx1"/>
                </a:solidFill>
              </a:rPr>
              <a:t>&gt;&gt;</a:t>
            </a:r>
            <a:endParaRPr lang="nl-NL" sz="563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4309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ransition spd="slow">
    <p:blinds/>
  </p:transition>
  <p:timing>
    <p:tnLst>
      <p:par>
        <p:cTn id="1" dur="indefinite" restart="never" nodeType="tmRoot"/>
      </p:par>
    </p:tnLst>
  </p:timing>
  <p:txStyles>
    <p:titleStyle>
      <a:lvl1pPr algn="l" defTabSz="257175" rtl="0" eaLnBrk="1" latinLnBrk="0" hangingPunct="1">
        <a:spcBef>
          <a:spcPct val="0"/>
        </a:spcBef>
        <a:buNone/>
        <a:defRPr sz="3200" b="1" kern="1200" cap="all">
          <a:ln w="3175" cmpd="sng"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69875" indent="-269875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Wingdings" panose="05000000000000000000" pitchFamily="2" charset="2"/>
        <a:buChar char="Ø"/>
        <a:defRPr sz="24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2438" indent="-195263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75085" indent="-160735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Courier New" panose="02070309020205020404" pitchFamily="49" charset="0"/>
        <a:buChar char="o"/>
        <a:defRPr sz="16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867966" indent="-96441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Wingdings" panose="05000000000000000000" pitchFamily="2" charset="2"/>
        <a:buChar char="§"/>
        <a:defRPr sz="14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89435" indent="-160735" algn="l" defTabSz="257175" rtl="0" eaLnBrk="1" latinLnBrk="0" hangingPunct="1">
        <a:spcBef>
          <a:spcPct val="20000"/>
        </a:spcBef>
        <a:spcAft>
          <a:spcPts val="338"/>
        </a:spcAft>
        <a:buClr>
          <a:schemeClr val="bg1">
            <a:lumMod val="50000"/>
            <a:lumOff val="50000"/>
          </a:schemeClr>
        </a:buClr>
        <a:buSzPct val="80000"/>
        <a:buFont typeface="Arial" panose="020B0604020202020204" pitchFamily="34" charset="0"/>
        <a:buChar char="•"/>
        <a:defRPr sz="1400" kern="1200" cap="none">
          <a:solidFill>
            <a:schemeClr val="bg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414463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1671638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1928813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2185988" indent="-128588" algn="l" defTabSz="257175" rtl="0" eaLnBrk="1" latinLnBrk="0" hangingPunct="1">
        <a:spcBef>
          <a:spcPct val="20000"/>
        </a:spcBef>
        <a:spcAft>
          <a:spcPts val="338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788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Direct overheidsingrijpen bij een markt van volkomen concurrentie:</a:t>
            </a:r>
          </a:p>
          <a:p>
            <a:r>
              <a:rPr lang="nl-NL" sz="2200" dirty="0" smtClean="0"/>
              <a:t>Minimumprijs / garantieprijs</a:t>
            </a:r>
            <a:endParaRPr lang="nl-NL" sz="220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Overheidsinterventie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641303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9" name="Rechte verbindingslijn 78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Rechte verbindingslijn 79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3" name="Rechte verbindingslijn 82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echte verbindingslijn 83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Rechte verbindingslijn 84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Rechte verbindingslijn 85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Rechte verbindingslijn 86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Rechte verbindingslijn 87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Rechte verbindingslijn 88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Rechte verbindingslijn 89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Rechte verbindingslijn 90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Rechte verbindingslijn 91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kstvak 92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94" name="Tekstvak 93"/>
          <p:cNvSpPr txBox="1"/>
          <p:nvPr/>
        </p:nvSpPr>
        <p:spPr>
          <a:xfrm rot="16200000">
            <a:off x="5821509" y="195090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95" name="Tekstvak 94"/>
          <p:cNvSpPr txBox="1"/>
          <p:nvPr/>
        </p:nvSpPr>
        <p:spPr>
          <a:xfrm>
            <a:off x="6221403" y="437439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96" name="Tekstvak 95"/>
          <p:cNvSpPr txBox="1"/>
          <p:nvPr/>
        </p:nvSpPr>
        <p:spPr>
          <a:xfrm>
            <a:off x="6221403" y="364329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400</a:t>
            </a:r>
          </a:p>
        </p:txBody>
      </p:sp>
      <p:sp>
        <p:nvSpPr>
          <p:cNvPr id="97" name="Tekstvak 96"/>
          <p:cNvSpPr txBox="1"/>
          <p:nvPr/>
        </p:nvSpPr>
        <p:spPr>
          <a:xfrm>
            <a:off x="6221403" y="294014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600</a:t>
            </a:r>
          </a:p>
        </p:txBody>
      </p:sp>
      <p:sp>
        <p:nvSpPr>
          <p:cNvPr id="98" name="Tekstvak 97"/>
          <p:cNvSpPr txBox="1"/>
          <p:nvPr/>
        </p:nvSpPr>
        <p:spPr>
          <a:xfrm>
            <a:off x="6221403" y="2243821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800</a:t>
            </a:r>
          </a:p>
        </p:txBody>
      </p:sp>
      <p:sp>
        <p:nvSpPr>
          <p:cNvPr id="99" name="Tekstvak 98"/>
          <p:cNvSpPr txBox="1"/>
          <p:nvPr/>
        </p:nvSpPr>
        <p:spPr>
          <a:xfrm>
            <a:off x="6093163" y="154405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1000</a:t>
            </a:r>
          </a:p>
        </p:txBody>
      </p:sp>
      <p:sp>
        <p:nvSpPr>
          <p:cNvPr id="100" name="Tekstvak 99"/>
          <p:cNvSpPr txBox="1"/>
          <p:nvPr/>
        </p:nvSpPr>
        <p:spPr>
          <a:xfrm>
            <a:off x="7283168" y="525541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101" name="Tekstvak 100"/>
          <p:cNvSpPr txBox="1"/>
          <p:nvPr/>
        </p:nvSpPr>
        <p:spPr>
          <a:xfrm>
            <a:off x="793947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102" name="Tekstvak 101"/>
          <p:cNvSpPr txBox="1"/>
          <p:nvPr/>
        </p:nvSpPr>
        <p:spPr>
          <a:xfrm>
            <a:off x="865955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150</a:t>
            </a:r>
          </a:p>
        </p:txBody>
      </p:sp>
      <p:sp>
        <p:nvSpPr>
          <p:cNvPr id="103" name="Tekstvak 102"/>
          <p:cNvSpPr txBox="1"/>
          <p:nvPr/>
        </p:nvSpPr>
        <p:spPr>
          <a:xfrm>
            <a:off x="937963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104" name="Tekstvak 103"/>
          <p:cNvSpPr txBox="1"/>
          <p:nvPr/>
        </p:nvSpPr>
        <p:spPr>
          <a:xfrm>
            <a:off x="10093807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250</a:t>
            </a:r>
          </a:p>
        </p:txBody>
      </p:sp>
      <p:cxnSp>
        <p:nvCxnSpPr>
          <p:cNvPr id="105" name="Rechte verbindingslijn 104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6" name="Rechthoek 105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107" name="Rechte verbindingslijn 106"/>
          <p:cNvCxnSpPr/>
          <p:nvPr/>
        </p:nvCxnSpPr>
        <p:spPr>
          <a:xfrm flipV="1">
            <a:off x="6794500" y="2780930"/>
            <a:ext cx="3576628" cy="176567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8" name="Rechthoek 107"/>
          <p:cNvSpPr/>
          <p:nvPr/>
        </p:nvSpPr>
        <p:spPr>
          <a:xfrm>
            <a:off x="9945737" y="2468772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109" name="Rechte verbindingslijn 108"/>
          <p:cNvCxnSpPr/>
          <p:nvPr/>
        </p:nvCxnSpPr>
        <p:spPr>
          <a:xfrm>
            <a:off x="6779113" y="3604231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0" name="Rechte verbindingslijn 109"/>
          <p:cNvCxnSpPr/>
          <p:nvPr/>
        </p:nvCxnSpPr>
        <p:spPr>
          <a:xfrm>
            <a:off x="8724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1" name="Ovaal 110"/>
          <p:cNvSpPr/>
          <p:nvPr/>
        </p:nvSpPr>
        <p:spPr>
          <a:xfrm>
            <a:off x="8672107" y="3561699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Verwerkingsopgave</a:t>
            </a:r>
            <a:br>
              <a:rPr lang="nl-NL" dirty="0" smtClean="0"/>
            </a:br>
            <a:r>
              <a:rPr lang="nl-NL" sz="1800" dirty="0" smtClean="0">
                <a:solidFill>
                  <a:schemeClr val="tx1">
                    <a:lumMod val="50000"/>
                  </a:schemeClr>
                </a:solidFill>
              </a:rPr>
              <a:t>aanbodoverschot</a:t>
            </a:r>
            <a:endParaRPr lang="nl-NL" sz="1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ijdelijke aanduiding voor inhoud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1600" dirty="0"/>
              <a:t>Marktmodel binnenlandse markt uitgangssituatie: </a:t>
            </a:r>
          </a:p>
          <a:p>
            <a:pPr marL="400050" lvl="1" indent="0">
              <a:buNone/>
            </a:pPr>
            <a:r>
              <a:rPr lang="nl-NL" sz="1600" dirty="0" err="1" smtClean="0"/>
              <a:t>Q</a:t>
            </a:r>
            <a:r>
              <a:rPr lang="nl-NL" sz="1600" baseline="-25000" dirty="0" err="1" smtClean="0"/>
              <a:t>v</a:t>
            </a:r>
            <a:r>
              <a:rPr lang="nl-NL" sz="1600" dirty="0" smtClean="0"/>
              <a:t> </a:t>
            </a:r>
            <a:r>
              <a:rPr lang="nl-NL" sz="1600" dirty="0"/>
              <a:t>= -¼P + 250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½P – 100</a:t>
            </a:r>
          </a:p>
          <a:p>
            <a:pPr marL="0" indent="0">
              <a:buNone/>
            </a:pPr>
            <a:endParaRPr lang="nl-NL" sz="800" dirty="0"/>
          </a:p>
          <a:p>
            <a:pPr marL="0" lvl="1" indent="0">
              <a:buNone/>
            </a:pPr>
            <a:r>
              <a:rPr lang="nl-NL" sz="1600" dirty="0"/>
              <a:t>Wereldmarktprijs van </a:t>
            </a:r>
            <a:r>
              <a:rPr lang="nl-NL" sz="1600" dirty="0" smtClean="0"/>
              <a:t>€ 350</a:t>
            </a:r>
            <a:endParaRPr lang="nl-NL" sz="1600" dirty="0"/>
          </a:p>
          <a:p>
            <a:pPr marL="0" lvl="1" indent="0">
              <a:buNone/>
            </a:pPr>
            <a:r>
              <a:rPr lang="nl-NL" sz="1600" dirty="0">
                <a:solidFill>
                  <a:srgbClr val="C00000"/>
                </a:solidFill>
              </a:rPr>
              <a:t>Minimumprijs van </a:t>
            </a:r>
            <a:r>
              <a:rPr lang="nl-NL" sz="1600" dirty="0" smtClean="0">
                <a:solidFill>
                  <a:srgbClr val="C00000"/>
                </a:solidFill>
              </a:rPr>
              <a:t>€ 600</a:t>
            </a:r>
            <a:endParaRPr lang="nl-NL" sz="16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nl-NL" sz="9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marL="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1800" dirty="0"/>
              <a:t>Bij een minimumprijs van € 600:</a:t>
            </a:r>
          </a:p>
          <a:p>
            <a:pPr marL="0" lvl="1" indent="0">
              <a:buNone/>
            </a:pPr>
            <a:r>
              <a:rPr lang="nl-NL" dirty="0" err="1"/>
              <a:t>Q</a:t>
            </a:r>
            <a:r>
              <a:rPr lang="nl-NL" baseline="-25000" dirty="0" err="1"/>
              <a:t>v</a:t>
            </a:r>
            <a:r>
              <a:rPr lang="nl-NL" dirty="0"/>
              <a:t> = </a:t>
            </a:r>
            <a:r>
              <a:rPr lang="nl-NL" dirty="0" smtClean="0"/>
              <a:t>-¼ </a:t>
            </a:r>
            <a:r>
              <a:rPr lang="nl-NL" dirty="0" smtClean="0">
                <a:solidFill>
                  <a:srgbClr val="C00000"/>
                </a:solidFill>
              </a:rPr>
              <a:t>× 600</a:t>
            </a:r>
            <a:r>
              <a:rPr lang="nl-NL" dirty="0" smtClean="0"/>
              <a:t> </a:t>
            </a:r>
            <a:r>
              <a:rPr lang="nl-NL" dirty="0"/>
              <a:t>+ 250 =100</a:t>
            </a:r>
          </a:p>
          <a:p>
            <a:pPr marL="0" lvl="1" indent="0">
              <a:buNone/>
            </a:pPr>
            <a:r>
              <a:rPr lang="nl-NL" dirty="0" err="1"/>
              <a:t>Q</a:t>
            </a:r>
            <a:r>
              <a:rPr lang="nl-NL" baseline="-25000" dirty="0" err="1"/>
              <a:t>a</a:t>
            </a:r>
            <a:r>
              <a:rPr lang="nl-NL" dirty="0"/>
              <a:t> = </a:t>
            </a:r>
            <a:r>
              <a:rPr lang="nl-NL" dirty="0" smtClean="0"/>
              <a:t>½ </a:t>
            </a:r>
            <a:r>
              <a:rPr lang="nl-NL" dirty="0" smtClean="0">
                <a:solidFill>
                  <a:srgbClr val="C00000"/>
                </a:solidFill>
              </a:rPr>
              <a:t>× 600</a:t>
            </a:r>
            <a:r>
              <a:rPr lang="nl-NL" dirty="0" smtClean="0"/>
              <a:t> </a:t>
            </a:r>
            <a:r>
              <a:rPr lang="nl-NL" dirty="0"/>
              <a:t>– 100 = 200 –</a:t>
            </a:r>
          </a:p>
          <a:p>
            <a:pPr marL="0" lvl="1" indent="0">
              <a:buNone/>
            </a:pPr>
            <a:r>
              <a:rPr lang="nl-NL" dirty="0"/>
              <a:t>Aanbodoverschot </a:t>
            </a:r>
            <a:r>
              <a:rPr lang="nl-NL" dirty="0" smtClean="0"/>
              <a:t>   </a:t>
            </a:r>
            <a:r>
              <a:rPr lang="nl-NL" dirty="0"/>
              <a:t>= 100 </a:t>
            </a:r>
            <a:r>
              <a:rPr lang="nl-NL" dirty="0" smtClean="0"/>
              <a:t>(× </a:t>
            </a:r>
            <a:r>
              <a:rPr lang="nl-NL" dirty="0"/>
              <a:t>1.000 stuks</a:t>
            </a:r>
            <a:r>
              <a:rPr lang="nl-NL" dirty="0" smtClean="0"/>
              <a:t>)</a:t>
            </a:r>
            <a:endParaRPr lang="nl-NL" dirty="0"/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757883" y="4922118"/>
            <a:ext cx="3321893" cy="0"/>
          </a:xfrm>
          <a:prstGeom prst="line">
            <a:avLst/>
          </a:prstGeom>
          <a:ln w="19050">
            <a:solidFill>
              <a:schemeClr val="bg1">
                <a:alpha val="6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Rechte verbindingslijn 72"/>
          <p:cNvCxnSpPr/>
          <p:nvPr/>
        </p:nvCxnSpPr>
        <p:spPr>
          <a:xfrm>
            <a:off x="6810780" y="3123716"/>
            <a:ext cx="3568732" cy="0"/>
          </a:xfrm>
          <a:prstGeom prst="line">
            <a:avLst/>
          </a:prstGeom>
          <a:ln w="28575"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4" name="Rechthoek 73"/>
          <p:cNvSpPr/>
          <p:nvPr/>
        </p:nvSpPr>
        <p:spPr>
          <a:xfrm>
            <a:off x="10337433" y="2918175"/>
            <a:ext cx="585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P</a:t>
            </a:r>
            <a:r>
              <a:rPr lang="nl-NL" baseline="-25000" dirty="0" err="1">
                <a:solidFill>
                  <a:schemeClr val="bg1"/>
                </a:solidFill>
              </a:rPr>
              <a:t>min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75" name="Ovaal 74"/>
          <p:cNvSpPr/>
          <p:nvPr/>
        </p:nvSpPr>
        <p:spPr>
          <a:xfrm>
            <a:off x="8165183" y="3061818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6" name="Ovaal 75"/>
          <p:cNvSpPr/>
          <p:nvPr/>
        </p:nvSpPr>
        <p:spPr>
          <a:xfrm>
            <a:off x="9608660" y="3064794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77" name="Rechte verbindingslijn 76"/>
          <p:cNvCxnSpPr/>
          <p:nvPr/>
        </p:nvCxnSpPr>
        <p:spPr>
          <a:xfrm>
            <a:off x="8223070" y="3246888"/>
            <a:ext cx="2214" cy="1908000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8" name="Rechte verbindingslijn 77"/>
          <p:cNvCxnSpPr/>
          <p:nvPr/>
        </p:nvCxnSpPr>
        <p:spPr>
          <a:xfrm>
            <a:off x="9663230" y="3246888"/>
            <a:ext cx="2214" cy="1908000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1" name="Rechteraccolade 80"/>
          <p:cNvSpPr/>
          <p:nvPr/>
        </p:nvSpPr>
        <p:spPr>
          <a:xfrm rot="5400000">
            <a:off x="8737469" y="5115771"/>
            <a:ext cx="436983" cy="1422864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2" name="Tekstvak 81"/>
          <p:cNvSpPr txBox="1"/>
          <p:nvPr/>
        </p:nvSpPr>
        <p:spPr>
          <a:xfrm>
            <a:off x="8025358" y="6124733"/>
            <a:ext cx="2031325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aanbod-overschot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33205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mph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mph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/>
      <p:bldP spid="103" grpId="0"/>
      <p:bldP spid="74" grpId="0"/>
      <p:bldP spid="75" grpId="0" animBg="1"/>
      <p:bldP spid="76" grpId="0" animBg="1"/>
      <p:bldP spid="81" grpId="0" animBg="1"/>
      <p:bldP spid="8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8219272" y="3121456"/>
            <a:ext cx="1448121" cy="213395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Verwerkingsopgave</a:t>
            </a:r>
            <a:br>
              <a:rPr lang="nl-NL" dirty="0" smtClean="0"/>
            </a:br>
            <a:r>
              <a:rPr lang="nl-NL" sz="1800" dirty="0" smtClean="0">
                <a:solidFill>
                  <a:schemeClr val="tx1">
                    <a:lumMod val="50000"/>
                  </a:schemeClr>
                </a:solidFill>
              </a:rPr>
              <a:t>kosten minimumprijs</a:t>
            </a:r>
            <a:endParaRPr lang="nl-NL" sz="1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ijdelijke aanduiding voor inhoud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1600" dirty="0"/>
              <a:t>Marktmodel binnenlandse markt uitgangssituatie: </a:t>
            </a:r>
          </a:p>
          <a:p>
            <a:pPr marL="400050" lvl="1" indent="0">
              <a:buNone/>
            </a:pPr>
            <a:r>
              <a:rPr lang="nl-NL" sz="1600" dirty="0" err="1" smtClean="0"/>
              <a:t>Q</a:t>
            </a:r>
            <a:r>
              <a:rPr lang="nl-NL" sz="1600" baseline="-25000" dirty="0" err="1" smtClean="0"/>
              <a:t>v</a:t>
            </a:r>
            <a:r>
              <a:rPr lang="nl-NL" sz="1600" dirty="0" smtClean="0"/>
              <a:t> </a:t>
            </a:r>
            <a:r>
              <a:rPr lang="nl-NL" sz="1600" dirty="0"/>
              <a:t>= -¼P + 250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½P – 100</a:t>
            </a:r>
          </a:p>
          <a:p>
            <a:pPr marL="0" indent="0">
              <a:buNone/>
            </a:pPr>
            <a:endParaRPr lang="nl-NL" sz="800" dirty="0"/>
          </a:p>
          <a:p>
            <a:pPr marL="0" lvl="1" indent="0">
              <a:buNone/>
            </a:pPr>
            <a:r>
              <a:rPr lang="nl-NL" sz="1600" dirty="0"/>
              <a:t>Wereldmarktprijs van </a:t>
            </a:r>
            <a:r>
              <a:rPr lang="nl-NL" sz="1600" dirty="0" smtClean="0"/>
              <a:t>€ 350</a:t>
            </a:r>
            <a:endParaRPr lang="nl-NL" sz="1600" dirty="0"/>
          </a:p>
          <a:p>
            <a:pPr marL="0" lvl="1" indent="0">
              <a:buNone/>
            </a:pPr>
            <a:r>
              <a:rPr lang="nl-NL" sz="1600" dirty="0"/>
              <a:t>Minimumprijs van </a:t>
            </a:r>
            <a:r>
              <a:rPr lang="nl-NL" sz="1600" dirty="0" smtClean="0"/>
              <a:t>€ 600</a:t>
            </a:r>
            <a:endParaRPr lang="nl-NL" sz="1600" dirty="0"/>
          </a:p>
          <a:p>
            <a:pPr marL="0" lvl="1" indent="0">
              <a:buNone/>
            </a:pPr>
            <a:r>
              <a:rPr lang="nl-NL" sz="1600" dirty="0"/>
              <a:t>Aanbodoverschot: 100.000 stuks</a:t>
            </a:r>
          </a:p>
          <a:p>
            <a:pPr marL="0" indent="0">
              <a:buNone/>
            </a:pPr>
            <a:endParaRPr lang="nl-NL" sz="9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nl-NL" sz="2000" dirty="0"/>
              <a:t>Het overschot (100.000 stuks) </a:t>
            </a:r>
            <a:r>
              <a:rPr lang="nl-NL" sz="2000" dirty="0" smtClean="0"/>
              <a:t>moet</a:t>
            </a:r>
          </a:p>
          <a:p>
            <a:pPr marL="0" indent="0">
              <a:spcBef>
                <a:spcPts val="0"/>
              </a:spcBef>
              <a:buNone/>
            </a:pPr>
            <a:r>
              <a:rPr lang="nl-NL" sz="2000" dirty="0" smtClean="0"/>
              <a:t>worden </a:t>
            </a:r>
            <a:r>
              <a:rPr lang="nl-NL" sz="2000" dirty="0"/>
              <a:t>opgekocht tegen </a:t>
            </a:r>
            <a:r>
              <a:rPr lang="nl-NL" sz="2000" dirty="0" smtClean="0"/>
              <a:t>€ 600</a:t>
            </a: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Kosten / belastinggeld: </a:t>
            </a:r>
            <a:r>
              <a:rPr lang="nl-NL" sz="2000" dirty="0"/>
              <a:t>€ 60 mln.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nl-NL" sz="2000" dirty="0"/>
              <a:t>Bovendien betalen consumenten meer dan noodzakelijk is.</a:t>
            </a:r>
          </a:p>
          <a:p>
            <a:endParaRPr lang="nl-NL" dirty="0"/>
          </a:p>
        </p:txBody>
      </p:sp>
      <p:cxnSp>
        <p:nvCxnSpPr>
          <p:cNvPr id="47" name="Rechte verbindingslijn 46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55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echte verbindingslijn 56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echte verbindingslijn 57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kstvak 58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60" name="Tekstvak 59"/>
          <p:cNvSpPr txBox="1"/>
          <p:nvPr/>
        </p:nvSpPr>
        <p:spPr>
          <a:xfrm rot="16200000">
            <a:off x="5821509" y="195090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61" name="Tekstvak 60"/>
          <p:cNvSpPr txBox="1"/>
          <p:nvPr/>
        </p:nvSpPr>
        <p:spPr>
          <a:xfrm>
            <a:off x="6221403" y="437439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62" name="Tekstvak 61"/>
          <p:cNvSpPr txBox="1"/>
          <p:nvPr/>
        </p:nvSpPr>
        <p:spPr>
          <a:xfrm>
            <a:off x="6221403" y="364329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400</a:t>
            </a:r>
          </a:p>
        </p:txBody>
      </p:sp>
      <p:sp>
        <p:nvSpPr>
          <p:cNvPr id="63" name="Tekstvak 62"/>
          <p:cNvSpPr txBox="1"/>
          <p:nvPr/>
        </p:nvSpPr>
        <p:spPr>
          <a:xfrm>
            <a:off x="6221403" y="294014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600</a:t>
            </a:r>
          </a:p>
        </p:txBody>
      </p:sp>
      <p:sp>
        <p:nvSpPr>
          <p:cNvPr id="64" name="Tekstvak 63"/>
          <p:cNvSpPr txBox="1"/>
          <p:nvPr/>
        </p:nvSpPr>
        <p:spPr>
          <a:xfrm>
            <a:off x="6221403" y="2243821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800</a:t>
            </a:r>
          </a:p>
        </p:txBody>
      </p:sp>
      <p:sp>
        <p:nvSpPr>
          <p:cNvPr id="65" name="Tekstvak 64"/>
          <p:cNvSpPr txBox="1"/>
          <p:nvPr/>
        </p:nvSpPr>
        <p:spPr>
          <a:xfrm>
            <a:off x="6093163" y="154405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1000</a:t>
            </a:r>
          </a:p>
        </p:txBody>
      </p:sp>
      <p:sp>
        <p:nvSpPr>
          <p:cNvPr id="66" name="Tekstvak 65"/>
          <p:cNvSpPr txBox="1"/>
          <p:nvPr/>
        </p:nvSpPr>
        <p:spPr>
          <a:xfrm>
            <a:off x="7283168" y="525541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67" name="Tekstvak 66"/>
          <p:cNvSpPr txBox="1"/>
          <p:nvPr/>
        </p:nvSpPr>
        <p:spPr>
          <a:xfrm>
            <a:off x="793947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68" name="Tekstvak 67"/>
          <p:cNvSpPr txBox="1"/>
          <p:nvPr/>
        </p:nvSpPr>
        <p:spPr>
          <a:xfrm>
            <a:off x="865955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150</a:t>
            </a:r>
          </a:p>
        </p:txBody>
      </p:sp>
      <p:sp>
        <p:nvSpPr>
          <p:cNvPr id="69" name="Tekstvak 68"/>
          <p:cNvSpPr txBox="1"/>
          <p:nvPr/>
        </p:nvSpPr>
        <p:spPr>
          <a:xfrm>
            <a:off x="937963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70" name="Tekstvak 69"/>
          <p:cNvSpPr txBox="1"/>
          <p:nvPr/>
        </p:nvSpPr>
        <p:spPr>
          <a:xfrm>
            <a:off x="10093807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250</a:t>
            </a:r>
          </a:p>
        </p:txBody>
      </p:sp>
      <p:cxnSp>
        <p:nvCxnSpPr>
          <p:cNvPr id="71" name="Rechte verbindingslijn 70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2" name="Rechthoek 71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106" name="Rechte verbindingslijn 105"/>
          <p:cNvCxnSpPr/>
          <p:nvPr/>
        </p:nvCxnSpPr>
        <p:spPr>
          <a:xfrm flipV="1">
            <a:off x="6794500" y="2780930"/>
            <a:ext cx="3576628" cy="176567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7" name="Rechthoek 106"/>
          <p:cNvSpPr/>
          <p:nvPr/>
        </p:nvSpPr>
        <p:spPr>
          <a:xfrm>
            <a:off x="9945737" y="2468772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108" name="Rechte verbindingslijn 107"/>
          <p:cNvCxnSpPr/>
          <p:nvPr/>
        </p:nvCxnSpPr>
        <p:spPr>
          <a:xfrm>
            <a:off x="6779113" y="3604231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9" name="Rechte verbindingslijn 108"/>
          <p:cNvCxnSpPr/>
          <p:nvPr/>
        </p:nvCxnSpPr>
        <p:spPr>
          <a:xfrm>
            <a:off x="8724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0" name="Ovaal 109"/>
          <p:cNvSpPr/>
          <p:nvPr/>
        </p:nvSpPr>
        <p:spPr>
          <a:xfrm>
            <a:off x="8672107" y="3561699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111" name="Rechte verbindingslijn 110"/>
          <p:cNvCxnSpPr/>
          <p:nvPr/>
        </p:nvCxnSpPr>
        <p:spPr>
          <a:xfrm>
            <a:off x="6810780" y="3123716"/>
            <a:ext cx="3568732" cy="0"/>
          </a:xfrm>
          <a:prstGeom prst="line">
            <a:avLst/>
          </a:prstGeom>
          <a:ln w="28575"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12" name="Rechthoek 111"/>
          <p:cNvSpPr/>
          <p:nvPr/>
        </p:nvSpPr>
        <p:spPr>
          <a:xfrm>
            <a:off x="10337433" y="2918175"/>
            <a:ext cx="585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P</a:t>
            </a:r>
            <a:r>
              <a:rPr lang="nl-NL" baseline="-25000" dirty="0" err="1">
                <a:solidFill>
                  <a:schemeClr val="bg1"/>
                </a:solidFill>
              </a:rPr>
              <a:t>min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13" name="Ovaal 112"/>
          <p:cNvSpPr/>
          <p:nvPr/>
        </p:nvSpPr>
        <p:spPr>
          <a:xfrm>
            <a:off x="8165183" y="3061818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4" name="Ovaal 113"/>
          <p:cNvSpPr/>
          <p:nvPr/>
        </p:nvSpPr>
        <p:spPr>
          <a:xfrm>
            <a:off x="9608660" y="3064794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115" name="Rechte verbindingslijn 114"/>
          <p:cNvCxnSpPr/>
          <p:nvPr/>
        </p:nvCxnSpPr>
        <p:spPr>
          <a:xfrm>
            <a:off x="8223070" y="3246888"/>
            <a:ext cx="2214" cy="1908000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6" name="Rechte verbindingslijn 115"/>
          <p:cNvCxnSpPr/>
          <p:nvPr/>
        </p:nvCxnSpPr>
        <p:spPr>
          <a:xfrm>
            <a:off x="9663230" y="3246888"/>
            <a:ext cx="2214" cy="1908000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17" name="Rechteraccolade 116"/>
          <p:cNvSpPr/>
          <p:nvPr/>
        </p:nvSpPr>
        <p:spPr>
          <a:xfrm rot="5400000">
            <a:off x="8737469" y="5115771"/>
            <a:ext cx="436983" cy="1422864"/>
          </a:xfrm>
          <a:prstGeom prst="righ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8" name="Tekstvak 117"/>
          <p:cNvSpPr txBox="1"/>
          <p:nvPr/>
        </p:nvSpPr>
        <p:spPr>
          <a:xfrm>
            <a:off x="8025358" y="6124733"/>
            <a:ext cx="2031325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aanbod-overschot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5" name="Rechte verbindingslijn 4"/>
          <p:cNvCxnSpPr/>
          <p:nvPr/>
        </p:nvCxnSpPr>
        <p:spPr>
          <a:xfrm>
            <a:off x="8227233" y="5238414"/>
            <a:ext cx="1440160" cy="0"/>
          </a:xfrm>
          <a:prstGeom prst="line">
            <a:avLst/>
          </a:prstGeom>
          <a:ln w="571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9" name="Rechte verbindingslijn 118"/>
          <p:cNvCxnSpPr/>
          <p:nvPr/>
        </p:nvCxnSpPr>
        <p:spPr>
          <a:xfrm flipV="1">
            <a:off x="8219664" y="3138709"/>
            <a:ext cx="0" cy="2099705"/>
          </a:xfrm>
          <a:prstGeom prst="line">
            <a:avLst/>
          </a:prstGeom>
          <a:ln w="571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30428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Verwerkingsopgave</a:t>
            </a:r>
            <a:br>
              <a:rPr lang="nl-NL" dirty="0" smtClean="0"/>
            </a:br>
            <a:r>
              <a:rPr lang="nl-NL" sz="1800" dirty="0" smtClean="0">
                <a:solidFill>
                  <a:schemeClr val="tx1">
                    <a:lumMod val="50000"/>
                  </a:schemeClr>
                </a:solidFill>
              </a:rPr>
              <a:t>invoerheffing</a:t>
            </a:r>
            <a:endParaRPr lang="nl-NL" sz="1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ijdelijke aanduiding voor inhoud 1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1600" dirty="0"/>
              <a:t>Marktmodel </a:t>
            </a:r>
            <a:r>
              <a:rPr lang="nl-NL" sz="1600" dirty="0" smtClean="0"/>
              <a:t>binnenlandse markt uitgangssituatie</a:t>
            </a:r>
            <a:r>
              <a:rPr lang="nl-NL" sz="1600" dirty="0"/>
              <a:t>: 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-¼P + 250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½P – 100</a:t>
            </a:r>
          </a:p>
          <a:p>
            <a:pPr marL="0" indent="0">
              <a:buNone/>
            </a:pPr>
            <a:endParaRPr lang="nl-NL" sz="800" dirty="0"/>
          </a:p>
          <a:p>
            <a:pPr marL="0" lvl="1" indent="0">
              <a:buNone/>
            </a:pPr>
            <a:r>
              <a:rPr lang="nl-NL" sz="1600" dirty="0"/>
              <a:t>Wereldmarktprijs van </a:t>
            </a:r>
            <a:r>
              <a:rPr lang="nl-NL" sz="1600" dirty="0" smtClean="0"/>
              <a:t>€ 350</a:t>
            </a:r>
            <a:endParaRPr lang="nl-NL" sz="1600" dirty="0"/>
          </a:p>
          <a:p>
            <a:pPr marL="0" lvl="1" indent="0">
              <a:buNone/>
            </a:pPr>
            <a:r>
              <a:rPr lang="nl-NL" sz="1600" dirty="0"/>
              <a:t>Minimumprijs van </a:t>
            </a:r>
            <a:r>
              <a:rPr lang="nl-NL" sz="1600" dirty="0" smtClean="0"/>
              <a:t>€ 600</a:t>
            </a:r>
            <a:endParaRPr lang="nl-NL" sz="1600" dirty="0"/>
          </a:p>
          <a:p>
            <a:pPr marL="0" indent="0">
              <a:buNone/>
            </a:pPr>
            <a:endParaRPr lang="nl-NL" sz="9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marL="0" indent="0">
              <a:buNone/>
            </a:pPr>
            <a:r>
              <a:rPr lang="nl-NL" sz="2000" dirty="0" smtClean="0"/>
              <a:t>Waar </a:t>
            </a:r>
            <a:r>
              <a:rPr lang="nl-NL" sz="2000" dirty="0"/>
              <a:t>koop jij je product?</a:t>
            </a:r>
          </a:p>
          <a:p>
            <a:pPr marL="266700" indent="0">
              <a:buNone/>
            </a:pPr>
            <a:r>
              <a:rPr lang="nl-NL" sz="1800" dirty="0"/>
              <a:t>op de wereldmarkt voor </a:t>
            </a:r>
            <a:r>
              <a:rPr lang="nl-NL" sz="1800" dirty="0" smtClean="0"/>
              <a:t>€ 350</a:t>
            </a:r>
            <a:endParaRPr lang="nl-NL" sz="1800" dirty="0"/>
          </a:p>
          <a:p>
            <a:pPr marL="266700" indent="0">
              <a:buNone/>
            </a:pPr>
            <a:r>
              <a:rPr lang="nl-NL" sz="1800" dirty="0"/>
              <a:t>of in eigen land voor </a:t>
            </a:r>
            <a:r>
              <a:rPr lang="nl-NL" sz="1800" dirty="0" smtClean="0"/>
              <a:t>€ 600 ?</a:t>
            </a:r>
            <a:endParaRPr lang="nl-NL" sz="1800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Buitenlandse producten moeten dus minimaal </a:t>
            </a:r>
            <a:r>
              <a:rPr lang="nl-NL" sz="2000" dirty="0" smtClean="0"/>
              <a:t>€ 600 </a:t>
            </a:r>
            <a:r>
              <a:rPr lang="nl-NL" sz="2000" dirty="0"/>
              <a:t>gaan kosten:</a:t>
            </a:r>
          </a:p>
          <a:p>
            <a:pPr marL="0" indent="0">
              <a:buNone/>
            </a:pPr>
            <a:r>
              <a:rPr lang="nl-NL" sz="2000" b="1" dirty="0"/>
              <a:t>invoerheffing minimaal € 250</a:t>
            </a:r>
          </a:p>
          <a:p>
            <a:endParaRPr lang="nl-NL" dirty="0"/>
          </a:p>
        </p:txBody>
      </p:sp>
      <p:cxnSp>
        <p:nvCxnSpPr>
          <p:cNvPr id="73" name="Rechte verbindingslijn 72"/>
          <p:cNvCxnSpPr/>
          <p:nvPr/>
        </p:nvCxnSpPr>
        <p:spPr>
          <a:xfrm>
            <a:off x="6816080" y="4070486"/>
            <a:ext cx="3568732" cy="0"/>
          </a:xfrm>
          <a:prstGeom prst="line">
            <a:avLst/>
          </a:prstGeom>
          <a:ln w="28575">
            <a:prstDash val="lg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4" name="Rechthoek 73"/>
          <p:cNvSpPr/>
          <p:nvPr/>
        </p:nvSpPr>
        <p:spPr>
          <a:xfrm>
            <a:off x="10342762" y="3882147"/>
            <a:ext cx="788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P</a:t>
            </a:r>
            <a:r>
              <a:rPr lang="nl-NL" baseline="-25000" dirty="0" err="1">
                <a:solidFill>
                  <a:schemeClr val="bg1"/>
                </a:solidFill>
              </a:rPr>
              <a:t>wereld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45" name="Rechte verbindingslijn 44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Rechte verbindingslijn 74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echte verbindingslijn 75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echte verbindingslijn 76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echte verbindingslijn 77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Rechte verbindingslijn 78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Rechte verbindingslijn 79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Rechte verbindingslijn 80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Rechte verbindingslijn 81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Rechte verbindingslijn 82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echte verbindingslijn 83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kstvak 84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86" name="Tekstvak 85"/>
          <p:cNvSpPr txBox="1"/>
          <p:nvPr/>
        </p:nvSpPr>
        <p:spPr>
          <a:xfrm rot="16200000">
            <a:off x="5821509" y="195090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87" name="Tekstvak 86"/>
          <p:cNvSpPr txBox="1"/>
          <p:nvPr/>
        </p:nvSpPr>
        <p:spPr>
          <a:xfrm>
            <a:off x="6221403" y="437439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88" name="Tekstvak 87"/>
          <p:cNvSpPr txBox="1"/>
          <p:nvPr/>
        </p:nvSpPr>
        <p:spPr>
          <a:xfrm>
            <a:off x="6221403" y="364329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400</a:t>
            </a:r>
          </a:p>
        </p:txBody>
      </p:sp>
      <p:sp>
        <p:nvSpPr>
          <p:cNvPr id="89" name="Tekstvak 88"/>
          <p:cNvSpPr txBox="1"/>
          <p:nvPr/>
        </p:nvSpPr>
        <p:spPr>
          <a:xfrm>
            <a:off x="6221403" y="294014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600</a:t>
            </a:r>
          </a:p>
        </p:txBody>
      </p:sp>
      <p:sp>
        <p:nvSpPr>
          <p:cNvPr id="90" name="Tekstvak 89"/>
          <p:cNvSpPr txBox="1"/>
          <p:nvPr/>
        </p:nvSpPr>
        <p:spPr>
          <a:xfrm>
            <a:off x="6221403" y="2243821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800</a:t>
            </a:r>
          </a:p>
        </p:txBody>
      </p:sp>
      <p:sp>
        <p:nvSpPr>
          <p:cNvPr id="91" name="Tekstvak 90"/>
          <p:cNvSpPr txBox="1"/>
          <p:nvPr/>
        </p:nvSpPr>
        <p:spPr>
          <a:xfrm>
            <a:off x="6093163" y="154405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1000</a:t>
            </a:r>
          </a:p>
        </p:txBody>
      </p:sp>
      <p:sp>
        <p:nvSpPr>
          <p:cNvPr id="92" name="Tekstvak 91"/>
          <p:cNvSpPr txBox="1"/>
          <p:nvPr/>
        </p:nvSpPr>
        <p:spPr>
          <a:xfrm>
            <a:off x="7283168" y="525541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93" name="Tekstvak 92"/>
          <p:cNvSpPr txBox="1"/>
          <p:nvPr/>
        </p:nvSpPr>
        <p:spPr>
          <a:xfrm>
            <a:off x="793947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94" name="Tekstvak 93"/>
          <p:cNvSpPr txBox="1"/>
          <p:nvPr/>
        </p:nvSpPr>
        <p:spPr>
          <a:xfrm>
            <a:off x="865955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150</a:t>
            </a:r>
          </a:p>
        </p:txBody>
      </p:sp>
      <p:sp>
        <p:nvSpPr>
          <p:cNvPr id="95" name="Tekstvak 94"/>
          <p:cNvSpPr txBox="1"/>
          <p:nvPr/>
        </p:nvSpPr>
        <p:spPr>
          <a:xfrm>
            <a:off x="937963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96" name="Tekstvak 95"/>
          <p:cNvSpPr txBox="1"/>
          <p:nvPr/>
        </p:nvSpPr>
        <p:spPr>
          <a:xfrm>
            <a:off x="10093807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250</a:t>
            </a:r>
          </a:p>
        </p:txBody>
      </p:sp>
      <p:cxnSp>
        <p:nvCxnSpPr>
          <p:cNvPr id="97" name="Rechte verbindingslijn 96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8" name="Rechthoek 97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99" name="Rechte verbindingslijn 98"/>
          <p:cNvCxnSpPr/>
          <p:nvPr/>
        </p:nvCxnSpPr>
        <p:spPr>
          <a:xfrm flipV="1">
            <a:off x="6794500" y="2780930"/>
            <a:ext cx="3576628" cy="176567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0" name="Rechthoek 99"/>
          <p:cNvSpPr/>
          <p:nvPr/>
        </p:nvSpPr>
        <p:spPr>
          <a:xfrm>
            <a:off x="9945737" y="2468772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101" name="Rechte verbindingslijn 100"/>
          <p:cNvCxnSpPr/>
          <p:nvPr/>
        </p:nvCxnSpPr>
        <p:spPr>
          <a:xfrm>
            <a:off x="6779113" y="3604231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2" name="Rechte verbindingslijn 101"/>
          <p:cNvCxnSpPr/>
          <p:nvPr/>
        </p:nvCxnSpPr>
        <p:spPr>
          <a:xfrm>
            <a:off x="8724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3" name="Ovaal 102"/>
          <p:cNvSpPr/>
          <p:nvPr/>
        </p:nvSpPr>
        <p:spPr>
          <a:xfrm>
            <a:off x="8672107" y="3561699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104" name="Rechte verbindingslijn 103"/>
          <p:cNvCxnSpPr/>
          <p:nvPr/>
        </p:nvCxnSpPr>
        <p:spPr>
          <a:xfrm>
            <a:off x="6810780" y="3123716"/>
            <a:ext cx="3568732" cy="0"/>
          </a:xfrm>
          <a:prstGeom prst="line">
            <a:avLst/>
          </a:prstGeom>
          <a:ln w="28575"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05" name="Rechthoek 104"/>
          <p:cNvSpPr/>
          <p:nvPr/>
        </p:nvSpPr>
        <p:spPr>
          <a:xfrm>
            <a:off x="10337433" y="2918175"/>
            <a:ext cx="585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P</a:t>
            </a:r>
            <a:r>
              <a:rPr lang="nl-NL" baseline="-25000" dirty="0" err="1">
                <a:solidFill>
                  <a:schemeClr val="bg1"/>
                </a:solidFill>
              </a:rPr>
              <a:t>min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06" name="Ovaal 105"/>
          <p:cNvSpPr/>
          <p:nvPr/>
        </p:nvSpPr>
        <p:spPr>
          <a:xfrm>
            <a:off x="8165183" y="3061818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7" name="Ovaal 106"/>
          <p:cNvSpPr/>
          <p:nvPr/>
        </p:nvSpPr>
        <p:spPr>
          <a:xfrm>
            <a:off x="9608660" y="3064794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108" name="Rechte verbindingslijn 107"/>
          <p:cNvCxnSpPr/>
          <p:nvPr/>
        </p:nvCxnSpPr>
        <p:spPr>
          <a:xfrm>
            <a:off x="8223070" y="3246888"/>
            <a:ext cx="2214" cy="1908000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9" name="Rechte verbindingslijn 108"/>
          <p:cNvCxnSpPr/>
          <p:nvPr/>
        </p:nvCxnSpPr>
        <p:spPr>
          <a:xfrm>
            <a:off x="9663230" y="3246888"/>
            <a:ext cx="2214" cy="1908000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0" name="Rechte verbindingslijn 109"/>
          <p:cNvCxnSpPr/>
          <p:nvPr/>
        </p:nvCxnSpPr>
        <p:spPr>
          <a:xfrm>
            <a:off x="6813032" y="4067928"/>
            <a:ext cx="3568732" cy="0"/>
          </a:xfrm>
          <a:prstGeom prst="line">
            <a:avLst/>
          </a:prstGeom>
          <a:ln w="28575">
            <a:prstDash val="lg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1" name="Rechthoek 110"/>
          <p:cNvSpPr/>
          <p:nvPr/>
        </p:nvSpPr>
        <p:spPr>
          <a:xfrm>
            <a:off x="10518764" y="2755476"/>
            <a:ext cx="7649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schemeClr val="bg1"/>
                </a:solidFill>
              </a:rPr>
              <a:t>P</a:t>
            </a:r>
            <a:r>
              <a:rPr lang="nl-NL" baseline="-25000" dirty="0" err="1" smtClean="0">
                <a:solidFill>
                  <a:schemeClr val="bg1"/>
                </a:solidFill>
              </a:rPr>
              <a:t>import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5" name="Rechte verbindingslijn met pijl 4"/>
          <p:cNvCxnSpPr/>
          <p:nvPr/>
        </p:nvCxnSpPr>
        <p:spPr>
          <a:xfrm flipV="1">
            <a:off x="11098710" y="3118402"/>
            <a:ext cx="0" cy="1008000"/>
          </a:xfrm>
          <a:prstGeom prst="straightConnector1">
            <a:avLst/>
          </a:prstGeom>
          <a:ln w="6985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kstvak 5"/>
          <p:cNvSpPr txBox="1"/>
          <p:nvPr/>
        </p:nvSpPr>
        <p:spPr>
          <a:xfrm>
            <a:off x="11075820" y="3467918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 smtClean="0">
                <a:solidFill>
                  <a:srgbClr val="C0504D"/>
                </a:solidFill>
              </a:rPr>
              <a:t>+ € 250</a:t>
            </a:r>
            <a:endParaRPr lang="nl-NL" sz="1400" b="1" dirty="0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82133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75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81481E-6 L 0.00035 -0.13981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6991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111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9" name="Rechte verbindingslijn 78"/>
          <p:cNvCxnSpPr/>
          <p:nvPr/>
        </p:nvCxnSpPr>
        <p:spPr>
          <a:xfrm>
            <a:off x="6816080" y="4070486"/>
            <a:ext cx="3568732" cy="0"/>
          </a:xfrm>
          <a:prstGeom prst="line">
            <a:avLst/>
          </a:prstGeom>
          <a:ln w="28575">
            <a:prstDash val="lg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0" name="Rechthoek 79"/>
          <p:cNvSpPr/>
          <p:nvPr/>
        </p:nvSpPr>
        <p:spPr>
          <a:xfrm>
            <a:off x="10342762" y="3882147"/>
            <a:ext cx="788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P</a:t>
            </a:r>
            <a:r>
              <a:rPr lang="nl-NL" baseline="-25000" dirty="0" err="1">
                <a:solidFill>
                  <a:schemeClr val="bg1"/>
                </a:solidFill>
              </a:rPr>
              <a:t>wereld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81" name="Rechte verbindingslijn 80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Rechte verbindingslijn 81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3" name="Rechte verbindingslijn 82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echte verbindingslijn 83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Rechte verbindingslijn 84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Rechte verbindingslijn 85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Rechte verbindingslijn 86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Rechte verbindingslijn 87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Rechte verbindingslijn 88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Rechte verbindingslijn 89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Rechte verbindingslijn 90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Rechte verbindingslijn 91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kstvak 92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94" name="Tekstvak 93"/>
          <p:cNvSpPr txBox="1"/>
          <p:nvPr/>
        </p:nvSpPr>
        <p:spPr>
          <a:xfrm rot="16200000">
            <a:off x="5821509" y="195090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95" name="Tekstvak 94"/>
          <p:cNvSpPr txBox="1"/>
          <p:nvPr/>
        </p:nvSpPr>
        <p:spPr>
          <a:xfrm>
            <a:off x="6221403" y="437439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96" name="Tekstvak 95"/>
          <p:cNvSpPr txBox="1"/>
          <p:nvPr/>
        </p:nvSpPr>
        <p:spPr>
          <a:xfrm>
            <a:off x="6221403" y="364329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400</a:t>
            </a:r>
          </a:p>
        </p:txBody>
      </p:sp>
      <p:sp>
        <p:nvSpPr>
          <p:cNvPr id="97" name="Tekstvak 96"/>
          <p:cNvSpPr txBox="1"/>
          <p:nvPr/>
        </p:nvSpPr>
        <p:spPr>
          <a:xfrm>
            <a:off x="6221403" y="294014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600</a:t>
            </a:r>
          </a:p>
        </p:txBody>
      </p:sp>
      <p:sp>
        <p:nvSpPr>
          <p:cNvPr id="98" name="Tekstvak 97"/>
          <p:cNvSpPr txBox="1"/>
          <p:nvPr/>
        </p:nvSpPr>
        <p:spPr>
          <a:xfrm>
            <a:off x="6221403" y="2243821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800</a:t>
            </a:r>
          </a:p>
        </p:txBody>
      </p:sp>
      <p:sp>
        <p:nvSpPr>
          <p:cNvPr id="99" name="Tekstvak 98"/>
          <p:cNvSpPr txBox="1"/>
          <p:nvPr/>
        </p:nvSpPr>
        <p:spPr>
          <a:xfrm>
            <a:off x="6093163" y="154405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1000</a:t>
            </a:r>
          </a:p>
        </p:txBody>
      </p:sp>
      <p:sp>
        <p:nvSpPr>
          <p:cNvPr id="100" name="Tekstvak 99"/>
          <p:cNvSpPr txBox="1"/>
          <p:nvPr/>
        </p:nvSpPr>
        <p:spPr>
          <a:xfrm>
            <a:off x="7283168" y="525541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101" name="Tekstvak 100"/>
          <p:cNvSpPr txBox="1"/>
          <p:nvPr/>
        </p:nvSpPr>
        <p:spPr>
          <a:xfrm>
            <a:off x="793947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102" name="Tekstvak 101"/>
          <p:cNvSpPr txBox="1"/>
          <p:nvPr/>
        </p:nvSpPr>
        <p:spPr>
          <a:xfrm>
            <a:off x="865955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150</a:t>
            </a:r>
          </a:p>
        </p:txBody>
      </p:sp>
      <p:sp>
        <p:nvSpPr>
          <p:cNvPr id="103" name="Tekstvak 102"/>
          <p:cNvSpPr txBox="1"/>
          <p:nvPr/>
        </p:nvSpPr>
        <p:spPr>
          <a:xfrm>
            <a:off x="937963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104" name="Tekstvak 103"/>
          <p:cNvSpPr txBox="1"/>
          <p:nvPr/>
        </p:nvSpPr>
        <p:spPr>
          <a:xfrm>
            <a:off x="10093807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250</a:t>
            </a:r>
          </a:p>
        </p:txBody>
      </p:sp>
      <p:cxnSp>
        <p:nvCxnSpPr>
          <p:cNvPr id="105" name="Rechte verbindingslijn 104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6" name="Rechthoek 105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107" name="Rechte verbindingslijn 106"/>
          <p:cNvCxnSpPr/>
          <p:nvPr/>
        </p:nvCxnSpPr>
        <p:spPr>
          <a:xfrm flipV="1">
            <a:off x="6794500" y="2780930"/>
            <a:ext cx="3576628" cy="176567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8" name="Rechthoek 107"/>
          <p:cNvSpPr/>
          <p:nvPr/>
        </p:nvSpPr>
        <p:spPr>
          <a:xfrm>
            <a:off x="9945737" y="2468772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109" name="Rechte verbindingslijn 108"/>
          <p:cNvCxnSpPr/>
          <p:nvPr/>
        </p:nvCxnSpPr>
        <p:spPr>
          <a:xfrm>
            <a:off x="6779113" y="3604231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0" name="Rechte verbindingslijn 109"/>
          <p:cNvCxnSpPr/>
          <p:nvPr/>
        </p:nvCxnSpPr>
        <p:spPr>
          <a:xfrm>
            <a:off x="8724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1" name="Ovaal 110"/>
          <p:cNvSpPr/>
          <p:nvPr/>
        </p:nvSpPr>
        <p:spPr>
          <a:xfrm>
            <a:off x="8672107" y="3561699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112" name="Rechte verbindingslijn 111"/>
          <p:cNvCxnSpPr/>
          <p:nvPr/>
        </p:nvCxnSpPr>
        <p:spPr>
          <a:xfrm>
            <a:off x="6810780" y="3123716"/>
            <a:ext cx="3568732" cy="0"/>
          </a:xfrm>
          <a:prstGeom prst="line">
            <a:avLst/>
          </a:prstGeom>
          <a:ln w="28575"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13" name="Rechthoek 112"/>
          <p:cNvSpPr/>
          <p:nvPr/>
        </p:nvSpPr>
        <p:spPr>
          <a:xfrm>
            <a:off x="10337433" y="2918175"/>
            <a:ext cx="585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P</a:t>
            </a:r>
            <a:r>
              <a:rPr lang="nl-NL" baseline="-25000" dirty="0" err="1">
                <a:solidFill>
                  <a:schemeClr val="bg1"/>
                </a:solidFill>
              </a:rPr>
              <a:t>min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14" name="Ovaal 113"/>
          <p:cNvSpPr/>
          <p:nvPr/>
        </p:nvSpPr>
        <p:spPr>
          <a:xfrm>
            <a:off x="8165183" y="3061818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5" name="Ovaal 114"/>
          <p:cNvSpPr/>
          <p:nvPr/>
        </p:nvSpPr>
        <p:spPr>
          <a:xfrm>
            <a:off x="9608660" y="3064794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116" name="Rechte verbindingslijn 115"/>
          <p:cNvCxnSpPr/>
          <p:nvPr/>
        </p:nvCxnSpPr>
        <p:spPr>
          <a:xfrm>
            <a:off x="8223070" y="3246888"/>
            <a:ext cx="2214" cy="1908000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7" name="Rechte verbindingslijn 116"/>
          <p:cNvCxnSpPr/>
          <p:nvPr/>
        </p:nvCxnSpPr>
        <p:spPr>
          <a:xfrm>
            <a:off x="9663230" y="3246888"/>
            <a:ext cx="2214" cy="1908000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Doordenker…..</a:t>
            </a:r>
            <a:br>
              <a:rPr lang="nl-NL" dirty="0" smtClean="0"/>
            </a:br>
            <a:r>
              <a:rPr lang="nl-NL" sz="1800" dirty="0" smtClean="0">
                <a:solidFill>
                  <a:schemeClr val="tx1">
                    <a:lumMod val="50000"/>
                  </a:schemeClr>
                </a:solidFill>
              </a:rPr>
              <a:t>Afschaffing handelsbeperkingen</a:t>
            </a:r>
            <a:endParaRPr lang="nl-NL" sz="1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ijdelijke aanduiding voor inhoud 1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1600" dirty="0"/>
              <a:t>Marktmodel in de uitgangssituatie: 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v</a:t>
            </a:r>
            <a:r>
              <a:rPr lang="nl-NL" sz="1600" dirty="0"/>
              <a:t> = -¼P + 250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½P – 100</a:t>
            </a:r>
          </a:p>
          <a:p>
            <a:pPr marL="0" indent="0">
              <a:buNone/>
            </a:pPr>
            <a:endParaRPr lang="nl-NL" sz="800" dirty="0"/>
          </a:p>
          <a:p>
            <a:pPr marL="0" lvl="1" indent="0">
              <a:buNone/>
            </a:pPr>
            <a:r>
              <a:rPr lang="nl-NL" sz="1600" dirty="0"/>
              <a:t>Wereldmarktprijs van </a:t>
            </a:r>
            <a:r>
              <a:rPr lang="nl-NL" sz="1600" dirty="0" smtClean="0"/>
              <a:t>€ 350</a:t>
            </a:r>
            <a:endParaRPr lang="nl-NL" sz="1600" dirty="0"/>
          </a:p>
          <a:p>
            <a:pPr marL="0" lvl="1" indent="0">
              <a:buNone/>
            </a:pPr>
            <a:r>
              <a:rPr lang="nl-NL" sz="1600" dirty="0"/>
              <a:t>Minimumprijs van </a:t>
            </a:r>
            <a:r>
              <a:rPr lang="nl-NL" sz="1600" dirty="0" smtClean="0"/>
              <a:t>€ 600</a:t>
            </a:r>
            <a:endParaRPr lang="nl-NL" sz="1600" dirty="0"/>
          </a:p>
          <a:p>
            <a:pPr marL="0" indent="0">
              <a:buNone/>
            </a:pPr>
            <a:endParaRPr lang="nl-NL" sz="9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pPr marL="0" indent="0">
              <a:buNone/>
            </a:pPr>
            <a:r>
              <a:rPr lang="nl-NL" sz="2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Hoeveel producten </a:t>
            </a:r>
            <a:r>
              <a:rPr lang="nl-NL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worden geïmporteerd bij vrije markt?</a:t>
            </a:r>
            <a:endParaRPr lang="nl-NL" sz="20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nl-NL" sz="1800" dirty="0"/>
              <a:t>Binnenlandse vraag bij </a:t>
            </a:r>
            <a:r>
              <a:rPr lang="nl-NL" sz="1800" dirty="0" smtClean="0"/>
              <a:t>€ 350</a:t>
            </a:r>
            <a:r>
              <a:rPr lang="nl-NL" sz="1800" dirty="0"/>
              <a:t>:</a:t>
            </a:r>
          </a:p>
          <a:p>
            <a:pPr marL="0" lvl="1" indent="0">
              <a:buNone/>
            </a:pPr>
            <a:r>
              <a:rPr lang="nl-NL" dirty="0" err="1"/>
              <a:t>Q</a:t>
            </a:r>
            <a:r>
              <a:rPr lang="nl-NL" baseline="-25000" dirty="0" err="1"/>
              <a:t>v</a:t>
            </a:r>
            <a:r>
              <a:rPr lang="nl-NL" dirty="0"/>
              <a:t> = </a:t>
            </a:r>
            <a:r>
              <a:rPr lang="nl-NL" dirty="0" smtClean="0"/>
              <a:t>-¼ </a:t>
            </a:r>
            <a:r>
              <a:rPr lang="nl-NL" dirty="0" smtClean="0">
                <a:solidFill>
                  <a:srgbClr val="C00000"/>
                </a:solidFill>
              </a:rPr>
              <a:t>× 350</a:t>
            </a:r>
            <a:r>
              <a:rPr lang="nl-NL" dirty="0" smtClean="0"/>
              <a:t> </a:t>
            </a:r>
            <a:r>
              <a:rPr lang="nl-NL" dirty="0"/>
              <a:t>+ 250 = 162,5 </a:t>
            </a:r>
            <a:r>
              <a:rPr lang="nl-NL" dirty="0" smtClean="0"/>
              <a:t>(× </a:t>
            </a:r>
            <a:r>
              <a:rPr lang="nl-NL" dirty="0"/>
              <a:t>1.000) </a:t>
            </a:r>
          </a:p>
          <a:p>
            <a:pPr marL="0" indent="0">
              <a:buNone/>
            </a:pPr>
            <a:r>
              <a:rPr lang="nl-NL" sz="1800" dirty="0"/>
              <a:t>Binnenlands aanbod bij </a:t>
            </a:r>
            <a:r>
              <a:rPr lang="nl-NL" sz="1800" dirty="0" smtClean="0"/>
              <a:t>€ 350</a:t>
            </a:r>
            <a:r>
              <a:rPr lang="nl-NL" sz="1800" dirty="0"/>
              <a:t>:</a:t>
            </a:r>
          </a:p>
          <a:p>
            <a:pPr marL="0" lvl="1" indent="0">
              <a:buNone/>
            </a:pPr>
            <a:r>
              <a:rPr lang="nl-NL" dirty="0" err="1"/>
              <a:t>Q</a:t>
            </a:r>
            <a:r>
              <a:rPr lang="nl-NL" baseline="-25000" dirty="0" err="1"/>
              <a:t>a</a:t>
            </a:r>
            <a:r>
              <a:rPr lang="nl-NL" dirty="0"/>
              <a:t> = </a:t>
            </a:r>
            <a:r>
              <a:rPr lang="nl-NL" dirty="0" smtClean="0"/>
              <a:t>½ </a:t>
            </a:r>
            <a:r>
              <a:rPr lang="nl-NL" dirty="0" smtClean="0">
                <a:solidFill>
                  <a:srgbClr val="C00000"/>
                </a:solidFill>
              </a:rPr>
              <a:t>× 350</a:t>
            </a:r>
            <a:r>
              <a:rPr lang="nl-NL" dirty="0" smtClean="0"/>
              <a:t> </a:t>
            </a:r>
            <a:r>
              <a:rPr lang="nl-NL" dirty="0"/>
              <a:t>– 100 = 75 </a:t>
            </a:r>
            <a:r>
              <a:rPr lang="nl-NL" dirty="0" smtClean="0"/>
              <a:t>(× </a:t>
            </a:r>
            <a:r>
              <a:rPr lang="nl-NL" dirty="0"/>
              <a:t>1.000)</a:t>
            </a:r>
          </a:p>
          <a:p>
            <a:pPr marL="0" lvl="1" indent="0">
              <a:buNone/>
            </a:pPr>
            <a:endParaRPr lang="nl-NL" sz="1600" dirty="0"/>
          </a:p>
          <a:p>
            <a:pPr marL="0" lvl="1" indent="0">
              <a:buNone/>
            </a:pPr>
            <a:r>
              <a:rPr lang="nl-NL" sz="2000" dirty="0"/>
              <a:t>Import: 87.500 </a:t>
            </a:r>
            <a:r>
              <a:rPr lang="nl-NL" sz="2000" dirty="0" smtClean="0"/>
              <a:t>stuks</a:t>
            </a:r>
            <a:endParaRPr lang="nl-NL" sz="1600" dirty="0"/>
          </a:p>
        </p:txBody>
      </p:sp>
      <p:sp>
        <p:nvSpPr>
          <p:cNvPr id="45" name="Ovaal 44"/>
          <p:cNvSpPr/>
          <p:nvPr/>
        </p:nvSpPr>
        <p:spPr>
          <a:xfrm>
            <a:off x="7708940" y="4030717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Ovaal 45"/>
          <p:cNvSpPr/>
          <p:nvPr/>
        </p:nvSpPr>
        <p:spPr>
          <a:xfrm>
            <a:off x="9177706" y="4030717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5" name="Rechte verbindingslijn 74"/>
          <p:cNvCxnSpPr/>
          <p:nvPr/>
        </p:nvCxnSpPr>
        <p:spPr>
          <a:xfrm>
            <a:off x="7768743" y="4169375"/>
            <a:ext cx="0" cy="1078642"/>
          </a:xfrm>
          <a:prstGeom prst="line">
            <a:avLst/>
          </a:prstGeom>
          <a:ln w="19050"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6" name="Rechte verbindingslijn 75"/>
          <p:cNvCxnSpPr/>
          <p:nvPr/>
        </p:nvCxnSpPr>
        <p:spPr>
          <a:xfrm>
            <a:off x="9245302" y="4149080"/>
            <a:ext cx="0" cy="1078642"/>
          </a:xfrm>
          <a:prstGeom prst="line">
            <a:avLst/>
          </a:prstGeom>
          <a:ln w="19050"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7" name="Rechteraccolade 76"/>
          <p:cNvSpPr/>
          <p:nvPr/>
        </p:nvSpPr>
        <p:spPr>
          <a:xfrm rot="5400000">
            <a:off x="8332598" y="5103301"/>
            <a:ext cx="436985" cy="1476559"/>
          </a:xfrm>
          <a:prstGeom prst="rightBrace">
            <a:avLst/>
          </a:prstGeom>
          <a:ln w="38100"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8" name="Tekstvak 77"/>
          <p:cNvSpPr txBox="1"/>
          <p:nvPr/>
        </p:nvSpPr>
        <p:spPr>
          <a:xfrm>
            <a:off x="8163319" y="6090705"/>
            <a:ext cx="822661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import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8972222" y="5370792"/>
            <a:ext cx="631904" cy="307777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1400" b="1" dirty="0" smtClean="0">
                <a:solidFill>
                  <a:srgbClr val="C00000"/>
                </a:solidFill>
              </a:rPr>
              <a:t>162,5</a:t>
            </a:r>
            <a:endParaRPr lang="nl-NL" sz="1400" b="1" dirty="0">
              <a:solidFill>
                <a:srgbClr val="C00000"/>
              </a:solidFill>
            </a:endParaRPr>
          </a:p>
        </p:txBody>
      </p:sp>
      <p:sp>
        <p:nvSpPr>
          <p:cNvPr id="118" name="Tekstvak 117"/>
          <p:cNvSpPr txBox="1"/>
          <p:nvPr/>
        </p:nvSpPr>
        <p:spPr>
          <a:xfrm>
            <a:off x="7620937" y="5379556"/>
            <a:ext cx="383438" cy="307777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sz="1400" b="1" dirty="0" smtClean="0">
                <a:solidFill>
                  <a:srgbClr val="C00000"/>
                </a:solidFill>
              </a:rPr>
              <a:t>75</a:t>
            </a:r>
            <a:endParaRPr lang="nl-NL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98512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25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75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77" grpId="0" animBg="1"/>
      <p:bldP spid="78" grpId="0" animBg="1"/>
      <p:bldP spid="4" grpId="0" animBg="1"/>
      <p:bldP spid="1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Direct overheidsingrijpen bij een markt van volkomen concurrentie:</a:t>
            </a:r>
          </a:p>
          <a:p>
            <a:r>
              <a:rPr lang="nl-NL" sz="2200" dirty="0" smtClean="0"/>
              <a:t>Maximumprijs</a:t>
            </a:r>
            <a:endParaRPr lang="nl-NL" sz="220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Overheidsinterventie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878378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maximumprijs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  <a:tabLst>
                <a:tab pos="2155825" algn="l"/>
              </a:tabLst>
            </a:pPr>
            <a:r>
              <a:rPr lang="nl-NL" sz="2000" dirty="0" smtClean="0"/>
              <a:t>Sociale woningmarkt:</a:t>
            </a:r>
            <a:br>
              <a:rPr lang="nl-NL" sz="2000" dirty="0" smtClean="0"/>
            </a:br>
            <a:r>
              <a:rPr lang="nl-NL" sz="2000" dirty="0" err="1" smtClean="0"/>
              <a:t>Q</a:t>
            </a:r>
            <a:r>
              <a:rPr lang="nl-NL" sz="2000" baseline="-25000" dirty="0" err="1" smtClean="0"/>
              <a:t>v</a:t>
            </a:r>
            <a:r>
              <a:rPr lang="nl-NL" sz="2000" dirty="0" smtClean="0"/>
              <a:t> </a:t>
            </a:r>
            <a:r>
              <a:rPr lang="nl-NL" sz="2000" dirty="0"/>
              <a:t>= </a:t>
            </a:r>
            <a:r>
              <a:rPr lang="nl-NL" sz="2000" dirty="0" smtClean="0"/>
              <a:t>-P </a:t>
            </a:r>
            <a:r>
              <a:rPr lang="nl-NL" sz="2000" dirty="0"/>
              <a:t>+ </a:t>
            </a:r>
            <a:r>
              <a:rPr lang="nl-NL" sz="2000" dirty="0" smtClean="0"/>
              <a:t>10	</a:t>
            </a:r>
            <a:r>
              <a:rPr lang="nl-NL" sz="1400" dirty="0" smtClean="0"/>
              <a:t>P = huur in € 100</a:t>
            </a:r>
            <a:endParaRPr lang="nl-NL" sz="1400" dirty="0"/>
          </a:p>
          <a:p>
            <a:pPr marL="0" indent="0">
              <a:spcBef>
                <a:spcPts val="0"/>
              </a:spcBef>
              <a:buNone/>
              <a:tabLst>
                <a:tab pos="2155825" algn="l"/>
              </a:tabLst>
            </a:pPr>
            <a:r>
              <a:rPr lang="nl-NL" sz="2000" dirty="0" err="1"/>
              <a:t>Q</a:t>
            </a:r>
            <a:r>
              <a:rPr lang="nl-NL" sz="2000" baseline="-25000" dirty="0" err="1"/>
              <a:t>a</a:t>
            </a:r>
            <a:r>
              <a:rPr lang="nl-NL" sz="2000" dirty="0"/>
              <a:t> = </a:t>
            </a:r>
            <a:r>
              <a:rPr lang="nl-NL" sz="2000" dirty="0" smtClean="0"/>
              <a:t>P </a:t>
            </a:r>
            <a:r>
              <a:rPr lang="nl-NL" sz="2000" dirty="0"/>
              <a:t>– </a:t>
            </a:r>
            <a:r>
              <a:rPr lang="nl-NL" sz="2000" dirty="0" smtClean="0"/>
              <a:t>2	</a:t>
            </a:r>
            <a:r>
              <a:rPr lang="nl-NL" sz="1400" dirty="0" smtClean="0"/>
              <a:t>Q = aantal woningen ×10.000 </a:t>
            </a:r>
          </a:p>
          <a:p>
            <a:pPr marL="0" indent="0">
              <a:spcBef>
                <a:spcPts val="0"/>
              </a:spcBef>
              <a:buNone/>
              <a:tabLst>
                <a:tab pos="2155825" algn="l"/>
              </a:tabLst>
            </a:pPr>
            <a:endParaRPr lang="nl-NL" sz="1400" dirty="0" smtClean="0"/>
          </a:p>
          <a:p>
            <a:pPr marL="0" indent="0">
              <a:spcBef>
                <a:spcPts val="0"/>
              </a:spcBef>
              <a:buNone/>
              <a:tabLst>
                <a:tab pos="2155825" algn="l"/>
              </a:tabLst>
            </a:pPr>
            <a:endParaRPr lang="nl-NL" sz="1400" dirty="0"/>
          </a:p>
          <a:p>
            <a:pPr marL="342900" indent="-342900">
              <a:spcBef>
                <a:spcPts val="0"/>
              </a:spcBef>
              <a:buFont typeface="+mj-lt"/>
              <a:buAutoNum type="alphaLcPeriod"/>
              <a:tabLst>
                <a:tab pos="2155825" algn="l"/>
              </a:tabLst>
            </a:pPr>
            <a:r>
              <a:rPr lang="nl-NL" sz="1800" dirty="0" smtClean="0"/>
              <a:t>Betaalbaarheid van het product voor ALLE burgers wordt belangrijk gevonden,</a:t>
            </a:r>
          </a:p>
          <a:p>
            <a:pPr marL="342900" indent="-342900">
              <a:spcBef>
                <a:spcPts val="0"/>
              </a:spcBef>
              <a:buFont typeface="+mj-lt"/>
              <a:buAutoNum type="alphaLcPeriod"/>
              <a:tabLst>
                <a:tab pos="2155825" algn="l"/>
              </a:tabLst>
            </a:pPr>
            <a:r>
              <a:rPr lang="nl-NL" sz="1800" dirty="0" smtClean="0"/>
              <a:t>maar de evenwichtsprijs wordt te hoog, zodat niet alle burgers het kunnen betalen.</a:t>
            </a:r>
          </a:p>
          <a:p>
            <a:pPr marL="342900" indent="-342900">
              <a:spcBef>
                <a:spcPts val="0"/>
              </a:spcBef>
              <a:buFont typeface="+mj-lt"/>
              <a:buAutoNum type="alphaLcPeriod"/>
              <a:tabLst>
                <a:tab pos="2155825" algn="l"/>
              </a:tabLst>
            </a:pPr>
            <a:endParaRPr lang="nl-NL" sz="1800" dirty="0"/>
          </a:p>
          <a:p>
            <a:pPr marL="0" indent="0">
              <a:spcBef>
                <a:spcPts val="0"/>
              </a:spcBef>
              <a:buNone/>
              <a:tabLst>
                <a:tab pos="2155825" algn="l"/>
              </a:tabLst>
            </a:pPr>
            <a:r>
              <a:rPr lang="nl-NL" sz="1800" dirty="0" smtClean="0"/>
              <a:t>Mogelijke oplossing:</a:t>
            </a:r>
          </a:p>
          <a:p>
            <a:pPr marL="0" indent="0">
              <a:spcBef>
                <a:spcPts val="0"/>
              </a:spcBef>
              <a:buNone/>
              <a:tabLst>
                <a:tab pos="2155825" algn="l"/>
              </a:tabLst>
            </a:pPr>
            <a:r>
              <a:rPr lang="nl-NL" sz="1800" dirty="0"/>
              <a:t>i</a:t>
            </a:r>
            <a:r>
              <a:rPr lang="nl-NL" sz="1800" dirty="0" smtClean="0"/>
              <a:t>nstellen </a:t>
            </a:r>
            <a:r>
              <a:rPr lang="nl-NL" sz="1800" b="1" i="1" dirty="0" smtClean="0"/>
              <a:t>maximumprijs</a:t>
            </a:r>
            <a:endParaRPr lang="nl-NL" sz="1800" dirty="0" smtClean="0"/>
          </a:p>
          <a:p>
            <a:pPr marL="0" indent="0">
              <a:spcBef>
                <a:spcPts val="0"/>
              </a:spcBef>
              <a:buNone/>
              <a:tabLst>
                <a:tab pos="2155825" algn="l"/>
              </a:tabLst>
            </a:pPr>
            <a:endParaRPr lang="nl-NL" sz="1800" dirty="0"/>
          </a:p>
          <a:p>
            <a:pPr marL="0" indent="0">
              <a:spcBef>
                <a:spcPts val="0"/>
              </a:spcBef>
              <a:buNone/>
              <a:tabLst>
                <a:tab pos="2155825" algn="l"/>
              </a:tabLst>
            </a:pPr>
            <a:r>
              <a:rPr lang="nl-NL" sz="1800" dirty="0" smtClean="0"/>
              <a:t>In dit voorbeeld: € 450</a:t>
            </a:r>
            <a:endParaRPr lang="nl-NL" sz="1800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6588651" y="1973725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588651" y="2679403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588651" y="3385081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588651" y="4090759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588651" y="4796437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30873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02881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74889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946897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1018905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7896200" y="5939988"/>
            <a:ext cx="2396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</a:t>
            </a:r>
            <a:r>
              <a:rPr lang="nl-NL" dirty="0" smtClean="0">
                <a:solidFill>
                  <a:schemeClr val="bg1"/>
                </a:solidFill>
              </a:rPr>
              <a:t>10.000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 rot="16200000">
            <a:off x="5422679" y="2504999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prijs (× 100)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6279129" y="461146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2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6279129" y="391043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4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6279129" y="32005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6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6279129" y="24966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7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6141969" y="179853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7151355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788154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85940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93217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9973011" y="551870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cxnSp>
        <p:nvCxnSpPr>
          <p:cNvPr id="29" name="Rechte verbindingslijn 28"/>
          <p:cNvCxnSpPr/>
          <p:nvPr/>
        </p:nvCxnSpPr>
        <p:spPr>
          <a:xfrm>
            <a:off x="6588651" y="1973725"/>
            <a:ext cx="3600400" cy="3528392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0" name="Rechthoek 29"/>
          <p:cNvSpPr/>
          <p:nvPr/>
        </p:nvSpPr>
        <p:spPr>
          <a:xfrm>
            <a:off x="6880960" y="2005600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3" name="Rechte verbindingslijn 32"/>
          <p:cNvCxnSpPr/>
          <p:nvPr/>
        </p:nvCxnSpPr>
        <p:spPr>
          <a:xfrm>
            <a:off x="6596673" y="232656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6596673" y="303224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6596673" y="373792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6596673" y="444359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6596673" y="514927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>
            <a:off x="6588651" y="1973725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 flipH="1">
            <a:off x="6588651" y="5502117"/>
            <a:ext cx="359201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694869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>
            <a:off x="766877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>
            <a:off x="838885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>
            <a:off x="910893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982901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 flipV="1">
            <a:off x="6597650" y="1981200"/>
            <a:ext cx="2870200" cy="281305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Rechthoek 45"/>
          <p:cNvSpPr/>
          <p:nvPr/>
        </p:nvSpPr>
        <p:spPr>
          <a:xfrm>
            <a:off x="8869159" y="1896099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7" name="Ovaal 46"/>
          <p:cNvSpPr/>
          <p:nvPr/>
        </p:nvSpPr>
        <p:spPr>
          <a:xfrm>
            <a:off x="7976937" y="332868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52" name="Rechte verbindingslijn 51"/>
          <p:cNvCxnSpPr/>
          <p:nvPr/>
        </p:nvCxnSpPr>
        <p:spPr>
          <a:xfrm>
            <a:off x="6606183" y="3388593"/>
            <a:ext cx="1275364" cy="1426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Rechte verbindingslijn 56"/>
          <p:cNvCxnSpPr/>
          <p:nvPr/>
        </p:nvCxnSpPr>
        <p:spPr>
          <a:xfrm>
            <a:off x="6646188" y="3916861"/>
            <a:ext cx="3568732" cy="0"/>
          </a:xfrm>
          <a:prstGeom prst="line">
            <a:avLst/>
          </a:prstGeom>
          <a:ln w="28575"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8" name="Rechthoek 57"/>
          <p:cNvSpPr/>
          <p:nvPr/>
        </p:nvSpPr>
        <p:spPr>
          <a:xfrm>
            <a:off x="10172841" y="3711320"/>
            <a:ext cx="628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schemeClr val="bg1"/>
                </a:solidFill>
              </a:rPr>
              <a:t>P</a:t>
            </a:r>
            <a:r>
              <a:rPr lang="nl-NL" baseline="-25000" dirty="0" err="1" smtClean="0">
                <a:solidFill>
                  <a:schemeClr val="bg1"/>
                </a:solidFill>
              </a:rPr>
              <a:t>max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0" name="Tekstvak 59"/>
          <p:cNvSpPr txBox="1"/>
          <p:nvPr/>
        </p:nvSpPr>
        <p:spPr>
          <a:xfrm>
            <a:off x="6032272" y="3778623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 smtClean="0">
                <a:solidFill>
                  <a:srgbClr val="F79146"/>
                </a:solidFill>
              </a:rPr>
              <a:t>€ 450</a:t>
            </a:r>
            <a:endParaRPr lang="nl-NL" sz="1200" b="1" dirty="0">
              <a:solidFill>
                <a:srgbClr val="F791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33974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Maximumprijs – het probleem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  <a:tabLst>
                <a:tab pos="2155825" algn="l"/>
              </a:tabLst>
            </a:pPr>
            <a:r>
              <a:rPr lang="nl-NL" sz="2000" dirty="0" smtClean="0"/>
              <a:t>Sociale woningmarkt:</a:t>
            </a:r>
            <a:br>
              <a:rPr lang="nl-NL" sz="2000" dirty="0" smtClean="0"/>
            </a:br>
            <a:r>
              <a:rPr lang="nl-NL" sz="2000" dirty="0" err="1" smtClean="0"/>
              <a:t>Q</a:t>
            </a:r>
            <a:r>
              <a:rPr lang="nl-NL" sz="2000" baseline="-25000" dirty="0" err="1" smtClean="0"/>
              <a:t>v</a:t>
            </a:r>
            <a:r>
              <a:rPr lang="nl-NL" sz="2000" dirty="0" smtClean="0"/>
              <a:t> </a:t>
            </a:r>
            <a:r>
              <a:rPr lang="nl-NL" sz="2000" dirty="0"/>
              <a:t>= </a:t>
            </a:r>
            <a:r>
              <a:rPr lang="nl-NL" sz="2000" dirty="0" smtClean="0"/>
              <a:t>-P </a:t>
            </a:r>
            <a:r>
              <a:rPr lang="nl-NL" sz="2000" dirty="0"/>
              <a:t>+ </a:t>
            </a:r>
            <a:r>
              <a:rPr lang="nl-NL" sz="2000" dirty="0" smtClean="0"/>
              <a:t>10	</a:t>
            </a:r>
            <a:r>
              <a:rPr lang="nl-NL" sz="1400" dirty="0" smtClean="0"/>
              <a:t>P = huur in € 100</a:t>
            </a:r>
            <a:endParaRPr lang="nl-NL" sz="1400" dirty="0"/>
          </a:p>
          <a:p>
            <a:pPr marL="0" indent="0">
              <a:spcBef>
                <a:spcPts val="0"/>
              </a:spcBef>
              <a:buNone/>
              <a:tabLst>
                <a:tab pos="2155825" algn="l"/>
              </a:tabLst>
            </a:pPr>
            <a:r>
              <a:rPr lang="nl-NL" sz="2000" dirty="0" err="1"/>
              <a:t>Q</a:t>
            </a:r>
            <a:r>
              <a:rPr lang="nl-NL" sz="2000" baseline="-25000" dirty="0" err="1"/>
              <a:t>a</a:t>
            </a:r>
            <a:r>
              <a:rPr lang="nl-NL" sz="2000" dirty="0"/>
              <a:t> = </a:t>
            </a:r>
            <a:r>
              <a:rPr lang="nl-NL" sz="2000" dirty="0" smtClean="0"/>
              <a:t>P </a:t>
            </a:r>
            <a:r>
              <a:rPr lang="nl-NL" sz="2000" dirty="0"/>
              <a:t>– </a:t>
            </a:r>
            <a:r>
              <a:rPr lang="nl-NL" sz="2000" dirty="0" smtClean="0"/>
              <a:t>2	</a:t>
            </a:r>
            <a:r>
              <a:rPr lang="nl-NL" sz="1400" dirty="0" smtClean="0"/>
              <a:t>Q = aantal woningen ×10.000 </a:t>
            </a:r>
          </a:p>
          <a:p>
            <a:pPr marL="0" indent="0">
              <a:spcBef>
                <a:spcPts val="0"/>
              </a:spcBef>
              <a:buNone/>
              <a:tabLst>
                <a:tab pos="2155825" algn="l"/>
              </a:tabLst>
            </a:pPr>
            <a:endParaRPr lang="nl-NL" sz="1400" dirty="0" smtClean="0"/>
          </a:p>
          <a:p>
            <a:pPr marL="0" indent="0">
              <a:buNone/>
            </a:pPr>
            <a:r>
              <a:rPr lang="nl-NL" sz="2000" dirty="0" smtClean="0"/>
              <a:t>Bij deze maximumprijs:</a:t>
            </a:r>
          </a:p>
          <a:p>
            <a:pPr marL="0" indent="0">
              <a:buNone/>
            </a:pPr>
            <a:r>
              <a:rPr lang="nl-NL" sz="2000" dirty="0" smtClean="0"/>
              <a:t>Consumenten willen:</a:t>
            </a:r>
            <a:endParaRPr lang="nl-NL" sz="2000" dirty="0"/>
          </a:p>
          <a:p>
            <a:pPr marL="0" lvl="1" indent="0">
              <a:buNone/>
              <a:tabLst>
                <a:tab pos="182563" algn="l"/>
              </a:tabLst>
            </a:pPr>
            <a:r>
              <a:rPr lang="nl-NL" dirty="0"/>
              <a:t>	</a:t>
            </a:r>
            <a:r>
              <a:rPr lang="nl-NL" dirty="0" err="1"/>
              <a:t>Q</a:t>
            </a:r>
            <a:r>
              <a:rPr lang="nl-NL" baseline="-25000" dirty="0" err="1"/>
              <a:t>v</a:t>
            </a:r>
            <a:r>
              <a:rPr lang="nl-NL" dirty="0"/>
              <a:t> = </a:t>
            </a:r>
            <a:r>
              <a:rPr lang="nl-NL" dirty="0" smtClean="0"/>
              <a:t>-</a:t>
            </a:r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4,5</a:t>
            </a:r>
            <a:r>
              <a:rPr lang="nl-NL" dirty="0" smtClean="0"/>
              <a:t> </a:t>
            </a:r>
            <a:r>
              <a:rPr lang="nl-NL" dirty="0"/>
              <a:t>+ </a:t>
            </a:r>
            <a:r>
              <a:rPr lang="nl-NL" dirty="0" smtClean="0"/>
              <a:t>10 </a:t>
            </a:r>
            <a:r>
              <a:rPr lang="nl-NL" dirty="0"/>
              <a:t>= </a:t>
            </a:r>
            <a:r>
              <a:rPr lang="nl-NL" dirty="0" smtClean="0"/>
              <a:t>5,5 (55.000</a:t>
            </a:r>
            <a:r>
              <a:rPr lang="nl-NL" dirty="0"/>
              <a:t>) </a:t>
            </a:r>
            <a:r>
              <a:rPr lang="nl-NL" dirty="0" smtClean="0"/>
              <a:t>huurwoningen</a:t>
            </a:r>
            <a:endParaRPr lang="nl-NL" dirty="0"/>
          </a:p>
          <a:p>
            <a:pPr marL="0" lvl="1" indent="0">
              <a:buNone/>
              <a:tabLst>
                <a:tab pos="361950" algn="l"/>
              </a:tabLst>
            </a:pPr>
            <a:r>
              <a:rPr lang="nl-NL" sz="2000" dirty="0"/>
              <a:t>Producenten </a:t>
            </a:r>
            <a:r>
              <a:rPr lang="nl-NL" sz="2000" dirty="0" smtClean="0"/>
              <a:t>bieden aan:</a:t>
            </a:r>
            <a:endParaRPr lang="nl-NL" sz="2000" dirty="0"/>
          </a:p>
          <a:p>
            <a:pPr marL="0" lvl="1" indent="0">
              <a:buNone/>
              <a:tabLst>
                <a:tab pos="182563" algn="l"/>
              </a:tabLst>
            </a:pPr>
            <a:r>
              <a:rPr lang="nl-NL" dirty="0"/>
              <a:t>	</a:t>
            </a:r>
            <a:r>
              <a:rPr lang="nl-NL" dirty="0" err="1"/>
              <a:t>Q</a:t>
            </a:r>
            <a:r>
              <a:rPr lang="nl-NL" baseline="-25000" dirty="0" err="1"/>
              <a:t>a</a:t>
            </a:r>
            <a:r>
              <a:rPr lang="nl-NL" dirty="0"/>
              <a:t> = </a:t>
            </a:r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4,5</a:t>
            </a:r>
            <a:r>
              <a:rPr lang="nl-NL" dirty="0" smtClean="0"/>
              <a:t> </a:t>
            </a:r>
            <a:r>
              <a:rPr lang="nl-NL" dirty="0"/>
              <a:t>– </a:t>
            </a:r>
            <a:r>
              <a:rPr lang="nl-NL" dirty="0" smtClean="0"/>
              <a:t>2 </a:t>
            </a:r>
            <a:r>
              <a:rPr lang="nl-NL" dirty="0"/>
              <a:t>= </a:t>
            </a:r>
            <a:r>
              <a:rPr lang="nl-NL" dirty="0" smtClean="0"/>
              <a:t>2,5 (25.000</a:t>
            </a:r>
            <a:r>
              <a:rPr lang="nl-NL" dirty="0"/>
              <a:t>) </a:t>
            </a:r>
            <a:r>
              <a:rPr lang="nl-NL" dirty="0" smtClean="0"/>
              <a:t>huurwoningen</a:t>
            </a:r>
            <a:endParaRPr lang="nl-NL" dirty="0"/>
          </a:p>
          <a:p>
            <a:pPr marL="0" lvl="1" indent="0">
              <a:buNone/>
              <a:tabLst>
                <a:tab pos="361950" algn="l"/>
              </a:tabLst>
            </a:pPr>
            <a:endParaRPr lang="nl-NL" dirty="0"/>
          </a:p>
          <a:p>
            <a:pPr marL="0" indent="0">
              <a:buNone/>
            </a:pPr>
            <a:r>
              <a:rPr lang="nl-NL" sz="2000" dirty="0"/>
              <a:t>Er ontstaat dus een </a:t>
            </a:r>
            <a:r>
              <a:rPr lang="nl-NL" sz="2000" dirty="0" smtClean="0"/>
              <a:t>vraagoverschot </a:t>
            </a:r>
            <a:r>
              <a:rPr lang="nl-NL" sz="2000" dirty="0"/>
              <a:t>van </a:t>
            </a:r>
            <a:r>
              <a:rPr lang="nl-NL" sz="2000" dirty="0" smtClean="0"/>
              <a:t>30.000 woningen</a:t>
            </a:r>
            <a:endParaRPr lang="nl-NL" sz="2000" dirty="0"/>
          </a:p>
          <a:p>
            <a:pPr marL="0" indent="0">
              <a:spcBef>
                <a:spcPts val="0"/>
              </a:spcBef>
              <a:buNone/>
              <a:tabLst>
                <a:tab pos="2155825" algn="l"/>
              </a:tabLst>
            </a:pPr>
            <a:endParaRPr lang="nl-NL" sz="1400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6588651" y="1973725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588651" y="2679403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588651" y="3385081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588651" y="4090759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588651" y="4796437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730873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02881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874889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946897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1018905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7896200" y="5939988"/>
            <a:ext cx="2396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</a:t>
            </a:r>
            <a:r>
              <a:rPr lang="nl-NL" dirty="0" smtClean="0">
                <a:solidFill>
                  <a:schemeClr val="bg1"/>
                </a:solidFill>
              </a:rPr>
              <a:t>10.000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 rot="16200000">
            <a:off x="5422679" y="2504999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prijs (× 100)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6279129" y="461146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2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6279129" y="391043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4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6279129" y="32005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6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6279129" y="24966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7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6141969" y="179853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7151355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788154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85940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93217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9973011" y="551870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cxnSp>
        <p:nvCxnSpPr>
          <p:cNvPr id="29" name="Rechte verbindingslijn 28"/>
          <p:cNvCxnSpPr/>
          <p:nvPr/>
        </p:nvCxnSpPr>
        <p:spPr>
          <a:xfrm>
            <a:off x="6588651" y="1973725"/>
            <a:ext cx="3600400" cy="3528392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0" name="Rechthoek 29"/>
          <p:cNvSpPr/>
          <p:nvPr/>
        </p:nvSpPr>
        <p:spPr>
          <a:xfrm>
            <a:off x="6880960" y="2005600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3" name="Rechte verbindingslijn 32"/>
          <p:cNvCxnSpPr/>
          <p:nvPr/>
        </p:nvCxnSpPr>
        <p:spPr>
          <a:xfrm>
            <a:off x="6596673" y="232656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6596673" y="303224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6596673" y="373792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6596673" y="444359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6596673" y="514927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>
            <a:off x="6588651" y="1973725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 flipH="1">
            <a:off x="6588651" y="5502117"/>
            <a:ext cx="359201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694869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>
            <a:off x="766877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>
            <a:off x="838885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>
            <a:off x="910893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982901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 flipV="1">
            <a:off x="6597650" y="1981200"/>
            <a:ext cx="2870200" cy="281305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Rechthoek 45"/>
          <p:cNvSpPr/>
          <p:nvPr/>
        </p:nvSpPr>
        <p:spPr>
          <a:xfrm>
            <a:off x="8869159" y="1896099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7" name="Ovaal 46"/>
          <p:cNvSpPr/>
          <p:nvPr/>
        </p:nvSpPr>
        <p:spPr>
          <a:xfrm>
            <a:off x="7976937" y="332868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52" name="Rechte verbindingslijn 51"/>
          <p:cNvCxnSpPr/>
          <p:nvPr/>
        </p:nvCxnSpPr>
        <p:spPr>
          <a:xfrm>
            <a:off x="6606183" y="3388593"/>
            <a:ext cx="1275364" cy="1426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Rechte verbindingslijn 56"/>
          <p:cNvCxnSpPr/>
          <p:nvPr/>
        </p:nvCxnSpPr>
        <p:spPr>
          <a:xfrm>
            <a:off x="6646188" y="3916861"/>
            <a:ext cx="3568732" cy="0"/>
          </a:xfrm>
          <a:prstGeom prst="line">
            <a:avLst/>
          </a:prstGeom>
          <a:ln w="28575"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8" name="Rechthoek 57"/>
          <p:cNvSpPr/>
          <p:nvPr/>
        </p:nvSpPr>
        <p:spPr>
          <a:xfrm>
            <a:off x="10172841" y="3711320"/>
            <a:ext cx="628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schemeClr val="bg1"/>
                </a:solidFill>
              </a:rPr>
              <a:t>P</a:t>
            </a:r>
            <a:r>
              <a:rPr lang="nl-NL" baseline="-25000" dirty="0" err="1" smtClean="0">
                <a:solidFill>
                  <a:schemeClr val="bg1"/>
                </a:solidFill>
              </a:rPr>
              <a:t>max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8" name="Rechteraccolade 47"/>
          <p:cNvSpPr/>
          <p:nvPr/>
        </p:nvSpPr>
        <p:spPr>
          <a:xfrm rot="5400000">
            <a:off x="7823350" y="5173327"/>
            <a:ext cx="452611" cy="1077393"/>
          </a:xfrm>
          <a:prstGeom prst="rightBrace">
            <a:avLst/>
          </a:prstGeom>
          <a:ln w="3810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Tekstvak 48"/>
          <p:cNvSpPr txBox="1"/>
          <p:nvPr/>
        </p:nvSpPr>
        <p:spPr>
          <a:xfrm>
            <a:off x="7162998" y="5985166"/>
            <a:ext cx="1786646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vraagoverschot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0" name="Ovaal 49"/>
          <p:cNvSpPr/>
          <p:nvPr/>
        </p:nvSpPr>
        <p:spPr>
          <a:xfrm>
            <a:off x="7453411" y="3874132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Ovaal 50"/>
          <p:cNvSpPr/>
          <p:nvPr/>
        </p:nvSpPr>
        <p:spPr>
          <a:xfrm>
            <a:off x="8534202" y="3864214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3" name="Rechte verbindingslijn 52"/>
          <p:cNvCxnSpPr/>
          <p:nvPr/>
        </p:nvCxnSpPr>
        <p:spPr>
          <a:xfrm flipV="1">
            <a:off x="7510959" y="4007274"/>
            <a:ext cx="0" cy="1404000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 flipV="1">
            <a:off x="8588352" y="3988600"/>
            <a:ext cx="0" cy="1404000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1" name="Tekstvak 30"/>
          <p:cNvSpPr txBox="1"/>
          <p:nvPr/>
        </p:nvSpPr>
        <p:spPr>
          <a:xfrm>
            <a:off x="6032272" y="3778623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 smtClean="0">
                <a:solidFill>
                  <a:srgbClr val="F79146"/>
                </a:solidFill>
              </a:rPr>
              <a:t>€ 450</a:t>
            </a:r>
            <a:endParaRPr lang="nl-NL" sz="1200" b="1" dirty="0">
              <a:solidFill>
                <a:srgbClr val="F791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03700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25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 animBg="1"/>
      <p:bldP spid="5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Maximumprijs – de oplossing?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 smtClean="0"/>
              <a:t>Geen oplossing:</a:t>
            </a:r>
            <a:br>
              <a:rPr lang="nl-NL" dirty="0" smtClean="0"/>
            </a:br>
            <a:r>
              <a:rPr lang="nl-NL" dirty="0" smtClean="0"/>
              <a:t>tekort aan producten</a:t>
            </a:r>
          </a:p>
          <a:p>
            <a:r>
              <a:rPr lang="nl-NL" dirty="0" smtClean="0"/>
              <a:t>Verdeelsysteem verzinnen</a:t>
            </a:r>
          </a:p>
          <a:p>
            <a:pPr lvl="1"/>
            <a:r>
              <a:rPr lang="nl-NL" sz="2000" dirty="0" smtClean="0"/>
              <a:t>eerst komt – eerst maalt</a:t>
            </a:r>
          </a:p>
          <a:p>
            <a:pPr lvl="1"/>
            <a:r>
              <a:rPr lang="nl-NL" sz="2000" dirty="0" smtClean="0"/>
              <a:t>prioriteitenlijst</a:t>
            </a:r>
          </a:p>
          <a:p>
            <a:pPr lvl="1"/>
            <a:r>
              <a:rPr lang="nl-NL" sz="2000" dirty="0"/>
              <a:t>b</a:t>
            </a:r>
            <a:r>
              <a:rPr lang="nl-NL" sz="2000" dirty="0" smtClean="0"/>
              <a:t>onnensysteem</a:t>
            </a:r>
          </a:p>
          <a:p>
            <a:pPr lvl="2"/>
            <a:endParaRPr lang="nl-NL" sz="1800" dirty="0"/>
          </a:p>
          <a:p>
            <a:r>
              <a:rPr lang="nl-NL" dirty="0" smtClean="0"/>
              <a:t>Voorbeelden in praktijk:</a:t>
            </a:r>
          </a:p>
          <a:p>
            <a:pPr lvl="1"/>
            <a:r>
              <a:rPr lang="nl-NL" sz="2000" dirty="0" smtClean="0"/>
              <a:t>woningmarkt</a:t>
            </a:r>
          </a:p>
          <a:p>
            <a:pPr lvl="1"/>
            <a:r>
              <a:rPr lang="nl-NL" sz="2000" dirty="0" smtClean="0"/>
              <a:t>gezondheidszorg</a:t>
            </a:r>
          </a:p>
          <a:p>
            <a:pPr marL="0" indent="0">
              <a:buNone/>
            </a:pPr>
            <a:endParaRPr lang="nl-NL" sz="2600" dirty="0"/>
          </a:p>
        </p:txBody>
      </p:sp>
      <p:cxnSp>
        <p:nvCxnSpPr>
          <p:cNvPr id="6" name="Rechte verbindingslijn 5"/>
          <p:cNvCxnSpPr/>
          <p:nvPr/>
        </p:nvCxnSpPr>
        <p:spPr>
          <a:xfrm>
            <a:off x="6588651" y="1973725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6588651" y="2679403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6588651" y="3385081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588651" y="4090759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588651" y="4796437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730873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802881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874889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946897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10189051" y="1973725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vak 15"/>
          <p:cNvSpPr txBox="1"/>
          <p:nvPr/>
        </p:nvSpPr>
        <p:spPr>
          <a:xfrm>
            <a:off x="7896200" y="5939988"/>
            <a:ext cx="2396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</a:t>
            </a:r>
            <a:r>
              <a:rPr lang="nl-NL" dirty="0" smtClean="0">
                <a:solidFill>
                  <a:schemeClr val="bg1"/>
                </a:solidFill>
              </a:rPr>
              <a:t>10.000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 rot="16200000">
            <a:off x="5422679" y="2504999"/>
            <a:ext cx="1409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prijs (× 100)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6279129" y="461146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2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6279129" y="391043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4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6279129" y="320059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6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6279129" y="249662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7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6141969" y="179853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10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7151355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788154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85940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9321707" y="55187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9973011" y="551870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6588651" y="1973725"/>
            <a:ext cx="3600400" cy="3528392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hthoek 28"/>
          <p:cNvSpPr/>
          <p:nvPr/>
        </p:nvSpPr>
        <p:spPr>
          <a:xfrm>
            <a:off x="6880960" y="2005600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0" name="Rechte verbindingslijn 29"/>
          <p:cNvCxnSpPr/>
          <p:nvPr/>
        </p:nvCxnSpPr>
        <p:spPr>
          <a:xfrm>
            <a:off x="6596673" y="232656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>
            <a:off x="6596673" y="303224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>
            <a:off x="6596673" y="373792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>
            <a:off x="6596673" y="444359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6596673" y="514927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>
            <a:off x="6588651" y="1973725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 flipH="1">
            <a:off x="6588651" y="5502117"/>
            <a:ext cx="359201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>
            <a:off x="694869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>
            <a:off x="766877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>
            <a:off x="838885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910893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>
            <a:off x="9829011" y="1981824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 flipV="1">
            <a:off x="6597650" y="1981200"/>
            <a:ext cx="2870200" cy="281305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Rechthoek 42"/>
          <p:cNvSpPr/>
          <p:nvPr/>
        </p:nvSpPr>
        <p:spPr>
          <a:xfrm>
            <a:off x="8869159" y="1896099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4" name="Ovaal 43"/>
          <p:cNvSpPr/>
          <p:nvPr/>
        </p:nvSpPr>
        <p:spPr>
          <a:xfrm>
            <a:off x="7976937" y="332868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45" name="Rechte verbindingslijn 44"/>
          <p:cNvCxnSpPr/>
          <p:nvPr/>
        </p:nvCxnSpPr>
        <p:spPr>
          <a:xfrm>
            <a:off x="6606183" y="3388593"/>
            <a:ext cx="1275364" cy="1426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6646188" y="3916861"/>
            <a:ext cx="3568732" cy="0"/>
          </a:xfrm>
          <a:prstGeom prst="line">
            <a:avLst/>
          </a:prstGeom>
          <a:ln w="28575"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7" name="Rechthoek 46"/>
          <p:cNvSpPr/>
          <p:nvPr/>
        </p:nvSpPr>
        <p:spPr>
          <a:xfrm>
            <a:off x="10172841" y="3711320"/>
            <a:ext cx="628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schemeClr val="bg1"/>
                </a:solidFill>
              </a:rPr>
              <a:t>P</a:t>
            </a:r>
            <a:r>
              <a:rPr lang="nl-NL" baseline="-25000" dirty="0" err="1" smtClean="0">
                <a:solidFill>
                  <a:schemeClr val="bg1"/>
                </a:solidFill>
              </a:rPr>
              <a:t>max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8" name="Rechteraccolade 47"/>
          <p:cNvSpPr/>
          <p:nvPr/>
        </p:nvSpPr>
        <p:spPr>
          <a:xfrm rot="5400000">
            <a:off x="7823350" y="5173327"/>
            <a:ext cx="452611" cy="1077393"/>
          </a:xfrm>
          <a:prstGeom prst="rightBrace">
            <a:avLst/>
          </a:prstGeom>
          <a:ln w="3810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Tekstvak 48"/>
          <p:cNvSpPr txBox="1"/>
          <p:nvPr/>
        </p:nvSpPr>
        <p:spPr>
          <a:xfrm>
            <a:off x="7162998" y="5985166"/>
            <a:ext cx="1786646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vraagoverschot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50" name="Ovaal 49"/>
          <p:cNvSpPr/>
          <p:nvPr/>
        </p:nvSpPr>
        <p:spPr>
          <a:xfrm>
            <a:off x="7453411" y="3874132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Ovaal 50"/>
          <p:cNvSpPr/>
          <p:nvPr/>
        </p:nvSpPr>
        <p:spPr>
          <a:xfrm>
            <a:off x="8534202" y="3864214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2" name="Rechte verbindingslijn 51"/>
          <p:cNvCxnSpPr/>
          <p:nvPr/>
        </p:nvCxnSpPr>
        <p:spPr>
          <a:xfrm flipV="1">
            <a:off x="7510959" y="4007274"/>
            <a:ext cx="0" cy="1404000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 flipV="1">
            <a:off x="8588352" y="3988600"/>
            <a:ext cx="0" cy="1404000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4" name="Tekstvak 53"/>
          <p:cNvSpPr txBox="1"/>
          <p:nvPr/>
        </p:nvSpPr>
        <p:spPr>
          <a:xfrm>
            <a:off x="6032272" y="3778623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b="1" dirty="0" smtClean="0">
                <a:solidFill>
                  <a:srgbClr val="F79146"/>
                </a:solidFill>
              </a:rPr>
              <a:t>€ 450</a:t>
            </a:r>
            <a:endParaRPr lang="nl-NL" sz="1200" b="1" dirty="0">
              <a:solidFill>
                <a:srgbClr val="F791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51753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969529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Volkomen concurrentie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nl-NL" sz="2000" dirty="0"/>
              <a:t>Marktmodel: </a:t>
            </a:r>
          </a:p>
          <a:p>
            <a:pPr marL="400050" lvl="1" indent="0">
              <a:buNone/>
            </a:pPr>
            <a:r>
              <a:rPr lang="nl-NL" sz="2000" dirty="0" err="1"/>
              <a:t>Q</a:t>
            </a:r>
            <a:r>
              <a:rPr lang="nl-NL" sz="2000" baseline="-25000" dirty="0" err="1"/>
              <a:t>v</a:t>
            </a:r>
            <a:r>
              <a:rPr lang="nl-NL" sz="2000" dirty="0"/>
              <a:t> = -P + 100</a:t>
            </a:r>
          </a:p>
          <a:p>
            <a:pPr marL="400050" lvl="1" indent="0">
              <a:buNone/>
            </a:pPr>
            <a:r>
              <a:rPr lang="nl-NL" sz="2000" dirty="0" err="1"/>
              <a:t>Q</a:t>
            </a:r>
            <a:r>
              <a:rPr lang="nl-NL" sz="2000" baseline="-25000" dirty="0" err="1"/>
              <a:t>a</a:t>
            </a:r>
            <a:r>
              <a:rPr lang="nl-NL" sz="2000" dirty="0"/>
              <a:t> = 2P - 40</a:t>
            </a:r>
          </a:p>
          <a:p>
            <a:pPr marL="0" lvl="1" indent="0">
              <a:buNone/>
            </a:pPr>
            <a:endParaRPr lang="nl-NL" sz="2000" dirty="0"/>
          </a:p>
          <a:p>
            <a:pPr>
              <a:buFont typeface="Wingdings" pitchFamily="2" charset="2"/>
              <a:buChar char="ü"/>
            </a:pPr>
            <a:r>
              <a:rPr lang="nl-NL" sz="2000" dirty="0"/>
              <a:t>Evenwichtsprijs</a:t>
            </a:r>
          </a:p>
          <a:p>
            <a:pPr marL="0" indent="0">
              <a:buNone/>
            </a:pPr>
            <a:r>
              <a:rPr lang="nl-NL" sz="2000" dirty="0"/>
              <a:t>	(€ 0,47)</a:t>
            </a:r>
          </a:p>
        </p:txBody>
      </p:sp>
      <p:cxnSp>
        <p:nvCxnSpPr>
          <p:cNvPr id="7" name="Rechte verbindingslijn 6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20" name="Tekstvak 19"/>
          <p:cNvSpPr txBox="1"/>
          <p:nvPr/>
        </p:nvSpPr>
        <p:spPr>
          <a:xfrm rot="16200000">
            <a:off x="5198722" y="2510899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 (in centen)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6330145" y="435610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6330145" y="365431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6330145" y="29422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6330145" y="223115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6201904" y="153865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728316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800744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872752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9438464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10095680" y="525563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cxnSp>
        <p:nvCxnSpPr>
          <p:cNvPr id="32" name="Rechte verbindingslijn 31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5" name="Rechte verbindingslijn 34"/>
          <p:cNvCxnSpPr/>
          <p:nvPr/>
        </p:nvCxnSpPr>
        <p:spPr>
          <a:xfrm flipV="1">
            <a:off x="6775704" y="2780928"/>
            <a:ext cx="3595424" cy="175449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6" name="Rechthoek 35"/>
          <p:cNvSpPr/>
          <p:nvPr/>
        </p:nvSpPr>
        <p:spPr>
          <a:xfrm>
            <a:off x="9875456" y="2510900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37" name="Rechte verbindingslijn 36"/>
          <p:cNvCxnSpPr/>
          <p:nvPr/>
        </p:nvCxnSpPr>
        <p:spPr>
          <a:xfrm>
            <a:off x="6810781" y="3595922"/>
            <a:ext cx="1776311" cy="0"/>
          </a:xfrm>
          <a:prstGeom prst="line">
            <a:avLst/>
          </a:prstGeom>
          <a:ln w="28575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vaal 40"/>
          <p:cNvSpPr/>
          <p:nvPr/>
        </p:nvSpPr>
        <p:spPr>
          <a:xfrm>
            <a:off x="8648674" y="354739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06341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75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6" grpId="0"/>
      <p:bldP spid="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EU landbouwbeleid: minimumprijs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nl-NL" sz="2000" dirty="0"/>
              <a:t>Het behouden van een eigen voedselproductie wordt belangrijk gevonden.</a:t>
            </a:r>
          </a:p>
          <a:p>
            <a:pPr marL="457200" indent="-457200">
              <a:buFont typeface="+mj-lt"/>
              <a:buAutoNum type="alphaLcPeriod"/>
            </a:pPr>
            <a:r>
              <a:rPr lang="nl-NL" sz="2000" dirty="0"/>
              <a:t>De evenwichtsprijs is te laag: boeren kunnen niet in hun bestaan voorzien.</a:t>
            </a:r>
          </a:p>
          <a:p>
            <a:pPr marL="457200" indent="-457200">
              <a:buFont typeface="+mj-lt"/>
              <a:buAutoNum type="alphaLcPeriod"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Oplossing:</a:t>
            </a:r>
          </a:p>
          <a:p>
            <a:pPr marL="0" indent="0">
              <a:buNone/>
            </a:pPr>
            <a:r>
              <a:rPr lang="nl-NL" sz="2000" dirty="0"/>
              <a:t>een </a:t>
            </a:r>
            <a:r>
              <a:rPr lang="nl-NL" sz="2000" b="1" i="1" dirty="0"/>
              <a:t>minimumprijs</a:t>
            </a:r>
            <a:r>
              <a:rPr lang="nl-NL" sz="2000" dirty="0"/>
              <a:t> voor de producten in de landbouw </a:t>
            </a: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>(</a:t>
            </a:r>
            <a:r>
              <a:rPr lang="nl-NL" sz="2000" dirty="0"/>
              <a:t>ook wel: </a:t>
            </a:r>
            <a:r>
              <a:rPr lang="nl-NL" sz="2000" b="1" i="1" dirty="0"/>
              <a:t>garantieprijs</a:t>
            </a:r>
            <a:r>
              <a:rPr lang="nl-NL" sz="2000" dirty="0"/>
              <a:t>)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In dit voorbeeld: € 0,60</a:t>
            </a:r>
          </a:p>
        </p:txBody>
      </p:sp>
      <p:cxnSp>
        <p:nvCxnSpPr>
          <p:cNvPr id="67" name="Rechte verbindingslijn 66"/>
          <p:cNvCxnSpPr/>
          <p:nvPr/>
        </p:nvCxnSpPr>
        <p:spPr>
          <a:xfrm flipV="1">
            <a:off x="6816080" y="3121687"/>
            <a:ext cx="3384376" cy="233"/>
          </a:xfrm>
          <a:prstGeom prst="line">
            <a:avLst/>
          </a:prstGeom>
          <a:ln w="28575"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8" name="Rechthoek 67"/>
          <p:cNvSpPr/>
          <p:nvPr/>
        </p:nvSpPr>
        <p:spPr>
          <a:xfrm>
            <a:off x="10141767" y="2940035"/>
            <a:ext cx="585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P</a:t>
            </a:r>
            <a:r>
              <a:rPr lang="nl-NL" baseline="-25000" dirty="0" err="1">
                <a:solidFill>
                  <a:schemeClr val="bg1"/>
                </a:solidFill>
              </a:rPr>
              <a:t>min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41" name="Rechte verbindingslijn 40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Rechte verbindingslijn 68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Rechte verbindingslijn 69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Rechte verbindingslijn 70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Rechte verbindingslijn 71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Rechte verbindingslijn 72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Rechte verbindingslijn 73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Rechte verbindingslijn 74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echte verbindingslijn 75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echte verbindingslijn 76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echte verbindingslijn 77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Rechte verbindingslijn 78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kstvak 79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81" name="Tekstvak 80"/>
          <p:cNvSpPr txBox="1"/>
          <p:nvPr/>
        </p:nvSpPr>
        <p:spPr>
          <a:xfrm rot="16200000">
            <a:off x="5198722" y="2510899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 (in centen)</a:t>
            </a:r>
          </a:p>
        </p:txBody>
      </p:sp>
      <p:sp>
        <p:nvSpPr>
          <p:cNvPr id="82" name="Tekstvak 81"/>
          <p:cNvSpPr txBox="1"/>
          <p:nvPr/>
        </p:nvSpPr>
        <p:spPr>
          <a:xfrm>
            <a:off x="6330145" y="435610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83" name="Tekstvak 82"/>
          <p:cNvSpPr txBox="1"/>
          <p:nvPr/>
        </p:nvSpPr>
        <p:spPr>
          <a:xfrm>
            <a:off x="6330145" y="365431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84" name="Tekstvak 83"/>
          <p:cNvSpPr txBox="1"/>
          <p:nvPr/>
        </p:nvSpPr>
        <p:spPr>
          <a:xfrm>
            <a:off x="6330145" y="29422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85" name="Tekstvak 84"/>
          <p:cNvSpPr txBox="1"/>
          <p:nvPr/>
        </p:nvSpPr>
        <p:spPr>
          <a:xfrm>
            <a:off x="6330145" y="223115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</a:p>
        </p:txBody>
      </p:sp>
      <p:sp>
        <p:nvSpPr>
          <p:cNvPr id="86" name="Tekstvak 85"/>
          <p:cNvSpPr txBox="1"/>
          <p:nvPr/>
        </p:nvSpPr>
        <p:spPr>
          <a:xfrm>
            <a:off x="6201904" y="153865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87" name="Tekstvak 86"/>
          <p:cNvSpPr txBox="1"/>
          <p:nvPr/>
        </p:nvSpPr>
        <p:spPr>
          <a:xfrm>
            <a:off x="728316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88" name="Tekstvak 87"/>
          <p:cNvSpPr txBox="1"/>
          <p:nvPr/>
        </p:nvSpPr>
        <p:spPr>
          <a:xfrm>
            <a:off x="800744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89" name="Tekstvak 88"/>
          <p:cNvSpPr txBox="1"/>
          <p:nvPr/>
        </p:nvSpPr>
        <p:spPr>
          <a:xfrm>
            <a:off x="872752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90" name="Tekstvak 89"/>
          <p:cNvSpPr txBox="1"/>
          <p:nvPr/>
        </p:nvSpPr>
        <p:spPr>
          <a:xfrm>
            <a:off x="9438464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</a:p>
        </p:txBody>
      </p:sp>
      <p:sp>
        <p:nvSpPr>
          <p:cNvPr id="91" name="Tekstvak 90"/>
          <p:cNvSpPr txBox="1"/>
          <p:nvPr/>
        </p:nvSpPr>
        <p:spPr>
          <a:xfrm>
            <a:off x="10095680" y="525563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cxnSp>
        <p:nvCxnSpPr>
          <p:cNvPr id="92" name="Rechte verbindingslijn 91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3" name="Rechthoek 92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94" name="Rechte verbindingslijn 93"/>
          <p:cNvCxnSpPr/>
          <p:nvPr/>
        </p:nvCxnSpPr>
        <p:spPr>
          <a:xfrm flipV="1">
            <a:off x="6775704" y="2780928"/>
            <a:ext cx="3595424" cy="175449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5" name="Rechthoek 94"/>
          <p:cNvSpPr/>
          <p:nvPr/>
        </p:nvSpPr>
        <p:spPr>
          <a:xfrm>
            <a:off x="9875456" y="2510900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96" name="Rechte verbindingslijn 95"/>
          <p:cNvCxnSpPr/>
          <p:nvPr/>
        </p:nvCxnSpPr>
        <p:spPr>
          <a:xfrm>
            <a:off x="6810781" y="3595922"/>
            <a:ext cx="1776311" cy="0"/>
          </a:xfrm>
          <a:prstGeom prst="line">
            <a:avLst/>
          </a:prstGeom>
          <a:ln w="28575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7" name="Ovaal 96"/>
          <p:cNvSpPr/>
          <p:nvPr/>
        </p:nvSpPr>
        <p:spPr>
          <a:xfrm>
            <a:off x="8648674" y="354739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22675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2" name="Rechte verbindingslijn 71"/>
          <p:cNvCxnSpPr/>
          <p:nvPr/>
        </p:nvCxnSpPr>
        <p:spPr>
          <a:xfrm flipV="1">
            <a:off x="6816080" y="3121687"/>
            <a:ext cx="3384376" cy="233"/>
          </a:xfrm>
          <a:prstGeom prst="line">
            <a:avLst/>
          </a:prstGeom>
          <a:ln w="28575"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3" name="Rechthoek 72"/>
          <p:cNvSpPr/>
          <p:nvPr/>
        </p:nvSpPr>
        <p:spPr>
          <a:xfrm>
            <a:off x="10141767" y="2940035"/>
            <a:ext cx="585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P</a:t>
            </a:r>
            <a:r>
              <a:rPr lang="nl-NL" baseline="-25000" dirty="0" err="1">
                <a:solidFill>
                  <a:schemeClr val="bg1"/>
                </a:solidFill>
              </a:rPr>
              <a:t>min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74" name="Rechte verbindingslijn 73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Rechte verbindingslijn 74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Rechte verbindingslijn 75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echte verbindingslijn 76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echte verbindingslijn 77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Rechte verbindingslijn 78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Rechte verbindingslijn 79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Rechte verbindingslijn 80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Rechte verbindingslijn 81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Rechte verbindingslijn 82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echte verbindingslijn 83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Rechte verbindingslijn 84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kstvak 85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87" name="Tekstvak 86"/>
          <p:cNvSpPr txBox="1"/>
          <p:nvPr/>
        </p:nvSpPr>
        <p:spPr>
          <a:xfrm rot="16200000">
            <a:off x="5198722" y="2510899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 (in centen)</a:t>
            </a:r>
          </a:p>
        </p:txBody>
      </p:sp>
      <p:sp>
        <p:nvSpPr>
          <p:cNvPr id="88" name="Tekstvak 87"/>
          <p:cNvSpPr txBox="1"/>
          <p:nvPr/>
        </p:nvSpPr>
        <p:spPr>
          <a:xfrm>
            <a:off x="6330145" y="435610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89" name="Tekstvak 88"/>
          <p:cNvSpPr txBox="1"/>
          <p:nvPr/>
        </p:nvSpPr>
        <p:spPr>
          <a:xfrm>
            <a:off x="6330145" y="365431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90" name="Tekstvak 89"/>
          <p:cNvSpPr txBox="1"/>
          <p:nvPr/>
        </p:nvSpPr>
        <p:spPr>
          <a:xfrm>
            <a:off x="6330145" y="29422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91" name="Tekstvak 90"/>
          <p:cNvSpPr txBox="1"/>
          <p:nvPr/>
        </p:nvSpPr>
        <p:spPr>
          <a:xfrm>
            <a:off x="6330145" y="223115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</a:p>
        </p:txBody>
      </p:sp>
      <p:sp>
        <p:nvSpPr>
          <p:cNvPr id="92" name="Tekstvak 91"/>
          <p:cNvSpPr txBox="1"/>
          <p:nvPr/>
        </p:nvSpPr>
        <p:spPr>
          <a:xfrm>
            <a:off x="6201904" y="153865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93" name="Tekstvak 92"/>
          <p:cNvSpPr txBox="1"/>
          <p:nvPr/>
        </p:nvSpPr>
        <p:spPr>
          <a:xfrm>
            <a:off x="728316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94" name="Tekstvak 93"/>
          <p:cNvSpPr txBox="1"/>
          <p:nvPr/>
        </p:nvSpPr>
        <p:spPr>
          <a:xfrm>
            <a:off x="800744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95" name="Tekstvak 94"/>
          <p:cNvSpPr txBox="1"/>
          <p:nvPr/>
        </p:nvSpPr>
        <p:spPr>
          <a:xfrm>
            <a:off x="872752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96" name="Tekstvak 95"/>
          <p:cNvSpPr txBox="1"/>
          <p:nvPr/>
        </p:nvSpPr>
        <p:spPr>
          <a:xfrm>
            <a:off x="9438464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</a:p>
        </p:txBody>
      </p:sp>
      <p:sp>
        <p:nvSpPr>
          <p:cNvPr id="97" name="Tekstvak 96"/>
          <p:cNvSpPr txBox="1"/>
          <p:nvPr/>
        </p:nvSpPr>
        <p:spPr>
          <a:xfrm>
            <a:off x="10095680" y="525563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cxnSp>
        <p:nvCxnSpPr>
          <p:cNvPr id="98" name="Rechte verbindingslijn 97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9" name="Rechthoek 98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100" name="Rechte verbindingslijn 99"/>
          <p:cNvCxnSpPr/>
          <p:nvPr/>
        </p:nvCxnSpPr>
        <p:spPr>
          <a:xfrm flipV="1">
            <a:off x="6775704" y="2780928"/>
            <a:ext cx="3595424" cy="175449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1" name="Rechthoek 100"/>
          <p:cNvSpPr/>
          <p:nvPr/>
        </p:nvSpPr>
        <p:spPr>
          <a:xfrm>
            <a:off x="9875456" y="2510900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102" name="Rechte verbindingslijn 101"/>
          <p:cNvCxnSpPr/>
          <p:nvPr/>
        </p:nvCxnSpPr>
        <p:spPr>
          <a:xfrm>
            <a:off x="6810781" y="3595922"/>
            <a:ext cx="1776311" cy="0"/>
          </a:xfrm>
          <a:prstGeom prst="line">
            <a:avLst/>
          </a:prstGeom>
          <a:ln w="28575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3" name="Ovaal 102"/>
          <p:cNvSpPr/>
          <p:nvPr/>
        </p:nvSpPr>
        <p:spPr>
          <a:xfrm>
            <a:off x="8648674" y="354739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Minimumprijs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v</a:t>
            </a:r>
            <a:r>
              <a:rPr lang="nl-NL" sz="1800" dirty="0"/>
              <a:t> = -P + 100</a:t>
            </a:r>
          </a:p>
          <a:p>
            <a:pPr marL="0" lvl="1" indent="0"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a</a:t>
            </a:r>
            <a:r>
              <a:rPr lang="nl-NL" sz="1800" dirty="0"/>
              <a:t> = 2P - 40</a:t>
            </a:r>
          </a:p>
          <a:p>
            <a:pPr marL="0" indent="0">
              <a:buNone/>
            </a:pPr>
            <a:r>
              <a:rPr lang="nl-NL" sz="1800" dirty="0"/>
              <a:t>Evenwichtsprijs € 0,47</a:t>
            </a:r>
          </a:p>
          <a:p>
            <a:pPr marL="0" indent="0">
              <a:buNone/>
            </a:pPr>
            <a:r>
              <a:rPr lang="nl-NL" sz="1800" dirty="0"/>
              <a:t>Minimumprijs € 0,60</a:t>
            </a:r>
          </a:p>
          <a:p>
            <a:pPr marL="36195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Door de invoering van de minimumprijs (hoger dan de evenwichtsprijs), ontstaat een probleem:</a:t>
            </a:r>
          </a:p>
          <a:p>
            <a:pPr marL="260350" indent="-266700"/>
            <a:r>
              <a:rPr lang="nl-NL" sz="1800" dirty="0"/>
              <a:t>consumenten willen bij een hogere prijs minder kopen (betalingsbereidheid)</a:t>
            </a:r>
          </a:p>
          <a:p>
            <a:pPr marL="260350" indent="-266700"/>
            <a:r>
              <a:rPr lang="nl-NL" sz="1800" dirty="0"/>
              <a:t>producenten willen bij een hogere prijs meer produceren (leveringsbereidheid)</a:t>
            </a:r>
          </a:p>
        </p:txBody>
      </p:sp>
      <p:sp>
        <p:nvSpPr>
          <p:cNvPr id="41" name="Ovaal 40"/>
          <p:cNvSpPr/>
          <p:nvPr/>
        </p:nvSpPr>
        <p:spPr>
          <a:xfrm>
            <a:off x="8173894" y="3062526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9" name="Ovaal 68"/>
          <p:cNvSpPr/>
          <p:nvPr/>
        </p:nvSpPr>
        <p:spPr>
          <a:xfrm>
            <a:off x="9610700" y="3059078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0" name="Rechte verbindingslijn 69"/>
          <p:cNvCxnSpPr/>
          <p:nvPr/>
        </p:nvCxnSpPr>
        <p:spPr>
          <a:xfrm flipV="1">
            <a:off x="8219272" y="3232006"/>
            <a:ext cx="4900" cy="1928996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1" name="Rechte verbindingslijn 70"/>
          <p:cNvCxnSpPr/>
          <p:nvPr/>
        </p:nvCxnSpPr>
        <p:spPr>
          <a:xfrm flipV="1">
            <a:off x="9662492" y="3241169"/>
            <a:ext cx="4900" cy="1928996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316394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75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75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5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99" grpId="0"/>
      <p:bldP spid="101" grpId="0"/>
      <p:bldP spid="103" grpId="0" animBg="1"/>
      <p:bldP spid="41" grpId="0" animBg="1"/>
      <p:bldP spid="6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Minimumprijs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v</a:t>
            </a:r>
            <a:r>
              <a:rPr lang="nl-NL" sz="1800" dirty="0"/>
              <a:t> = -P + 100</a:t>
            </a:r>
          </a:p>
          <a:p>
            <a:pPr marL="0" lvl="1" indent="0"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a</a:t>
            </a:r>
            <a:r>
              <a:rPr lang="nl-NL" sz="1800" dirty="0"/>
              <a:t> = 2P - 40</a:t>
            </a:r>
          </a:p>
          <a:p>
            <a:pPr marL="0" indent="0">
              <a:buNone/>
            </a:pPr>
            <a:r>
              <a:rPr lang="nl-NL" sz="1800" dirty="0"/>
              <a:t>Evenwichtsprijs € 0,47</a:t>
            </a:r>
          </a:p>
          <a:p>
            <a:pPr marL="0" indent="0">
              <a:buNone/>
            </a:pPr>
            <a:r>
              <a:rPr lang="nl-NL" sz="1800" dirty="0"/>
              <a:t>Minimumprijs € 0,60</a:t>
            </a:r>
          </a:p>
          <a:p>
            <a:pPr marL="36195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Consumenten kopen nu:</a:t>
            </a:r>
          </a:p>
          <a:p>
            <a:pPr marL="0" lvl="1" indent="0">
              <a:buNone/>
              <a:tabLst>
                <a:tab pos="361950" algn="l"/>
              </a:tabLst>
            </a:pPr>
            <a:r>
              <a:rPr lang="nl-NL" sz="1800" dirty="0"/>
              <a:t>	</a:t>
            </a:r>
            <a:r>
              <a:rPr lang="nl-NL" sz="1800" dirty="0" err="1"/>
              <a:t>Q</a:t>
            </a:r>
            <a:r>
              <a:rPr lang="nl-NL" sz="1800" baseline="-25000" dirty="0" err="1"/>
              <a:t>v</a:t>
            </a:r>
            <a:r>
              <a:rPr lang="nl-NL" sz="1800" dirty="0"/>
              <a:t> = -</a:t>
            </a:r>
            <a:r>
              <a:rPr lang="nl-NL" sz="1800" dirty="0">
                <a:solidFill>
                  <a:schemeClr val="accent6">
                    <a:lumMod val="75000"/>
                  </a:schemeClr>
                </a:solidFill>
              </a:rPr>
              <a:t>60</a:t>
            </a:r>
            <a:r>
              <a:rPr lang="nl-NL" sz="1800" dirty="0"/>
              <a:t> + 100 = 40 (000) stuks</a:t>
            </a:r>
          </a:p>
          <a:p>
            <a:pPr marL="0" lvl="1" indent="0">
              <a:buNone/>
              <a:tabLst>
                <a:tab pos="361950" algn="l"/>
              </a:tabLst>
            </a:pPr>
            <a:r>
              <a:rPr lang="nl-NL" sz="2000" dirty="0"/>
              <a:t>Producenten produceren nu:</a:t>
            </a:r>
          </a:p>
          <a:p>
            <a:pPr marL="0" lvl="1" indent="0">
              <a:buNone/>
              <a:tabLst>
                <a:tab pos="361950" algn="l"/>
              </a:tabLst>
            </a:pPr>
            <a:r>
              <a:rPr lang="nl-NL" sz="1800" dirty="0"/>
              <a:t>	</a:t>
            </a:r>
            <a:r>
              <a:rPr lang="nl-NL" sz="1800" dirty="0" err="1"/>
              <a:t>Q</a:t>
            </a:r>
            <a:r>
              <a:rPr lang="nl-NL" sz="1800" baseline="-25000" dirty="0" err="1"/>
              <a:t>a</a:t>
            </a:r>
            <a:r>
              <a:rPr lang="nl-NL" sz="1800" dirty="0"/>
              <a:t> = </a:t>
            </a:r>
            <a:r>
              <a:rPr lang="nl-NL" sz="1800" dirty="0" smtClean="0"/>
              <a:t>2</a:t>
            </a:r>
            <a:r>
              <a:rPr lang="nl-NL" sz="1800" dirty="0" smtClean="0">
                <a:solidFill>
                  <a:schemeClr val="accent6">
                    <a:lumMod val="75000"/>
                  </a:schemeClr>
                </a:solidFill>
              </a:rPr>
              <a:t>×60</a:t>
            </a:r>
            <a:r>
              <a:rPr lang="nl-NL" sz="1800" dirty="0" smtClean="0"/>
              <a:t> </a:t>
            </a:r>
            <a:r>
              <a:rPr lang="nl-NL" sz="1800" dirty="0"/>
              <a:t>– 40 = 80 (000) stuks</a:t>
            </a:r>
          </a:p>
          <a:p>
            <a:pPr marL="0" lvl="1" indent="0">
              <a:buNone/>
              <a:tabLst>
                <a:tab pos="361950" algn="l"/>
              </a:tabLst>
            </a:pPr>
            <a:endParaRPr lang="nl-NL" sz="1800" dirty="0"/>
          </a:p>
          <a:p>
            <a:pPr marL="0" indent="0">
              <a:buNone/>
            </a:pPr>
            <a:r>
              <a:rPr lang="nl-NL" sz="2000" dirty="0"/>
              <a:t>Er ontstaat dus een </a:t>
            </a:r>
            <a:r>
              <a:rPr lang="nl-NL" sz="2000" dirty="0" err="1"/>
              <a:t>productie-overschot</a:t>
            </a:r>
            <a:r>
              <a:rPr lang="nl-NL" sz="2000" dirty="0"/>
              <a:t> van 40.000 stuks</a:t>
            </a:r>
          </a:p>
        </p:txBody>
      </p:sp>
      <p:sp>
        <p:nvSpPr>
          <p:cNvPr id="3" name="Rechteraccolade 2"/>
          <p:cNvSpPr/>
          <p:nvPr/>
        </p:nvSpPr>
        <p:spPr>
          <a:xfrm rot="5400000">
            <a:off x="8737469" y="5115771"/>
            <a:ext cx="436983" cy="1422864"/>
          </a:xfrm>
          <a:prstGeom prst="rightBrace">
            <a:avLst/>
          </a:prstGeom>
          <a:ln w="3810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kstvak 3"/>
          <p:cNvSpPr txBox="1"/>
          <p:nvPr/>
        </p:nvSpPr>
        <p:spPr>
          <a:xfrm>
            <a:off x="7923244" y="6124733"/>
            <a:ext cx="2195663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productie-overschot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72" name="Rechte verbindingslijn 71"/>
          <p:cNvCxnSpPr/>
          <p:nvPr/>
        </p:nvCxnSpPr>
        <p:spPr>
          <a:xfrm flipV="1">
            <a:off x="6816080" y="3121687"/>
            <a:ext cx="3384376" cy="233"/>
          </a:xfrm>
          <a:prstGeom prst="line">
            <a:avLst/>
          </a:prstGeom>
          <a:ln w="28575"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3" name="Rechthoek 72"/>
          <p:cNvSpPr/>
          <p:nvPr/>
        </p:nvSpPr>
        <p:spPr>
          <a:xfrm>
            <a:off x="10141767" y="2940035"/>
            <a:ext cx="585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P</a:t>
            </a:r>
            <a:r>
              <a:rPr lang="nl-NL" baseline="-25000" dirty="0" err="1">
                <a:solidFill>
                  <a:schemeClr val="bg1"/>
                </a:solidFill>
              </a:rPr>
              <a:t>min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74" name="Rechte verbindingslijn 73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Rechte verbindingslijn 74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Rechte verbindingslijn 75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echte verbindingslijn 76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echte verbindingslijn 77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Rechte verbindingslijn 78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Rechte verbindingslijn 79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Rechte verbindingslijn 80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Rechte verbindingslijn 81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Rechte verbindingslijn 82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echte verbindingslijn 83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Rechte verbindingslijn 84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kstvak 85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87" name="Tekstvak 86"/>
          <p:cNvSpPr txBox="1"/>
          <p:nvPr/>
        </p:nvSpPr>
        <p:spPr>
          <a:xfrm rot="16200000">
            <a:off x="5198722" y="2510899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 (in centen)</a:t>
            </a:r>
          </a:p>
        </p:txBody>
      </p:sp>
      <p:sp>
        <p:nvSpPr>
          <p:cNvPr id="88" name="Tekstvak 87"/>
          <p:cNvSpPr txBox="1"/>
          <p:nvPr/>
        </p:nvSpPr>
        <p:spPr>
          <a:xfrm>
            <a:off x="6330145" y="435610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89" name="Tekstvak 88"/>
          <p:cNvSpPr txBox="1"/>
          <p:nvPr/>
        </p:nvSpPr>
        <p:spPr>
          <a:xfrm>
            <a:off x="6330145" y="365431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90" name="Tekstvak 89"/>
          <p:cNvSpPr txBox="1"/>
          <p:nvPr/>
        </p:nvSpPr>
        <p:spPr>
          <a:xfrm>
            <a:off x="6330145" y="29422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91" name="Tekstvak 90"/>
          <p:cNvSpPr txBox="1"/>
          <p:nvPr/>
        </p:nvSpPr>
        <p:spPr>
          <a:xfrm>
            <a:off x="6330145" y="223115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</a:p>
        </p:txBody>
      </p:sp>
      <p:sp>
        <p:nvSpPr>
          <p:cNvPr id="92" name="Tekstvak 91"/>
          <p:cNvSpPr txBox="1"/>
          <p:nvPr/>
        </p:nvSpPr>
        <p:spPr>
          <a:xfrm>
            <a:off x="6201904" y="153865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93" name="Tekstvak 92"/>
          <p:cNvSpPr txBox="1"/>
          <p:nvPr/>
        </p:nvSpPr>
        <p:spPr>
          <a:xfrm>
            <a:off x="728316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94" name="Tekstvak 93"/>
          <p:cNvSpPr txBox="1"/>
          <p:nvPr/>
        </p:nvSpPr>
        <p:spPr>
          <a:xfrm>
            <a:off x="800744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95" name="Tekstvak 94"/>
          <p:cNvSpPr txBox="1"/>
          <p:nvPr/>
        </p:nvSpPr>
        <p:spPr>
          <a:xfrm>
            <a:off x="872752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96" name="Tekstvak 95"/>
          <p:cNvSpPr txBox="1"/>
          <p:nvPr/>
        </p:nvSpPr>
        <p:spPr>
          <a:xfrm>
            <a:off x="9438464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</a:p>
        </p:txBody>
      </p:sp>
      <p:sp>
        <p:nvSpPr>
          <p:cNvPr id="97" name="Tekstvak 96"/>
          <p:cNvSpPr txBox="1"/>
          <p:nvPr/>
        </p:nvSpPr>
        <p:spPr>
          <a:xfrm>
            <a:off x="10095680" y="525563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cxnSp>
        <p:nvCxnSpPr>
          <p:cNvPr id="98" name="Rechte verbindingslijn 97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9" name="Rechthoek 98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100" name="Rechte verbindingslijn 99"/>
          <p:cNvCxnSpPr/>
          <p:nvPr/>
        </p:nvCxnSpPr>
        <p:spPr>
          <a:xfrm flipV="1">
            <a:off x="6775704" y="2780928"/>
            <a:ext cx="3595424" cy="175449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1" name="Rechthoek 100"/>
          <p:cNvSpPr/>
          <p:nvPr/>
        </p:nvSpPr>
        <p:spPr>
          <a:xfrm>
            <a:off x="9875456" y="2510900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102" name="Rechte verbindingslijn 101"/>
          <p:cNvCxnSpPr/>
          <p:nvPr/>
        </p:nvCxnSpPr>
        <p:spPr>
          <a:xfrm>
            <a:off x="6810781" y="3595922"/>
            <a:ext cx="1776311" cy="0"/>
          </a:xfrm>
          <a:prstGeom prst="line">
            <a:avLst/>
          </a:prstGeom>
          <a:ln w="28575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3" name="Ovaal 102"/>
          <p:cNvSpPr/>
          <p:nvPr/>
        </p:nvSpPr>
        <p:spPr>
          <a:xfrm>
            <a:off x="8648674" y="354739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104" name="Ovaal 103"/>
          <p:cNvSpPr/>
          <p:nvPr/>
        </p:nvSpPr>
        <p:spPr>
          <a:xfrm>
            <a:off x="8173894" y="3062526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5" name="Ovaal 104"/>
          <p:cNvSpPr/>
          <p:nvPr/>
        </p:nvSpPr>
        <p:spPr>
          <a:xfrm>
            <a:off x="9610700" y="3059078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06" name="Rechte verbindingslijn 105"/>
          <p:cNvCxnSpPr/>
          <p:nvPr/>
        </p:nvCxnSpPr>
        <p:spPr>
          <a:xfrm flipV="1">
            <a:off x="8219272" y="3232006"/>
            <a:ext cx="4900" cy="1928996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7" name="Rechte verbindingslijn 106"/>
          <p:cNvCxnSpPr/>
          <p:nvPr/>
        </p:nvCxnSpPr>
        <p:spPr>
          <a:xfrm flipV="1">
            <a:off x="9662492" y="3241169"/>
            <a:ext cx="4900" cy="1928996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21547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5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25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750"/>
                            </p:stCondLst>
                            <p:childTnLst>
                              <p:par>
                                <p:cTn id="20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5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50"/>
                            </p:stCondLst>
                            <p:childTnLst>
                              <p:par>
                                <p:cTn id="38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75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3" grpId="0" animBg="1"/>
      <p:bldP spid="4" grpId="0" animBg="1"/>
      <p:bldP spid="94" grpId="0"/>
      <p:bldP spid="96" grpId="0"/>
      <p:bldP spid="104" grpId="0" animBg="1"/>
      <p:bldP spid="10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8225944" y="3124200"/>
            <a:ext cx="1441448" cy="211429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Minimumprijs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v</a:t>
            </a:r>
            <a:r>
              <a:rPr lang="nl-NL" sz="1800" dirty="0"/>
              <a:t> = -P + 100</a:t>
            </a:r>
          </a:p>
          <a:p>
            <a:pPr marL="0" lvl="1" indent="0">
              <a:buNone/>
            </a:pPr>
            <a:r>
              <a:rPr lang="nl-NL" sz="1800" dirty="0" err="1"/>
              <a:t>Q</a:t>
            </a:r>
            <a:r>
              <a:rPr lang="nl-NL" sz="1800" baseline="-25000" dirty="0" err="1"/>
              <a:t>a</a:t>
            </a:r>
            <a:r>
              <a:rPr lang="nl-NL" sz="1800" dirty="0"/>
              <a:t> = 2P - 40</a:t>
            </a:r>
          </a:p>
          <a:p>
            <a:pPr marL="0" indent="0">
              <a:buNone/>
            </a:pPr>
            <a:r>
              <a:rPr lang="nl-NL" sz="1800" dirty="0"/>
              <a:t>Evenwichtsprijs € 0,47</a:t>
            </a:r>
          </a:p>
          <a:p>
            <a:pPr marL="0" indent="0">
              <a:buNone/>
            </a:pPr>
            <a:r>
              <a:rPr lang="nl-NL" sz="1800" dirty="0"/>
              <a:t>Minimumprijs € 0,60</a:t>
            </a:r>
          </a:p>
          <a:p>
            <a:pPr marL="361950" indent="0">
              <a:buNone/>
            </a:pPr>
            <a:endParaRPr lang="nl-NL" sz="800" dirty="0"/>
          </a:p>
          <a:p>
            <a:pPr marL="0" indent="0">
              <a:buNone/>
            </a:pPr>
            <a:r>
              <a:rPr lang="nl-NL" sz="2000" dirty="0"/>
              <a:t>Bij deze minimumprijs geldt:</a:t>
            </a:r>
          </a:p>
          <a:p>
            <a:pPr marL="0" lvl="1" indent="0">
              <a:buNone/>
            </a:pPr>
            <a:r>
              <a:rPr lang="nl-NL" sz="1800" dirty="0" err="1" smtClean="0"/>
              <a:t>Q</a:t>
            </a:r>
            <a:r>
              <a:rPr lang="nl-NL" sz="1800" baseline="-25000" dirty="0" err="1" smtClean="0"/>
              <a:t>v</a:t>
            </a:r>
            <a:r>
              <a:rPr lang="nl-NL" sz="1800" dirty="0" smtClean="0"/>
              <a:t> </a:t>
            </a:r>
            <a:r>
              <a:rPr lang="nl-NL" sz="1800" dirty="0"/>
              <a:t>= 40.000 </a:t>
            </a:r>
            <a:r>
              <a:rPr lang="nl-NL" sz="1800" dirty="0" smtClean="0"/>
              <a:t>stuks    en     </a:t>
            </a:r>
            <a:r>
              <a:rPr lang="nl-NL" sz="1800" dirty="0" err="1" smtClean="0"/>
              <a:t>Q</a:t>
            </a:r>
            <a:r>
              <a:rPr lang="nl-NL" sz="1800" baseline="-25000" dirty="0" err="1" smtClean="0"/>
              <a:t>a</a:t>
            </a:r>
            <a:r>
              <a:rPr lang="nl-NL" sz="1800" dirty="0" smtClean="0"/>
              <a:t> </a:t>
            </a:r>
            <a:r>
              <a:rPr lang="nl-NL" sz="1800" dirty="0"/>
              <a:t>= 80.000 stuks</a:t>
            </a:r>
          </a:p>
          <a:p>
            <a:pPr marL="0" lvl="1" indent="0">
              <a:buNone/>
              <a:tabLst>
                <a:tab pos="361950" algn="l"/>
              </a:tabLst>
            </a:pPr>
            <a:endParaRPr lang="nl-NL" sz="800" dirty="0"/>
          </a:p>
          <a:p>
            <a:pPr marL="0" lvl="1" indent="0">
              <a:buNone/>
              <a:tabLst>
                <a:tab pos="361950" algn="l"/>
              </a:tabLst>
            </a:pPr>
            <a:r>
              <a:rPr lang="nl-NL" sz="1800" dirty="0"/>
              <a:t>Dit overschot </a:t>
            </a:r>
            <a:r>
              <a:rPr lang="nl-NL" sz="1800" dirty="0" smtClean="0"/>
              <a:t>(40.000 stuks) moet </a:t>
            </a:r>
            <a:r>
              <a:rPr lang="nl-NL" sz="1800" dirty="0"/>
              <a:t>worden opgekocht </a:t>
            </a:r>
            <a:r>
              <a:rPr lang="nl-NL" sz="1800" dirty="0" smtClean="0"/>
              <a:t>(</a:t>
            </a:r>
            <a:r>
              <a:rPr lang="nl-NL" sz="1800" b="1" i="1" dirty="0" smtClean="0"/>
              <a:t>gegarandeerd</a:t>
            </a:r>
            <a:r>
              <a:rPr lang="nl-NL" sz="1800" dirty="0" smtClean="0"/>
              <a:t>):</a:t>
            </a:r>
            <a:endParaRPr lang="nl-NL" sz="1800" dirty="0"/>
          </a:p>
          <a:p>
            <a:pPr marL="0" lvl="1" indent="0">
              <a:buNone/>
              <a:tabLst>
                <a:tab pos="361950" algn="l"/>
              </a:tabLst>
            </a:pPr>
            <a:r>
              <a:rPr lang="nl-NL" sz="1800" dirty="0"/>
              <a:t>tegen € 0,60</a:t>
            </a:r>
          </a:p>
          <a:p>
            <a:pPr marL="0" lvl="1" indent="0">
              <a:spcBef>
                <a:spcPts val="1200"/>
              </a:spcBef>
              <a:buNone/>
              <a:tabLst>
                <a:tab pos="361950" algn="l"/>
              </a:tabLst>
            </a:pPr>
            <a:r>
              <a:rPr lang="nl-NL" sz="1800" b="1" dirty="0"/>
              <a:t>Totale kosten</a:t>
            </a:r>
            <a:r>
              <a:rPr lang="nl-NL" sz="1800" dirty="0"/>
              <a:t>: </a:t>
            </a:r>
            <a:br>
              <a:rPr lang="nl-NL" sz="1800" dirty="0"/>
            </a:br>
            <a:r>
              <a:rPr lang="nl-NL" sz="1800" dirty="0"/>
              <a:t>40.000 </a:t>
            </a:r>
            <a:r>
              <a:rPr lang="nl-NL" sz="1800" dirty="0" smtClean="0"/>
              <a:t>× € 0,60 </a:t>
            </a:r>
            <a:r>
              <a:rPr lang="nl-NL" sz="1800" dirty="0"/>
              <a:t>= </a:t>
            </a:r>
            <a:r>
              <a:rPr lang="nl-NL" sz="1800" dirty="0" smtClean="0"/>
              <a:t>€ 24.000</a:t>
            </a:r>
            <a:endParaRPr lang="nl-NL" sz="1800" dirty="0"/>
          </a:p>
        </p:txBody>
      </p:sp>
      <p:sp>
        <p:nvSpPr>
          <p:cNvPr id="72" name="Rechteraccolade 71"/>
          <p:cNvSpPr/>
          <p:nvPr/>
        </p:nvSpPr>
        <p:spPr>
          <a:xfrm rot="5400000">
            <a:off x="8737469" y="5115771"/>
            <a:ext cx="436983" cy="1422864"/>
          </a:xfrm>
          <a:prstGeom prst="rightBrace">
            <a:avLst/>
          </a:prstGeom>
          <a:ln w="3810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3" name="Tekstvak 72"/>
          <p:cNvSpPr txBox="1"/>
          <p:nvPr/>
        </p:nvSpPr>
        <p:spPr>
          <a:xfrm>
            <a:off x="7923244" y="6124733"/>
            <a:ext cx="2195663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productie-overschot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74" name="Rechte verbindingslijn 73"/>
          <p:cNvCxnSpPr/>
          <p:nvPr/>
        </p:nvCxnSpPr>
        <p:spPr>
          <a:xfrm flipV="1">
            <a:off x="6816080" y="3121687"/>
            <a:ext cx="3384376" cy="233"/>
          </a:xfrm>
          <a:prstGeom prst="line">
            <a:avLst/>
          </a:prstGeom>
          <a:ln w="28575"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5" name="Rechthoek 74"/>
          <p:cNvSpPr/>
          <p:nvPr/>
        </p:nvSpPr>
        <p:spPr>
          <a:xfrm>
            <a:off x="10141767" y="2940035"/>
            <a:ext cx="585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P</a:t>
            </a:r>
            <a:r>
              <a:rPr lang="nl-NL" baseline="-25000" dirty="0" err="1">
                <a:solidFill>
                  <a:schemeClr val="bg1"/>
                </a:solidFill>
              </a:rPr>
              <a:t>min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76" name="Rechte verbindingslijn 75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Rechte verbindingslijn 76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Rechte verbindingslijn 77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Rechte verbindingslijn 78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Rechte verbindingslijn 79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Rechte verbindingslijn 80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Rechte verbindingslijn 81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Rechte verbindingslijn 82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echte verbindingslijn 83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Rechte verbindingslijn 84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Rechte verbindingslijn 85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Rechte verbindingslijn 86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kstvak 87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89" name="Tekstvak 88"/>
          <p:cNvSpPr txBox="1"/>
          <p:nvPr/>
        </p:nvSpPr>
        <p:spPr>
          <a:xfrm rot="16200000">
            <a:off x="5198722" y="2510899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 (in centen)</a:t>
            </a:r>
          </a:p>
        </p:txBody>
      </p:sp>
      <p:sp>
        <p:nvSpPr>
          <p:cNvPr id="90" name="Tekstvak 89"/>
          <p:cNvSpPr txBox="1"/>
          <p:nvPr/>
        </p:nvSpPr>
        <p:spPr>
          <a:xfrm>
            <a:off x="6330145" y="435610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91" name="Tekstvak 90"/>
          <p:cNvSpPr txBox="1"/>
          <p:nvPr/>
        </p:nvSpPr>
        <p:spPr>
          <a:xfrm>
            <a:off x="6330145" y="365431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92" name="Tekstvak 91"/>
          <p:cNvSpPr txBox="1"/>
          <p:nvPr/>
        </p:nvSpPr>
        <p:spPr>
          <a:xfrm>
            <a:off x="6330145" y="29422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93" name="Tekstvak 92"/>
          <p:cNvSpPr txBox="1"/>
          <p:nvPr/>
        </p:nvSpPr>
        <p:spPr>
          <a:xfrm>
            <a:off x="6330145" y="223115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</a:p>
        </p:txBody>
      </p:sp>
      <p:sp>
        <p:nvSpPr>
          <p:cNvPr id="94" name="Tekstvak 93"/>
          <p:cNvSpPr txBox="1"/>
          <p:nvPr/>
        </p:nvSpPr>
        <p:spPr>
          <a:xfrm>
            <a:off x="6201904" y="153865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95" name="Tekstvak 94"/>
          <p:cNvSpPr txBox="1"/>
          <p:nvPr/>
        </p:nvSpPr>
        <p:spPr>
          <a:xfrm>
            <a:off x="728316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</a:t>
            </a:r>
          </a:p>
        </p:txBody>
      </p:sp>
      <p:sp>
        <p:nvSpPr>
          <p:cNvPr id="96" name="Tekstvak 95"/>
          <p:cNvSpPr txBox="1"/>
          <p:nvPr/>
        </p:nvSpPr>
        <p:spPr>
          <a:xfrm>
            <a:off x="800744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97" name="Tekstvak 96"/>
          <p:cNvSpPr txBox="1"/>
          <p:nvPr/>
        </p:nvSpPr>
        <p:spPr>
          <a:xfrm>
            <a:off x="8727528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98" name="Tekstvak 97"/>
          <p:cNvSpPr txBox="1"/>
          <p:nvPr/>
        </p:nvSpPr>
        <p:spPr>
          <a:xfrm>
            <a:off x="9438464" y="525563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</a:t>
            </a:r>
          </a:p>
        </p:txBody>
      </p:sp>
      <p:sp>
        <p:nvSpPr>
          <p:cNvPr id="99" name="Tekstvak 98"/>
          <p:cNvSpPr txBox="1"/>
          <p:nvPr/>
        </p:nvSpPr>
        <p:spPr>
          <a:xfrm>
            <a:off x="10095680" y="525563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cxnSp>
        <p:nvCxnSpPr>
          <p:cNvPr id="100" name="Rechte verbindingslijn 99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1" name="Rechthoek 100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102" name="Rechte verbindingslijn 101"/>
          <p:cNvCxnSpPr/>
          <p:nvPr/>
        </p:nvCxnSpPr>
        <p:spPr>
          <a:xfrm flipV="1">
            <a:off x="6775704" y="2780928"/>
            <a:ext cx="3595424" cy="1754496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3" name="Rechthoek 102"/>
          <p:cNvSpPr/>
          <p:nvPr/>
        </p:nvSpPr>
        <p:spPr>
          <a:xfrm>
            <a:off x="9875456" y="2510900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104" name="Rechte verbindingslijn 103"/>
          <p:cNvCxnSpPr/>
          <p:nvPr/>
        </p:nvCxnSpPr>
        <p:spPr>
          <a:xfrm>
            <a:off x="6810781" y="3595922"/>
            <a:ext cx="1776311" cy="0"/>
          </a:xfrm>
          <a:prstGeom prst="line">
            <a:avLst/>
          </a:prstGeom>
          <a:ln w="28575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5" name="Ovaal 104"/>
          <p:cNvSpPr/>
          <p:nvPr/>
        </p:nvSpPr>
        <p:spPr>
          <a:xfrm>
            <a:off x="8648674" y="3547397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106" name="Ovaal 105"/>
          <p:cNvSpPr/>
          <p:nvPr/>
        </p:nvSpPr>
        <p:spPr>
          <a:xfrm>
            <a:off x="8173894" y="3062526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7" name="Ovaal 106"/>
          <p:cNvSpPr/>
          <p:nvPr/>
        </p:nvSpPr>
        <p:spPr>
          <a:xfrm>
            <a:off x="9610700" y="3059078"/>
            <a:ext cx="119609" cy="119609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08" name="Rechte verbindingslijn 107"/>
          <p:cNvCxnSpPr/>
          <p:nvPr/>
        </p:nvCxnSpPr>
        <p:spPr>
          <a:xfrm flipV="1">
            <a:off x="8219272" y="3232006"/>
            <a:ext cx="4900" cy="1928996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9" name="Rechte verbindingslijn 108"/>
          <p:cNvCxnSpPr/>
          <p:nvPr/>
        </p:nvCxnSpPr>
        <p:spPr>
          <a:xfrm flipV="1">
            <a:off x="9662492" y="3241169"/>
            <a:ext cx="4900" cy="1928996"/>
          </a:xfrm>
          <a:prstGeom prst="line">
            <a:avLst/>
          </a:prstGeom>
          <a:ln>
            <a:prstDash val="lg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>
            <a:off x="8240233" y="5229200"/>
            <a:ext cx="1404000" cy="0"/>
          </a:xfrm>
          <a:prstGeom prst="line">
            <a:avLst/>
          </a:prstGeom>
          <a:ln w="444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>
            <a:off x="9652928" y="3182992"/>
            <a:ext cx="15994" cy="2052000"/>
          </a:xfrm>
          <a:prstGeom prst="line">
            <a:avLst/>
          </a:prstGeom>
          <a:ln w="4445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351708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Randvoorwaarden minimumprijs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Aanbodoverschot:</a:t>
            </a:r>
          </a:p>
          <a:p>
            <a:pPr lvl="1"/>
            <a:r>
              <a:rPr lang="nl-NL" sz="2000" dirty="0"/>
              <a:t>vernietigen (“doordraaien”)</a:t>
            </a:r>
          </a:p>
          <a:p>
            <a:pPr lvl="1"/>
            <a:r>
              <a:rPr lang="nl-NL" sz="2000" dirty="0"/>
              <a:t>dumpen (ver) buiten je </a:t>
            </a:r>
            <a:r>
              <a:rPr lang="nl-NL" sz="2000" dirty="0" smtClean="0"/>
              <a:t>afzetgebied (/exporteren </a:t>
            </a:r>
            <a:r>
              <a:rPr lang="nl-NL" sz="2000" dirty="0"/>
              <a:t>met exportsubsidie)</a:t>
            </a:r>
          </a:p>
          <a:p>
            <a:pPr marL="57150" indent="0">
              <a:buNone/>
            </a:pPr>
            <a:endParaRPr lang="nl-NL" sz="700" dirty="0"/>
          </a:p>
          <a:p>
            <a:pPr marL="57150" indent="0">
              <a:buNone/>
            </a:pPr>
            <a:r>
              <a:rPr lang="nl-NL" dirty="0"/>
              <a:t>Bovendien:</a:t>
            </a:r>
          </a:p>
          <a:p>
            <a:r>
              <a:rPr lang="nl-NL" dirty="0"/>
              <a:t>Buitenlandse producten niet toelaten op je markt (met invoerheffingen)</a:t>
            </a:r>
          </a:p>
          <a:p>
            <a:r>
              <a:rPr lang="nl-NL" dirty="0"/>
              <a:t>Productie-uitbreiding van je eigen producenten aan banden leggen (bijv. melkquota)</a:t>
            </a:r>
          </a:p>
        </p:txBody>
      </p:sp>
    </p:spTree>
    <p:extLst>
      <p:ext uri="{BB962C8B-B14F-4D97-AF65-F5344CB8AC3E}">
        <p14:creationId xmlns:p14="http://schemas.microsoft.com/office/powerpoint/2010/main" val="57497989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Gevolgen minimumprijs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dirty="0"/>
              <a:t>Productie blijft behouden in eigen land</a:t>
            </a:r>
            <a:endParaRPr lang="nl-NL" sz="2000" dirty="0"/>
          </a:p>
          <a:p>
            <a:pPr marL="57150" indent="0">
              <a:buNone/>
            </a:pPr>
            <a:endParaRPr lang="nl-NL" sz="700" dirty="0"/>
          </a:p>
          <a:p>
            <a:pPr marL="57150" indent="0">
              <a:buNone/>
            </a:pPr>
            <a:r>
              <a:rPr lang="nl-NL" dirty="0"/>
              <a:t>Maar:</a:t>
            </a:r>
          </a:p>
          <a:p>
            <a:r>
              <a:rPr lang="nl-NL" dirty="0"/>
              <a:t>Consumenten betalen meer dan nodig is</a:t>
            </a:r>
          </a:p>
          <a:p>
            <a:r>
              <a:rPr lang="nl-NL" dirty="0"/>
              <a:t>Door het ontbreken van buitenlandse producten is er voor consumenten minder te kiezen</a:t>
            </a:r>
          </a:p>
          <a:p>
            <a:r>
              <a:rPr lang="nl-NL" dirty="0"/>
              <a:t>Er is extra belastinggeld nodig voor het opkopen van de overschotten</a:t>
            </a:r>
          </a:p>
          <a:p>
            <a:r>
              <a:rPr lang="nl-NL" dirty="0"/>
              <a:t>Wanneer producten worden geëxporteerd is er sprake van oneerlijke concurrentie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4245134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Verwerkingsopgave</a:t>
            </a:r>
            <a:endParaRPr lang="nl-NL" dirty="0"/>
          </a:p>
        </p:txBody>
      </p:sp>
      <p:sp>
        <p:nvSpPr>
          <p:cNvPr id="2" name="Tijdelijke aanduiding voor inhoud 1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1600" dirty="0"/>
              <a:t>Marktmodel binnenlandse markt uitgangssituatie: </a:t>
            </a:r>
          </a:p>
          <a:p>
            <a:pPr marL="400050" lvl="1" indent="0">
              <a:buNone/>
            </a:pPr>
            <a:r>
              <a:rPr lang="nl-NL" sz="1600" dirty="0" err="1" smtClean="0"/>
              <a:t>Q</a:t>
            </a:r>
            <a:r>
              <a:rPr lang="nl-NL" sz="1600" baseline="-25000" dirty="0" err="1" smtClean="0"/>
              <a:t>v</a:t>
            </a:r>
            <a:r>
              <a:rPr lang="nl-NL" sz="1600" dirty="0" smtClean="0"/>
              <a:t> </a:t>
            </a:r>
            <a:r>
              <a:rPr lang="nl-NL" sz="1600" dirty="0"/>
              <a:t>= -¼P + 250</a:t>
            </a:r>
          </a:p>
          <a:p>
            <a:pPr marL="400050" lvl="1" indent="0">
              <a:buNone/>
            </a:pPr>
            <a:r>
              <a:rPr lang="nl-NL" sz="1600" dirty="0" err="1"/>
              <a:t>Q</a:t>
            </a:r>
            <a:r>
              <a:rPr lang="nl-NL" sz="1600" baseline="-25000" dirty="0" err="1"/>
              <a:t>a</a:t>
            </a:r>
            <a:r>
              <a:rPr lang="nl-NL" sz="1600" dirty="0"/>
              <a:t> = ½P – 100</a:t>
            </a:r>
          </a:p>
          <a:p>
            <a:pPr marL="0" indent="0">
              <a:buNone/>
            </a:pPr>
            <a:endParaRPr lang="nl-NL" sz="800" dirty="0"/>
          </a:p>
          <a:p>
            <a:pPr marL="0" lvl="1" indent="0">
              <a:buNone/>
            </a:pPr>
            <a:r>
              <a:rPr lang="nl-NL" sz="1600" dirty="0"/>
              <a:t>Wereldmarktprijs van € 350</a:t>
            </a:r>
          </a:p>
          <a:p>
            <a:pPr marL="0" lvl="1" indent="0">
              <a:buNone/>
            </a:pPr>
            <a:r>
              <a:rPr lang="nl-NL" sz="1600" dirty="0">
                <a:solidFill>
                  <a:srgbClr val="C00000"/>
                </a:solidFill>
              </a:rPr>
              <a:t>Minimumprijs van € 600</a:t>
            </a:r>
          </a:p>
          <a:p>
            <a:pPr marL="0" indent="0">
              <a:buNone/>
            </a:pPr>
            <a:endParaRPr lang="nl-NL" sz="2200" dirty="0"/>
          </a:p>
          <a:p>
            <a:pPr marL="0" indent="0">
              <a:buNone/>
            </a:pPr>
            <a:r>
              <a:rPr lang="nl-NL" sz="2200" dirty="0"/>
              <a:t>Bereken:</a:t>
            </a:r>
          </a:p>
          <a:p>
            <a:r>
              <a:rPr lang="nl-NL" sz="2000" dirty="0"/>
              <a:t>De omvang van het </a:t>
            </a:r>
            <a:r>
              <a:rPr lang="nl-NL" sz="2000" dirty="0" err="1"/>
              <a:t>aanbod-overschot</a:t>
            </a:r>
            <a:endParaRPr lang="nl-NL" sz="2000" dirty="0"/>
          </a:p>
          <a:p>
            <a:r>
              <a:rPr lang="nl-NL" sz="2000" dirty="0"/>
              <a:t>De kosten voor het in stand houden van deze </a:t>
            </a:r>
            <a:r>
              <a:rPr lang="nl-NL" sz="2000" dirty="0" smtClean="0"/>
              <a:t>minimumprijs</a:t>
            </a:r>
            <a:endParaRPr lang="nl-NL" sz="2000" dirty="0"/>
          </a:p>
          <a:p>
            <a:r>
              <a:rPr lang="nl-NL" sz="2000" dirty="0"/>
              <a:t>De minimale hoogte van de invoerheffing van buitenlandse </a:t>
            </a:r>
            <a:r>
              <a:rPr lang="nl-NL" sz="2000" dirty="0" smtClean="0"/>
              <a:t>substituten</a:t>
            </a:r>
            <a:endParaRPr lang="nl-NL" sz="2200" dirty="0"/>
          </a:p>
        </p:txBody>
      </p:sp>
      <p:cxnSp>
        <p:nvCxnSpPr>
          <p:cNvPr id="38" name="Rechte verbindingslijn 37"/>
          <p:cNvCxnSpPr/>
          <p:nvPr/>
        </p:nvCxnSpPr>
        <p:spPr>
          <a:xfrm>
            <a:off x="6779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 flipH="1">
            <a:off x="6779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6779112" y="1710100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>
            <a:off x="6779112" y="2415778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6779112" y="3121456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>
            <a:off x="6779112" y="3827134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6779112" y="4532812"/>
            <a:ext cx="3592016" cy="0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749919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821927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>
            <a:off x="893935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>
            <a:off x="965943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>
            <a:off x="10379512" y="1710100"/>
            <a:ext cx="0" cy="3528392"/>
          </a:xfrm>
          <a:prstGeom prst="line">
            <a:avLst/>
          </a:prstGeom>
          <a:ln w="31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kstvak 51"/>
          <p:cNvSpPr txBox="1"/>
          <p:nvPr/>
        </p:nvSpPr>
        <p:spPr>
          <a:xfrm>
            <a:off x="8472264" y="5676363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hoeveelheid × 1.000</a:t>
            </a:r>
          </a:p>
        </p:txBody>
      </p:sp>
      <p:sp>
        <p:nvSpPr>
          <p:cNvPr id="53" name="Tekstvak 52"/>
          <p:cNvSpPr txBox="1"/>
          <p:nvPr/>
        </p:nvSpPr>
        <p:spPr>
          <a:xfrm rot="16200000">
            <a:off x="5821509" y="195090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prijs</a:t>
            </a:r>
          </a:p>
        </p:txBody>
      </p:sp>
      <p:sp>
        <p:nvSpPr>
          <p:cNvPr id="54" name="Tekstvak 53"/>
          <p:cNvSpPr txBox="1"/>
          <p:nvPr/>
        </p:nvSpPr>
        <p:spPr>
          <a:xfrm>
            <a:off x="6221403" y="437439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55" name="Tekstvak 54"/>
          <p:cNvSpPr txBox="1"/>
          <p:nvPr/>
        </p:nvSpPr>
        <p:spPr>
          <a:xfrm>
            <a:off x="6221403" y="364329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400</a:t>
            </a:r>
          </a:p>
        </p:txBody>
      </p:sp>
      <p:sp>
        <p:nvSpPr>
          <p:cNvPr id="56" name="Tekstvak 55"/>
          <p:cNvSpPr txBox="1"/>
          <p:nvPr/>
        </p:nvSpPr>
        <p:spPr>
          <a:xfrm>
            <a:off x="6221403" y="2940142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600</a:t>
            </a:r>
          </a:p>
        </p:txBody>
      </p:sp>
      <p:sp>
        <p:nvSpPr>
          <p:cNvPr id="57" name="Tekstvak 56"/>
          <p:cNvSpPr txBox="1"/>
          <p:nvPr/>
        </p:nvSpPr>
        <p:spPr>
          <a:xfrm>
            <a:off x="6221403" y="2243821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800</a:t>
            </a:r>
          </a:p>
        </p:txBody>
      </p:sp>
      <p:sp>
        <p:nvSpPr>
          <p:cNvPr id="58" name="Tekstvak 57"/>
          <p:cNvSpPr txBox="1"/>
          <p:nvPr/>
        </p:nvSpPr>
        <p:spPr>
          <a:xfrm>
            <a:off x="6093163" y="154405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1000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7283168" y="525541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50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793947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61" name="Tekstvak 60"/>
          <p:cNvSpPr txBox="1"/>
          <p:nvPr/>
        </p:nvSpPr>
        <p:spPr>
          <a:xfrm>
            <a:off x="865955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150</a:t>
            </a:r>
          </a:p>
        </p:txBody>
      </p:sp>
      <p:sp>
        <p:nvSpPr>
          <p:cNvPr id="62" name="Tekstvak 61"/>
          <p:cNvSpPr txBox="1"/>
          <p:nvPr/>
        </p:nvSpPr>
        <p:spPr>
          <a:xfrm>
            <a:off x="9379633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63" name="Tekstvak 62"/>
          <p:cNvSpPr txBox="1"/>
          <p:nvPr/>
        </p:nvSpPr>
        <p:spPr>
          <a:xfrm>
            <a:off x="10093807" y="525541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250</a:t>
            </a:r>
          </a:p>
        </p:txBody>
      </p:sp>
      <p:cxnSp>
        <p:nvCxnSpPr>
          <p:cNvPr id="64" name="Rechte verbindingslijn 63"/>
          <p:cNvCxnSpPr/>
          <p:nvPr/>
        </p:nvCxnSpPr>
        <p:spPr>
          <a:xfrm>
            <a:off x="6779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5" name="Rechthoek 64"/>
          <p:cNvSpPr/>
          <p:nvPr/>
        </p:nvSpPr>
        <p:spPr>
          <a:xfrm>
            <a:off x="7071421" y="1741975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v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66" name="Rechte verbindingslijn 65"/>
          <p:cNvCxnSpPr/>
          <p:nvPr/>
        </p:nvCxnSpPr>
        <p:spPr>
          <a:xfrm flipV="1">
            <a:off x="6794500" y="2780930"/>
            <a:ext cx="3576628" cy="176567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7" name="Rechthoek 66"/>
          <p:cNvSpPr/>
          <p:nvPr/>
        </p:nvSpPr>
        <p:spPr>
          <a:xfrm>
            <a:off x="10038149" y="2825794"/>
            <a:ext cx="449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>
                <a:solidFill>
                  <a:schemeClr val="bg1"/>
                </a:solidFill>
              </a:rPr>
              <a:t>Q</a:t>
            </a:r>
            <a:r>
              <a:rPr lang="nl-NL" baseline="-25000" dirty="0" err="1">
                <a:solidFill>
                  <a:schemeClr val="bg1"/>
                </a:solidFill>
              </a:rPr>
              <a:t>a</a:t>
            </a:r>
            <a:endParaRPr lang="nl-NL" dirty="0">
              <a:solidFill>
                <a:schemeClr val="bg1"/>
              </a:solidFill>
            </a:endParaRPr>
          </a:p>
        </p:txBody>
      </p:sp>
      <p:cxnSp>
        <p:nvCxnSpPr>
          <p:cNvPr id="68" name="Rechte verbindingslijn 67"/>
          <p:cNvCxnSpPr/>
          <p:nvPr/>
        </p:nvCxnSpPr>
        <p:spPr>
          <a:xfrm>
            <a:off x="6779113" y="3604231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Rechte verbindingslijn 68"/>
          <p:cNvCxnSpPr/>
          <p:nvPr/>
        </p:nvCxnSpPr>
        <p:spPr>
          <a:xfrm>
            <a:off x="8724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0" name="Ovaal 69"/>
          <p:cNvSpPr/>
          <p:nvPr/>
        </p:nvSpPr>
        <p:spPr>
          <a:xfrm>
            <a:off x="8672107" y="3561699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52633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conomielokaal vwo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angepast 1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" id="{98126E13-F554-43D2-A79C-5E6A3D2A1EDB}" vid="{498362B2-93F2-4A50-9E9B-2519364EE90F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vwo</Template>
  <TotalTime>17871</TotalTime>
  <Words>895</Words>
  <Application>Microsoft Office PowerPoint</Application>
  <PresentationFormat>Breedbeeld</PresentationFormat>
  <Paragraphs>380</Paragraphs>
  <Slides>18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5" baseType="lpstr">
      <vt:lpstr>Arial</vt:lpstr>
      <vt:lpstr>Calibri</vt:lpstr>
      <vt:lpstr>Century Gothic</vt:lpstr>
      <vt:lpstr>Courier New</vt:lpstr>
      <vt:lpstr>Wingdings</vt:lpstr>
      <vt:lpstr>Wingdings 3</vt:lpstr>
      <vt:lpstr>Economielokaal vwo</vt:lpstr>
      <vt:lpstr>Overheidsinterventie</vt:lpstr>
      <vt:lpstr>Volkomen concurrentie</vt:lpstr>
      <vt:lpstr>EU landbouwbeleid: minimumprijs</vt:lpstr>
      <vt:lpstr>Minimumprijs</vt:lpstr>
      <vt:lpstr>Minimumprijs</vt:lpstr>
      <vt:lpstr>Minimumprijs</vt:lpstr>
      <vt:lpstr>Randvoorwaarden minimumprijs</vt:lpstr>
      <vt:lpstr>Gevolgen minimumprijs</vt:lpstr>
      <vt:lpstr>Verwerkingsopgave</vt:lpstr>
      <vt:lpstr>Verwerkingsopgave aanbodoverschot</vt:lpstr>
      <vt:lpstr>Verwerkingsopgave kosten minimumprijs</vt:lpstr>
      <vt:lpstr>Verwerkingsopgave invoerheffing</vt:lpstr>
      <vt:lpstr>Doordenker….. Afschaffing handelsbeperkingen</vt:lpstr>
      <vt:lpstr>Overheidsinterventie</vt:lpstr>
      <vt:lpstr>maximumprijs</vt:lpstr>
      <vt:lpstr>Maximumprijs – het probleem</vt:lpstr>
      <vt:lpstr>Maximumprijs – de oplossing?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Consumentensurplus</dc:title>
  <dc:creator>Paul</dc:creator>
  <cp:lastModifiedBy>Paul Bloemers</cp:lastModifiedBy>
  <cp:revision>109</cp:revision>
  <dcterms:created xsi:type="dcterms:W3CDTF">2011-11-07T19:45:01Z</dcterms:created>
  <dcterms:modified xsi:type="dcterms:W3CDTF">2018-11-20T11:22:46Z</dcterms:modified>
</cp:coreProperties>
</file>