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sldIdLst>
    <p:sldId id="256" r:id="rId2"/>
    <p:sldId id="257" r:id="rId3"/>
    <p:sldId id="275" r:id="rId4"/>
    <p:sldId id="286" r:id="rId5"/>
    <p:sldId id="287" r:id="rId6"/>
    <p:sldId id="288" r:id="rId7"/>
    <p:sldId id="290" r:id="rId8"/>
    <p:sldId id="289" r:id="rId9"/>
    <p:sldId id="270" r:id="rId10"/>
    <p:sldId id="282" r:id="rId11"/>
    <p:sldId id="291" r:id="rId12"/>
    <p:sldId id="292" r:id="rId13"/>
    <p:sldId id="293" r:id="rId14"/>
    <p:sldId id="295" r:id="rId15"/>
    <p:sldId id="301" r:id="rId16"/>
    <p:sldId id="302" r:id="rId17"/>
    <p:sldId id="300" r:id="rId18"/>
    <p:sldId id="29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79146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694C8-F87A-4BF9-851B-D886FED56170}" type="datetimeFigureOut">
              <a:rPr lang="nl-NL" smtClean="0"/>
              <a:t>20-11-2018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FA1D-1994-4760-B04B-0ADF9D0407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45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FA1D-1994-4760-B04B-0ADF9D0407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49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054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8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38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105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15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586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0910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983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2221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2455005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763314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30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Direct overheidsingrijpen bij een markt van volkomen concurrentie:</a:t>
            </a:r>
          </a:p>
          <a:p>
            <a:r>
              <a:rPr lang="nl-NL" sz="2200" dirty="0" smtClean="0"/>
              <a:t>Minimumprijs / garantieprijs</a:t>
            </a:r>
            <a:endParaRPr lang="nl-NL" sz="22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Overheidsinterventie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Rechte verbindingslijn 78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kstvak 92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94" name="Tekstvak 93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04" name="Tekstvak 103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105" name="Rechte verbindingslijn 104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6" name="Rechthoek 105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7" name="Rechte verbindingslijn 106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8" name="Rechthoek 107"/>
          <p:cNvSpPr/>
          <p:nvPr/>
        </p:nvSpPr>
        <p:spPr>
          <a:xfrm>
            <a:off x="9945737" y="246877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9" name="Rechte verbindingslijn 108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Rechte verbindingslijn 109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Ovaal 11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aanbodoverschot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dirty="0"/>
              <a:t>Marktmodel binnenlandse markt uitgangssituatie: </a:t>
            </a:r>
          </a:p>
          <a:p>
            <a:pPr marL="400050" lvl="1" indent="0"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</a:t>
            </a:r>
            <a:r>
              <a:rPr lang="nl-NL" sz="1600" dirty="0"/>
              <a:t>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</a:t>
            </a:r>
            <a:r>
              <a:rPr lang="nl-NL" sz="1600" dirty="0" smtClean="0"/>
              <a:t>€ 350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Minimumprijs van </a:t>
            </a:r>
            <a:r>
              <a:rPr lang="nl-NL" sz="1600" dirty="0" smtClean="0">
                <a:solidFill>
                  <a:srgbClr val="C00000"/>
                </a:solidFill>
              </a:rPr>
              <a:t>€ 600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9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/>
              <a:t>Bij een minimumprijs van € 600:</a:t>
            </a:r>
          </a:p>
          <a:p>
            <a:pPr marL="0" lvl="1" indent="0">
              <a:buNone/>
            </a:pP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</a:t>
            </a:r>
            <a:r>
              <a:rPr lang="nl-NL" dirty="0" smtClean="0"/>
              <a:t>-¼ </a:t>
            </a:r>
            <a:r>
              <a:rPr lang="nl-NL" dirty="0" smtClean="0">
                <a:solidFill>
                  <a:srgbClr val="C00000"/>
                </a:solidFill>
              </a:rPr>
              <a:t>× 600</a:t>
            </a:r>
            <a:r>
              <a:rPr lang="nl-NL" dirty="0" smtClean="0"/>
              <a:t> </a:t>
            </a:r>
            <a:r>
              <a:rPr lang="nl-NL" dirty="0"/>
              <a:t>+ 250 =100</a:t>
            </a:r>
          </a:p>
          <a:p>
            <a:pPr marL="0" lvl="1" indent="0">
              <a:buNone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</a:t>
            </a:r>
            <a:r>
              <a:rPr lang="nl-NL" dirty="0" smtClean="0"/>
              <a:t>½ </a:t>
            </a:r>
            <a:r>
              <a:rPr lang="nl-NL" dirty="0" smtClean="0">
                <a:solidFill>
                  <a:srgbClr val="C00000"/>
                </a:solidFill>
              </a:rPr>
              <a:t>× 600</a:t>
            </a:r>
            <a:r>
              <a:rPr lang="nl-NL" dirty="0" smtClean="0"/>
              <a:t> </a:t>
            </a:r>
            <a:r>
              <a:rPr lang="nl-NL" dirty="0"/>
              <a:t>– 100 = 200 –</a:t>
            </a:r>
          </a:p>
          <a:p>
            <a:pPr marL="0" lvl="1" indent="0">
              <a:buNone/>
            </a:pPr>
            <a:r>
              <a:rPr lang="nl-NL" dirty="0"/>
              <a:t>Aanbodoverschot </a:t>
            </a:r>
            <a:r>
              <a:rPr lang="nl-NL" dirty="0" smtClean="0"/>
              <a:t>   </a:t>
            </a:r>
            <a:r>
              <a:rPr lang="nl-NL" dirty="0"/>
              <a:t>= 100 </a:t>
            </a:r>
            <a:r>
              <a:rPr lang="nl-NL" dirty="0" smtClean="0"/>
              <a:t>(× </a:t>
            </a:r>
            <a:r>
              <a:rPr lang="nl-NL" dirty="0"/>
              <a:t>1.000 stuks</a:t>
            </a:r>
            <a:r>
              <a:rPr lang="nl-NL" dirty="0" smtClean="0"/>
              <a:t>)</a:t>
            </a:r>
            <a:endParaRPr lang="nl-NL" dirty="0"/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757883" y="4922118"/>
            <a:ext cx="3321893" cy="0"/>
          </a:xfrm>
          <a:prstGeom prst="line">
            <a:avLst/>
          </a:prstGeom>
          <a:ln w="19050"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6810780" y="3123716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4" name="Rechthoek 73"/>
          <p:cNvSpPr/>
          <p:nvPr/>
        </p:nvSpPr>
        <p:spPr>
          <a:xfrm>
            <a:off x="10337433" y="291817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5" name="Ovaal 74"/>
          <p:cNvSpPr/>
          <p:nvPr/>
        </p:nvSpPr>
        <p:spPr>
          <a:xfrm>
            <a:off x="8165183" y="306181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9608660" y="306479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>
            <a:off x="822307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966323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1" name="Rechteraccolade 80"/>
          <p:cNvSpPr/>
          <p:nvPr/>
        </p:nvSpPr>
        <p:spPr>
          <a:xfrm rot="5400000">
            <a:off x="8737469" y="5115771"/>
            <a:ext cx="436983" cy="142286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Tekstvak 81"/>
          <p:cNvSpPr txBox="1"/>
          <p:nvPr/>
        </p:nvSpPr>
        <p:spPr>
          <a:xfrm>
            <a:off x="8025358" y="6124733"/>
            <a:ext cx="203132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aanbod-overschot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320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3" grpId="0"/>
      <p:bldP spid="74" grpId="0"/>
      <p:bldP spid="75" grpId="0" animBg="1"/>
      <p:bldP spid="76" grpId="0" animBg="1"/>
      <p:bldP spid="81" grpId="0" animBg="1"/>
      <p:bldP spid="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8219272" y="3121456"/>
            <a:ext cx="1448121" cy="21339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kosten minimumprijs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dirty="0"/>
              <a:t>Marktmodel binnenlandse markt uitgangssituatie: </a:t>
            </a:r>
          </a:p>
          <a:p>
            <a:pPr marL="400050" lvl="1" indent="0"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</a:t>
            </a:r>
            <a:r>
              <a:rPr lang="nl-NL" sz="1600" dirty="0"/>
              <a:t>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</a:t>
            </a:r>
            <a:r>
              <a:rPr lang="nl-NL" sz="1600" dirty="0" smtClean="0"/>
              <a:t>€ 350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Minimumprijs van </a:t>
            </a:r>
            <a:r>
              <a:rPr lang="nl-NL" sz="1600" dirty="0" smtClean="0"/>
              <a:t>€ 600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Aanbodoverschot: 100.000 stuks</a:t>
            </a:r>
          </a:p>
          <a:p>
            <a:pPr marL="0" indent="0">
              <a:buNone/>
            </a:pPr>
            <a:endParaRPr lang="nl-NL" sz="9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nl-NL" sz="2000" dirty="0"/>
              <a:t>Het overschot (100.000 stuks) </a:t>
            </a:r>
            <a:r>
              <a:rPr lang="nl-NL" sz="2000" dirty="0" smtClean="0"/>
              <a:t>moet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2000" dirty="0" smtClean="0"/>
              <a:t>worden </a:t>
            </a:r>
            <a:r>
              <a:rPr lang="nl-NL" sz="2000" dirty="0"/>
              <a:t>opgekocht tegen </a:t>
            </a:r>
            <a:r>
              <a:rPr lang="nl-NL" sz="2000" dirty="0" smtClean="0"/>
              <a:t>€ 600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Kosten / belastinggeld: </a:t>
            </a:r>
            <a:r>
              <a:rPr lang="nl-NL" sz="2000" dirty="0"/>
              <a:t>€ 60 mln.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2000" dirty="0"/>
              <a:t>Bovendien betalen consumenten meer dan noodzakelijk is.</a:t>
            </a:r>
          </a:p>
          <a:p>
            <a:endParaRPr lang="nl-NL" dirty="0"/>
          </a:p>
        </p:txBody>
      </p:sp>
      <p:cxnSp>
        <p:nvCxnSpPr>
          <p:cNvPr id="47" name="Rechte verbindingslijn 4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60" name="Tekstvak 59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71" name="Rechte verbindingslijn 70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Rechthoek 71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6" name="Rechte verbindingslijn 105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7" name="Rechthoek 106"/>
          <p:cNvSpPr/>
          <p:nvPr/>
        </p:nvSpPr>
        <p:spPr>
          <a:xfrm>
            <a:off x="9945737" y="246877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8" name="Rechte verbindingslijn 107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0" name="Ovaal 109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11" name="Rechte verbindingslijn 110"/>
          <p:cNvCxnSpPr/>
          <p:nvPr/>
        </p:nvCxnSpPr>
        <p:spPr>
          <a:xfrm>
            <a:off x="6810780" y="3123716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2" name="Rechthoek 111"/>
          <p:cNvSpPr/>
          <p:nvPr/>
        </p:nvSpPr>
        <p:spPr>
          <a:xfrm>
            <a:off x="10337433" y="291817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3" name="Ovaal 112"/>
          <p:cNvSpPr/>
          <p:nvPr/>
        </p:nvSpPr>
        <p:spPr>
          <a:xfrm>
            <a:off x="8165183" y="306181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4" name="Ovaal 113"/>
          <p:cNvSpPr/>
          <p:nvPr/>
        </p:nvSpPr>
        <p:spPr>
          <a:xfrm>
            <a:off x="9608660" y="306479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15" name="Rechte verbindingslijn 114"/>
          <p:cNvCxnSpPr/>
          <p:nvPr/>
        </p:nvCxnSpPr>
        <p:spPr>
          <a:xfrm>
            <a:off x="822307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6" name="Rechte verbindingslijn 115"/>
          <p:cNvCxnSpPr/>
          <p:nvPr/>
        </p:nvCxnSpPr>
        <p:spPr>
          <a:xfrm>
            <a:off x="966323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7" name="Rechteraccolade 116"/>
          <p:cNvSpPr/>
          <p:nvPr/>
        </p:nvSpPr>
        <p:spPr>
          <a:xfrm rot="5400000">
            <a:off x="8737469" y="5115771"/>
            <a:ext cx="436983" cy="142286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8" name="Tekstvak 117"/>
          <p:cNvSpPr txBox="1"/>
          <p:nvPr/>
        </p:nvSpPr>
        <p:spPr>
          <a:xfrm>
            <a:off x="8025358" y="6124733"/>
            <a:ext cx="203132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aanbod-overschot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8227233" y="5238414"/>
            <a:ext cx="1440160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9" name="Rechte verbindingslijn 118"/>
          <p:cNvCxnSpPr/>
          <p:nvPr/>
        </p:nvCxnSpPr>
        <p:spPr>
          <a:xfrm flipV="1">
            <a:off x="8219664" y="3138709"/>
            <a:ext cx="0" cy="2099705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42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invoerheffing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 </a:t>
            </a:r>
            <a:r>
              <a:rPr lang="nl-NL" sz="1600" dirty="0" smtClean="0"/>
              <a:t>binnenlandse markt uitgangssituatie</a:t>
            </a:r>
            <a:r>
              <a:rPr lang="nl-NL" sz="1600" dirty="0"/>
              <a:t>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</a:t>
            </a:r>
            <a:r>
              <a:rPr lang="nl-NL" sz="1600" dirty="0" smtClean="0"/>
              <a:t>€ 350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Minimumprijs van </a:t>
            </a:r>
            <a:r>
              <a:rPr lang="nl-NL" sz="1600" dirty="0" smtClean="0"/>
              <a:t>€ 600</a:t>
            </a:r>
            <a:endParaRPr lang="nl-NL" sz="1600" dirty="0"/>
          </a:p>
          <a:p>
            <a:pPr marL="0" indent="0">
              <a:buNone/>
            </a:pPr>
            <a:endParaRPr lang="nl-NL" sz="9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nl-NL" sz="2000" dirty="0" smtClean="0"/>
              <a:t>Waar </a:t>
            </a:r>
            <a:r>
              <a:rPr lang="nl-NL" sz="2000" dirty="0"/>
              <a:t>koop jij je product?</a:t>
            </a:r>
          </a:p>
          <a:p>
            <a:pPr marL="266700" indent="0">
              <a:buNone/>
            </a:pPr>
            <a:r>
              <a:rPr lang="nl-NL" sz="1800" dirty="0"/>
              <a:t>op de wereldmarkt voor </a:t>
            </a:r>
            <a:r>
              <a:rPr lang="nl-NL" sz="1800" dirty="0" smtClean="0"/>
              <a:t>€ 350</a:t>
            </a:r>
            <a:endParaRPr lang="nl-NL" sz="1800" dirty="0"/>
          </a:p>
          <a:p>
            <a:pPr marL="266700" indent="0">
              <a:buNone/>
            </a:pPr>
            <a:r>
              <a:rPr lang="nl-NL" sz="1800" dirty="0"/>
              <a:t>of in eigen land voor </a:t>
            </a:r>
            <a:r>
              <a:rPr lang="nl-NL" sz="1800" dirty="0" smtClean="0"/>
              <a:t>€ 600 ?</a:t>
            </a:r>
            <a:endParaRPr lang="nl-NL" sz="18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Buitenlandse producten moeten dus minimaal </a:t>
            </a:r>
            <a:r>
              <a:rPr lang="nl-NL" sz="2000" dirty="0" smtClean="0"/>
              <a:t>€ 600 </a:t>
            </a:r>
            <a:r>
              <a:rPr lang="nl-NL" sz="2000" dirty="0"/>
              <a:t>gaan kosten:</a:t>
            </a:r>
          </a:p>
          <a:p>
            <a:pPr marL="0" indent="0">
              <a:buNone/>
            </a:pPr>
            <a:r>
              <a:rPr lang="nl-NL" sz="2000" b="1" dirty="0"/>
              <a:t>invoerheffing minimaal € 250</a:t>
            </a:r>
          </a:p>
          <a:p>
            <a:endParaRPr lang="nl-NL" dirty="0"/>
          </a:p>
        </p:txBody>
      </p:sp>
      <p:cxnSp>
        <p:nvCxnSpPr>
          <p:cNvPr id="73" name="Rechte verbindingslijn 72"/>
          <p:cNvCxnSpPr/>
          <p:nvPr/>
        </p:nvCxnSpPr>
        <p:spPr>
          <a:xfrm>
            <a:off x="6816080" y="4070486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Rechthoek 73"/>
          <p:cNvSpPr/>
          <p:nvPr/>
        </p:nvSpPr>
        <p:spPr>
          <a:xfrm>
            <a:off x="10342762" y="3882147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wereld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97" name="Rechte verbindingslijn 96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8" name="Rechthoek 97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99" name="Rechte verbindingslijn 98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0" name="Rechthoek 99"/>
          <p:cNvSpPr/>
          <p:nvPr/>
        </p:nvSpPr>
        <p:spPr>
          <a:xfrm>
            <a:off x="9945737" y="246877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1" name="Rechte verbindingslijn 100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Rechte verbindingslijn 101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Ovaal 102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04" name="Rechte verbindingslijn 103"/>
          <p:cNvCxnSpPr/>
          <p:nvPr/>
        </p:nvCxnSpPr>
        <p:spPr>
          <a:xfrm>
            <a:off x="6810780" y="3123716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5" name="Rechthoek 104"/>
          <p:cNvSpPr/>
          <p:nvPr/>
        </p:nvSpPr>
        <p:spPr>
          <a:xfrm>
            <a:off x="10337433" y="291817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6" name="Ovaal 105"/>
          <p:cNvSpPr/>
          <p:nvPr/>
        </p:nvSpPr>
        <p:spPr>
          <a:xfrm>
            <a:off x="8165183" y="306181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Ovaal 106"/>
          <p:cNvSpPr/>
          <p:nvPr/>
        </p:nvSpPr>
        <p:spPr>
          <a:xfrm>
            <a:off x="9608660" y="306479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08" name="Rechte verbindingslijn 107"/>
          <p:cNvCxnSpPr/>
          <p:nvPr/>
        </p:nvCxnSpPr>
        <p:spPr>
          <a:xfrm>
            <a:off x="822307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/>
          <p:nvPr/>
        </p:nvCxnSpPr>
        <p:spPr>
          <a:xfrm>
            <a:off x="966323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Rechte verbindingslijn 109"/>
          <p:cNvCxnSpPr/>
          <p:nvPr/>
        </p:nvCxnSpPr>
        <p:spPr>
          <a:xfrm>
            <a:off x="6813032" y="4067928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1" name="Rechthoek 110"/>
          <p:cNvSpPr/>
          <p:nvPr/>
        </p:nvSpPr>
        <p:spPr>
          <a:xfrm>
            <a:off x="10518764" y="2755476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P</a:t>
            </a:r>
            <a:r>
              <a:rPr lang="nl-NL" baseline="-25000" dirty="0" err="1" smtClean="0">
                <a:solidFill>
                  <a:schemeClr val="bg1"/>
                </a:solidFill>
              </a:rPr>
              <a:t>import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 flipV="1">
            <a:off x="11098710" y="3118402"/>
            <a:ext cx="0" cy="1008000"/>
          </a:xfrm>
          <a:prstGeom prst="straightConnector1">
            <a:avLst/>
          </a:prstGeom>
          <a:ln w="698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1075820" y="346791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504D"/>
                </a:solidFill>
              </a:rPr>
              <a:t>+ € 250</a:t>
            </a:r>
            <a:endParaRPr lang="nl-NL" sz="14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213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00035 -0.1398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99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111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Rechte verbindingslijn 78"/>
          <p:cNvCxnSpPr/>
          <p:nvPr/>
        </p:nvCxnSpPr>
        <p:spPr>
          <a:xfrm>
            <a:off x="6816080" y="4070486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Rechthoek 79"/>
          <p:cNvSpPr/>
          <p:nvPr/>
        </p:nvSpPr>
        <p:spPr>
          <a:xfrm>
            <a:off x="10342762" y="3882147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wereld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1" name="Rechte verbindingslijn 80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kstvak 92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94" name="Tekstvak 93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04" name="Tekstvak 103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105" name="Rechte verbindingslijn 104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6" name="Rechthoek 105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7" name="Rechte verbindingslijn 106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8" name="Rechthoek 107"/>
          <p:cNvSpPr/>
          <p:nvPr/>
        </p:nvSpPr>
        <p:spPr>
          <a:xfrm>
            <a:off x="9945737" y="246877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9" name="Rechte verbindingslijn 108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Rechte verbindingslijn 109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Ovaal 11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12" name="Rechte verbindingslijn 111"/>
          <p:cNvCxnSpPr/>
          <p:nvPr/>
        </p:nvCxnSpPr>
        <p:spPr>
          <a:xfrm>
            <a:off x="6810780" y="3123716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3" name="Rechthoek 112"/>
          <p:cNvSpPr/>
          <p:nvPr/>
        </p:nvSpPr>
        <p:spPr>
          <a:xfrm>
            <a:off x="10337433" y="291817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4" name="Ovaal 113"/>
          <p:cNvSpPr/>
          <p:nvPr/>
        </p:nvSpPr>
        <p:spPr>
          <a:xfrm>
            <a:off x="8165183" y="306181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5" name="Ovaal 114"/>
          <p:cNvSpPr/>
          <p:nvPr/>
        </p:nvSpPr>
        <p:spPr>
          <a:xfrm>
            <a:off x="9608660" y="306479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16" name="Rechte verbindingslijn 115"/>
          <p:cNvCxnSpPr/>
          <p:nvPr/>
        </p:nvCxnSpPr>
        <p:spPr>
          <a:xfrm>
            <a:off x="822307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7" name="Rechte verbindingslijn 116"/>
          <p:cNvCxnSpPr/>
          <p:nvPr/>
        </p:nvCxnSpPr>
        <p:spPr>
          <a:xfrm>
            <a:off x="9663230" y="3246888"/>
            <a:ext cx="2214" cy="1908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Doordenker…..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Afschaffing handelsbeperkingen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</a:t>
            </a:r>
            <a:r>
              <a:rPr lang="nl-NL" sz="1600" dirty="0" smtClean="0"/>
              <a:t>€ 350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Minimumprijs van </a:t>
            </a:r>
            <a:r>
              <a:rPr lang="nl-NL" sz="1600" dirty="0" smtClean="0"/>
              <a:t>€ 600</a:t>
            </a:r>
            <a:endParaRPr lang="nl-NL" sz="1600" dirty="0"/>
          </a:p>
          <a:p>
            <a:pPr marL="0" indent="0">
              <a:buNone/>
            </a:pPr>
            <a:endParaRPr lang="nl-NL" sz="9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nl-NL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Hoeveel producten </a:t>
            </a:r>
            <a:r>
              <a:rPr lang="nl-NL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worden geïmporteerd bij vrije markt?</a:t>
            </a:r>
            <a:endParaRPr lang="nl-NL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nl-NL" sz="1800" dirty="0"/>
              <a:t>Binnenlandse vraag bij </a:t>
            </a:r>
            <a:r>
              <a:rPr lang="nl-NL" sz="1800" dirty="0" smtClean="0"/>
              <a:t>€ 350</a:t>
            </a:r>
            <a:r>
              <a:rPr lang="nl-NL" sz="1800" dirty="0"/>
              <a:t>:</a:t>
            </a:r>
          </a:p>
          <a:p>
            <a:pPr marL="0" lvl="1" indent="0">
              <a:buNone/>
            </a:pP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</a:t>
            </a:r>
            <a:r>
              <a:rPr lang="nl-NL" dirty="0" smtClean="0"/>
              <a:t>-¼ </a:t>
            </a:r>
            <a:r>
              <a:rPr lang="nl-NL" dirty="0" smtClean="0">
                <a:solidFill>
                  <a:srgbClr val="C00000"/>
                </a:solidFill>
              </a:rPr>
              <a:t>× 350</a:t>
            </a:r>
            <a:r>
              <a:rPr lang="nl-NL" dirty="0" smtClean="0"/>
              <a:t> </a:t>
            </a:r>
            <a:r>
              <a:rPr lang="nl-NL" dirty="0"/>
              <a:t>+ 250 = 162,5 </a:t>
            </a:r>
            <a:r>
              <a:rPr lang="nl-NL" dirty="0" smtClean="0"/>
              <a:t>(× </a:t>
            </a:r>
            <a:r>
              <a:rPr lang="nl-NL" dirty="0"/>
              <a:t>1.000) </a:t>
            </a:r>
          </a:p>
          <a:p>
            <a:pPr marL="0" indent="0">
              <a:buNone/>
            </a:pPr>
            <a:r>
              <a:rPr lang="nl-NL" sz="1800" dirty="0"/>
              <a:t>Binnenlands aanbod bij </a:t>
            </a:r>
            <a:r>
              <a:rPr lang="nl-NL" sz="1800" dirty="0" smtClean="0"/>
              <a:t>€ 350</a:t>
            </a:r>
            <a:r>
              <a:rPr lang="nl-NL" sz="1800" dirty="0"/>
              <a:t>:</a:t>
            </a:r>
          </a:p>
          <a:p>
            <a:pPr marL="0" lvl="1" indent="0">
              <a:buNone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</a:t>
            </a:r>
            <a:r>
              <a:rPr lang="nl-NL" dirty="0" smtClean="0"/>
              <a:t>½ </a:t>
            </a:r>
            <a:r>
              <a:rPr lang="nl-NL" dirty="0" smtClean="0">
                <a:solidFill>
                  <a:srgbClr val="C00000"/>
                </a:solidFill>
              </a:rPr>
              <a:t>× 350</a:t>
            </a:r>
            <a:r>
              <a:rPr lang="nl-NL" dirty="0" smtClean="0"/>
              <a:t> </a:t>
            </a:r>
            <a:r>
              <a:rPr lang="nl-NL" dirty="0"/>
              <a:t>– 100 = 75 </a:t>
            </a:r>
            <a:r>
              <a:rPr lang="nl-NL" dirty="0" smtClean="0"/>
              <a:t>(× </a:t>
            </a:r>
            <a:r>
              <a:rPr lang="nl-NL" dirty="0"/>
              <a:t>1.000)</a:t>
            </a:r>
          </a:p>
          <a:p>
            <a:pPr marL="0" lvl="1" indent="0">
              <a:buNone/>
            </a:pPr>
            <a:endParaRPr lang="nl-NL" sz="1600" dirty="0"/>
          </a:p>
          <a:p>
            <a:pPr marL="0" lvl="1" indent="0">
              <a:buNone/>
            </a:pPr>
            <a:r>
              <a:rPr lang="nl-NL" sz="2000" dirty="0"/>
              <a:t>Import: 87.500 </a:t>
            </a:r>
            <a:r>
              <a:rPr lang="nl-NL" sz="2000" dirty="0" smtClean="0"/>
              <a:t>stuks</a:t>
            </a:r>
            <a:endParaRPr lang="nl-NL" sz="1600" dirty="0"/>
          </a:p>
        </p:txBody>
      </p:sp>
      <p:sp>
        <p:nvSpPr>
          <p:cNvPr id="45" name="Ovaal 44"/>
          <p:cNvSpPr/>
          <p:nvPr/>
        </p:nvSpPr>
        <p:spPr>
          <a:xfrm>
            <a:off x="7708940" y="403071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9177706" y="403071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7768743" y="4169375"/>
            <a:ext cx="0" cy="107864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9245302" y="4149080"/>
            <a:ext cx="0" cy="107864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" name="Rechteraccolade 76"/>
          <p:cNvSpPr/>
          <p:nvPr/>
        </p:nvSpPr>
        <p:spPr>
          <a:xfrm rot="5400000">
            <a:off x="8332598" y="5103301"/>
            <a:ext cx="436985" cy="1476559"/>
          </a:xfrm>
          <a:prstGeom prst="rightBrac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Tekstvak 77"/>
          <p:cNvSpPr txBox="1"/>
          <p:nvPr/>
        </p:nvSpPr>
        <p:spPr>
          <a:xfrm>
            <a:off x="8163319" y="6090705"/>
            <a:ext cx="82266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import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972222" y="5370792"/>
            <a:ext cx="631904" cy="30777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0000"/>
                </a:solidFill>
              </a:rPr>
              <a:t>162,5</a:t>
            </a:r>
            <a:endParaRPr lang="nl-NL" sz="1400" b="1" dirty="0">
              <a:solidFill>
                <a:srgbClr val="C00000"/>
              </a:solidFill>
            </a:endParaRPr>
          </a:p>
        </p:txBody>
      </p:sp>
      <p:sp>
        <p:nvSpPr>
          <p:cNvPr id="118" name="Tekstvak 117"/>
          <p:cNvSpPr txBox="1"/>
          <p:nvPr/>
        </p:nvSpPr>
        <p:spPr>
          <a:xfrm>
            <a:off x="7620937" y="5379556"/>
            <a:ext cx="383438" cy="30777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0000"/>
                </a:solidFill>
              </a:rPr>
              <a:t>75</a:t>
            </a:r>
            <a:endParaRPr lang="nl-NL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851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77" grpId="0" animBg="1"/>
      <p:bldP spid="78" grpId="0" animBg="1"/>
      <p:bldP spid="4" grpId="0" animBg="1"/>
      <p:bldP spid="1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Direct overheidsingrijpen bij een markt van volkomen concurrentie:</a:t>
            </a:r>
          </a:p>
          <a:p>
            <a:r>
              <a:rPr lang="nl-NL" sz="2200" dirty="0" smtClean="0"/>
              <a:t>Maximumprijs</a:t>
            </a:r>
            <a:endParaRPr lang="nl-NL" sz="22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Overheidsinterventie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7837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maximumprijs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  <a:tabLst>
                <a:tab pos="2155825" algn="l"/>
              </a:tabLst>
            </a:pPr>
            <a:r>
              <a:rPr lang="nl-NL" sz="2000" dirty="0" smtClean="0"/>
              <a:t>Sociale woningmarkt:</a:t>
            </a:r>
            <a:br>
              <a:rPr lang="nl-NL" sz="2000" dirty="0" smtClean="0"/>
            </a:b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r>
              <a:rPr lang="nl-NL" sz="2000" dirty="0" smtClean="0"/>
              <a:t> </a:t>
            </a:r>
            <a:r>
              <a:rPr lang="nl-NL" sz="2000" dirty="0"/>
              <a:t>= </a:t>
            </a:r>
            <a:r>
              <a:rPr lang="nl-NL" sz="2000" dirty="0" smtClean="0"/>
              <a:t>-P </a:t>
            </a:r>
            <a:r>
              <a:rPr lang="nl-NL" sz="2000" dirty="0"/>
              <a:t>+ </a:t>
            </a:r>
            <a:r>
              <a:rPr lang="nl-NL" sz="2000" dirty="0" smtClean="0"/>
              <a:t>10	</a:t>
            </a:r>
            <a:r>
              <a:rPr lang="nl-NL" sz="1400" dirty="0" smtClean="0"/>
              <a:t>P = huur in € 100</a:t>
            </a:r>
            <a:endParaRPr lang="nl-NL" sz="1400" dirty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</a:t>
            </a:r>
            <a:r>
              <a:rPr lang="nl-NL" sz="2000" dirty="0" smtClean="0"/>
              <a:t>P </a:t>
            </a:r>
            <a:r>
              <a:rPr lang="nl-NL" sz="2000" dirty="0"/>
              <a:t>– </a:t>
            </a:r>
            <a:r>
              <a:rPr lang="nl-NL" sz="2000" dirty="0" smtClean="0"/>
              <a:t>2	</a:t>
            </a:r>
            <a:r>
              <a:rPr lang="nl-NL" sz="1400" dirty="0" smtClean="0"/>
              <a:t>Q = aantal woningen ×10.000 </a:t>
            </a:r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endParaRPr lang="nl-NL" sz="1400" dirty="0" smtClean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endParaRPr lang="nl-NL" sz="1400" dirty="0"/>
          </a:p>
          <a:p>
            <a:pPr marL="342900" indent="-342900">
              <a:spcBef>
                <a:spcPts val="0"/>
              </a:spcBef>
              <a:buFont typeface="+mj-lt"/>
              <a:buAutoNum type="alphaLcPeriod"/>
              <a:tabLst>
                <a:tab pos="2155825" algn="l"/>
              </a:tabLst>
            </a:pPr>
            <a:r>
              <a:rPr lang="nl-NL" sz="1800" dirty="0" smtClean="0"/>
              <a:t>Betaalbaarheid van het product voor ALLE burgers wordt belangrijk gevonden,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/>
              <a:tabLst>
                <a:tab pos="2155825" algn="l"/>
              </a:tabLst>
            </a:pPr>
            <a:r>
              <a:rPr lang="nl-NL" sz="1800" dirty="0" smtClean="0"/>
              <a:t>maar de evenwichtsprijs wordt te hoog, zodat niet alle burgers het kunnen betalen.</a:t>
            </a:r>
          </a:p>
          <a:p>
            <a:pPr marL="342900" indent="-342900">
              <a:spcBef>
                <a:spcPts val="0"/>
              </a:spcBef>
              <a:buFont typeface="+mj-lt"/>
              <a:buAutoNum type="alphaLcPeriod"/>
              <a:tabLst>
                <a:tab pos="2155825" algn="l"/>
              </a:tabLst>
            </a:pPr>
            <a:endParaRPr lang="nl-NL" sz="1800" dirty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r>
              <a:rPr lang="nl-NL" sz="1800" dirty="0" smtClean="0"/>
              <a:t>Mogelijke oplossing:</a:t>
            </a:r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r>
              <a:rPr lang="nl-NL" sz="1800" dirty="0"/>
              <a:t>i</a:t>
            </a:r>
            <a:r>
              <a:rPr lang="nl-NL" sz="1800" dirty="0" smtClean="0"/>
              <a:t>nstellen </a:t>
            </a:r>
            <a:r>
              <a:rPr lang="nl-NL" sz="1800" b="1" i="1" dirty="0" smtClean="0"/>
              <a:t>maximumprijs</a:t>
            </a:r>
            <a:endParaRPr lang="nl-NL" sz="1800" dirty="0" smtClean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endParaRPr lang="nl-NL" sz="1800" dirty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r>
              <a:rPr lang="nl-NL" sz="1800" dirty="0" smtClean="0"/>
              <a:t>In dit voorbeeld: € 450</a:t>
            </a:r>
            <a:endParaRPr lang="nl-NL" sz="18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7896200" y="5939988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</a:t>
            </a:r>
            <a:r>
              <a:rPr lang="nl-NL" dirty="0" smtClean="0">
                <a:solidFill>
                  <a:schemeClr val="bg1"/>
                </a:solidFill>
              </a:rPr>
              <a:t>10.000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422679" y="250499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 (× 100)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141969" y="17985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7976937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2" name="Rechte verbindingslijn 51"/>
          <p:cNvCxnSpPr/>
          <p:nvPr/>
        </p:nvCxnSpPr>
        <p:spPr>
          <a:xfrm>
            <a:off x="6606183" y="3388593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646188" y="3916861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0172841" y="371132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P</a:t>
            </a:r>
            <a:r>
              <a:rPr lang="nl-NL" baseline="-25000" dirty="0" err="1" smtClean="0">
                <a:solidFill>
                  <a:schemeClr val="bg1"/>
                </a:solidFill>
              </a:rPr>
              <a:t>max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6032272" y="377862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 smtClean="0">
                <a:solidFill>
                  <a:srgbClr val="F79146"/>
                </a:solidFill>
              </a:rPr>
              <a:t>€ 450</a:t>
            </a:r>
            <a:endParaRPr lang="nl-NL" sz="1200" b="1" dirty="0">
              <a:solidFill>
                <a:srgbClr val="F79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397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Maximumprijs – het probleem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  <a:tabLst>
                <a:tab pos="2155825" algn="l"/>
              </a:tabLst>
            </a:pPr>
            <a:r>
              <a:rPr lang="nl-NL" sz="2000" dirty="0" smtClean="0"/>
              <a:t>Sociale woningmarkt:</a:t>
            </a:r>
            <a:br>
              <a:rPr lang="nl-NL" sz="2000" dirty="0" smtClean="0"/>
            </a:b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r>
              <a:rPr lang="nl-NL" sz="2000" dirty="0" smtClean="0"/>
              <a:t> </a:t>
            </a:r>
            <a:r>
              <a:rPr lang="nl-NL" sz="2000" dirty="0"/>
              <a:t>= </a:t>
            </a:r>
            <a:r>
              <a:rPr lang="nl-NL" sz="2000" dirty="0" smtClean="0"/>
              <a:t>-P </a:t>
            </a:r>
            <a:r>
              <a:rPr lang="nl-NL" sz="2000" dirty="0"/>
              <a:t>+ </a:t>
            </a:r>
            <a:r>
              <a:rPr lang="nl-NL" sz="2000" dirty="0" smtClean="0"/>
              <a:t>10	</a:t>
            </a:r>
            <a:r>
              <a:rPr lang="nl-NL" sz="1400" dirty="0" smtClean="0"/>
              <a:t>P = huur in € 100</a:t>
            </a:r>
            <a:endParaRPr lang="nl-NL" sz="1400" dirty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</a:t>
            </a:r>
            <a:r>
              <a:rPr lang="nl-NL" sz="2000" dirty="0" smtClean="0"/>
              <a:t>P </a:t>
            </a:r>
            <a:r>
              <a:rPr lang="nl-NL" sz="2000" dirty="0"/>
              <a:t>– </a:t>
            </a:r>
            <a:r>
              <a:rPr lang="nl-NL" sz="2000" dirty="0" smtClean="0"/>
              <a:t>2	</a:t>
            </a:r>
            <a:r>
              <a:rPr lang="nl-NL" sz="1400" dirty="0" smtClean="0"/>
              <a:t>Q = aantal woningen ×10.000 </a:t>
            </a:r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endParaRPr lang="nl-NL" sz="1400" dirty="0" smtClean="0"/>
          </a:p>
          <a:p>
            <a:pPr marL="0" indent="0">
              <a:buNone/>
            </a:pPr>
            <a:r>
              <a:rPr lang="nl-NL" sz="2000" dirty="0" smtClean="0"/>
              <a:t>Bij deze maximumprijs:</a:t>
            </a:r>
          </a:p>
          <a:p>
            <a:pPr marL="0" indent="0">
              <a:buNone/>
            </a:pPr>
            <a:r>
              <a:rPr lang="nl-NL" sz="2000" dirty="0" smtClean="0"/>
              <a:t>Consumenten willen:</a:t>
            </a:r>
            <a:endParaRPr lang="nl-NL" sz="2000" dirty="0"/>
          </a:p>
          <a:p>
            <a:pPr marL="0" lvl="1" indent="0">
              <a:buNone/>
              <a:tabLst>
                <a:tab pos="182563" algn="l"/>
              </a:tabLst>
            </a:pP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</a:t>
            </a:r>
            <a:r>
              <a:rPr lang="nl-NL" dirty="0" smtClean="0"/>
              <a:t>-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4,5</a:t>
            </a:r>
            <a:r>
              <a:rPr lang="nl-NL" dirty="0" smtClean="0"/>
              <a:t> </a:t>
            </a:r>
            <a:r>
              <a:rPr lang="nl-NL" dirty="0"/>
              <a:t>+ </a:t>
            </a:r>
            <a:r>
              <a:rPr lang="nl-NL" dirty="0" smtClean="0"/>
              <a:t>10 </a:t>
            </a:r>
            <a:r>
              <a:rPr lang="nl-NL" dirty="0"/>
              <a:t>= </a:t>
            </a:r>
            <a:r>
              <a:rPr lang="nl-NL" dirty="0" smtClean="0"/>
              <a:t>5,5 (55.000</a:t>
            </a:r>
            <a:r>
              <a:rPr lang="nl-NL" dirty="0"/>
              <a:t>) </a:t>
            </a:r>
            <a:r>
              <a:rPr lang="nl-NL" dirty="0" smtClean="0"/>
              <a:t>huurwoningen</a:t>
            </a:r>
            <a:endParaRPr lang="nl-NL" dirty="0"/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2000" dirty="0"/>
              <a:t>Producenten </a:t>
            </a:r>
            <a:r>
              <a:rPr lang="nl-NL" sz="2000" dirty="0" smtClean="0"/>
              <a:t>bieden aan:</a:t>
            </a:r>
            <a:endParaRPr lang="nl-NL" sz="2000" dirty="0"/>
          </a:p>
          <a:p>
            <a:pPr marL="0" lvl="1" indent="0">
              <a:buNone/>
              <a:tabLst>
                <a:tab pos="182563" algn="l"/>
              </a:tabLst>
            </a:pP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4,5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2 </a:t>
            </a:r>
            <a:r>
              <a:rPr lang="nl-NL" dirty="0"/>
              <a:t>= </a:t>
            </a:r>
            <a:r>
              <a:rPr lang="nl-NL" dirty="0" smtClean="0"/>
              <a:t>2,5 (25.000</a:t>
            </a:r>
            <a:r>
              <a:rPr lang="nl-NL" dirty="0"/>
              <a:t>) </a:t>
            </a:r>
            <a:r>
              <a:rPr lang="nl-NL" dirty="0" smtClean="0"/>
              <a:t>huurwoningen</a:t>
            </a:r>
            <a:endParaRPr lang="nl-NL" dirty="0"/>
          </a:p>
          <a:p>
            <a:pPr marL="0" lvl="1" indent="0">
              <a:buNone/>
              <a:tabLst>
                <a:tab pos="361950" algn="l"/>
              </a:tabLst>
            </a:pPr>
            <a:endParaRPr lang="nl-NL" dirty="0"/>
          </a:p>
          <a:p>
            <a:pPr marL="0" indent="0">
              <a:buNone/>
            </a:pPr>
            <a:r>
              <a:rPr lang="nl-NL" sz="2000" dirty="0"/>
              <a:t>Er ontstaat dus een </a:t>
            </a:r>
            <a:r>
              <a:rPr lang="nl-NL" sz="2000" dirty="0" smtClean="0"/>
              <a:t>vraagoverschot </a:t>
            </a:r>
            <a:r>
              <a:rPr lang="nl-NL" sz="2000" dirty="0"/>
              <a:t>van </a:t>
            </a:r>
            <a:r>
              <a:rPr lang="nl-NL" sz="2000" dirty="0" smtClean="0"/>
              <a:t>30.000 woningen</a:t>
            </a:r>
            <a:endParaRPr lang="nl-NL" sz="2000" dirty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endParaRPr lang="nl-NL" sz="14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7896200" y="5939988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</a:t>
            </a:r>
            <a:r>
              <a:rPr lang="nl-NL" dirty="0" smtClean="0">
                <a:solidFill>
                  <a:schemeClr val="bg1"/>
                </a:solidFill>
              </a:rPr>
              <a:t>10.000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422679" y="250499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 (× 100)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141969" y="17985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7976937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2" name="Rechte verbindingslijn 51"/>
          <p:cNvCxnSpPr/>
          <p:nvPr/>
        </p:nvCxnSpPr>
        <p:spPr>
          <a:xfrm>
            <a:off x="6606183" y="3388593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646188" y="3916861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0172841" y="371132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P</a:t>
            </a:r>
            <a:r>
              <a:rPr lang="nl-NL" baseline="-25000" dirty="0" err="1" smtClean="0">
                <a:solidFill>
                  <a:schemeClr val="bg1"/>
                </a:solidFill>
              </a:rPr>
              <a:t>max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8" name="Rechteraccolade 47"/>
          <p:cNvSpPr/>
          <p:nvPr/>
        </p:nvSpPr>
        <p:spPr>
          <a:xfrm rot="5400000">
            <a:off x="7823350" y="5173327"/>
            <a:ext cx="452611" cy="1077393"/>
          </a:xfrm>
          <a:prstGeom prst="rightBrac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7162998" y="5985166"/>
            <a:ext cx="178664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vraagoverschot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0" name="Ovaal 49"/>
          <p:cNvSpPr/>
          <p:nvPr/>
        </p:nvSpPr>
        <p:spPr>
          <a:xfrm>
            <a:off x="7453411" y="3874132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8534202" y="386421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" name="Rechte verbindingslijn 52"/>
          <p:cNvCxnSpPr/>
          <p:nvPr/>
        </p:nvCxnSpPr>
        <p:spPr>
          <a:xfrm flipV="1">
            <a:off x="7510959" y="4007274"/>
            <a:ext cx="0" cy="1404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8588352" y="3988600"/>
            <a:ext cx="0" cy="1404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6032272" y="377862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 smtClean="0">
                <a:solidFill>
                  <a:srgbClr val="F79146"/>
                </a:solidFill>
              </a:rPr>
              <a:t>€ 450</a:t>
            </a:r>
            <a:endParaRPr lang="nl-NL" sz="1200" b="1" dirty="0">
              <a:solidFill>
                <a:srgbClr val="F79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370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Maximumprijs – de oplossing?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Geen oplossing:</a:t>
            </a:r>
            <a:br>
              <a:rPr lang="nl-NL" dirty="0" smtClean="0"/>
            </a:br>
            <a:r>
              <a:rPr lang="nl-NL" dirty="0" smtClean="0"/>
              <a:t>tekort aan producten</a:t>
            </a:r>
          </a:p>
          <a:p>
            <a:r>
              <a:rPr lang="nl-NL" dirty="0" smtClean="0"/>
              <a:t>Verdeelsysteem verzinnen</a:t>
            </a:r>
          </a:p>
          <a:p>
            <a:pPr lvl="1"/>
            <a:r>
              <a:rPr lang="nl-NL" sz="2000" dirty="0" smtClean="0"/>
              <a:t>eerst komt – eerst maalt</a:t>
            </a:r>
          </a:p>
          <a:p>
            <a:pPr lvl="1"/>
            <a:r>
              <a:rPr lang="nl-NL" sz="2000" dirty="0" smtClean="0"/>
              <a:t>prioriteitenlijst</a:t>
            </a:r>
          </a:p>
          <a:p>
            <a:pPr lvl="1"/>
            <a:r>
              <a:rPr lang="nl-NL" sz="2000" dirty="0"/>
              <a:t>b</a:t>
            </a:r>
            <a:r>
              <a:rPr lang="nl-NL" sz="2000" dirty="0" smtClean="0"/>
              <a:t>onnensysteem</a:t>
            </a:r>
          </a:p>
          <a:p>
            <a:pPr lvl="2"/>
            <a:endParaRPr lang="nl-NL" sz="1800" dirty="0"/>
          </a:p>
          <a:p>
            <a:r>
              <a:rPr lang="nl-NL" dirty="0" smtClean="0"/>
              <a:t>Voorbeelden in praktijk:</a:t>
            </a:r>
          </a:p>
          <a:p>
            <a:pPr lvl="1"/>
            <a:r>
              <a:rPr lang="nl-NL" sz="2000" dirty="0" smtClean="0"/>
              <a:t>woningmarkt</a:t>
            </a:r>
          </a:p>
          <a:p>
            <a:pPr lvl="1"/>
            <a:r>
              <a:rPr lang="nl-NL" sz="2000" dirty="0" smtClean="0"/>
              <a:t>gezondheidszorg</a:t>
            </a:r>
          </a:p>
          <a:p>
            <a:pPr marL="0" indent="0">
              <a:buNone/>
            </a:pPr>
            <a:endParaRPr lang="nl-NL" sz="2600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7896200" y="5939988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</a:t>
            </a:r>
            <a:r>
              <a:rPr lang="nl-NL" dirty="0" smtClean="0">
                <a:solidFill>
                  <a:schemeClr val="bg1"/>
                </a:solidFill>
              </a:rPr>
              <a:t>10.000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422679" y="250499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 (× 100)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141969" y="17985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7976937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606183" y="3388593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6646188" y="3916861"/>
            <a:ext cx="3568732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10172841" y="371132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P</a:t>
            </a:r>
            <a:r>
              <a:rPr lang="nl-NL" baseline="-25000" dirty="0" err="1" smtClean="0">
                <a:solidFill>
                  <a:schemeClr val="bg1"/>
                </a:solidFill>
              </a:rPr>
              <a:t>max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8" name="Rechteraccolade 47"/>
          <p:cNvSpPr/>
          <p:nvPr/>
        </p:nvSpPr>
        <p:spPr>
          <a:xfrm rot="5400000">
            <a:off x="7823350" y="5173327"/>
            <a:ext cx="452611" cy="1077393"/>
          </a:xfrm>
          <a:prstGeom prst="rightBrac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7162998" y="5985166"/>
            <a:ext cx="178664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vraagoverschot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0" name="Ovaal 49"/>
          <p:cNvSpPr/>
          <p:nvPr/>
        </p:nvSpPr>
        <p:spPr>
          <a:xfrm>
            <a:off x="7453411" y="3874132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8534202" y="386421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2" name="Rechte verbindingslijn 51"/>
          <p:cNvCxnSpPr/>
          <p:nvPr/>
        </p:nvCxnSpPr>
        <p:spPr>
          <a:xfrm flipV="1">
            <a:off x="7510959" y="4007274"/>
            <a:ext cx="0" cy="1404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V="1">
            <a:off x="8588352" y="3988600"/>
            <a:ext cx="0" cy="14040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032272" y="377862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 smtClean="0">
                <a:solidFill>
                  <a:srgbClr val="F79146"/>
                </a:solidFill>
              </a:rPr>
              <a:t>€ 450</a:t>
            </a:r>
            <a:endParaRPr lang="nl-NL" sz="1200" b="1" dirty="0">
              <a:solidFill>
                <a:srgbClr val="F79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175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6952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Volkomen concurrentie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nl-NL" sz="2000" dirty="0"/>
              <a:t>Marktmodel: 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-P + 100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2P - 40</a:t>
            </a:r>
          </a:p>
          <a:p>
            <a:pPr marL="0" lvl="1" indent="0">
              <a:buNone/>
            </a:pPr>
            <a:endParaRPr lang="nl-NL" sz="2000" dirty="0"/>
          </a:p>
          <a:p>
            <a:pPr>
              <a:buFont typeface="Wingdings" pitchFamily="2" charset="2"/>
              <a:buChar char="ü"/>
            </a:pPr>
            <a:r>
              <a:rPr lang="nl-NL" sz="2000" dirty="0"/>
              <a:t>Evenwichtsprijs</a:t>
            </a:r>
          </a:p>
          <a:p>
            <a:pPr marL="0" indent="0">
              <a:buNone/>
            </a:pPr>
            <a:r>
              <a:rPr lang="nl-NL" sz="2000" dirty="0"/>
              <a:t>	(€ 0,47)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198722" y="251089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(in centen)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30145" y="43561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30145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30145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30145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201904" y="15386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8316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3846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75704" y="2780928"/>
            <a:ext cx="3595424" cy="17544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875456" y="251090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6810781" y="3595922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48674" y="354739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EU landbouwbeleid: minimumprijs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nl-NL" sz="2000" dirty="0"/>
              <a:t>Het behouden van een eigen voedselproductie wordt belangrijk gevonden.</a:t>
            </a:r>
          </a:p>
          <a:p>
            <a:pPr marL="457200" indent="-457200">
              <a:buFont typeface="+mj-lt"/>
              <a:buAutoNum type="alphaLcPeriod"/>
            </a:pPr>
            <a:r>
              <a:rPr lang="nl-NL" sz="2000" dirty="0"/>
              <a:t>De evenwichtsprijs is te laag: boeren kunnen niet in hun bestaan voorzien.</a:t>
            </a:r>
          </a:p>
          <a:p>
            <a:pPr marL="457200" indent="-457200">
              <a:buFont typeface="+mj-lt"/>
              <a:buAutoNum type="alphaLcPeriod"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Oplossing:</a:t>
            </a:r>
          </a:p>
          <a:p>
            <a:pPr marL="0" indent="0">
              <a:buNone/>
            </a:pPr>
            <a:r>
              <a:rPr lang="nl-NL" sz="2000" dirty="0"/>
              <a:t>een </a:t>
            </a:r>
            <a:r>
              <a:rPr lang="nl-NL" sz="2000" b="1" i="1" dirty="0"/>
              <a:t>minimumprijs</a:t>
            </a:r>
            <a:r>
              <a:rPr lang="nl-NL" sz="2000" dirty="0"/>
              <a:t> voor de producten in de landbouw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(</a:t>
            </a:r>
            <a:r>
              <a:rPr lang="nl-NL" sz="2000" dirty="0"/>
              <a:t>ook wel: </a:t>
            </a:r>
            <a:r>
              <a:rPr lang="nl-NL" sz="2000" b="1" i="1" dirty="0"/>
              <a:t>garantieprijs</a:t>
            </a:r>
            <a:r>
              <a:rPr lang="nl-NL" sz="2000" dirty="0"/>
              <a:t>)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In dit voorbeeld: € 0,60</a:t>
            </a:r>
          </a:p>
        </p:txBody>
      </p:sp>
      <p:cxnSp>
        <p:nvCxnSpPr>
          <p:cNvPr id="67" name="Rechte verbindingslijn 66"/>
          <p:cNvCxnSpPr/>
          <p:nvPr/>
        </p:nvCxnSpPr>
        <p:spPr>
          <a:xfrm flipV="1">
            <a:off x="6816080" y="3121687"/>
            <a:ext cx="3384376" cy="233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8" name="Rechthoek 67"/>
          <p:cNvSpPr/>
          <p:nvPr/>
        </p:nvSpPr>
        <p:spPr>
          <a:xfrm>
            <a:off x="10141767" y="294003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vak 79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81" name="Tekstvak 80"/>
          <p:cNvSpPr txBox="1"/>
          <p:nvPr/>
        </p:nvSpPr>
        <p:spPr>
          <a:xfrm rot="16200000">
            <a:off x="5198722" y="251089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(in centen)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6330145" y="43561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6330145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6330145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330145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6201904" y="15386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728316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943846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92" name="Rechte verbindingslijn 9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94" name="Rechte verbindingslijn 93"/>
          <p:cNvCxnSpPr/>
          <p:nvPr/>
        </p:nvCxnSpPr>
        <p:spPr>
          <a:xfrm flipV="1">
            <a:off x="6775704" y="2780928"/>
            <a:ext cx="3595424" cy="17544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5" name="Rechthoek 94"/>
          <p:cNvSpPr/>
          <p:nvPr/>
        </p:nvSpPr>
        <p:spPr>
          <a:xfrm>
            <a:off x="9875456" y="251090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96" name="Rechte verbindingslijn 95"/>
          <p:cNvCxnSpPr/>
          <p:nvPr/>
        </p:nvCxnSpPr>
        <p:spPr>
          <a:xfrm>
            <a:off x="6810781" y="3595922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Ovaal 96"/>
          <p:cNvSpPr/>
          <p:nvPr/>
        </p:nvSpPr>
        <p:spPr>
          <a:xfrm>
            <a:off x="8648674" y="354739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Rechte verbindingslijn 71"/>
          <p:cNvCxnSpPr/>
          <p:nvPr/>
        </p:nvCxnSpPr>
        <p:spPr>
          <a:xfrm flipV="1">
            <a:off x="6816080" y="3121687"/>
            <a:ext cx="3384376" cy="233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3" name="Rechthoek 72"/>
          <p:cNvSpPr/>
          <p:nvPr/>
        </p:nvSpPr>
        <p:spPr>
          <a:xfrm>
            <a:off x="10141767" y="294003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4" name="Rechte verbindingslijn 73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87" name="Tekstvak 86"/>
          <p:cNvSpPr txBox="1"/>
          <p:nvPr/>
        </p:nvSpPr>
        <p:spPr>
          <a:xfrm rot="16200000">
            <a:off x="5198722" y="251089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(in centen)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6330145" y="43561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6330145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6330145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6330145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6201904" y="15386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728316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943846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98" name="Rechte verbindingslijn 9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9" name="Rechthoek 9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0" name="Rechte verbindingslijn 99"/>
          <p:cNvCxnSpPr/>
          <p:nvPr/>
        </p:nvCxnSpPr>
        <p:spPr>
          <a:xfrm flipV="1">
            <a:off x="6775704" y="2780928"/>
            <a:ext cx="3595424" cy="17544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Rechthoek 100"/>
          <p:cNvSpPr/>
          <p:nvPr/>
        </p:nvSpPr>
        <p:spPr>
          <a:xfrm>
            <a:off x="9875456" y="251090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2" name="Rechte verbindingslijn 101"/>
          <p:cNvCxnSpPr/>
          <p:nvPr/>
        </p:nvCxnSpPr>
        <p:spPr>
          <a:xfrm>
            <a:off x="6810781" y="3595922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Ovaal 102"/>
          <p:cNvSpPr/>
          <p:nvPr/>
        </p:nvSpPr>
        <p:spPr>
          <a:xfrm>
            <a:off x="8648674" y="354739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Minimumprijs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-P + 100</a:t>
            </a:r>
          </a:p>
          <a:p>
            <a:pPr marL="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- 40</a:t>
            </a:r>
          </a:p>
          <a:p>
            <a:pPr marL="0" indent="0">
              <a:buNone/>
            </a:pPr>
            <a:r>
              <a:rPr lang="nl-NL" sz="1800" dirty="0"/>
              <a:t>Evenwichtsprijs € 0,47</a:t>
            </a:r>
          </a:p>
          <a:p>
            <a:pPr marL="0" indent="0">
              <a:buNone/>
            </a:pPr>
            <a:r>
              <a:rPr lang="nl-NL" sz="1800" dirty="0"/>
              <a:t>Minimumprijs € 0,60</a:t>
            </a:r>
          </a:p>
          <a:p>
            <a:pPr marL="36195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Door de invoering van de minimumprijs (hoger dan de evenwichtsprijs), ontstaat een probleem:</a:t>
            </a:r>
          </a:p>
          <a:p>
            <a:pPr marL="260350" indent="-266700"/>
            <a:r>
              <a:rPr lang="nl-NL" sz="1800" dirty="0"/>
              <a:t>consumenten willen bij een hogere prijs minder kopen (betalingsbereidheid)</a:t>
            </a:r>
          </a:p>
          <a:p>
            <a:pPr marL="260350" indent="-266700"/>
            <a:r>
              <a:rPr lang="nl-NL" sz="1800" dirty="0"/>
              <a:t>producenten willen bij een hogere prijs meer produceren (leveringsbereidheid)</a:t>
            </a:r>
          </a:p>
        </p:txBody>
      </p:sp>
      <p:sp>
        <p:nvSpPr>
          <p:cNvPr id="41" name="Ovaal 40"/>
          <p:cNvSpPr/>
          <p:nvPr/>
        </p:nvSpPr>
        <p:spPr>
          <a:xfrm>
            <a:off x="8173894" y="306252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9610700" y="305907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0" name="Rechte verbindingslijn 69"/>
          <p:cNvCxnSpPr/>
          <p:nvPr/>
        </p:nvCxnSpPr>
        <p:spPr>
          <a:xfrm flipV="1">
            <a:off x="8219272" y="3232006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V="1">
            <a:off x="9662492" y="3241169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1639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7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99" grpId="0"/>
      <p:bldP spid="101" grpId="0"/>
      <p:bldP spid="103" grpId="0" animBg="1"/>
      <p:bldP spid="41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Minimumprijs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-P + 100</a:t>
            </a:r>
          </a:p>
          <a:p>
            <a:pPr marL="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- 40</a:t>
            </a:r>
          </a:p>
          <a:p>
            <a:pPr marL="0" indent="0">
              <a:buNone/>
            </a:pPr>
            <a:r>
              <a:rPr lang="nl-NL" sz="1800" dirty="0"/>
              <a:t>Evenwichtsprijs € 0,47</a:t>
            </a:r>
          </a:p>
          <a:p>
            <a:pPr marL="0" indent="0">
              <a:buNone/>
            </a:pPr>
            <a:r>
              <a:rPr lang="nl-NL" sz="1800" dirty="0"/>
              <a:t>Minimumprijs € 0,60</a:t>
            </a:r>
          </a:p>
          <a:p>
            <a:pPr marL="36195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Consumenten kopen nu: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/>
              <a:t>	</a:t>
            </a: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</a:t>
            </a:r>
            <a:r>
              <a:rPr lang="nl-NL" sz="1800" dirty="0">
                <a:solidFill>
                  <a:schemeClr val="accent6">
                    <a:lumMod val="75000"/>
                  </a:schemeClr>
                </a:solidFill>
              </a:rPr>
              <a:t>60</a:t>
            </a:r>
            <a:r>
              <a:rPr lang="nl-NL" sz="1800" dirty="0"/>
              <a:t> + 100 = 40 (000) stuks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2000" dirty="0"/>
              <a:t>Producenten produceren nu:</a:t>
            </a:r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/>
              <a:t>	</a:t>
            </a: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</a:t>
            </a:r>
            <a:r>
              <a:rPr lang="nl-NL" sz="1800" dirty="0" smtClean="0"/>
              <a:t>2</a:t>
            </a:r>
            <a:r>
              <a:rPr lang="nl-NL" sz="1800" dirty="0" smtClean="0">
                <a:solidFill>
                  <a:schemeClr val="accent6">
                    <a:lumMod val="75000"/>
                  </a:schemeClr>
                </a:solidFill>
              </a:rPr>
              <a:t>×60</a:t>
            </a:r>
            <a:r>
              <a:rPr lang="nl-NL" sz="1800" dirty="0" smtClean="0"/>
              <a:t> </a:t>
            </a:r>
            <a:r>
              <a:rPr lang="nl-NL" sz="1800" dirty="0"/>
              <a:t>– 40 = 80 (000) stuks</a:t>
            </a:r>
          </a:p>
          <a:p>
            <a:pPr marL="0" lvl="1" indent="0">
              <a:buNone/>
              <a:tabLst>
                <a:tab pos="361950" algn="l"/>
              </a:tabLst>
            </a:pPr>
            <a:endParaRPr lang="nl-NL" sz="1800" dirty="0"/>
          </a:p>
          <a:p>
            <a:pPr marL="0" indent="0">
              <a:buNone/>
            </a:pPr>
            <a:r>
              <a:rPr lang="nl-NL" sz="2000" dirty="0"/>
              <a:t>Er ontstaat dus een </a:t>
            </a:r>
            <a:r>
              <a:rPr lang="nl-NL" sz="2000" dirty="0" err="1"/>
              <a:t>productie-overschot</a:t>
            </a:r>
            <a:r>
              <a:rPr lang="nl-NL" sz="2000" dirty="0"/>
              <a:t> van 40.000 stuks</a:t>
            </a:r>
          </a:p>
        </p:txBody>
      </p:sp>
      <p:sp>
        <p:nvSpPr>
          <p:cNvPr id="3" name="Rechteraccolade 2"/>
          <p:cNvSpPr/>
          <p:nvPr/>
        </p:nvSpPr>
        <p:spPr>
          <a:xfrm rot="5400000">
            <a:off x="8737469" y="5115771"/>
            <a:ext cx="436983" cy="1422864"/>
          </a:xfrm>
          <a:prstGeom prst="rightBrac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7923244" y="6124733"/>
            <a:ext cx="2195663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productie-overschot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2" name="Rechte verbindingslijn 71"/>
          <p:cNvCxnSpPr/>
          <p:nvPr/>
        </p:nvCxnSpPr>
        <p:spPr>
          <a:xfrm flipV="1">
            <a:off x="6816080" y="3121687"/>
            <a:ext cx="3384376" cy="233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3" name="Rechthoek 72"/>
          <p:cNvSpPr/>
          <p:nvPr/>
        </p:nvSpPr>
        <p:spPr>
          <a:xfrm>
            <a:off x="10141767" y="294003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4" name="Rechte verbindingslijn 73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87" name="Tekstvak 86"/>
          <p:cNvSpPr txBox="1"/>
          <p:nvPr/>
        </p:nvSpPr>
        <p:spPr>
          <a:xfrm rot="16200000">
            <a:off x="5198722" y="251089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(in centen)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6330145" y="43561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6330145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6330145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6330145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6201904" y="15386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728316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943846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98" name="Rechte verbindingslijn 9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9" name="Rechthoek 9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0" name="Rechte verbindingslijn 99"/>
          <p:cNvCxnSpPr/>
          <p:nvPr/>
        </p:nvCxnSpPr>
        <p:spPr>
          <a:xfrm flipV="1">
            <a:off x="6775704" y="2780928"/>
            <a:ext cx="3595424" cy="17544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Rechthoek 100"/>
          <p:cNvSpPr/>
          <p:nvPr/>
        </p:nvSpPr>
        <p:spPr>
          <a:xfrm>
            <a:off x="9875456" y="251090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2" name="Rechte verbindingslijn 101"/>
          <p:cNvCxnSpPr/>
          <p:nvPr/>
        </p:nvCxnSpPr>
        <p:spPr>
          <a:xfrm>
            <a:off x="6810781" y="3595922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Ovaal 102"/>
          <p:cNvSpPr/>
          <p:nvPr/>
        </p:nvSpPr>
        <p:spPr>
          <a:xfrm>
            <a:off x="8648674" y="354739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04" name="Ovaal 103"/>
          <p:cNvSpPr/>
          <p:nvPr/>
        </p:nvSpPr>
        <p:spPr>
          <a:xfrm>
            <a:off x="8173894" y="306252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9610700" y="305907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6" name="Rechte verbindingslijn 105"/>
          <p:cNvCxnSpPr/>
          <p:nvPr/>
        </p:nvCxnSpPr>
        <p:spPr>
          <a:xfrm flipV="1">
            <a:off x="8219272" y="3232006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/>
          <p:nvPr/>
        </p:nvCxnSpPr>
        <p:spPr>
          <a:xfrm flipV="1">
            <a:off x="9662492" y="3241169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2154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  <p:bldP spid="4" grpId="0" animBg="1"/>
      <p:bldP spid="94" grpId="0"/>
      <p:bldP spid="96" grpId="0"/>
      <p:bldP spid="104" grpId="0" animBg="1"/>
      <p:bldP spid="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225944" y="3124200"/>
            <a:ext cx="1441448" cy="21142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Minimumprijs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-P + 100</a:t>
            </a:r>
          </a:p>
          <a:p>
            <a:pPr marL="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- 40</a:t>
            </a:r>
          </a:p>
          <a:p>
            <a:pPr marL="0" indent="0">
              <a:buNone/>
            </a:pPr>
            <a:r>
              <a:rPr lang="nl-NL" sz="1800" dirty="0"/>
              <a:t>Evenwichtsprijs € 0,47</a:t>
            </a:r>
          </a:p>
          <a:p>
            <a:pPr marL="0" indent="0">
              <a:buNone/>
            </a:pPr>
            <a:r>
              <a:rPr lang="nl-NL" sz="1800" dirty="0"/>
              <a:t>Minimumprijs € 0,60</a:t>
            </a:r>
          </a:p>
          <a:p>
            <a:pPr marL="36195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Bij deze minimumprijs geldt:</a:t>
            </a:r>
          </a:p>
          <a:p>
            <a:pPr marL="0" lvl="1" indent="0">
              <a:buNone/>
            </a:pPr>
            <a:r>
              <a:rPr lang="nl-NL" sz="1800" dirty="0" err="1" smtClean="0"/>
              <a:t>Q</a:t>
            </a:r>
            <a:r>
              <a:rPr lang="nl-NL" sz="1800" baseline="-25000" dirty="0" err="1" smtClean="0"/>
              <a:t>v</a:t>
            </a:r>
            <a:r>
              <a:rPr lang="nl-NL" sz="1800" dirty="0" smtClean="0"/>
              <a:t> </a:t>
            </a:r>
            <a:r>
              <a:rPr lang="nl-NL" sz="1800" dirty="0"/>
              <a:t>= 40.000 </a:t>
            </a:r>
            <a:r>
              <a:rPr lang="nl-NL" sz="1800" dirty="0" smtClean="0"/>
              <a:t>stuks    en     </a:t>
            </a:r>
            <a:r>
              <a:rPr lang="nl-NL" sz="1800" dirty="0" err="1" smtClean="0"/>
              <a:t>Q</a:t>
            </a:r>
            <a:r>
              <a:rPr lang="nl-NL" sz="1800" baseline="-25000" dirty="0" err="1" smtClean="0"/>
              <a:t>a</a:t>
            </a:r>
            <a:r>
              <a:rPr lang="nl-NL" sz="1800" dirty="0" smtClean="0"/>
              <a:t> </a:t>
            </a:r>
            <a:r>
              <a:rPr lang="nl-NL" sz="1800" dirty="0"/>
              <a:t>= 80.000 stuks</a:t>
            </a:r>
          </a:p>
          <a:p>
            <a:pPr marL="0" lvl="1" indent="0">
              <a:buNone/>
              <a:tabLst>
                <a:tab pos="361950" algn="l"/>
              </a:tabLst>
            </a:pPr>
            <a:endParaRPr lang="nl-NL" sz="800" dirty="0"/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/>
              <a:t>Dit overschot </a:t>
            </a:r>
            <a:r>
              <a:rPr lang="nl-NL" sz="1800" dirty="0" smtClean="0"/>
              <a:t>(40.000 stuks) moet </a:t>
            </a:r>
            <a:r>
              <a:rPr lang="nl-NL" sz="1800" dirty="0"/>
              <a:t>worden opgekocht </a:t>
            </a:r>
            <a:r>
              <a:rPr lang="nl-NL" sz="1800" dirty="0" smtClean="0"/>
              <a:t>(</a:t>
            </a:r>
            <a:r>
              <a:rPr lang="nl-NL" sz="1800" b="1" i="1" dirty="0" smtClean="0"/>
              <a:t>gegarandeerd</a:t>
            </a:r>
            <a:r>
              <a:rPr lang="nl-NL" sz="1800" dirty="0" smtClean="0"/>
              <a:t>):</a:t>
            </a:r>
            <a:endParaRPr lang="nl-NL" sz="1800" dirty="0"/>
          </a:p>
          <a:p>
            <a:pPr marL="0" lvl="1" indent="0">
              <a:buNone/>
              <a:tabLst>
                <a:tab pos="361950" algn="l"/>
              </a:tabLst>
            </a:pPr>
            <a:r>
              <a:rPr lang="nl-NL" sz="1800" dirty="0"/>
              <a:t>tegen € 0,60</a:t>
            </a:r>
          </a:p>
          <a:p>
            <a:pPr marL="0" lvl="1" indent="0">
              <a:spcBef>
                <a:spcPts val="1200"/>
              </a:spcBef>
              <a:buNone/>
              <a:tabLst>
                <a:tab pos="361950" algn="l"/>
              </a:tabLst>
            </a:pPr>
            <a:r>
              <a:rPr lang="nl-NL" sz="1800" b="1" dirty="0"/>
              <a:t>Totale kosten</a:t>
            </a:r>
            <a:r>
              <a:rPr lang="nl-NL" sz="1800" dirty="0"/>
              <a:t>: </a:t>
            </a:r>
            <a:br>
              <a:rPr lang="nl-NL" sz="1800" dirty="0"/>
            </a:br>
            <a:r>
              <a:rPr lang="nl-NL" sz="1800" dirty="0"/>
              <a:t>40.000 </a:t>
            </a:r>
            <a:r>
              <a:rPr lang="nl-NL" sz="1800" dirty="0" smtClean="0"/>
              <a:t>× € 0,60 </a:t>
            </a:r>
            <a:r>
              <a:rPr lang="nl-NL" sz="1800" dirty="0"/>
              <a:t>= </a:t>
            </a:r>
            <a:r>
              <a:rPr lang="nl-NL" sz="1800" dirty="0" smtClean="0"/>
              <a:t>€ 24.000</a:t>
            </a:r>
            <a:endParaRPr lang="nl-NL" sz="1800" dirty="0"/>
          </a:p>
        </p:txBody>
      </p:sp>
      <p:sp>
        <p:nvSpPr>
          <p:cNvPr id="72" name="Rechteraccolade 71"/>
          <p:cNvSpPr/>
          <p:nvPr/>
        </p:nvSpPr>
        <p:spPr>
          <a:xfrm rot="5400000">
            <a:off x="8737469" y="5115771"/>
            <a:ext cx="436983" cy="1422864"/>
          </a:xfrm>
          <a:prstGeom prst="rightBrac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Tekstvak 72"/>
          <p:cNvSpPr txBox="1"/>
          <p:nvPr/>
        </p:nvSpPr>
        <p:spPr>
          <a:xfrm>
            <a:off x="7923244" y="6124733"/>
            <a:ext cx="2195663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productie-overschot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4" name="Rechte verbindingslijn 73"/>
          <p:cNvCxnSpPr/>
          <p:nvPr/>
        </p:nvCxnSpPr>
        <p:spPr>
          <a:xfrm flipV="1">
            <a:off x="6816080" y="3121687"/>
            <a:ext cx="3384376" cy="233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5" name="Rechthoek 74"/>
          <p:cNvSpPr/>
          <p:nvPr/>
        </p:nvSpPr>
        <p:spPr>
          <a:xfrm>
            <a:off x="10141767" y="294003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</a:t>
            </a:r>
            <a:r>
              <a:rPr lang="nl-NL" baseline="-25000" dirty="0" err="1">
                <a:solidFill>
                  <a:schemeClr val="bg1"/>
                </a:solidFill>
              </a:rPr>
              <a:t>min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6" name="Rechte verbindingslijn 75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89" name="Tekstvak 88"/>
          <p:cNvSpPr txBox="1"/>
          <p:nvPr/>
        </p:nvSpPr>
        <p:spPr>
          <a:xfrm rot="16200000">
            <a:off x="5198722" y="251089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(in centen)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6330145" y="43561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1" name="Tekstvak 90"/>
          <p:cNvSpPr txBox="1"/>
          <p:nvPr/>
        </p:nvSpPr>
        <p:spPr>
          <a:xfrm>
            <a:off x="6330145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6330145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6330145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6201904" y="15386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728316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943846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Rechthoek 100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2" name="Rechte verbindingslijn 101"/>
          <p:cNvCxnSpPr/>
          <p:nvPr/>
        </p:nvCxnSpPr>
        <p:spPr>
          <a:xfrm flipV="1">
            <a:off x="6775704" y="2780928"/>
            <a:ext cx="3595424" cy="17544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3" name="Rechthoek 102"/>
          <p:cNvSpPr/>
          <p:nvPr/>
        </p:nvSpPr>
        <p:spPr>
          <a:xfrm>
            <a:off x="9875456" y="251090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04" name="Rechte verbindingslijn 103"/>
          <p:cNvCxnSpPr/>
          <p:nvPr/>
        </p:nvCxnSpPr>
        <p:spPr>
          <a:xfrm>
            <a:off x="6810781" y="3595922"/>
            <a:ext cx="1776311" cy="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5" name="Ovaal 104"/>
          <p:cNvSpPr/>
          <p:nvPr/>
        </p:nvSpPr>
        <p:spPr>
          <a:xfrm>
            <a:off x="8648674" y="354739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06" name="Ovaal 105"/>
          <p:cNvSpPr/>
          <p:nvPr/>
        </p:nvSpPr>
        <p:spPr>
          <a:xfrm>
            <a:off x="8173894" y="306252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Ovaal 106"/>
          <p:cNvSpPr/>
          <p:nvPr/>
        </p:nvSpPr>
        <p:spPr>
          <a:xfrm>
            <a:off x="9610700" y="305907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8" name="Rechte verbindingslijn 107"/>
          <p:cNvCxnSpPr/>
          <p:nvPr/>
        </p:nvCxnSpPr>
        <p:spPr>
          <a:xfrm flipV="1">
            <a:off x="8219272" y="3232006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/>
          <p:nvPr/>
        </p:nvCxnSpPr>
        <p:spPr>
          <a:xfrm flipV="1">
            <a:off x="9662492" y="3241169"/>
            <a:ext cx="4900" cy="1928996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8240233" y="5229200"/>
            <a:ext cx="1404000" cy="0"/>
          </a:xfrm>
          <a:prstGeom prst="line">
            <a:avLst/>
          </a:prstGeom>
          <a:ln w="444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9652928" y="3182992"/>
            <a:ext cx="15994" cy="2052000"/>
          </a:xfrm>
          <a:prstGeom prst="line">
            <a:avLst/>
          </a:prstGeom>
          <a:ln w="444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5170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Randvoorwaarden minimumprijs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Aanbodoverschot:</a:t>
            </a:r>
          </a:p>
          <a:p>
            <a:pPr lvl="1"/>
            <a:r>
              <a:rPr lang="nl-NL" sz="2000" dirty="0"/>
              <a:t>vernietigen (“doordraaien”)</a:t>
            </a:r>
          </a:p>
          <a:p>
            <a:pPr lvl="1"/>
            <a:r>
              <a:rPr lang="nl-NL" sz="2000" dirty="0"/>
              <a:t>dumpen (ver) buiten je </a:t>
            </a:r>
            <a:r>
              <a:rPr lang="nl-NL" sz="2000" dirty="0" smtClean="0"/>
              <a:t>afzetgebied (/exporteren </a:t>
            </a:r>
            <a:r>
              <a:rPr lang="nl-NL" sz="2000" dirty="0"/>
              <a:t>met exportsubsidie)</a:t>
            </a:r>
          </a:p>
          <a:p>
            <a:pPr marL="57150" indent="0">
              <a:buNone/>
            </a:pPr>
            <a:endParaRPr lang="nl-NL" sz="700" dirty="0"/>
          </a:p>
          <a:p>
            <a:pPr marL="57150" indent="0">
              <a:buNone/>
            </a:pPr>
            <a:r>
              <a:rPr lang="nl-NL" dirty="0"/>
              <a:t>Bovendien:</a:t>
            </a:r>
          </a:p>
          <a:p>
            <a:r>
              <a:rPr lang="nl-NL" dirty="0"/>
              <a:t>Buitenlandse producten niet toelaten op je markt (met invoerheffingen)</a:t>
            </a:r>
          </a:p>
          <a:p>
            <a:r>
              <a:rPr lang="nl-NL" dirty="0"/>
              <a:t>Productie-uitbreiding van je eigen producenten aan banden leggen (bijv. melkquota)</a:t>
            </a:r>
          </a:p>
        </p:txBody>
      </p:sp>
    </p:spTree>
    <p:extLst>
      <p:ext uri="{BB962C8B-B14F-4D97-AF65-F5344CB8AC3E}">
        <p14:creationId xmlns:p14="http://schemas.microsoft.com/office/powerpoint/2010/main" val="5749798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minimumprijs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dirty="0"/>
              <a:t>Productie blijft behouden in eigen land</a:t>
            </a:r>
            <a:endParaRPr lang="nl-NL" sz="2000" dirty="0"/>
          </a:p>
          <a:p>
            <a:pPr marL="57150" indent="0">
              <a:buNone/>
            </a:pPr>
            <a:endParaRPr lang="nl-NL" sz="700" dirty="0"/>
          </a:p>
          <a:p>
            <a:pPr marL="57150" indent="0">
              <a:buNone/>
            </a:pPr>
            <a:r>
              <a:rPr lang="nl-NL" dirty="0"/>
              <a:t>Maar:</a:t>
            </a:r>
          </a:p>
          <a:p>
            <a:r>
              <a:rPr lang="nl-NL" dirty="0"/>
              <a:t>Consumenten betalen meer dan nodig is</a:t>
            </a:r>
          </a:p>
          <a:p>
            <a:r>
              <a:rPr lang="nl-NL" dirty="0"/>
              <a:t>Door het ontbreken van buitenlandse producten is er voor consumenten minder te kiezen</a:t>
            </a:r>
          </a:p>
          <a:p>
            <a:r>
              <a:rPr lang="nl-NL" dirty="0"/>
              <a:t>Er is extra belastinggeld nodig voor het opkopen van de overschotten</a:t>
            </a:r>
          </a:p>
          <a:p>
            <a:r>
              <a:rPr lang="nl-NL" dirty="0"/>
              <a:t>Wanneer producten worden geëxporteerd is er sprake van oneerlijke concurrentie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24513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 binnenlandse markt uitgangssituatie: </a:t>
            </a:r>
          </a:p>
          <a:p>
            <a:pPr marL="400050" lvl="1" indent="0"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</a:t>
            </a:r>
            <a:r>
              <a:rPr lang="nl-NL" sz="1600" dirty="0"/>
              <a:t>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/>
              <a:t>Wereldmarktprijs van € 350</a:t>
            </a:r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Minimumprijs van € 600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Bereken:</a:t>
            </a:r>
          </a:p>
          <a:p>
            <a:r>
              <a:rPr lang="nl-NL" sz="2000" dirty="0"/>
              <a:t>De omvang van het </a:t>
            </a:r>
            <a:r>
              <a:rPr lang="nl-NL" sz="2000" dirty="0" err="1"/>
              <a:t>aanbod-overschot</a:t>
            </a:r>
            <a:endParaRPr lang="nl-NL" sz="2000" dirty="0"/>
          </a:p>
          <a:p>
            <a:r>
              <a:rPr lang="nl-NL" sz="2000" dirty="0"/>
              <a:t>De kosten voor het in stand houden van deze </a:t>
            </a:r>
            <a:r>
              <a:rPr lang="nl-NL" sz="2000" dirty="0" smtClean="0"/>
              <a:t>minimumprijs</a:t>
            </a:r>
            <a:endParaRPr lang="nl-NL" sz="2000" dirty="0"/>
          </a:p>
          <a:p>
            <a:r>
              <a:rPr lang="nl-NL" sz="2000" dirty="0"/>
              <a:t>De minimale hoogte van de invoerheffing van buitenlandse </a:t>
            </a:r>
            <a:r>
              <a:rPr lang="nl-NL" sz="2000" dirty="0" smtClean="0"/>
              <a:t>substituten</a:t>
            </a:r>
            <a:endParaRPr lang="nl-NL" sz="2200" dirty="0"/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64" name="Rechte verbindingslijn 63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5" name="Rechthoek 64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6" name="Rechte verbindingslijn 65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Rechthoek 66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8" name="Rechte verbindingslijn 67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Ovaal 69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17871</TotalTime>
  <Words>895</Words>
  <Application>Microsoft Office PowerPoint</Application>
  <PresentationFormat>Breedbeeld</PresentationFormat>
  <Paragraphs>380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Wingdings</vt:lpstr>
      <vt:lpstr>Wingdings 3</vt:lpstr>
      <vt:lpstr>Economielokaal vwo</vt:lpstr>
      <vt:lpstr>Overheidsinterventie</vt:lpstr>
      <vt:lpstr>Volkomen concurrentie</vt:lpstr>
      <vt:lpstr>EU landbouwbeleid: minimumprijs</vt:lpstr>
      <vt:lpstr>Minimumprijs</vt:lpstr>
      <vt:lpstr>Minimumprijs</vt:lpstr>
      <vt:lpstr>Minimumprijs</vt:lpstr>
      <vt:lpstr>Randvoorwaarden minimumprijs</vt:lpstr>
      <vt:lpstr>Gevolgen minimumprijs</vt:lpstr>
      <vt:lpstr>Verwerkingsopgave</vt:lpstr>
      <vt:lpstr>Verwerkingsopgave aanbodoverschot</vt:lpstr>
      <vt:lpstr>Verwerkingsopgave kosten minimumprijs</vt:lpstr>
      <vt:lpstr>Verwerkingsopgave invoerheffing</vt:lpstr>
      <vt:lpstr>Doordenker….. Afschaffing handelsbeperkingen</vt:lpstr>
      <vt:lpstr>Overheidsinterventie</vt:lpstr>
      <vt:lpstr>maximumprijs</vt:lpstr>
      <vt:lpstr>Maximumprijs – het probleem</vt:lpstr>
      <vt:lpstr>Maximumprijs – de oplossing?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Paul Bloemers</cp:lastModifiedBy>
  <cp:revision>109</cp:revision>
  <dcterms:created xsi:type="dcterms:W3CDTF">2011-11-07T19:45:01Z</dcterms:created>
  <dcterms:modified xsi:type="dcterms:W3CDTF">2018-11-20T11:22:46Z</dcterms:modified>
</cp:coreProperties>
</file>