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70" r:id="rId10"/>
    <p:sldId id="282" r:id="rId11"/>
    <p:sldId id="283" r:id="rId12"/>
    <p:sldId id="284" r:id="rId13"/>
    <p:sldId id="285" r:id="rId14"/>
    <p:sldId id="286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9BBB59"/>
    <a:srgbClr val="A3BB59"/>
    <a:srgbClr val="F79146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61" y="2728851"/>
            <a:ext cx="8460991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59" y="406652"/>
            <a:ext cx="9248288" cy="2062065"/>
          </a:xfrm>
        </p:spPr>
        <p:txBody>
          <a:bodyPr anchor="b">
            <a:normAutofit/>
          </a:bodyPr>
          <a:lstStyle>
            <a:lvl1pPr algn="l">
              <a:defRPr sz="3600" b="1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pic>
        <p:nvPicPr>
          <p:cNvPr id="25" name="Afbeelding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08" y="402039"/>
            <a:ext cx="2082299" cy="82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3642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4" y="5314950"/>
            <a:ext cx="9745663" cy="1011600"/>
          </a:xfrm>
        </p:spPr>
        <p:txBody>
          <a:bodyPr anchor="b">
            <a:normAutofit/>
          </a:bodyPr>
          <a:lstStyle>
            <a:lvl1pPr algn="l">
              <a:defRPr sz="1800" b="1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505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016539" y="2757744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voor een stijgende lijn!</a:t>
            </a:r>
            <a:endParaRPr lang="en-US" sz="27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16539" y="1783703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b="1" dirty="0" smtClean="0">
                <a:solidFill>
                  <a:schemeClr val="bg1"/>
                </a:solidFill>
              </a:rPr>
              <a:t>Economielokaal.nl</a:t>
            </a:r>
            <a:endParaRPr lang="en-US" sz="27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135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088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56893"/>
            <a:ext cx="9174163" cy="8115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1607419"/>
            <a:ext cx="10460039" cy="4698131"/>
          </a:xfrm>
        </p:spPr>
        <p:txBody>
          <a:bodyPr anchor="t"/>
          <a:lstStyle>
            <a:lvl1pPr marL="265113" indent="-265113">
              <a:defRPr/>
            </a:lvl1pPr>
            <a:lvl2pPr marL="538163" indent="-280988">
              <a:defRPr/>
            </a:lvl2pPr>
            <a:lvl3pPr marL="717550" indent="-203200">
              <a:defRPr/>
            </a:lvl3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6313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610228"/>
            <a:ext cx="8534400" cy="879475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06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705350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1619254"/>
            <a:ext cx="4934479" cy="4705349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3870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 met 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2059536"/>
            <a:ext cx="4937655" cy="4265064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2059540"/>
            <a:ext cx="4934479" cy="4265063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4214" y="1623701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04959" y="1623700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2141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93682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19479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9320" y="1447800"/>
            <a:ext cx="4361301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9925" y="2777067"/>
            <a:ext cx="436245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9453785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4" y="914400"/>
            <a:ext cx="3280975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4" y="2777067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81527402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170">
              <a:srgbClr val="FCFDFE"/>
            </a:gs>
            <a:gs pos="30000">
              <a:srgbClr val="D4E1EE"/>
            </a:gs>
            <a:gs pos="18000">
              <a:srgbClr val="A5C0DB"/>
            </a:gs>
            <a:gs pos="0">
              <a:srgbClr val="4C7FB4"/>
            </a:gs>
            <a:gs pos="50000">
              <a:schemeClr val="tx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4" y="456893"/>
            <a:ext cx="9164639" cy="8115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4" y="1607423"/>
            <a:ext cx="10450513" cy="439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pic>
        <p:nvPicPr>
          <p:cNvPr id="38" name="Afbeelding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85" y="352118"/>
            <a:ext cx="1258719" cy="811533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 rot="5400000">
            <a:off x="10085480" y="4745550"/>
            <a:ext cx="3959278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dirty="0" smtClean="0"/>
              <a:t>www.economielokaal.nl</a:t>
            </a:r>
            <a:endParaRPr lang="nl-NL" sz="900" dirty="0"/>
          </a:p>
        </p:txBody>
      </p:sp>
      <p:sp>
        <p:nvSpPr>
          <p:cNvPr id="26" name="Rechthoek 25"/>
          <p:cNvSpPr/>
          <p:nvPr/>
        </p:nvSpPr>
        <p:spPr>
          <a:xfrm>
            <a:off x="10813257" y="-2"/>
            <a:ext cx="1368491" cy="18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b="1" dirty="0" smtClean="0"/>
              <a:t>vwo</a:t>
            </a:r>
            <a:endParaRPr lang="nl-NL" sz="675" b="1" dirty="0"/>
          </a:p>
        </p:txBody>
      </p:sp>
      <p:sp>
        <p:nvSpPr>
          <p:cNvPr id="27" name="Rechthoek 26"/>
          <p:cNvSpPr/>
          <p:nvPr/>
        </p:nvSpPr>
        <p:spPr>
          <a:xfrm>
            <a:off x="9218613" y="-2"/>
            <a:ext cx="1368491" cy="180000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havo</a:t>
            </a:r>
            <a:endParaRPr lang="nl-NL" sz="800" dirty="0"/>
          </a:p>
        </p:txBody>
      </p:sp>
      <p:sp>
        <p:nvSpPr>
          <p:cNvPr id="28" name="Rechthoek 27"/>
          <p:cNvSpPr/>
          <p:nvPr/>
        </p:nvSpPr>
        <p:spPr>
          <a:xfrm>
            <a:off x="7623965" y="1933"/>
            <a:ext cx="1368491" cy="180000"/>
          </a:xfrm>
          <a:prstGeom prst="rect">
            <a:avLst/>
          </a:prstGeom>
          <a:solidFill>
            <a:srgbClr val="52893F"/>
          </a:solidFill>
          <a:ln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mavo</a:t>
            </a:r>
            <a:endParaRPr lang="nl-NL" sz="675" dirty="0"/>
          </a:p>
        </p:txBody>
      </p:sp>
      <p:sp>
        <p:nvSpPr>
          <p:cNvPr id="9" name="Rechthoek 8"/>
          <p:cNvSpPr/>
          <p:nvPr/>
        </p:nvSpPr>
        <p:spPr>
          <a:xfrm rot="5400000">
            <a:off x="11777577" y="2382893"/>
            <a:ext cx="575084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>
            <a:off x="11912718" y="1864574"/>
            <a:ext cx="304802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>
            <a:off x="11974265" y="1551651"/>
            <a:ext cx="181713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>
            <a:off x="12017913" y="1341370"/>
            <a:ext cx="94415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>
            <a:off x="12042259" y="1200579"/>
            <a:ext cx="45719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5" name="Vrije vorm 14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1101260" y="-15793"/>
            <a:ext cx="319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b="1" dirty="0" smtClean="0">
                <a:solidFill>
                  <a:schemeClr val="tx1"/>
                </a:solidFill>
              </a:rPr>
              <a:t>&gt;&gt;</a:t>
            </a:r>
            <a:endParaRPr lang="nl-NL" sz="563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5067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defTabSz="257175" rtl="0" eaLnBrk="1" latinLnBrk="0" hangingPunct="1">
        <a:spcBef>
          <a:spcPct val="0"/>
        </a:spcBef>
        <a:buNone/>
        <a:defRPr sz="3200" b="1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9875" indent="-26987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Ø"/>
        <a:defRPr sz="2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2438" indent="-195263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7508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Courier New" panose="02070309020205020404" pitchFamily="49" charset="0"/>
        <a:buChar char="o"/>
        <a:defRPr sz="16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7966" indent="-96441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8943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Arial" panose="020B0604020202020204" pitchFamily="34" charset="0"/>
        <a:buChar char="•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Overheidsingrijpen bij een markt van volkomen concurrentie:</a:t>
            </a:r>
          </a:p>
          <a:p>
            <a:r>
              <a:rPr lang="nl-NL" sz="2200" dirty="0"/>
              <a:t>producentenheffing als vast bedrag per </a:t>
            </a:r>
            <a:r>
              <a:rPr lang="nl-NL" sz="2200" dirty="0" smtClean="0"/>
              <a:t>product (accijns)</a:t>
            </a:r>
            <a:endParaRPr lang="nl-NL" sz="22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Overheidsinterventie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641303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Uitwerking: nieuwe aanbodlijn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50501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600" dirty="0" smtClean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= -¼P + 250      en      </a:t>
            </a: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= ½P – 100</a:t>
            </a:r>
          </a:p>
          <a:p>
            <a:pPr marL="0" lvl="1" indent="0">
              <a:buNone/>
            </a:pPr>
            <a:r>
              <a:rPr lang="nl-NL" sz="1600" dirty="0" smtClean="0">
                <a:solidFill>
                  <a:srgbClr val="C00000"/>
                </a:solidFill>
              </a:rPr>
              <a:t>Er komt een heffing van € 300 per stuk</a:t>
            </a:r>
          </a:p>
          <a:p>
            <a:pPr marL="0" indent="0">
              <a:buNone/>
            </a:pPr>
            <a:r>
              <a:rPr lang="nl-NL" sz="1600" b="1" dirty="0" smtClean="0">
                <a:sym typeface="Wingdings" pitchFamily="2" charset="2"/>
              </a:rPr>
              <a:t> </a:t>
            </a:r>
            <a:r>
              <a:rPr lang="nl-NL" sz="1600" b="1" dirty="0" err="1"/>
              <a:t>Q</a:t>
            </a:r>
            <a:r>
              <a:rPr lang="nl-NL" sz="1600" b="1" baseline="-25000" dirty="0" err="1"/>
              <a:t>a</a:t>
            </a:r>
            <a:r>
              <a:rPr lang="nl-NL" sz="1600" b="1" dirty="0"/>
              <a:t> en P wisselen van plek in de formule</a:t>
            </a:r>
          </a:p>
          <a:p>
            <a:pPr marL="0" lvl="1" indent="0">
              <a:buNone/>
            </a:pPr>
            <a:r>
              <a:rPr lang="nl-NL" sz="1600" dirty="0"/>
              <a:t>	</a:t>
            </a: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lvl="1" indent="0">
              <a:buNone/>
            </a:pPr>
            <a:r>
              <a:rPr lang="nl-NL" sz="1600" dirty="0"/>
              <a:t>	- ½P = -Q – 100 </a:t>
            </a:r>
          </a:p>
          <a:p>
            <a:pPr marL="0" lvl="1" indent="0">
              <a:buNone/>
            </a:pPr>
            <a:r>
              <a:rPr lang="nl-NL" sz="1600" dirty="0"/>
              <a:t>	P = 2Q + 200</a:t>
            </a:r>
          </a:p>
          <a:p>
            <a:pPr marL="0" lvl="1" indent="0">
              <a:buNone/>
            </a:pPr>
            <a:r>
              <a:rPr lang="nl-NL" sz="1600" b="1" dirty="0">
                <a:sym typeface="Wingdings" pitchFamily="2" charset="2"/>
              </a:rPr>
              <a:t> bij </a:t>
            </a:r>
            <a:r>
              <a:rPr lang="nl-NL" sz="1600" b="1" dirty="0"/>
              <a:t>elke P komt nu 300 erbij (naar boven schuiven i.v.m. de leveringsbereidheid)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/>
              <a:t>	P = 2Q + 200 </a:t>
            </a:r>
            <a:r>
              <a:rPr lang="nl-NL" sz="1600" dirty="0">
                <a:solidFill>
                  <a:srgbClr val="C00000"/>
                </a:solidFill>
              </a:rPr>
              <a:t>+ 300</a:t>
            </a:r>
          </a:p>
          <a:p>
            <a:pPr marL="0" indent="0">
              <a:buNone/>
            </a:pPr>
            <a:r>
              <a:rPr lang="nl-NL" sz="1600" b="1" dirty="0">
                <a:sym typeface="Wingdings" pitchFamily="2" charset="2"/>
              </a:rPr>
              <a:t> </a:t>
            </a:r>
            <a:r>
              <a:rPr lang="nl-NL" sz="1600" b="1" dirty="0" err="1"/>
              <a:t>Q</a:t>
            </a:r>
            <a:r>
              <a:rPr lang="nl-NL" sz="1600" b="1" baseline="-25000" dirty="0" err="1"/>
              <a:t>a</a:t>
            </a:r>
            <a:r>
              <a:rPr lang="nl-NL" sz="1600" b="1" dirty="0"/>
              <a:t> en P wisselen weer van plek om er weer een aanbodfunctie van te maken</a:t>
            </a:r>
          </a:p>
          <a:p>
            <a:pPr marL="0" lvl="1" indent="0">
              <a:buNone/>
            </a:pPr>
            <a:r>
              <a:rPr lang="nl-NL" sz="1600" dirty="0"/>
              <a:t>	P = 2Q + 500</a:t>
            </a:r>
          </a:p>
          <a:p>
            <a:pPr marL="0" lvl="1" indent="0">
              <a:buNone/>
            </a:pPr>
            <a:r>
              <a:rPr lang="nl-NL" sz="1600" dirty="0"/>
              <a:t>	-2Q = -P + 500</a:t>
            </a:r>
          </a:p>
          <a:p>
            <a:pPr marL="0" lvl="1" indent="0">
              <a:buNone/>
            </a:pPr>
            <a:r>
              <a:rPr lang="nl-NL" sz="1600" dirty="0"/>
              <a:t>	</a:t>
            </a: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½P – </a:t>
            </a:r>
            <a:r>
              <a:rPr lang="nl-NL" sz="1600" dirty="0" smtClean="0"/>
              <a:t>250</a:t>
            </a:r>
            <a:endParaRPr lang="nl-NL" sz="1600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799212" y="200298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221403" y="436337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21403" y="223280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>
            <a:stCxn id="17" idx="3"/>
          </p:cNvCxnSpPr>
          <p:nvPr/>
        </p:nvCxnSpPr>
        <p:spPr>
          <a:xfrm flipV="1">
            <a:off x="6790790" y="2780930"/>
            <a:ext cx="3580338" cy="176711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Rechthoek 33"/>
          <p:cNvSpPr/>
          <p:nvPr/>
        </p:nvSpPr>
        <p:spPr>
          <a:xfrm>
            <a:off x="10004246" y="1818323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6779113" y="360721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870569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>
            <a:stCxn id="17" idx="3"/>
          </p:cNvCxnSpPr>
          <p:nvPr/>
        </p:nvCxnSpPr>
        <p:spPr>
          <a:xfrm flipV="1">
            <a:off x="6790790" y="2778772"/>
            <a:ext cx="3578065" cy="176927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8657818" y="355693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33205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64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95833E-6 2.22222E-6 L 0.00039 -0.1567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Uitwerking: evenwichtsprijzen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17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700" dirty="0" err="1"/>
              <a:t>Q</a:t>
            </a:r>
            <a:r>
              <a:rPr lang="nl-NL" sz="1700" baseline="-25000" dirty="0" err="1"/>
              <a:t>v</a:t>
            </a:r>
            <a:r>
              <a:rPr lang="nl-NL" sz="1700" dirty="0"/>
              <a:t> = -¼P + 250</a:t>
            </a:r>
          </a:p>
          <a:p>
            <a:pPr marL="400050" lvl="1" indent="0">
              <a:buNone/>
            </a:pPr>
            <a:r>
              <a:rPr lang="nl-NL" sz="1700" dirty="0" err="1"/>
              <a:t>Q</a:t>
            </a:r>
            <a:r>
              <a:rPr lang="nl-NL" sz="1700" baseline="-25000" dirty="0" err="1"/>
              <a:t>a</a:t>
            </a:r>
            <a:r>
              <a:rPr lang="nl-NL" sz="1700" dirty="0"/>
              <a:t> = ½P – 100</a:t>
            </a:r>
          </a:p>
          <a:p>
            <a:pPr marL="400050" lvl="1" indent="0">
              <a:buNone/>
            </a:pPr>
            <a:r>
              <a:rPr lang="nl-NL" sz="1700" dirty="0" err="1"/>
              <a:t>Q’</a:t>
            </a:r>
            <a:r>
              <a:rPr lang="nl-NL" sz="1700" baseline="-25000" dirty="0" err="1"/>
              <a:t>a</a:t>
            </a:r>
            <a:r>
              <a:rPr lang="nl-NL" sz="1700" dirty="0"/>
              <a:t> = ½P – 250 </a:t>
            </a:r>
            <a:r>
              <a:rPr lang="nl-NL" sz="1700" dirty="0">
                <a:solidFill>
                  <a:srgbClr val="C00000"/>
                </a:solidFill>
              </a:rPr>
              <a:t>(incl. heffing van 300)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700" b="1" dirty="0">
                <a:sym typeface="Wingdings" pitchFamily="2" charset="2"/>
              </a:rPr>
              <a:t> </a:t>
            </a:r>
            <a:r>
              <a:rPr lang="nl-NL" sz="1700" b="1" dirty="0"/>
              <a:t>de oude evenwichtsprijs</a:t>
            </a:r>
          </a:p>
          <a:p>
            <a:pPr marL="0" lvl="1" indent="0" algn="ctr">
              <a:buNone/>
            </a:pPr>
            <a:r>
              <a:rPr lang="nl-NL" sz="1700" dirty="0" err="1"/>
              <a:t>Q</a:t>
            </a:r>
            <a:r>
              <a:rPr lang="nl-NL" sz="1700" baseline="-25000" dirty="0" err="1"/>
              <a:t>a</a:t>
            </a:r>
            <a:r>
              <a:rPr lang="nl-NL" sz="1700" dirty="0"/>
              <a:t> = </a:t>
            </a:r>
            <a:r>
              <a:rPr lang="nl-NL" sz="1700" dirty="0" err="1"/>
              <a:t>Q</a:t>
            </a:r>
            <a:r>
              <a:rPr lang="nl-NL" sz="1700" baseline="-25000" dirty="0" err="1"/>
              <a:t>v</a:t>
            </a:r>
            <a:endParaRPr lang="nl-NL" sz="1700" dirty="0"/>
          </a:p>
          <a:p>
            <a:pPr marL="0" lvl="1" indent="0" algn="ctr">
              <a:buNone/>
            </a:pPr>
            <a:r>
              <a:rPr lang="nl-NL" sz="1700" dirty="0"/>
              <a:t>½P – 100 = -¼P + 250</a:t>
            </a:r>
          </a:p>
          <a:p>
            <a:pPr marL="0" lvl="1" indent="0" algn="ctr">
              <a:buNone/>
            </a:pPr>
            <a:r>
              <a:rPr lang="nl-NL" sz="1700" baseline="30000" dirty="0"/>
              <a:t>3</a:t>
            </a:r>
            <a:r>
              <a:rPr lang="nl-NL" sz="1700" dirty="0"/>
              <a:t>/</a:t>
            </a:r>
            <a:r>
              <a:rPr lang="nl-NL" sz="1700" baseline="-25000" dirty="0"/>
              <a:t>4</a:t>
            </a:r>
            <a:r>
              <a:rPr lang="nl-NL" sz="1700" dirty="0"/>
              <a:t>P = 350</a:t>
            </a:r>
          </a:p>
          <a:p>
            <a:pPr marL="0" lvl="1" indent="0" algn="ctr">
              <a:buNone/>
            </a:pPr>
            <a:r>
              <a:rPr lang="nl-NL" sz="1700" dirty="0"/>
              <a:t>P = 466,67</a:t>
            </a:r>
          </a:p>
          <a:p>
            <a:pPr marL="0" lvl="1" indent="0">
              <a:buNone/>
            </a:pPr>
            <a:r>
              <a:rPr lang="nl-NL" sz="1700" b="1" dirty="0">
                <a:sym typeface="Wingdings" pitchFamily="2" charset="2"/>
              </a:rPr>
              <a:t> de nieuwe evenwichtsprijs</a:t>
            </a:r>
            <a:endParaRPr lang="nl-NL" sz="1700" dirty="0"/>
          </a:p>
          <a:p>
            <a:pPr marL="0" lvl="1" indent="0" algn="ctr">
              <a:buNone/>
            </a:pPr>
            <a:r>
              <a:rPr lang="nl-NL" sz="1700" dirty="0" err="1"/>
              <a:t>Q</a:t>
            </a:r>
            <a:r>
              <a:rPr lang="nl-NL" sz="1700" baseline="-25000" dirty="0" err="1"/>
              <a:t>a</a:t>
            </a:r>
            <a:r>
              <a:rPr lang="nl-NL" sz="1700" dirty="0"/>
              <a:t> = </a:t>
            </a:r>
            <a:r>
              <a:rPr lang="nl-NL" sz="1700" dirty="0" err="1"/>
              <a:t>Q</a:t>
            </a:r>
            <a:r>
              <a:rPr lang="nl-NL" sz="1700" baseline="-25000" dirty="0" err="1"/>
              <a:t>v</a:t>
            </a:r>
            <a:endParaRPr lang="nl-NL" sz="1700" dirty="0"/>
          </a:p>
          <a:p>
            <a:pPr marL="0" lvl="1" indent="0" algn="ctr">
              <a:buNone/>
            </a:pPr>
            <a:r>
              <a:rPr lang="nl-NL" sz="1700" dirty="0"/>
              <a:t>½P – 250 = -¼P + 250</a:t>
            </a:r>
          </a:p>
          <a:p>
            <a:pPr marL="0" lvl="1" indent="0" algn="ctr">
              <a:buNone/>
            </a:pPr>
            <a:r>
              <a:rPr lang="nl-NL" sz="1700" baseline="30000" dirty="0"/>
              <a:t>3</a:t>
            </a:r>
            <a:r>
              <a:rPr lang="nl-NL" sz="1700" dirty="0"/>
              <a:t>/</a:t>
            </a:r>
            <a:r>
              <a:rPr lang="nl-NL" sz="1700" baseline="-25000" dirty="0"/>
              <a:t>4</a:t>
            </a:r>
            <a:r>
              <a:rPr lang="nl-NL" sz="1700" dirty="0"/>
              <a:t>P = 500</a:t>
            </a:r>
          </a:p>
          <a:p>
            <a:pPr marL="0" lvl="1" indent="0" algn="ctr">
              <a:buNone/>
            </a:pPr>
            <a:r>
              <a:rPr lang="nl-NL" sz="1700" dirty="0"/>
              <a:t>P = </a:t>
            </a:r>
            <a:r>
              <a:rPr lang="nl-NL" sz="1700" dirty="0" smtClean="0"/>
              <a:t>666,67</a:t>
            </a:r>
            <a:endParaRPr lang="nl-NL" sz="1700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3018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5026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7034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904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711343" y="195830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210386" y="442948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10386" y="367635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10386" y="296217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10386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082146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779112" y="2780929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Rechthoek 33"/>
          <p:cNvSpPr/>
          <p:nvPr/>
        </p:nvSpPr>
        <p:spPr>
          <a:xfrm>
            <a:off x="10004246" y="1818323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6779113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6787496" y="1710101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8657818" y="3566462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7" name="Ovaal 36"/>
          <p:cNvSpPr/>
          <p:nvPr/>
        </p:nvSpPr>
        <p:spPr>
          <a:xfrm>
            <a:off x="7943826" y="2862462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6797031" y="2922266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8009428" y="2996953"/>
            <a:ext cx="1107" cy="223201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6118299" y="3492730"/>
            <a:ext cx="652743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6115666" y="2786629"/>
            <a:ext cx="652743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666,67</a:t>
            </a:r>
          </a:p>
        </p:txBody>
      </p:sp>
    </p:spTree>
    <p:extLst>
      <p:ext uri="{BB962C8B-B14F-4D97-AF65-F5344CB8AC3E}">
        <p14:creationId xmlns:p14="http://schemas.microsoft.com/office/powerpoint/2010/main" val="19437144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5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Uitwerking: afwentelingspercentage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906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400050" lvl="1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½P – 250 </a:t>
            </a:r>
            <a:r>
              <a:rPr lang="nl-NL" sz="1600" dirty="0">
                <a:solidFill>
                  <a:srgbClr val="C00000"/>
                </a:solidFill>
              </a:rPr>
              <a:t>(incl. heffing van 300)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800" dirty="0"/>
              <a:t>de oude evenwichtsprijs = 466,67</a:t>
            </a:r>
          </a:p>
          <a:p>
            <a:pPr marL="0" indent="0">
              <a:buNone/>
            </a:pPr>
            <a:r>
              <a:rPr lang="nl-NL" sz="1800" dirty="0"/>
              <a:t>de nieuwe evenwichtsprijs = 666,67</a:t>
            </a:r>
          </a:p>
          <a:p>
            <a:pPr marL="0" indent="0">
              <a:buNone/>
            </a:pPr>
            <a:r>
              <a:rPr lang="nl-NL" sz="1800" dirty="0">
                <a:sym typeface="Wingdings" pitchFamily="2" charset="2"/>
              </a:rPr>
              <a:t> consumenten betalen 200 méér (door de invoering van de heffing)</a:t>
            </a:r>
          </a:p>
          <a:p>
            <a:pPr marL="0" indent="0">
              <a:buNone/>
            </a:pPr>
            <a:endParaRPr lang="nl-NL" sz="10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800" dirty="0">
                <a:sym typeface="Wingdings" pitchFamily="2" charset="2"/>
              </a:rPr>
              <a:t>de heffing bedraagt 300 per product</a:t>
            </a:r>
          </a:p>
          <a:p>
            <a:pPr marL="0" indent="0">
              <a:buNone/>
            </a:pPr>
            <a:endParaRPr lang="nl-NL" sz="10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800" dirty="0">
                <a:sym typeface="Wingdings" pitchFamily="2" charset="2"/>
              </a:rPr>
              <a:t>De consumenten betalen dus 66,67% van de totale heffing (</a:t>
            </a:r>
            <a:r>
              <a:rPr lang="nl-NL" sz="1800" baseline="30000" dirty="0">
                <a:sym typeface="Wingdings" pitchFamily="2" charset="2"/>
              </a:rPr>
              <a:t>200</a:t>
            </a:r>
            <a:r>
              <a:rPr lang="nl-NL" sz="1800" dirty="0">
                <a:sym typeface="Wingdings" pitchFamily="2" charset="2"/>
              </a:rPr>
              <a:t>/</a:t>
            </a:r>
            <a:r>
              <a:rPr lang="nl-NL" sz="1800" baseline="-25000" dirty="0">
                <a:sym typeface="Wingdings" pitchFamily="2" charset="2"/>
              </a:rPr>
              <a:t>300</a:t>
            </a:r>
            <a:r>
              <a:rPr lang="nl-NL" sz="1800" dirty="0">
                <a:sym typeface="Wingdings" pitchFamily="2" charset="2"/>
              </a:rPr>
              <a:t>).</a:t>
            </a:r>
            <a:br>
              <a:rPr lang="nl-NL" sz="1800" dirty="0">
                <a:sym typeface="Wingdings" pitchFamily="2" charset="2"/>
              </a:rPr>
            </a:br>
            <a:r>
              <a:rPr lang="nl-NL" sz="1800" dirty="0">
                <a:sym typeface="Wingdings" pitchFamily="2" charset="2"/>
              </a:rPr>
              <a:t>= het </a:t>
            </a:r>
            <a:r>
              <a:rPr lang="nl-NL" sz="1800" b="1" i="1" dirty="0">
                <a:sym typeface="Wingdings" pitchFamily="2" charset="2"/>
              </a:rPr>
              <a:t>afwentelingspercentage</a:t>
            </a:r>
            <a:r>
              <a:rPr lang="nl-NL" sz="1800" dirty="0" smtClean="0">
                <a:sym typeface="Wingdings" pitchFamily="2" charset="2"/>
              </a:rPr>
              <a:t>.</a:t>
            </a:r>
            <a:endParaRPr lang="nl-NL" sz="1800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765300" y="199600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221403" y="435919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21403" y="363911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21403" y="293596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>
            <a:stCxn id="17" idx="3"/>
          </p:cNvCxnSpPr>
          <p:nvPr/>
        </p:nvCxnSpPr>
        <p:spPr>
          <a:xfrm flipV="1">
            <a:off x="6790790" y="2780930"/>
            <a:ext cx="3580338" cy="176293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Rechthoek 33"/>
          <p:cNvSpPr/>
          <p:nvPr/>
        </p:nvSpPr>
        <p:spPr>
          <a:xfrm>
            <a:off x="10004246" y="1818323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6779113" y="3593214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8713723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6787496" y="1710101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8657818" y="3544428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7" name="Ovaal 36"/>
          <p:cNvSpPr/>
          <p:nvPr/>
        </p:nvSpPr>
        <p:spPr>
          <a:xfrm>
            <a:off x="7943826" y="2862462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6797031" y="2922266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7998411" y="2996953"/>
            <a:ext cx="1107" cy="223201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6118299" y="3459679"/>
            <a:ext cx="652743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6115666" y="2786629"/>
            <a:ext cx="652743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666,67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7973516" y="2972104"/>
            <a:ext cx="0" cy="629313"/>
          </a:xfrm>
          <a:prstGeom prst="line">
            <a:avLst/>
          </a:prstGeom>
          <a:ln w="50800"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052699" y="2972854"/>
            <a:ext cx="0" cy="960203"/>
          </a:xfrm>
          <a:prstGeom prst="line">
            <a:avLst/>
          </a:prstGeom>
          <a:ln w="50800"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79491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rije vorm 1"/>
          <p:cNvSpPr/>
          <p:nvPr/>
        </p:nvSpPr>
        <p:spPr>
          <a:xfrm>
            <a:off x="8004175" y="2905126"/>
            <a:ext cx="704850" cy="1063625"/>
          </a:xfrm>
          <a:custGeom>
            <a:avLst/>
            <a:gdLst>
              <a:gd name="connsiteX0" fmla="*/ 0 w 704850"/>
              <a:gd name="connsiteY0" fmla="*/ 0 h 1063625"/>
              <a:gd name="connsiteX1" fmla="*/ 9525 w 704850"/>
              <a:gd name="connsiteY1" fmla="*/ 1063625 h 1063625"/>
              <a:gd name="connsiteX2" fmla="*/ 704850 w 704850"/>
              <a:gd name="connsiteY2" fmla="*/ 711200 h 1063625"/>
              <a:gd name="connsiteX3" fmla="*/ 0 w 704850"/>
              <a:gd name="connsiteY3" fmla="*/ 0 h 106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50" h="1063625">
                <a:moveTo>
                  <a:pt x="0" y="0"/>
                </a:moveTo>
                <a:lnTo>
                  <a:pt x="9525" y="1063625"/>
                </a:lnTo>
                <a:lnTo>
                  <a:pt x="704850" y="71120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Uitwerking: welvaartsverlies</a:t>
            </a:r>
            <a:endParaRPr lang="nl-NL" dirty="0"/>
          </a:p>
        </p:txBody>
      </p:sp>
      <p:sp>
        <p:nvSpPr>
          <p:cNvPr id="32" name="Tijdelijke aanduiding voor inhoud 31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6900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17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700" dirty="0" err="1"/>
              <a:t>Q</a:t>
            </a:r>
            <a:r>
              <a:rPr lang="nl-NL" sz="1700" baseline="-25000" dirty="0" err="1"/>
              <a:t>v</a:t>
            </a:r>
            <a:r>
              <a:rPr lang="nl-NL" sz="1700" dirty="0"/>
              <a:t> = -¼P + 250</a:t>
            </a:r>
          </a:p>
          <a:p>
            <a:pPr marL="400050" lvl="1" indent="0">
              <a:buNone/>
            </a:pPr>
            <a:r>
              <a:rPr lang="nl-NL" sz="1700" dirty="0" err="1"/>
              <a:t>Q</a:t>
            </a:r>
            <a:r>
              <a:rPr lang="nl-NL" sz="1700" baseline="-25000" dirty="0" err="1"/>
              <a:t>a</a:t>
            </a:r>
            <a:r>
              <a:rPr lang="nl-NL" sz="1700" dirty="0"/>
              <a:t> = ½P – 100</a:t>
            </a:r>
          </a:p>
          <a:p>
            <a:pPr marL="400050" lvl="1" indent="0">
              <a:buNone/>
            </a:pPr>
            <a:r>
              <a:rPr lang="nl-NL" sz="1700" dirty="0" err="1"/>
              <a:t>Q’</a:t>
            </a:r>
            <a:r>
              <a:rPr lang="nl-NL" sz="1700" baseline="-25000" dirty="0" err="1"/>
              <a:t>a</a:t>
            </a:r>
            <a:r>
              <a:rPr lang="nl-NL" sz="1700" dirty="0"/>
              <a:t> = ½P – 250 </a:t>
            </a:r>
            <a:r>
              <a:rPr lang="nl-NL" sz="1700" dirty="0">
                <a:solidFill>
                  <a:srgbClr val="C00000"/>
                </a:solidFill>
              </a:rPr>
              <a:t>(incl. heffing van 300)</a:t>
            </a:r>
          </a:p>
          <a:p>
            <a:pPr marL="0" indent="0">
              <a:buNone/>
            </a:pPr>
            <a:endParaRPr lang="nl-NL" sz="1900" dirty="0" smtClean="0"/>
          </a:p>
          <a:p>
            <a:pPr marL="0" indent="0">
              <a:buNone/>
            </a:pPr>
            <a:r>
              <a:rPr lang="nl-NL" sz="1900" dirty="0" smtClean="0"/>
              <a:t>Opp</a:t>
            </a:r>
            <a:r>
              <a:rPr lang="nl-NL" sz="1900" dirty="0"/>
              <a:t>. = ½ x Basis x</a:t>
            </a:r>
            <a:r>
              <a:rPr lang="nl-NL" sz="1900" dirty="0" smtClean="0"/>
              <a:t> </a:t>
            </a:r>
            <a:r>
              <a:rPr lang="nl-NL" sz="1900" dirty="0"/>
              <a:t>Hoogte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900" dirty="0">
                <a:solidFill>
                  <a:srgbClr val="9BBB59"/>
                </a:solidFill>
              </a:rPr>
              <a:t>Basis</a:t>
            </a:r>
            <a:r>
              <a:rPr lang="nl-NL" sz="1900" dirty="0"/>
              <a:t> = heffing = 300</a:t>
            </a:r>
          </a:p>
          <a:p>
            <a:pPr marL="0" indent="0">
              <a:buNone/>
            </a:pPr>
            <a:r>
              <a:rPr lang="nl-NL" sz="1900" dirty="0">
                <a:solidFill>
                  <a:srgbClr val="C0504D"/>
                </a:solidFill>
              </a:rPr>
              <a:t>Hoogte</a:t>
            </a:r>
            <a:r>
              <a:rPr lang="nl-NL" sz="1900" dirty="0"/>
              <a:t> = ?</a:t>
            </a:r>
          </a:p>
          <a:p>
            <a:pPr marL="0" indent="0">
              <a:buNone/>
            </a:pPr>
            <a:r>
              <a:rPr lang="nl-NL" sz="1900" dirty="0" smtClean="0"/>
              <a:t>uitrekenen </a:t>
            </a:r>
            <a:r>
              <a:rPr lang="nl-NL" sz="1900" dirty="0"/>
              <a:t>met de evenwichtshoeveelheden</a:t>
            </a:r>
          </a:p>
          <a:p>
            <a:pPr marL="0" indent="0">
              <a:buNone/>
            </a:pPr>
            <a:r>
              <a:rPr lang="nl-NL" sz="1900" dirty="0"/>
              <a:t>Hoogte = 50(.000)</a:t>
            </a:r>
          </a:p>
          <a:p>
            <a:pPr marL="0" indent="0">
              <a:buNone/>
            </a:pPr>
            <a:endParaRPr lang="nl-NL" sz="1900" dirty="0"/>
          </a:p>
          <a:p>
            <a:pPr marL="0" indent="0">
              <a:buNone/>
            </a:pPr>
            <a:r>
              <a:rPr lang="nl-NL" sz="1900" dirty="0"/>
              <a:t>Welvaartsverlies =</a:t>
            </a:r>
          </a:p>
          <a:p>
            <a:pPr marL="0" indent="0">
              <a:buNone/>
            </a:pPr>
            <a:r>
              <a:rPr lang="nl-NL" sz="1900" dirty="0"/>
              <a:t>½ x 300 x</a:t>
            </a:r>
            <a:r>
              <a:rPr lang="nl-NL" sz="1900" dirty="0" smtClean="0"/>
              <a:t> </a:t>
            </a:r>
            <a:r>
              <a:rPr lang="nl-NL" sz="1900" dirty="0"/>
              <a:t>50.000 = 7,5 mln.</a:t>
            </a:r>
          </a:p>
          <a:p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931462" y="1961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221403" y="436337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283168" y="526643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9473" y="526643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659553" y="526643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379633" y="526643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093807" y="526643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>
            <a:stCxn id="17" idx="3"/>
          </p:cNvCxnSpPr>
          <p:nvPr/>
        </p:nvCxnSpPr>
        <p:spPr>
          <a:xfrm flipV="1">
            <a:off x="6790790" y="2780930"/>
            <a:ext cx="3580338" cy="176711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Rechthoek 33"/>
          <p:cNvSpPr/>
          <p:nvPr/>
        </p:nvSpPr>
        <p:spPr>
          <a:xfrm>
            <a:off x="10004246" y="1818323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6779113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6787496" y="1710101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8657818" y="3566462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7" name="Ovaal 36"/>
          <p:cNvSpPr/>
          <p:nvPr/>
        </p:nvSpPr>
        <p:spPr>
          <a:xfrm>
            <a:off x="7943826" y="2862462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6797031" y="2922266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8009428" y="2996953"/>
            <a:ext cx="1107" cy="223201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6118299" y="3492730"/>
            <a:ext cx="652743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6115666" y="2786629"/>
            <a:ext cx="652743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666,67</a:t>
            </a:r>
          </a:p>
        </p:txBody>
      </p:sp>
      <p:sp>
        <p:nvSpPr>
          <p:cNvPr id="49" name="Ovaal 48"/>
          <p:cNvSpPr/>
          <p:nvPr/>
        </p:nvSpPr>
        <p:spPr>
          <a:xfrm>
            <a:off x="7949159" y="390834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50" name="Rechte verbindingslijn 49"/>
          <p:cNvCxnSpPr/>
          <p:nvPr/>
        </p:nvCxnSpPr>
        <p:spPr>
          <a:xfrm flipV="1">
            <a:off x="6797031" y="3980682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8011641" y="2922266"/>
            <a:ext cx="0" cy="106109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V="1">
            <a:off x="8020060" y="3640062"/>
            <a:ext cx="647283" cy="49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 flipV="1">
            <a:off x="8021167" y="3637983"/>
            <a:ext cx="647283" cy="49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hthoek 51"/>
          <p:cNvSpPr/>
          <p:nvPr/>
        </p:nvSpPr>
        <p:spPr>
          <a:xfrm>
            <a:off x="7729808" y="5267301"/>
            <a:ext cx="56778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83,33</a:t>
            </a:r>
          </a:p>
        </p:txBody>
      </p:sp>
      <p:sp>
        <p:nvSpPr>
          <p:cNvPr id="53" name="Rechthoek 52"/>
          <p:cNvSpPr/>
          <p:nvPr/>
        </p:nvSpPr>
        <p:spPr>
          <a:xfrm>
            <a:off x="8400775" y="5281424"/>
            <a:ext cx="652743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133,33</a:t>
            </a:r>
          </a:p>
        </p:txBody>
      </p:sp>
    </p:spTree>
    <p:extLst>
      <p:ext uri="{BB962C8B-B14F-4D97-AF65-F5344CB8AC3E}">
        <p14:creationId xmlns:p14="http://schemas.microsoft.com/office/powerpoint/2010/main" val="262564465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2.96296E-6 L 0.00209 0.22986 " pathEditMode="relative" rAng="0" ptsTypes="AA">
                                      <p:cBhvr>
                                        <p:cTn id="40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1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2" grpId="0" animBg="1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987421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hoekige driehoek 38"/>
          <p:cNvSpPr/>
          <p:nvPr/>
        </p:nvSpPr>
        <p:spPr>
          <a:xfrm>
            <a:off x="6784516" y="1710100"/>
            <a:ext cx="1441429" cy="1411355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Volkomen concurrentie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nl-NL" sz="2000" dirty="0"/>
              <a:t>Een korte herhaling:</a:t>
            </a:r>
          </a:p>
          <a:p>
            <a:pPr>
              <a:buFont typeface="Wingdings" pitchFamily="2" charset="2"/>
              <a:buChar char="ü"/>
            </a:pPr>
            <a:r>
              <a:rPr lang="nl-NL" sz="2000" dirty="0" smtClean="0"/>
              <a:t>Marktmodel</a:t>
            </a:r>
            <a:r>
              <a:rPr lang="nl-NL" sz="2000" dirty="0"/>
              <a:t>: </a:t>
            </a:r>
          </a:p>
          <a:p>
            <a:pPr marL="400050" lvl="1" indent="0">
              <a:buNone/>
            </a:pPr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r>
              <a:rPr lang="nl-NL" sz="2000" dirty="0"/>
              <a:t> = -2P + 100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nl-NL" sz="2000" dirty="0" err="1"/>
              <a:t>Q</a:t>
            </a:r>
            <a:r>
              <a:rPr lang="nl-NL" sz="2000" baseline="-25000" dirty="0" err="1"/>
              <a:t>a</a:t>
            </a:r>
            <a:r>
              <a:rPr lang="nl-NL" sz="2000" dirty="0"/>
              <a:t> = 2P - 20</a:t>
            </a:r>
          </a:p>
          <a:p>
            <a:pPr>
              <a:buFont typeface="Wingdings" pitchFamily="2" charset="2"/>
              <a:buChar char="ü"/>
            </a:pPr>
            <a:r>
              <a:rPr lang="nl-NL" sz="2000" dirty="0" smtClean="0"/>
              <a:t>Evenwichtsprijs: </a:t>
            </a:r>
            <a:r>
              <a:rPr lang="nl-NL" sz="2000" dirty="0" err="1" smtClean="0"/>
              <a:t>Q</a:t>
            </a:r>
            <a:r>
              <a:rPr lang="nl-NL" sz="2000" baseline="-25000" dirty="0" err="1" smtClean="0"/>
              <a:t>a</a:t>
            </a:r>
            <a:r>
              <a:rPr lang="nl-NL" sz="2000" dirty="0" smtClean="0"/>
              <a:t> = </a:t>
            </a:r>
            <a:r>
              <a:rPr lang="nl-NL" sz="2000" dirty="0" err="1" smtClean="0"/>
              <a:t>Q</a:t>
            </a:r>
            <a:r>
              <a:rPr lang="nl-NL" sz="2000" baseline="-25000" dirty="0" err="1" smtClean="0"/>
              <a:t>v</a:t>
            </a:r>
            <a:endParaRPr lang="nl-NL" sz="2000" baseline="-25000" dirty="0"/>
          </a:p>
          <a:p>
            <a:pPr>
              <a:buFont typeface="Wingdings" pitchFamily="2" charset="2"/>
              <a:buChar char="ü"/>
            </a:pPr>
            <a:r>
              <a:rPr lang="nl-NL" sz="2000" dirty="0"/>
              <a:t>Consumentensurplus</a:t>
            </a:r>
          </a:p>
          <a:p>
            <a:pPr>
              <a:buFont typeface="Wingdings" pitchFamily="2" charset="2"/>
              <a:buChar char="ü"/>
            </a:pPr>
            <a:r>
              <a:rPr lang="nl-NL" sz="2000" dirty="0" err="1" smtClean="0"/>
              <a:t>Producentensurplus</a:t>
            </a:r>
            <a:endParaRPr lang="nl-NL" sz="2000" dirty="0" smtClean="0"/>
          </a:p>
          <a:p>
            <a:pPr>
              <a:buFont typeface="Wingdings" pitchFamily="2" charset="2"/>
              <a:buChar char="ü"/>
            </a:pPr>
            <a:endParaRPr lang="nl-NL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 smtClean="0"/>
              <a:t>Vraaglijn = </a:t>
            </a:r>
            <a:r>
              <a:rPr lang="nl-NL" sz="2000" b="1" dirty="0" smtClean="0"/>
              <a:t>betalingsbereidheid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(wat consument maximaal wil betalen)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 smtClean="0"/>
              <a:t>Aanbodlijn = </a:t>
            </a:r>
            <a:r>
              <a:rPr lang="nl-NL" sz="2000" b="1" dirty="0" smtClean="0"/>
              <a:t>verkoopbereidheid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(wat producent minimaal wil verdienen)</a:t>
            </a:r>
            <a:endParaRPr lang="nl-NL" sz="2000" dirty="0"/>
          </a:p>
        </p:txBody>
      </p:sp>
      <p:sp>
        <p:nvSpPr>
          <p:cNvPr id="5" name="Rechthoekige driehoek 4"/>
          <p:cNvSpPr/>
          <p:nvPr/>
        </p:nvSpPr>
        <p:spPr>
          <a:xfrm rot="5400000">
            <a:off x="6789815" y="3110753"/>
            <a:ext cx="1418756" cy="144016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331335" y="43555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322191" y="363546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322191" y="29402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322191" y="222973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6322191" y="153780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7273741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800716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72724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944732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0095397" y="526336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8616280" y="288023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evenwichtspunt</a:t>
            </a:r>
          </a:p>
        </p:txBody>
      </p:sp>
      <p:cxnSp>
        <p:nvCxnSpPr>
          <p:cNvPr id="35" name="Rechte verbindingslijn 34"/>
          <p:cNvCxnSpPr>
            <a:stCxn id="5" idx="4"/>
          </p:cNvCxnSpPr>
          <p:nvPr/>
        </p:nvCxnSpPr>
        <p:spPr>
          <a:xfrm flipV="1">
            <a:off x="6779113" y="1710100"/>
            <a:ext cx="2880319" cy="283011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605225" y="1640942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7" name="Rechte verbindingslijn 36"/>
          <p:cNvCxnSpPr/>
          <p:nvPr/>
        </p:nvCxnSpPr>
        <p:spPr>
          <a:xfrm>
            <a:off x="6779112" y="3131406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kstvak 37"/>
          <p:cNvSpPr txBox="1"/>
          <p:nvPr/>
        </p:nvSpPr>
        <p:spPr>
          <a:xfrm>
            <a:off x="6884203" y="3190910"/>
            <a:ext cx="53251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6884203" y="2361074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" name="Ovaal 40"/>
          <p:cNvSpPr/>
          <p:nvPr/>
        </p:nvSpPr>
        <p:spPr>
          <a:xfrm>
            <a:off x="8162490" y="3074514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43" name="Rechte verbindingslijn met pijl 42"/>
          <p:cNvCxnSpPr>
            <a:stCxn id="34" idx="1"/>
          </p:cNvCxnSpPr>
          <p:nvPr/>
        </p:nvCxnSpPr>
        <p:spPr>
          <a:xfrm flipH="1">
            <a:off x="8300952" y="3064898"/>
            <a:ext cx="315328" cy="8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0634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" grpId="0" animBg="1"/>
      <p:bldP spid="33" grpId="0"/>
      <p:bldP spid="34" grpId="0"/>
      <p:bldP spid="34" grpId="1"/>
      <p:bldP spid="36" grpId="0"/>
      <p:bldP spid="38" grpId="0"/>
      <p:bldP spid="40" grpId="0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Belasting als vast bedrag per product</a:t>
            </a:r>
            <a:br>
              <a:rPr lang="nl-NL" dirty="0" smtClean="0"/>
            </a:br>
            <a:r>
              <a:rPr lang="nl-NL" sz="18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accijns</a:t>
            </a:r>
            <a:endParaRPr lang="nl-NL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dirty="0"/>
              <a:t>Gebruik van een product afremmen (sigaretten, benzine, alcohol) met behulp van accijnzen.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b="1" dirty="0" smtClean="0"/>
              <a:t>Indirecte belasting</a:t>
            </a:r>
            <a:r>
              <a:rPr lang="nl-NL" sz="2400" dirty="0" smtClean="0"/>
              <a:t>:</a:t>
            </a:r>
            <a:br>
              <a:rPr lang="nl-NL" sz="2400" dirty="0" smtClean="0"/>
            </a:br>
            <a:r>
              <a:rPr lang="nl-NL" sz="2400" u="sng" dirty="0" smtClean="0"/>
              <a:t>Producenten</a:t>
            </a:r>
            <a:r>
              <a:rPr lang="nl-NL" sz="2400" dirty="0" smtClean="0"/>
              <a:t> </a:t>
            </a:r>
            <a:r>
              <a:rPr lang="nl-NL" sz="2400" dirty="0"/>
              <a:t>moeten dan een vast bedrag per product aan de overheid afdragen.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Hierdoor stijgen voor de producent de kosten én dus ook zijn leveringsbereidheid.</a:t>
            </a:r>
            <a:br>
              <a:rPr lang="nl-NL" sz="2400" dirty="0"/>
            </a:br>
            <a:endParaRPr lang="nl-NL" sz="2400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319124" y="435236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319124" y="363228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319124" y="29401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319124" y="223280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6319124" y="1544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7283168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800716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72724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944732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0095397" y="526336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>
            <a:stCxn id="21" idx="3"/>
          </p:cNvCxnSpPr>
          <p:nvPr/>
        </p:nvCxnSpPr>
        <p:spPr>
          <a:xfrm flipV="1">
            <a:off x="6760270" y="1710100"/>
            <a:ext cx="2899162" cy="28269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596606" y="1650937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8162490" y="3055660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22675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Belasting als vast bedrag per product</a:t>
            </a:r>
            <a:br>
              <a:rPr lang="nl-NL" dirty="0"/>
            </a:br>
            <a:r>
              <a:rPr lang="nl-NL" sz="1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accijns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400" dirty="0"/>
              <a:t>Stel dat de overheid een accijns van €10 per product invoert.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400" dirty="0"/>
              <a:t>Voorheen waren bedrijven pas bereid om vanaf €10 dit product te leveren.</a:t>
            </a:r>
          </a:p>
          <a:p>
            <a:pPr marL="0" indent="0">
              <a:buNone/>
            </a:pPr>
            <a:r>
              <a:rPr lang="nl-NL" sz="2400" dirty="0"/>
              <a:t>Nu willen ze minimaal €20 ontvangen 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1900" dirty="0" smtClean="0"/>
              <a:t>(</a:t>
            </a:r>
            <a:r>
              <a:rPr lang="nl-NL" sz="1900" dirty="0"/>
              <a:t>10 voor henzelf / 10 voor de overheid)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400" dirty="0"/>
              <a:t>Voorheen waren bedrijven bereid om 20.000 producten te leveren voor een prijs van €20.</a:t>
            </a:r>
          </a:p>
          <a:p>
            <a:pPr marL="0" indent="0">
              <a:buNone/>
            </a:pPr>
            <a:r>
              <a:rPr lang="nl-NL" sz="2400" dirty="0"/>
              <a:t>Nu willen ze daar minimaal €30 voor ontvangen.</a:t>
            </a:r>
            <a:br>
              <a:rPr lang="nl-NL" sz="2400" dirty="0"/>
            </a:br>
            <a:endParaRPr lang="nl-NL" sz="2400" dirty="0"/>
          </a:p>
          <a:p>
            <a:pPr marL="0" indent="0">
              <a:buNone/>
            </a:pPr>
            <a:r>
              <a:rPr lang="nl-NL" sz="2400" dirty="0"/>
              <a:t>En dat geldt voor alle punten op de aanbodlijn!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331618" y="436496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331618" y="364488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331618" y="294968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331618" y="223916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6331618" y="153780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7283168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800716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72724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944732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0095397" y="526336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>
            <a:stCxn id="34" idx="7"/>
          </p:cNvCxnSpPr>
          <p:nvPr/>
        </p:nvCxnSpPr>
        <p:spPr>
          <a:xfrm flipV="1">
            <a:off x="6832518" y="1672394"/>
            <a:ext cx="2826914" cy="284006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591192" y="163256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8162490" y="3074514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4" name="Ovaal 33"/>
          <p:cNvSpPr/>
          <p:nvPr/>
        </p:nvSpPr>
        <p:spPr>
          <a:xfrm>
            <a:off x="6730425" y="4494941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7" name="Ovaal 36"/>
          <p:cNvSpPr/>
          <p:nvPr/>
        </p:nvSpPr>
        <p:spPr>
          <a:xfrm>
            <a:off x="7450505" y="3778629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8" name="Ovaal 37"/>
          <p:cNvSpPr/>
          <p:nvPr/>
        </p:nvSpPr>
        <p:spPr>
          <a:xfrm>
            <a:off x="8884008" y="2362529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>
            <a:stCxn id="39" idx="3"/>
          </p:cNvCxnSpPr>
          <p:nvPr/>
        </p:nvCxnSpPr>
        <p:spPr>
          <a:xfrm flipV="1">
            <a:off x="6747941" y="1449901"/>
            <a:ext cx="2418805" cy="243082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9" name="Ovaal 38"/>
          <p:cNvSpPr/>
          <p:nvPr/>
        </p:nvSpPr>
        <p:spPr>
          <a:xfrm>
            <a:off x="6730425" y="3778629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0" name="Ovaal 39"/>
          <p:cNvSpPr/>
          <p:nvPr/>
        </p:nvSpPr>
        <p:spPr>
          <a:xfrm>
            <a:off x="7450505" y="3074514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2" name="Ovaal 41"/>
          <p:cNvSpPr/>
          <p:nvPr/>
        </p:nvSpPr>
        <p:spPr>
          <a:xfrm>
            <a:off x="8877017" y="1655644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4" name="Rechthoek 43"/>
          <p:cNvSpPr/>
          <p:nvPr/>
        </p:nvSpPr>
        <p:spPr>
          <a:xfrm>
            <a:off x="9139312" y="1333799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6" name="Rechthoekig bijschrift 45"/>
          <p:cNvSpPr/>
          <p:nvPr/>
        </p:nvSpPr>
        <p:spPr>
          <a:xfrm>
            <a:off x="8219272" y="908720"/>
            <a:ext cx="2160240" cy="455125"/>
          </a:xfrm>
          <a:prstGeom prst="wedgeRectCallout">
            <a:avLst>
              <a:gd name="adj1" fmla="val -4688"/>
              <a:gd name="adj2" fmla="val 7729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consumentenprijs</a:t>
            </a:r>
            <a:endParaRPr lang="nl-NL" dirty="0"/>
          </a:p>
        </p:txBody>
      </p:sp>
      <p:sp>
        <p:nvSpPr>
          <p:cNvPr id="47" name="Rechthoekig bijschrift 46"/>
          <p:cNvSpPr/>
          <p:nvPr/>
        </p:nvSpPr>
        <p:spPr>
          <a:xfrm>
            <a:off x="9708119" y="2111307"/>
            <a:ext cx="2148521" cy="701601"/>
          </a:xfrm>
          <a:prstGeom prst="wedgeRectCallout">
            <a:avLst>
              <a:gd name="adj1" fmla="val -38127"/>
              <a:gd name="adj2" fmla="val -7408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nl-NL" sz="1600" dirty="0" smtClean="0"/>
              <a:t>Leveringsbereidheid</a:t>
            </a:r>
            <a:br>
              <a:rPr lang="nl-NL" sz="1600" dirty="0" smtClean="0"/>
            </a:br>
            <a:r>
              <a:rPr lang="nl-NL" sz="1600" dirty="0" smtClean="0"/>
              <a:t>=</a:t>
            </a:r>
            <a:br>
              <a:rPr lang="nl-NL" sz="1600" dirty="0" smtClean="0"/>
            </a:br>
            <a:r>
              <a:rPr lang="nl-NL" sz="1600" dirty="0" smtClean="0"/>
              <a:t>producentenprijs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51990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5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4" grpId="0"/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Grafisch aflezen gevolgen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5286114" cy="4705350"/>
          </a:xfrm>
        </p:spPr>
        <p:txBody>
          <a:bodyPr>
            <a:no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nl-NL" sz="1900" dirty="0"/>
              <a:t>De heffing was </a:t>
            </a:r>
            <a:r>
              <a:rPr lang="nl-NL" sz="1900" dirty="0" smtClean="0"/>
              <a:t>€ 10 </a:t>
            </a:r>
            <a:r>
              <a:rPr lang="nl-NL" sz="1900" dirty="0"/>
              <a:t>per product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nl-NL" sz="1900" dirty="0" smtClean="0"/>
              <a:t>Oude </a:t>
            </a:r>
            <a:r>
              <a:rPr lang="nl-NL" sz="1900" dirty="0"/>
              <a:t>evenwichtsprijs: </a:t>
            </a:r>
            <a:r>
              <a:rPr lang="nl-NL" sz="1900" dirty="0" smtClean="0"/>
              <a:t>€ 30</a:t>
            </a:r>
            <a:endParaRPr lang="nl-NL" sz="1900" dirty="0"/>
          </a:p>
          <a:p>
            <a:pPr marL="0" indent="0">
              <a:spcAft>
                <a:spcPts val="1000"/>
              </a:spcAft>
              <a:buNone/>
            </a:pPr>
            <a:r>
              <a:rPr lang="nl-NL" sz="1900" dirty="0" smtClean="0"/>
              <a:t>Door </a:t>
            </a:r>
            <a:r>
              <a:rPr lang="nl-NL" sz="1900" dirty="0"/>
              <a:t>de heffing </a:t>
            </a:r>
            <a:r>
              <a:rPr lang="nl-NL" sz="1900" dirty="0" smtClean="0"/>
              <a:t>vraagt </a:t>
            </a:r>
            <a:r>
              <a:rPr lang="nl-NL" sz="1900" dirty="0"/>
              <a:t>de </a:t>
            </a:r>
            <a:r>
              <a:rPr lang="nl-NL" sz="1900" dirty="0" smtClean="0"/>
              <a:t>producent € 10 méér dan zijn eigen leveringsbereidheid (</a:t>
            </a:r>
            <a:r>
              <a:rPr lang="nl-NL" sz="1900" dirty="0" err="1" smtClean="0"/>
              <a:t>Q</a:t>
            </a:r>
            <a:r>
              <a:rPr lang="nl-NL" sz="1900" baseline="-25000" dirty="0" err="1" smtClean="0"/>
              <a:t>a</a:t>
            </a:r>
            <a:r>
              <a:rPr lang="nl-NL" sz="1900" dirty="0" smtClean="0"/>
              <a:t>).</a:t>
            </a:r>
            <a:endParaRPr lang="nl-NL" sz="1900" dirty="0"/>
          </a:p>
          <a:p>
            <a:pPr marL="0" indent="0">
              <a:spcAft>
                <a:spcPts val="1000"/>
              </a:spcAft>
              <a:buNone/>
            </a:pPr>
            <a:r>
              <a:rPr lang="nl-NL" sz="1900" dirty="0" smtClean="0"/>
              <a:t>Nieuwe </a:t>
            </a:r>
            <a:r>
              <a:rPr lang="nl-NL" sz="1900" dirty="0"/>
              <a:t>evenwichtsprijs: </a:t>
            </a:r>
            <a:r>
              <a:rPr lang="nl-NL" sz="1900" dirty="0" smtClean="0"/>
              <a:t>€ 35</a:t>
            </a:r>
            <a:endParaRPr lang="nl-NL" sz="1900" dirty="0"/>
          </a:p>
          <a:p>
            <a:pPr marL="0" indent="0">
              <a:spcAft>
                <a:spcPts val="1000"/>
              </a:spcAft>
              <a:buNone/>
            </a:pPr>
            <a:r>
              <a:rPr lang="nl-NL" sz="1900" dirty="0" smtClean="0"/>
              <a:t>De </a:t>
            </a:r>
            <a:r>
              <a:rPr lang="nl-NL" sz="1900" u="sng" dirty="0"/>
              <a:t>consumenten</a:t>
            </a:r>
            <a:r>
              <a:rPr lang="nl-NL" sz="1900" dirty="0"/>
              <a:t> betalen dus </a:t>
            </a:r>
            <a:r>
              <a:rPr lang="nl-NL" sz="1900" dirty="0" smtClean="0"/>
              <a:t>€ 5 </a:t>
            </a:r>
            <a:r>
              <a:rPr lang="nl-NL" sz="1900" dirty="0"/>
              <a:t>méér dan voorheen (terwijl de heffing </a:t>
            </a:r>
            <a:r>
              <a:rPr lang="nl-NL" sz="1900" dirty="0" smtClean="0"/>
              <a:t>€ 10 </a:t>
            </a:r>
            <a:r>
              <a:rPr lang="nl-NL" sz="1900" dirty="0"/>
              <a:t>was)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nl-NL" sz="1900" dirty="0" smtClean="0"/>
              <a:t>De </a:t>
            </a:r>
            <a:r>
              <a:rPr lang="nl-NL" sz="1900" u="sng" dirty="0"/>
              <a:t>producenten</a:t>
            </a:r>
            <a:r>
              <a:rPr lang="nl-NL" sz="1900" dirty="0"/>
              <a:t> houden </a:t>
            </a:r>
            <a:r>
              <a:rPr lang="nl-NL" sz="1900" dirty="0" smtClean="0"/>
              <a:t>€ 25 </a:t>
            </a:r>
            <a:r>
              <a:rPr lang="nl-NL" sz="1900" dirty="0"/>
              <a:t>over (want zij moeten </a:t>
            </a:r>
            <a:r>
              <a:rPr lang="nl-NL" sz="1900" dirty="0" smtClean="0"/>
              <a:t>€ 10 </a:t>
            </a:r>
            <a:r>
              <a:rPr lang="nl-NL" sz="1900" dirty="0"/>
              <a:t>aan de overheid betalen)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nl-NL" sz="1900" dirty="0" smtClean="0"/>
              <a:t>Producenten </a:t>
            </a:r>
            <a:r>
              <a:rPr lang="nl-NL" sz="1900" dirty="0"/>
              <a:t>weten </a:t>
            </a:r>
            <a:r>
              <a:rPr lang="nl-NL" sz="1900" dirty="0" smtClean="0"/>
              <a:t>€ 5 </a:t>
            </a:r>
            <a:r>
              <a:rPr lang="nl-NL" sz="1900" dirty="0"/>
              <a:t>van de </a:t>
            </a:r>
            <a:r>
              <a:rPr lang="nl-NL" sz="1900" dirty="0" smtClean="0"/>
              <a:t>€ 10 </a:t>
            </a:r>
            <a:r>
              <a:rPr lang="nl-NL" sz="1900" dirty="0"/>
              <a:t>(50%)  </a:t>
            </a:r>
            <a:r>
              <a:rPr lang="nl-NL" sz="1900" dirty="0" smtClean="0"/>
              <a:t/>
            </a:r>
            <a:br>
              <a:rPr lang="nl-NL" sz="1900" dirty="0" smtClean="0"/>
            </a:br>
            <a:r>
              <a:rPr lang="nl-NL" sz="1900" b="1" dirty="0" smtClean="0"/>
              <a:t>af </a:t>
            </a:r>
            <a:r>
              <a:rPr lang="nl-NL" sz="1900" b="1" dirty="0"/>
              <a:t>te wentelen</a:t>
            </a:r>
            <a:r>
              <a:rPr lang="nl-NL" sz="1900" dirty="0"/>
              <a:t> op de consument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322191" y="43555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322191" y="363546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322191" y="294968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322191" y="223916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6322191" y="153780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7283168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800716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72724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944732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0095397" y="526336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>
            <a:stCxn id="21" idx="3"/>
          </p:cNvCxnSpPr>
          <p:nvPr/>
        </p:nvCxnSpPr>
        <p:spPr>
          <a:xfrm flipV="1">
            <a:off x="6763337" y="1710100"/>
            <a:ext cx="2896095" cy="283010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591192" y="1632568"/>
            <a:ext cx="764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Q</a:t>
            </a:r>
            <a:r>
              <a:rPr lang="nl-NL" baseline="-25000" dirty="0" err="1" smtClean="0">
                <a:solidFill>
                  <a:schemeClr val="bg1"/>
                </a:solidFill>
              </a:rPr>
              <a:t>a</a:t>
            </a:r>
            <a:r>
              <a:rPr lang="nl-NL" baseline="-25000" dirty="0" smtClean="0">
                <a:solidFill>
                  <a:schemeClr val="bg1"/>
                </a:solidFill>
              </a:rPr>
              <a:t> (pp)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>
            <a:stCxn id="22" idx="3"/>
          </p:cNvCxnSpPr>
          <p:nvPr/>
        </p:nvCxnSpPr>
        <p:spPr>
          <a:xfrm flipV="1">
            <a:off x="6763337" y="1487608"/>
            <a:ext cx="2403409" cy="23325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7824193" y="2714474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4" name="Rechthoek 43"/>
          <p:cNvSpPr/>
          <p:nvPr/>
        </p:nvSpPr>
        <p:spPr>
          <a:xfrm>
            <a:off x="9139312" y="1333799"/>
            <a:ext cx="808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Q’</a:t>
            </a:r>
            <a:r>
              <a:rPr lang="nl-NL" baseline="-25000" dirty="0" err="1" smtClean="0">
                <a:solidFill>
                  <a:schemeClr val="bg1"/>
                </a:solidFill>
              </a:rPr>
              <a:t>a</a:t>
            </a:r>
            <a:r>
              <a:rPr lang="nl-NL" baseline="-25000" dirty="0" smtClean="0">
                <a:solidFill>
                  <a:schemeClr val="bg1"/>
                </a:solidFill>
              </a:rPr>
              <a:t> (</a:t>
            </a:r>
            <a:r>
              <a:rPr lang="nl-NL" baseline="-25000" dirty="0" err="1" smtClean="0">
                <a:solidFill>
                  <a:schemeClr val="bg1"/>
                </a:solidFill>
              </a:rPr>
              <a:t>cp</a:t>
            </a:r>
            <a:r>
              <a:rPr lang="nl-NL" baseline="-25000" dirty="0" smtClean="0">
                <a:solidFill>
                  <a:schemeClr val="bg1"/>
                </a:solidFill>
              </a:rPr>
              <a:t>)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6779112" y="3131406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6788784" y="2760484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229506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7882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7814766" y="342090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50" name="Rechte verbindingslijn 49"/>
          <p:cNvCxnSpPr/>
          <p:nvPr/>
        </p:nvCxnSpPr>
        <p:spPr>
          <a:xfrm>
            <a:off x="6816080" y="3487360"/>
            <a:ext cx="980816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8616280" y="2880232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oude evenwicht</a:t>
            </a:r>
          </a:p>
        </p:txBody>
      </p:sp>
      <p:cxnSp>
        <p:nvCxnSpPr>
          <p:cNvPr id="52" name="Rechte verbindingslijn met pijl 51"/>
          <p:cNvCxnSpPr>
            <a:stCxn id="51" idx="1"/>
          </p:cNvCxnSpPr>
          <p:nvPr/>
        </p:nvCxnSpPr>
        <p:spPr>
          <a:xfrm flipH="1">
            <a:off x="8300952" y="3064898"/>
            <a:ext cx="315328" cy="8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kstvak 52"/>
          <p:cNvSpPr txBox="1"/>
          <p:nvPr/>
        </p:nvSpPr>
        <p:spPr>
          <a:xfrm>
            <a:off x="8768681" y="2564904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nieuwe evenwicht</a:t>
            </a:r>
          </a:p>
        </p:txBody>
      </p:sp>
      <p:cxnSp>
        <p:nvCxnSpPr>
          <p:cNvPr id="54" name="Rechte verbindingslijn met pijl 53"/>
          <p:cNvCxnSpPr>
            <a:stCxn id="53" idx="1"/>
          </p:cNvCxnSpPr>
          <p:nvPr/>
        </p:nvCxnSpPr>
        <p:spPr>
          <a:xfrm flipH="1">
            <a:off x="8016592" y="2749570"/>
            <a:ext cx="752089" cy="43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171917" y="308394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57" name="Rechte verbindingslijn met pijl 56"/>
          <p:cNvCxnSpPr/>
          <p:nvPr/>
        </p:nvCxnSpPr>
        <p:spPr>
          <a:xfrm flipV="1">
            <a:off x="6779112" y="2775544"/>
            <a:ext cx="0" cy="355862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8" name="Tekstvak 57"/>
          <p:cNvSpPr txBox="1"/>
          <p:nvPr/>
        </p:nvSpPr>
        <p:spPr>
          <a:xfrm>
            <a:off x="5150431" y="2773904"/>
            <a:ext cx="1643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>
                <a:solidFill>
                  <a:srgbClr val="A3BB59"/>
                </a:solidFill>
              </a:rPr>
              <a:t>prijs consument</a:t>
            </a:r>
            <a:endParaRPr lang="nl-NL" sz="1600" dirty="0">
              <a:solidFill>
                <a:srgbClr val="A3BB59"/>
              </a:solidFill>
            </a:endParaRPr>
          </a:p>
        </p:txBody>
      </p:sp>
      <p:cxnSp>
        <p:nvCxnSpPr>
          <p:cNvPr id="59" name="Rechte verbindingslijn met pijl 58"/>
          <p:cNvCxnSpPr/>
          <p:nvPr/>
        </p:nvCxnSpPr>
        <p:spPr>
          <a:xfrm>
            <a:off x="6779112" y="3159297"/>
            <a:ext cx="0" cy="319434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0" name="Tekstvak 59"/>
          <p:cNvSpPr txBox="1"/>
          <p:nvPr/>
        </p:nvSpPr>
        <p:spPr>
          <a:xfrm>
            <a:off x="4727239" y="3140177"/>
            <a:ext cx="2066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>
                <a:solidFill>
                  <a:srgbClr val="F79146"/>
                </a:solidFill>
              </a:rPr>
              <a:t>opbrengst producent</a:t>
            </a:r>
            <a:endParaRPr lang="nl-NL" sz="1600" dirty="0">
              <a:solidFill>
                <a:srgbClr val="F791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14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5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/>
      <p:bldP spid="49" grpId="0" animBg="1"/>
      <p:bldP spid="51" grpId="0"/>
      <p:bldP spid="51" grpId="1"/>
      <p:bldP spid="53" grpId="0"/>
      <p:bldP spid="53" grpId="1"/>
      <p:bldP spid="41" grpId="0" animBg="1"/>
      <p:bldP spid="58" grpId="0"/>
      <p:bldP spid="58" grpId="1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3"/>
          <p:cNvSpPr/>
          <p:nvPr/>
        </p:nvSpPr>
        <p:spPr>
          <a:xfrm>
            <a:off x="7877175" y="2790825"/>
            <a:ext cx="357188" cy="704850"/>
          </a:xfrm>
          <a:custGeom>
            <a:avLst/>
            <a:gdLst>
              <a:gd name="connsiteX0" fmla="*/ 4763 w 357188"/>
              <a:gd name="connsiteY0" fmla="*/ 0 h 704850"/>
              <a:gd name="connsiteX1" fmla="*/ 0 w 357188"/>
              <a:gd name="connsiteY1" fmla="*/ 704850 h 704850"/>
              <a:gd name="connsiteX2" fmla="*/ 357188 w 357188"/>
              <a:gd name="connsiteY2" fmla="*/ 347662 h 704850"/>
              <a:gd name="connsiteX3" fmla="*/ 4763 w 357188"/>
              <a:gd name="connsiteY3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8" h="704850">
                <a:moveTo>
                  <a:pt x="4763" y="0"/>
                </a:moveTo>
                <a:cubicBezTo>
                  <a:pt x="3175" y="234950"/>
                  <a:pt x="1588" y="469900"/>
                  <a:pt x="0" y="704850"/>
                </a:cubicBezTo>
                <a:lnTo>
                  <a:pt x="357188" y="347662"/>
                </a:lnTo>
                <a:lnTo>
                  <a:pt x="4763" y="0"/>
                </a:lnTo>
                <a:close/>
              </a:path>
            </a:pathLst>
          </a:custGeom>
          <a:ln w="12700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6777981" y="2776165"/>
            <a:ext cx="1106016" cy="706432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4" name="Rechthoekige driehoek 63"/>
          <p:cNvSpPr/>
          <p:nvPr/>
        </p:nvSpPr>
        <p:spPr>
          <a:xfrm rot="5400000">
            <a:off x="6799285" y="3459444"/>
            <a:ext cx="1060113" cy="110642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2" name="Rechthoekige driehoek 61"/>
          <p:cNvSpPr/>
          <p:nvPr/>
        </p:nvSpPr>
        <p:spPr>
          <a:xfrm rot="5400000">
            <a:off x="6812121" y="3131004"/>
            <a:ext cx="1407839" cy="1443823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1" name="Rechthoekige driehoek 60"/>
          <p:cNvSpPr/>
          <p:nvPr/>
        </p:nvSpPr>
        <p:spPr>
          <a:xfrm>
            <a:off x="6777981" y="1700808"/>
            <a:ext cx="1106016" cy="108012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5" name="Rechthoekige driehoek 54"/>
          <p:cNvSpPr/>
          <p:nvPr/>
        </p:nvSpPr>
        <p:spPr>
          <a:xfrm>
            <a:off x="6784516" y="1710100"/>
            <a:ext cx="1441429" cy="144016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Grafisch aflezen gevolgen - 2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Door de heffing:</a:t>
            </a:r>
          </a:p>
          <a:p>
            <a:pPr>
              <a:spcAft>
                <a:spcPts val="1200"/>
              </a:spcAft>
            </a:pPr>
            <a:r>
              <a:rPr lang="nl-NL" sz="2200" dirty="0"/>
              <a:t>het </a:t>
            </a:r>
            <a:r>
              <a:rPr lang="nl-NL" sz="2200" dirty="0" err="1"/>
              <a:t>consumentensuplus</a:t>
            </a:r>
            <a:r>
              <a:rPr lang="nl-NL" sz="2200" dirty="0"/>
              <a:t> </a:t>
            </a:r>
            <a:r>
              <a:rPr lang="nl-NL" sz="2200" dirty="0" smtClean="0"/>
              <a:t>neemt </a:t>
            </a:r>
            <a:r>
              <a:rPr lang="nl-NL" sz="2200" dirty="0"/>
              <a:t>af</a:t>
            </a:r>
          </a:p>
          <a:p>
            <a:pPr>
              <a:spcAft>
                <a:spcPts val="1200"/>
              </a:spcAft>
            </a:pPr>
            <a:r>
              <a:rPr lang="nl-NL" sz="2200" dirty="0"/>
              <a:t>het </a:t>
            </a:r>
            <a:r>
              <a:rPr lang="nl-NL" sz="2200" dirty="0" err="1"/>
              <a:t>producentensuplus</a:t>
            </a:r>
            <a:r>
              <a:rPr lang="nl-NL" sz="2200" dirty="0"/>
              <a:t> </a:t>
            </a:r>
            <a:r>
              <a:rPr lang="nl-NL" sz="2200" dirty="0" smtClean="0"/>
              <a:t>neemt </a:t>
            </a:r>
            <a:r>
              <a:rPr lang="nl-NL" sz="2200" dirty="0"/>
              <a:t>af</a:t>
            </a:r>
          </a:p>
          <a:p>
            <a:pPr>
              <a:spcAft>
                <a:spcPts val="1200"/>
              </a:spcAft>
            </a:pPr>
            <a:r>
              <a:rPr lang="nl-NL" sz="2200" dirty="0"/>
              <a:t>de overheid ontvangt belasting (en zal daarmee welvaart creëren)</a:t>
            </a:r>
          </a:p>
          <a:p>
            <a:pPr>
              <a:spcAft>
                <a:spcPts val="1200"/>
              </a:spcAft>
            </a:pPr>
            <a:r>
              <a:rPr lang="nl-NL" sz="2200" dirty="0"/>
              <a:t>verliezen we een stukje welvaart </a:t>
            </a:r>
            <a:br>
              <a:rPr lang="nl-NL" sz="2200" dirty="0"/>
            </a:br>
            <a:r>
              <a:rPr lang="nl-NL" sz="2200" dirty="0"/>
              <a:t>(</a:t>
            </a:r>
            <a:r>
              <a:rPr lang="nl-NL" sz="2200" dirty="0" err="1"/>
              <a:t>Harberger</a:t>
            </a:r>
            <a:r>
              <a:rPr lang="nl-NL" sz="2200" dirty="0"/>
              <a:t>-driehoek)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322191" y="436496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322191" y="364488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322191" y="294968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322191" y="223916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6322191" y="153780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7283168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800716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72724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944732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0095397" y="526336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6784516" y="1710100"/>
            <a:ext cx="2874916" cy="282271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591192" y="1632568"/>
            <a:ext cx="764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Q</a:t>
            </a:r>
            <a:r>
              <a:rPr lang="nl-NL" baseline="-25000" dirty="0" err="1" smtClean="0">
                <a:solidFill>
                  <a:schemeClr val="bg1"/>
                </a:solidFill>
              </a:rPr>
              <a:t>a</a:t>
            </a:r>
            <a:r>
              <a:rPr lang="nl-NL" baseline="-25000" dirty="0" smtClean="0">
                <a:solidFill>
                  <a:schemeClr val="bg1"/>
                </a:solidFill>
              </a:rPr>
              <a:t> (pp)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>
            <a:stCxn id="62" idx="3"/>
          </p:cNvCxnSpPr>
          <p:nvPr/>
        </p:nvCxnSpPr>
        <p:spPr>
          <a:xfrm flipV="1">
            <a:off x="6794129" y="1487608"/>
            <a:ext cx="2391297" cy="236530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7824193" y="2733328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4" name="Rechthoek 43"/>
          <p:cNvSpPr/>
          <p:nvPr/>
        </p:nvSpPr>
        <p:spPr>
          <a:xfrm>
            <a:off x="9139312" y="1333799"/>
            <a:ext cx="808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Q’</a:t>
            </a:r>
            <a:r>
              <a:rPr lang="nl-NL" baseline="-25000" dirty="0" err="1" smtClean="0">
                <a:solidFill>
                  <a:schemeClr val="bg1"/>
                </a:solidFill>
              </a:rPr>
              <a:t>a</a:t>
            </a:r>
            <a:r>
              <a:rPr lang="nl-NL" baseline="-25000" dirty="0" smtClean="0">
                <a:solidFill>
                  <a:schemeClr val="bg1"/>
                </a:solidFill>
              </a:rPr>
              <a:t> (</a:t>
            </a:r>
            <a:r>
              <a:rPr lang="nl-NL" baseline="-25000" dirty="0" err="1" smtClean="0">
                <a:solidFill>
                  <a:schemeClr val="bg1"/>
                </a:solidFill>
              </a:rPr>
              <a:t>cp</a:t>
            </a:r>
            <a:r>
              <a:rPr lang="nl-NL" baseline="-25000" dirty="0" smtClean="0">
                <a:solidFill>
                  <a:schemeClr val="bg1"/>
                </a:solidFill>
              </a:rPr>
              <a:t>)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6779112" y="3131406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6788784" y="2780928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238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7882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7824193" y="3430333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50" name="Rechte verbindingslijn 49"/>
          <p:cNvCxnSpPr/>
          <p:nvPr/>
        </p:nvCxnSpPr>
        <p:spPr>
          <a:xfrm>
            <a:off x="6816080" y="3487360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181344" y="3074514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6" name="Tekstvak 55"/>
          <p:cNvSpPr txBox="1"/>
          <p:nvPr/>
        </p:nvSpPr>
        <p:spPr>
          <a:xfrm>
            <a:off x="6839627" y="2098239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6884203" y="3537034"/>
            <a:ext cx="53251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842260" y="2793122"/>
            <a:ext cx="590226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853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"/>
                            </p:stCondLst>
                            <p:childTnLst>
                              <p:par>
                                <p:cTn id="61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" grpId="0" animBg="1"/>
      <p:bldP spid="64" grpId="0" animBg="1"/>
      <p:bldP spid="62" grpId="0" animBg="1"/>
      <p:bldP spid="62" grpId="1" animBg="1"/>
      <p:bldP spid="61" grpId="0" animBg="1"/>
      <p:bldP spid="55" grpId="0" animBg="1"/>
      <p:bldP spid="55" grpId="1" animBg="1"/>
      <p:bldP spid="56" grpId="0"/>
      <p:bldP spid="63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Heffing vast bedrag - wiskundig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Marktmodel: </a:t>
            </a:r>
          </a:p>
          <a:p>
            <a:pPr marL="40005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-2P + 100</a:t>
            </a:r>
          </a:p>
          <a:p>
            <a:pPr marL="40005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2P - 20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000" dirty="0"/>
              <a:t>Door de heffing moet de aanbodlijn 10 </a:t>
            </a:r>
            <a:r>
              <a:rPr lang="nl-NL" sz="2000" b="1" dirty="0"/>
              <a:t>naar boven</a:t>
            </a:r>
            <a:r>
              <a:rPr lang="nl-NL" sz="2000" dirty="0"/>
              <a:t>.</a:t>
            </a:r>
            <a:br>
              <a:rPr lang="nl-NL" sz="2000" dirty="0"/>
            </a:br>
            <a:endParaRPr lang="nl-NL" sz="800" dirty="0"/>
          </a:p>
          <a:p>
            <a:pPr marL="0" indent="0">
              <a:buNone/>
            </a:pPr>
            <a:r>
              <a:rPr lang="nl-NL" sz="2000" dirty="0"/>
              <a:t>Elke waarde van </a:t>
            </a:r>
            <a:r>
              <a:rPr lang="nl-NL" sz="2000" b="1" dirty="0"/>
              <a:t>P</a:t>
            </a:r>
            <a:r>
              <a:rPr lang="nl-NL" sz="2000" dirty="0"/>
              <a:t> in de aanbodfunctie moet dus met 10 worden verhoogd i.v.m. de leveringsbereidheid.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000" dirty="0"/>
              <a:t>Dan moeten we dus eerst weten hoeveel P nú is bij elke aangeboden hoeveelheid!</a:t>
            </a:r>
          </a:p>
          <a:p>
            <a:pPr marL="0" indent="0">
              <a:buNone/>
            </a:pPr>
            <a:endParaRPr lang="nl-NL" sz="2200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331618" y="43555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331618" y="363546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331618" y="29402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331618" y="222973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6331618" y="153780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7283168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800716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72724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944732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0095397" y="526336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>
            <a:stCxn id="21" idx="3"/>
          </p:cNvCxnSpPr>
          <p:nvPr/>
        </p:nvCxnSpPr>
        <p:spPr>
          <a:xfrm flipV="1">
            <a:off x="6772764" y="1710100"/>
            <a:ext cx="2886668" cy="283010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591192" y="163256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>
            <a:stCxn id="21" idx="3"/>
          </p:cNvCxnSpPr>
          <p:nvPr/>
        </p:nvCxnSpPr>
        <p:spPr>
          <a:xfrm flipV="1">
            <a:off x="6772764" y="2155825"/>
            <a:ext cx="2431561" cy="238438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7824193" y="2733328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4" name="Rechthoek 43"/>
          <p:cNvSpPr/>
          <p:nvPr/>
        </p:nvSpPr>
        <p:spPr>
          <a:xfrm>
            <a:off x="9139312" y="1333799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6779112" y="3128226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6788784" y="2780928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216899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7882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170327" y="3071334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grpSp>
        <p:nvGrpSpPr>
          <p:cNvPr id="37" name="Groep 36"/>
          <p:cNvGrpSpPr/>
          <p:nvPr/>
        </p:nvGrpSpPr>
        <p:grpSpPr>
          <a:xfrm>
            <a:off x="6838080" y="3957440"/>
            <a:ext cx="639919" cy="399735"/>
            <a:chOff x="4701851" y="6165304"/>
            <a:chExt cx="639919" cy="399735"/>
          </a:xfrm>
        </p:grpSpPr>
        <p:cxnSp>
          <p:nvCxnSpPr>
            <p:cNvPr id="31" name="Rechte verbindingslijn met pijl 30"/>
            <p:cNvCxnSpPr/>
            <p:nvPr/>
          </p:nvCxnSpPr>
          <p:spPr>
            <a:xfrm flipV="1">
              <a:off x="4751056" y="6165304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kstvak 33"/>
            <p:cNvSpPr txBox="1"/>
            <p:nvPr/>
          </p:nvSpPr>
          <p:spPr>
            <a:xfrm>
              <a:off x="4701851" y="6195707"/>
              <a:ext cx="6399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+ 10</a:t>
              </a: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8595229" y="2210198"/>
            <a:ext cx="639919" cy="399735"/>
            <a:chOff x="4701851" y="6165304"/>
            <a:chExt cx="639919" cy="399735"/>
          </a:xfrm>
        </p:grpSpPr>
        <p:cxnSp>
          <p:nvCxnSpPr>
            <p:cNvPr id="58" name="Rechte verbindingslijn met pijl 57"/>
            <p:cNvCxnSpPr/>
            <p:nvPr/>
          </p:nvCxnSpPr>
          <p:spPr>
            <a:xfrm flipV="1">
              <a:off x="4751056" y="6165304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9" name="Tekstvak 58"/>
            <p:cNvSpPr txBox="1"/>
            <p:nvPr/>
          </p:nvSpPr>
          <p:spPr>
            <a:xfrm>
              <a:off x="4701851" y="6195707"/>
              <a:ext cx="6399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+ 10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226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accel="50000" decel="5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1.66667E-6 -4.44444E-6 L -0.00052 -0.100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Heffing vast bedrag - wiskundig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51221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/>
              <a:t>Marktmodel: </a:t>
            </a: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</a:t>
            </a:r>
            <a:r>
              <a:rPr lang="nl-NL" sz="1600" dirty="0"/>
              <a:t>= -2P + </a:t>
            </a:r>
            <a:r>
              <a:rPr lang="nl-NL" sz="1600" dirty="0" smtClean="0"/>
              <a:t>100     en    </a:t>
            </a: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</a:t>
            </a:r>
            <a:r>
              <a:rPr lang="nl-NL" sz="1600" dirty="0"/>
              <a:t>= 2P – 20</a:t>
            </a:r>
          </a:p>
          <a:p>
            <a:pPr marL="0" indent="0">
              <a:buNone/>
            </a:pPr>
            <a:endParaRPr lang="nl-NL" sz="300" dirty="0"/>
          </a:p>
          <a:p>
            <a:pPr marL="0" indent="0">
              <a:buNone/>
            </a:pPr>
            <a:r>
              <a:rPr lang="nl-NL" sz="1600" dirty="0"/>
              <a:t>Dan moeten we dus eerst weten hoeveel P nú is bij elke aangeboden hoeveelheid! </a:t>
            </a:r>
          </a:p>
          <a:p>
            <a:pPr marL="0" indent="0">
              <a:buNone/>
            </a:pPr>
            <a:r>
              <a:rPr lang="nl-NL" sz="1600" b="1" dirty="0">
                <a:sym typeface="Wingdings" pitchFamily="2" charset="2"/>
              </a:rPr>
              <a:t> </a:t>
            </a:r>
            <a:r>
              <a:rPr lang="nl-NL" sz="1600" b="1" dirty="0" err="1"/>
              <a:t>Q</a:t>
            </a:r>
            <a:r>
              <a:rPr lang="nl-NL" sz="1600" b="1" baseline="-25000" dirty="0" err="1"/>
              <a:t>a</a:t>
            </a:r>
            <a:r>
              <a:rPr lang="nl-NL" sz="1600" b="1" dirty="0"/>
              <a:t> en P wisselen van plek in de formule</a:t>
            </a:r>
          </a:p>
          <a:p>
            <a:pPr marL="0" lvl="1" indent="0">
              <a:buNone/>
            </a:pPr>
            <a:r>
              <a:rPr lang="nl-NL" sz="1600" dirty="0"/>
              <a:t>	</a:t>
            </a: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2P – 20</a:t>
            </a:r>
          </a:p>
          <a:p>
            <a:pPr marL="0" lvl="1" indent="0">
              <a:buNone/>
            </a:pPr>
            <a:r>
              <a:rPr lang="nl-NL" sz="1600" dirty="0"/>
              <a:t>	-2P = -Q – 20 </a:t>
            </a:r>
          </a:p>
          <a:p>
            <a:pPr marL="0" lvl="1" indent="0">
              <a:buNone/>
            </a:pPr>
            <a:r>
              <a:rPr lang="nl-NL" sz="1600" dirty="0"/>
              <a:t>	P = ½Q + 10</a:t>
            </a:r>
          </a:p>
          <a:p>
            <a:pPr marL="0" lvl="1" indent="0">
              <a:buNone/>
            </a:pPr>
            <a:r>
              <a:rPr lang="nl-NL" sz="1600" b="1" dirty="0">
                <a:sym typeface="Wingdings" pitchFamily="2" charset="2"/>
              </a:rPr>
              <a:t> bij </a:t>
            </a:r>
            <a:r>
              <a:rPr lang="nl-NL" sz="1600" b="1" dirty="0"/>
              <a:t>elke P komt nu 10 erbij (naar boven schuiven i.v.m. de leveringsbereidheid)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/>
              <a:t>	P = ½Q + 10 </a:t>
            </a:r>
            <a:r>
              <a:rPr lang="nl-NL" sz="1600" dirty="0">
                <a:solidFill>
                  <a:srgbClr val="C00000"/>
                </a:solidFill>
              </a:rPr>
              <a:t>+ 10</a:t>
            </a:r>
          </a:p>
          <a:p>
            <a:pPr marL="0" indent="0">
              <a:buNone/>
            </a:pPr>
            <a:r>
              <a:rPr lang="nl-NL" sz="1600" b="1" dirty="0">
                <a:sym typeface="Wingdings" pitchFamily="2" charset="2"/>
              </a:rPr>
              <a:t> </a:t>
            </a:r>
            <a:r>
              <a:rPr lang="nl-NL" sz="1600" b="1" dirty="0" err="1"/>
              <a:t>Q</a:t>
            </a:r>
            <a:r>
              <a:rPr lang="nl-NL" sz="1600" b="1" baseline="-25000" dirty="0" err="1"/>
              <a:t>a</a:t>
            </a:r>
            <a:r>
              <a:rPr lang="nl-NL" sz="1600" b="1" dirty="0"/>
              <a:t> en P wisselen weer van plek om er weer een aanbodfunctie van te maken</a:t>
            </a:r>
          </a:p>
          <a:p>
            <a:pPr marL="0" lvl="1" indent="0">
              <a:buNone/>
            </a:pPr>
            <a:r>
              <a:rPr lang="nl-NL" sz="1600" dirty="0"/>
              <a:t>	P = ½Q + 20</a:t>
            </a:r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	</a:t>
            </a:r>
            <a:r>
              <a:rPr lang="nl-NL" sz="1600" dirty="0"/>
              <a:t>-½Q = -P + 20</a:t>
            </a:r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	</a:t>
            </a: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2P – 40</a:t>
            </a:r>
          </a:p>
          <a:p>
            <a:pPr marL="0" lvl="1" indent="0">
              <a:buNone/>
            </a:pPr>
            <a:endParaRPr lang="nl-NL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endParaRPr lang="nl-NL" sz="2200" dirty="0"/>
          </a:p>
        </p:txBody>
      </p:sp>
      <p:cxnSp>
        <p:nvCxnSpPr>
          <p:cNvPr id="51" name="Rechte verbindingslijn 50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kstvak 62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64" name="Tekstvak 63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65" name="Tekstvak 64"/>
          <p:cNvSpPr txBox="1"/>
          <p:nvPr/>
        </p:nvSpPr>
        <p:spPr>
          <a:xfrm>
            <a:off x="6322191" y="43555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6322191" y="363546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6322191" y="294968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6322191" y="223916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6322191" y="153780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7283168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800716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72" name="Tekstvak 71"/>
          <p:cNvSpPr txBox="1"/>
          <p:nvPr/>
        </p:nvSpPr>
        <p:spPr>
          <a:xfrm>
            <a:off x="872724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73" name="Tekstvak 72"/>
          <p:cNvSpPr txBox="1"/>
          <p:nvPr/>
        </p:nvSpPr>
        <p:spPr>
          <a:xfrm>
            <a:off x="9447325" y="52633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74" name="Tekstvak 73"/>
          <p:cNvSpPr txBox="1"/>
          <p:nvPr/>
        </p:nvSpPr>
        <p:spPr>
          <a:xfrm>
            <a:off x="10095397" y="526336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75" name="Rechte verbindingslijn 74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Rechthoek 75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7" name="Rechte verbindingslijn 76"/>
          <p:cNvCxnSpPr>
            <a:stCxn id="65" idx="3"/>
          </p:cNvCxnSpPr>
          <p:nvPr/>
        </p:nvCxnSpPr>
        <p:spPr>
          <a:xfrm flipV="1">
            <a:off x="6763337" y="1710100"/>
            <a:ext cx="2896095" cy="283010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8" name="Rechthoek 77"/>
          <p:cNvSpPr/>
          <p:nvPr/>
        </p:nvSpPr>
        <p:spPr>
          <a:xfrm>
            <a:off x="9591192" y="1632568"/>
            <a:ext cx="764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Q</a:t>
            </a:r>
            <a:r>
              <a:rPr lang="nl-NL" baseline="-25000" dirty="0" err="1" smtClean="0">
                <a:solidFill>
                  <a:schemeClr val="bg1"/>
                </a:solidFill>
              </a:rPr>
              <a:t>a</a:t>
            </a:r>
            <a:r>
              <a:rPr lang="nl-NL" baseline="-25000" dirty="0" smtClean="0">
                <a:solidFill>
                  <a:schemeClr val="bg1"/>
                </a:solidFill>
              </a:rPr>
              <a:t> (pp)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9" name="Rechte verbindingslijn 78"/>
          <p:cNvCxnSpPr>
            <a:stCxn id="66" idx="3"/>
          </p:cNvCxnSpPr>
          <p:nvPr/>
        </p:nvCxnSpPr>
        <p:spPr>
          <a:xfrm flipV="1">
            <a:off x="6763337" y="1487608"/>
            <a:ext cx="2403409" cy="23325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0" name="Ovaal 79"/>
          <p:cNvSpPr/>
          <p:nvPr/>
        </p:nvSpPr>
        <p:spPr>
          <a:xfrm>
            <a:off x="7824193" y="2714474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81" name="Rechthoek 80"/>
          <p:cNvSpPr/>
          <p:nvPr/>
        </p:nvSpPr>
        <p:spPr>
          <a:xfrm>
            <a:off x="9139312" y="1333799"/>
            <a:ext cx="808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Q’</a:t>
            </a:r>
            <a:r>
              <a:rPr lang="nl-NL" baseline="-25000" dirty="0" err="1" smtClean="0">
                <a:solidFill>
                  <a:schemeClr val="bg1"/>
                </a:solidFill>
              </a:rPr>
              <a:t>a</a:t>
            </a:r>
            <a:r>
              <a:rPr lang="nl-NL" baseline="-25000" dirty="0" smtClean="0">
                <a:solidFill>
                  <a:schemeClr val="bg1"/>
                </a:solidFill>
              </a:rPr>
              <a:t> (</a:t>
            </a:r>
            <a:r>
              <a:rPr lang="nl-NL" baseline="-25000" dirty="0" err="1" smtClean="0">
                <a:solidFill>
                  <a:schemeClr val="bg1"/>
                </a:solidFill>
              </a:rPr>
              <a:t>cp</a:t>
            </a:r>
            <a:r>
              <a:rPr lang="nl-NL" baseline="-25000" dirty="0" smtClean="0">
                <a:solidFill>
                  <a:schemeClr val="bg1"/>
                </a:solidFill>
              </a:rPr>
              <a:t>)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82" name="Rechte verbindingslijn 81"/>
          <p:cNvCxnSpPr/>
          <p:nvPr/>
        </p:nvCxnSpPr>
        <p:spPr>
          <a:xfrm>
            <a:off x="6779112" y="3131406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6788784" y="2760484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8229506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Rechte verbindingslijn 84"/>
          <p:cNvCxnSpPr/>
          <p:nvPr/>
        </p:nvCxnSpPr>
        <p:spPr>
          <a:xfrm>
            <a:off x="7882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Ovaal 85"/>
          <p:cNvSpPr/>
          <p:nvPr/>
        </p:nvSpPr>
        <p:spPr>
          <a:xfrm>
            <a:off x="7814766" y="342090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87" name="Rechte verbindingslijn 86"/>
          <p:cNvCxnSpPr/>
          <p:nvPr/>
        </p:nvCxnSpPr>
        <p:spPr>
          <a:xfrm>
            <a:off x="6816080" y="3487360"/>
            <a:ext cx="980816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2" name="Ovaal 91"/>
          <p:cNvSpPr/>
          <p:nvPr/>
        </p:nvSpPr>
        <p:spPr>
          <a:xfrm>
            <a:off x="8171917" y="308394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8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dirty="0">
                <a:solidFill>
                  <a:srgbClr val="C00000"/>
                </a:solidFill>
              </a:rPr>
              <a:t>Er komt een heffing van € 300 per stuk</a:t>
            </a:r>
          </a:p>
          <a:p>
            <a:pPr marL="0" indent="0">
              <a:buNone/>
            </a:pPr>
            <a:endParaRPr lang="nl-NL" sz="1100" dirty="0"/>
          </a:p>
          <a:p>
            <a:pPr marL="0" indent="0">
              <a:buNone/>
            </a:pPr>
            <a:r>
              <a:rPr lang="nl-NL" sz="2200" dirty="0"/>
              <a:t>Bereken:</a:t>
            </a:r>
          </a:p>
          <a:p>
            <a:r>
              <a:rPr lang="nl-NL" sz="2200" dirty="0"/>
              <a:t>De nieuwe aanbodfunctie</a:t>
            </a:r>
          </a:p>
          <a:p>
            <a:r>
              <a:rPr lang="nl-NL" sz="2200" dirty="0"/>
              <a:t>De oude en nieuwe evenwichtsprijs</a:t>
            </a:r>
          </a:p>
          <a:p>
            <a:r>
              <a:rPr lang="nl-NL" sz="2200" dirty="0"/>
              <a:t>Het afwentelingspercentage</a:t>
            </a:r>
          </a:p>
          <a:p>
            <a:r>
              <a:rPr lang="nl-NL" sz="2200" dirty="0"/>
              <a:t>Het verlies aan welvaart (</a:t>
            </a:r>
            <a:r>
              <a:rPr lang="nl-NL" sz="2200" dirty="0" err="1"/>
              <a:t>Harberger</a:t>
            </a:r>
            <a:r>
              <a:rPr lang="nl-NL" sz="2200" dirty="0"/>
              <a:t>-driehoek)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endParaRPr lang="nl-NL" sz="2200" dirty="0"/>
          </a:p>
          <a:p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767129" y="1906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221403" y="436337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221403" y="223280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093163" y="153303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>
            <a:stCxn id="17" idx="3"/>
          </p:cNvCxnSpPr>
          <p:nvPr/>
        </p:nvCxnSpPr>
        <p:spPr>
          <a:xfrm flipV="1">
            <a:off x="6790790" y="2780930"/>
            <a:ext cx="3580338" cy="176711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6779113" y="3582197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8691689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635784" y="353341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5263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nomielokaal vw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" id="{98126E13-F554-43D2-A79C-5E6A3D2A1EDB}" vid="{498362B2-93F2-4A50-9E9B-2519364EE9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</Template>
  <TotalTime>19709</TotalTime>
  <Words>856</Words>
  <Application>Microsoft Office PowerPoint</Application>
  <PresentationFormat>Breedbeeld</PresentationFormat>
  <Paragraphs>338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Arial</vt:lpstr>
      <vt:lpstr>Century Gothic</vt:lpstr>
      <vt:lpstr>Courier New</vt:lpstr>
      <vt:lpstr>Wingdings</vt:lpstr>
      <vt:lpstr>Wingdings 3</vt:lpstr>
      <vt:lpstr>Economielokaal vwo</vt:lpstr>
      <vt:lpstr>Overheidsinterventie 1</vt:lpstr>
      <vt:lpstr>Volkomen concurrentie</vt:lpstr>
      <vt:lpstr>Belasting als vast bedrag per product accijns</vt:lpstr>
      <vt:lpstr>Belasting als vast bedrag per product accijns</vt:lpstr>
      <vt:lpstr>Grafisch aflezen gevolgen</vt:lpstr>
      <vt:lpstr>Grafisch aflezen gevolgen - 2</vt:lpstr>
      <vt:lpstr>Heffing vast bedrag - wiskundig</vt:lpstr>
      <vt:lpstr>Heffing vast bedrag - wiskundig</vt:lpstr>
      <vt:lpstr>Verwerkingsopgave</vt:lpstr>
      <vt:lpstr>Uitwerking: nieuwe aanbodlijn</vt:lpstr>
      <vt:lpstr>Uitwerking: evenwichtsprijzen</vt:lpstr>
      <vt:lpstr>Uitwerking: afwentelingspercentage</vt:lpstr>
      <vt:lpstr>Uitwerking: welvaartsverlies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Consumentensurplus</dc:title>
  <dc:creator>Paul</dc:creator>
  <cp:lastModifiedBy>Paul Bloemers</cp:lastModifiedBy>
  <cp:revision>73</cp:revision>
  <dcterms:created xsi:type="dcterms:W3CDTF">2011-11-07T19:45:01Z</dcterms:created>
  <dcterms:modified xsi:type="dcterms:W3CDTF">2018-10-31T09:40:21Z</dcterms:modified>
</cp:coreProperties>
</file>