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7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7" r:id="rId10"/>
    <p:sldId id="270" r:id="rId11"/>
    <p:sldId id="282" r:id="rId12"/>
    <p:sldId id="283" r:id="rId13"/>
    <p:sldId id="284" r:id="rId14"/>
    <p:sldId id="285" r:id="rId15"/>
    <p:sldId id="28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1878C-EFE8-4ABB-A5D4-4D30C6AEC450}" type="datetimeFigureOut">
              <a:rPr lang="nl-NL" smtClean="0"/>
              <a:t>5-11-2018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0D7DB-77AD-474D-B016-ECFE6A9D2D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5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0D7DB-77AD-474D-B016-ECFE6A9D2D4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707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689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16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542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921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90982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54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4066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54774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1989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24095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2482679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20013066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2317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Overheidsingrijpen bij een markt van volkomen concurrentie:</a:t>
            </a:r>
          </a:p>
          <a:p>
            <a:r>
              <a:rPr lang="nl-NL" sz="2200" dirty="0"/>
              <a:t>producentenheffing als percentage op de </a:t>
            </a:r>
            <a:r>
              <a:rPr lang="nl-NL" sz="2200" dirty="0" smtClean="0"/>
              <a:t>prijs (BTW)</a:t>
            </a:r>
            <a:endParaRPr lang="nl-NL" sz="22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Overheidsinterventie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33" name="Tijdelijke aanduiding voor inhoud 3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Invoerheffing van 40% per stuk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Bereken:</a:t>
            </a:r>
          </a:p>
          <a:p>
            <a:r>
              <a:rPr lang="nl-NL" sz="2200" dirty="0"/>
              <a:t>De nieuwe aanbodfunctie</a:t>
            </a:r>
          </a:p>
          <a:p>
            <a:r>
              <a:rPr lang="nl-NL" sz="2200" dirty="0"/>
              <a:t>De oude en nieuwe evenwichtsprijs</a:t>
            </a:r>
          </a:p>
          <a:p>
            <a:r>
              <a:rPr lang="nl-NL" sz="2200" dirty="0"/>
              <a:t>Het afwentelingspercentage</a:t>
            </a:r>
          </a:p>
          <a:p>
            <a:r>
              <a:rPr lang="nl-NL" sz="2200" dirty="0"/>
              <a:t>Het verlies aan welvaart (</a:t>
            </a:r>
            <a:r>
              <a:rPr lang="nl-NL" sz="2200" dirty="0" err="1"/>
              <a:t>Harberger</a:t>
            </a:r>
            <a:r>
              <a:rPr lang="nl-NL" sz="2200" dirty="0"/>
              <a:t>-driehoek)</a:t>
            </a:r>
          </a:p>
          <a:p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263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nieuwe aanbodfunctie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</a:t>
            </a:r>
            <a:r>
              <a:rPr lang="nl-NL" sz="1600" dirty="0" smtClean="0"/>
              <a:t>250       en       </a:t>
            </a: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</a:t>
            </a:r>
            <a:r>
              <a:rPr lang="nl-NL" sz="1600" dirty="0"/>
              <a:t>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Er komt een heffing van 40% op de prijs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500" b="1" dirty="0">
                <a:sym typeface="Wingdings" pitchFamily="2" charset="2"/>
              </a:rPr>
              <a:t> </a:t>
            </a:r>
            <a:r>
              <a:rPr lang="nl-NL" sz="1500" b="1" dirty="0" err="1"/>
              <a:t>Q</a:t>
            </a:r>
            <a:r>
              <a:rPr lang="nl-NL" sz="1500" b="1" baseline="-25000" dirty="0" err="1"/>
              <a:t>a</a:t>
            </a:r>
            <a:r>
              <a:rPr lang="nl-NL" sz="1500" b="1" dirty="0"/>
              <a:t> en P wisselen van plek in de formule</a:t>
            </a:r>
          </a:p>
          <a:p>
            <a:pPr marL="0" lvl="1" indent="0">
              <a:buNone/>
            </a:pP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baseline="-25000" dirty="0" err="1"/>
              <a:t>a</a:t>
            </a:r>
            <a:r>
              <a:rPr lang="nl-NL" dirty="0"/>
              <a:t> = ½P – 100</a:t>
            </a:r>
          </a:p>
          <a:p>
            <a:pPr marL="0" lvl="1" indent="0">
              <a:buNone/>
            </a:pPr>
            <a:r>
              <a:rPr lang="nl-NL" dirty="0"/>
              <a:t>	- ½P = -Q – 100 </a:t>
            </a:r>
          </a:p>
          <a:p>
            <a:pPr marL="0" lvl="1" indent="0">
              <a:buNone/>
            </a:pPr>
            <a:r>
              <a:rPr lang="nl-NL" dirty="0"/>
              <a:t>	P = 2Q + 200</a:t>
            </a:r>
          </a:p>
          <a:p>
            <a:pPr marL="0" lvl="1" indent="0">
              <a:spcBef>
                <a:spcPts val="600"/>
              </a:spcBef>
              <a:buNone/>
            </a:pPr>
            <a:r>
              <a:rPr lang="nl-NL" sz="1500" b="1" dirty="0">
                <a:sym typeface="Wingdings" pitchFamily="2" charset="2"/>
              </a:rPr>
              <a:t> bij </a:t>
            </a:r>
            <a:r>
              <a:rPr lang="nl-NL" sz="1500" b="1" dirty="0"/>
              <a:t>elke P komt nu 40% erbij (naar boven schuiven i.v.m. de leveringsbereidheid)</a:t>
            </a:r>
            <a:endParaRPr lang="nl-NL" sz="1500" dirty="0"/>
          </a:p>
          <a:p>
            <a:pPr marL="0" lvl="1" indent="0">
              <a:buNone/>
            </a:pPr>
            <a:r>
              <a:rPr lang="nl-NL" dirty="0"/>
              <a:t>	P = (2Q + 200) </a:t>
            </a:r>
            <a:r>
              <a:rPr lang="nl-NL" dirty="0" smtClean="0">
                <a:solidFill>
                  <a:srgbClr val="C00000"/>
                </a:solidFill>
              </a:rPr>
              <a:t>× </a:t>
            </a:r>
            <a:r>
              <a:rPr lang="nl-NL" dirty="0">
                <a:solidFill>
                  <a:srgbClr val="C00000"/>
                </a:solidFill>
              </a:rPr>
              <a:t>1,40</a:t>
            </a:r>
          </a:p>
          <a:p>
            <a:pPr marL="0" lvl="1" indent="0">
              <a:buNone/>
            </a:pPr>
            <a:r>
              <a:rPr lang="nl-NL" dirty="0"/>
              <a:t>	P = 2,8Q + 280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sz="1500" b="1" dirty="0">
                <a:sym typeface="Wingdings" pitchFamily="2" charset="2"/>
              </a:rPr>
              <a:t> </a:t>
            </a:r>
            <a:r>
              <a:rPr lang="nl-NL" sz="1500" b="1" dirty="0" err="1"/>
              <a:t>Q</a:t>
            </a:r>
            <a:r>
              <a:rPr lang="nl-NL" sz="1500" b="1" baseline="-25000" dirty="0" err="1"/>
              <a:t>a</a:t>
            </a:r>
            <a:r>
              <a:rPr lang="nl-NL" sz="1500" b="1" dirty="0"/>
              <a:t> en P wisselen weer van plek om er weer een aanbodfunctie van te maken</a:t>
            </a:r>
          </a:p>
          <a:p>
            <a:pPr marL="0" lvl="1" indent="0">
              <a:buNone/>
            </a:pPr>
            <a:r>
              <a:rPr lang="nl-NL" dirty="0"/>
              <a:t>	P = 2,8Q + 280</a:t>
            </a:r>
          </a:p>
          <a:p>
            <a:pPr marL="0" lvl="1" indent="0">
              <a:buNone/>
            </a:pPr>
            <a:r>
              <a:rPr lang="nl-NL" dirty="0"/>
              <a:t>	-2,8Q = -P + 280</a:t>
            </a:r>
          </a:p>
          <a:p>
            <a:pPr marL="0" lvl="1" indent="0">
              <a:buNone/>
            </a:pPr>
            <a:r>
              <a:rPr lang="nl-NL" dirty="0"/>
              <a:t>	</a:t>
            </a:r>
            <a:r>
              <a:rPr lang="nl-NL" dirty="0" err="1"/>
              <a:t>Q’</a:t>
            </a:r>
            <a:r>
              <a:rPr lang="nl-NL" baseline="-25000" dirty="0" err="1"/>
              <a:t>a</a:t>
            </a:r>
            <a:r>
              <a:rPr lang="nl-NL" dirty="0"/>
              <a:t> = </a:t>
            </a:r>
            <a:r>
              <a:rPr lang="nl-NL" baseline="30000" dirty="0"/>
              <a:t>5</a:t>
            </a:r>
            <a:r>
              <a:rPr lang="nl-NL" dirty="0"/>
              <a:t>/</a:t>
            </a:r>
            <a:r>
              <a:rPr lang="nl-NL" baseline="-25000" dirty="0"/>
              <a:t>14</a:t>
            </a:r>
            <a:r>
              <a:rPr lang="nl-NL" dirty="0"/>
              <a:t>P – </a:t>
            </a:r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785743" y="199968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207082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207082" y="365431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07082" y="29422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07082" y="22402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078842" y="154779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794344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866352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9374456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93992" y="2780930"/>
            <a:ext cx="3577137" cy="17636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10012501" y="1907540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589689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6762750" y="1818324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66962" y="3539030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320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evenwichtsprijzen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baseline="30000" dirty="0"/>
              <a:t>5</a:t>
            </a:r>
            <a:r>
              <a:rPr lang="nl-NL" sz="1600" dirty="0"/>
              <a:t>/</a:t>
            </a:r>
            <a:r>
              <a:rPr lang="nl-NL" sz="1600" baseline="-25000" dirty="0"/>
              <a:t>14</a:t>
            </a:r>
            <a:r>
              <a:rPr lang="nl-NL" sz="1600" dirty="0"/>
              <a:t>P – 100 </a:t>
            </a:r>
            <a:r>
              <a:rPr lang="nl-NL" sz="16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/>
              <a:t>de oude evenwichtsprijs</a:t>
            </a:r>
          </a:p>
          <a:p>
            <a:pPr marL="0" lvl="1" indent="0" algn="ctr">
              <a:buNone/>
            </a:pPr>
            <a:r>
              <a:rPr lang="nl-NL" dirty="0" err="1"/>
              <a:t>Q</a:t>
            </a:r>
            <a:r>
              <a:rPr lang="nl-NL" baseline="-25000" dirty="0" err="1"/>
              <a:t>a</a:t>
            </a:r>
            <a:r>
              <a:rPr lang="nl-NL" dirty="0"/>
              <a:t> =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  <a:p>
            <a:pPr marL="0" lvl="1" indent="0" algn="ctr">
              <a:buNone/>
            </a:pPr>
            <a:r>
              <a:rPr lang="nl-NL" dirty="0"/>
              <a:t>½P – 100 = -¼P + 250</a:t>
            </a:r>
          </a:p>
          <a:p>
            <a:pPr marL="0" lvl="1" indent="0" algn="ctr">
              <a:buNone/>
            </a:pPr>
            <a:r>
              <a:rPr lang="nl-NL" baseline="30000" dirty="0"/>
              <a:t>3</a:t>
            </a:r>
            <a:r>
              <a:rPr lang="nl-NL" dirty="0"/>
              <a:t>/</a:t>
            </a:r>
            <a:r>
              <a:rPr lang="nl-NL" baseline="-25000" dirty="0"/>
              <a:t>4</a:t>
            </a:r>
            <a:r>
              <a:rPr lang="nl-NL" dirty="0"/>
              <a:t>P = 350</a:t>
            </a:r>
          </a:p>
          <a:p>
            <a:pPr marL="0" lvl="1" indent="0" algn="ctr">
              <a:buNone/>
            </a:pPr>
            <a:r>
              <a:rPr lang="nl-NL" dirty="0"/>
              <a:t>P = 466,67</a:t>
            </a:r>
          </a:p>
          <a:p>
            <a:pPr marL="0" lvl="1" indent="0">
              <a:buNone/>
            </a:pPr>
            <a:r>
              <a:rPr lang="nl-NL" sz="1400" b="1" dirty="0">
                <a:sym typeface="Wingdings" pitchFamily="2" charset="2"/>
              </a:rPr>
              <a:t> de nieuwe evenwichtsprijs</a:t>
            </a:r>
            <a:endParaRPr lang="nl-NL" sz="1400" dirty="0"/>
          </a:p>
          <a:p>
            <a:pPr marL="0" lvl="1" indent="0" algn="ctr">
              <a:buNone/>
            </a:pPr>
            <a:r>
              <a:rPr lang="nl-NL" dirty="0" err="1"/>
              <a:t>Q</a:t>
            </a:r>
            <a:r>
              <a:rPr lang="nl-NL" baseline="-25000" dirty="0" err="1"/>
              <a:t>a</a:t>
            </a:r>
            <a:r>
              <a:rPr lang="nl-NL" dirty="0"/>
              <a:t> =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  <a:p>
            <a:pPr marL="0" lvl="1" indent="0" algn="ctr">
              <a:buNone/>
            </a:pPr>
            <a:r>
              <a:rPr lang="nl-NL" baseline="30000" dirty="0"/>
              <a:t>5</a:t>
            </a:r>
            <a:r>
              <a:rPr lang="nl-NL" dirty="0"/>
              <a:t>/</a:t>
            </a:r>
            <a:r>
              <a:rPr lang="nl-NL" baseline="-25000" dirty="0"/>
              <a:t>14</a:t>
            </a:r>
            <a:r>
              <a:rPr lang="nl-NL" dirty="0"/>
              <a:t>P – 100 = -¼P + 250</a:t>
            </a:r>
          </a:p>
          <a:p>
            <a:pPr marL="0" lvl="1" indent="0" algn="ctr">
              <a:buNone/>
            </a:pPr>
            <a:r>
              <a:rPr lang="nl-NL" dirty="0"/>
              <a:t>0,61P = 350</a:t>
            </a:r>
          </a:p>
          <a:p>
            <a:pPr marL="0" lvl="1" indent="0" algn="ctr">
              <a:buNone/>
            </a:pPr>
            <a:r>
              <a:rPr lang="nl-NL" dirty="0"/>
              <a:t>P = </a:t>
            </a:r>
            <a:r>
              <a:rPr lang="nl-NL" dirty="0" smtClean="0"/>
              <a:t>576,47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799212" y="196188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221403" y="435236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75056" y="300624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21403" y="2232804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86390" y="2780930"/>
            <a:ext cx="3584738" cy="175801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60721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120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57818" y="3547412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6800850" y="3238501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8334102" y="331038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6118299" y="3473680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6125191" y="3110479"/>
            <a:ext cx="652743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576,47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48" name="Rechthoek 47"/>
          <p:cNvSpPr/>
          <p:nvPr/>
        </p:nvSpPr>
        <p:spPr>
          <a:xfrm>
            <a:off x="10012501" y="1907540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9" name="Rechte verbindingslijn 48"/>
          <p:cNvCxnSpPr/>
          <p:nvPr/>
        </p:nvCxnSpPr>
        <p:spPr>
          <a:xfrm flipV="1">
            <a:off x="6781800" y="1818325"/>
            <a:ext cx="3597712" cy="2512375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Ovaal 36"/>
          <p:cNvSpPr/>
          <p:nvPr/>
        </p:nvSpPr>
        <p:spPr>
          <a:xfrm>
            <a:off x="8280648" y="318442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7144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afwentelingspercentage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baseline="30000" dirty="0"/>
              <a:t>5</a:t>
            </a:r>
            <a:r>
              <a:rPr lang="nl-NL" sz="1600" dirty="0"/>
              <a:t>/</a:t>
            </a:r>
            <a:r>
              <a:rPr lang="nl-NL" sz="1600" baseline="-25000" dirty="0"/>
              <a:t>14</a:t>
            </a:r>
            <a:r>
              <a:rPr lang="nl-NL" sz="1600" dirty="0"/>
              <a:t>P – 100 </a:t>
            </a:r>
            <a:r>
              <a:rPr lang="nl-NL" sz="16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900" dirty="0"/>
              <a:t>de oude evenwichtsprijs = 466,67</a:t>
            </a:r>
          </a:p>
          <a:p>
            <a:pPr marL="0" indent="0">
              <a:buNone/>
            </a:pPr>
            <a:r>
              <a:rPr lang="nl-NL" sz="1900" dirty="0"/>
              <a:t>de nieuwe evenwichtsprijs = 576,47</a:t>
            </a:r>
          </a:p>
          <a:p>
            <a:pPr marL="0" indent="0">
              <a:buNone/>
            </a:pPr>
            <a:endParaRPr lang="nl-NL" sz="9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900" dirty="0">
                <a:sym typeface="Wingdings" pitchFamily="2" charset="2"/>
              </a:rPr>
              <a:t>consumenten betalen </a:t>
            </a:r>
            <a:r>
              <a:rPr lang="nl-NL" sz="1900" dirty="0" smtClean="0">
                <a:sym typeface="Wingdings" pitchFamily="2" charset="2"/>
              </a:rPr>
              <a:t>576,47 </a:t>
            </a:r>
            <a:r>
              <a:rPr lang="nl-NL" sz="1900" dirty="0">
                <a:sym typeface="Wingdings" pitchFamily="2" charset="2"/>
              </a:rPr>
              <a:t>inclusief 40% heffing:</a:t>
            </a:r>
          </a:p>
          <a:p>
            <a:pPr marL="0" indent="0">
              <a:buNone/>
            </a:pPr>
            <a:endParaRPr lang="nl-NL" sz="900" dirty="0">
              <a:sym typeface="Wingdings" pitchFamily="2" charset="2"/>
            </a:endParaRPr>
          </a:p>
          <a:p>
            <a:pPr marL="400050" lvl="1" indent="0">
              <a:buNone/>
            </a:pPr>
            <a:r>
              <a:rPr lang="nl-NL" sz="1700" dirty="0">
                <a:sym typeface="Wingdings" pitchFamily="2" charset="2"/>
              </a:rPr>
              <a:t>576,47 = 140% (</a:t>
            </a:r>
            <a:r>
              <a:rPr lang="nl-NL" sz="1700" dirty="0" smtClean="0">
                <a:sym typeface="Wingdings" pitchFamily="2" charset="2"/>
              </a:rPr>
              <a:t>consumentenprijs</a:t>
            </a:r>
            <a:r>
              <a:rPr lang="nl-NL" sz="1700" dirty="0">
                <a:sym typeface="Wingdings" pitchFamily="2" charset="2"/>
              </a:rPr>
              <a:t>)</a:t>
            </a:r>
          </a:p>
          <a:p>
            <a:pPr marL="400050" lvl="1" indent="0">
              <a:buNone/>
            </a:pPr>
            <a:r>
              <a:rPr lang="nl-NL" sz="1700" baseline="30000" dirty="0">
                <a:sym typeface="Wingdings" pitchFamily="2" charset="2"/>
              </a:rPr>
              <a:t>576,47</a:t>
            </a:r>
            <a:r>
              <a:rPr lang="nl-NL" sz="1700" dirty="0">
                <a:sym typeface="Wingdings" pitchFamily="2" charset="2"/>
              </a:rPr>
              <a:t>/</a:t>
            </a:r>
            <a:r>
              <a:rPr lang="nl-NL" sz="1700" baseline="-25000" dirty="0">
                <a:sym typeface="Wingdings" pitchFamily="2" charset="2"/>
              </a:rPr>
              <a:t>140</a:t>
            </a:r>
            <a:r>
              <a:rPr lang="nl-NL" sz="1700" dirty="0">
                <a:sym typeface="Wingdings" pitchFamily="2" charset="2"/>
              </a:rPr>
              <a:t> = 1%</a:t>
            </a:r>
          </a:p>
          <a:p>
            <a:pPr marL="400050" lvl="1" indent="0">
              <a:buNone/>
            </a:pPr>
            <a:r>
              <a:rPr lang="nl-NL" sz="1700" baseline="30000" dirty="0">
                <a:sym typeface="Wingdings" pitchFamily="2" charset="2"/>
              </a:rPr>
              <a:t>576,47</a:t>
            </a:r>
            <a:r>
              <a:rPr lang="nl-NL" sz="1700" dirty="0">
                <a:sym typeface="Wingdings" pitchFamily="2" charset="2"/>
              </a:rPr>
              <a:t>/</a:t>
            </a:r>
            <a:r>
              <a:rPr lang="nl-NL" sz="1700" baseline="-25000" dirty="0">
                <a:sym typeface="Wingdings" pitchFamily="2" charset="2"/>
              </a:rPr>
              <a:t>140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 smtClean="0">
                <a:sym typeface="Wingdings" pitchFamily="2" charset="2"/>
              </a:rPr>
              <a:t>× </a:t>
            </a:r>
            <a:r>
              <a:rPr lang="nl-NL" sz="1700" dirty="0">
                <a:sym typeface="Wingdings" pitchFamily="2" charset="2"/>
              </a:rPr>
              <a:t>100 = 411,76 (</a:t>
            </a:r>
            <a:r>
              <a:rPr lang="nl-NL" sz="1700" dirty="0" smtClean="0">
                <a:sym typeface="Wingdings" pitchFamily="2" charset="2"/>
              </a:rPr>
              <a:t>producentenprijs/opbrengst)</a:t>
            </a:r>
            <a:endParaRPr lang="nl-NL" sz="17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500" dirty="0">
                <a:sym typeface="Wingdings" pitchFamily="2" charset="2"/>
              </a:rPr>
              <a:t>  of:  </a:t>
            </a:r>
            <a:r>
              <a:rPr lang="nl-NL" sz="1500" baseline="30000" dirty="0">
                <a:sym typeface="Wingdings" pitchFamily="2" charset="2"/>
              </a:rPr>
              <a:t>576,47</a:t>
            </a:r>
            <a:r>
              <a:rPr lang="nl-NL" sz="1500" dirty="0">
                <a:sym typeface="Wingdings" pitchFamily="2" charset="2"/>
              </a:rPr>
              <a:t>/</a:t>
            </a:r>
            <a:r>
              <a:rPr lang="nl-NL" sz="1500" baseline="-25000" dirty="0">
                <a:sym typeface="Wingdings" pitchFamily="2" charset="2"/>
              </a:rPr>
              <a:t>140</a:t>
            </a:r>
            <a:r>
              <a:rPr lang="nl-NL" sz="1500" dirty="0">
                <a:sym typeface="Wingdings" pitchFamily="2" charset="2"/>
              </a:rPr>
              <a:t> </a:t>
            </a:r>
            <a:r>
              <a:rPr lang="nl-NL" sz="1500" dirty="0" smtClean="0">
                <a:sym typeface="Wingdings" pitchFamily="2" charset="2"/>
              </a:rPr>
              <a:t>× </a:t>
            </a:r>
            <a:r>
              <a:rPr lang="nl-NL" sz="1500" dirty="0">
                <a:sym typeface="Wingdings" pitchFamily="2" charset="2"/>
              </a:rPr>
              <a:t>40 = 164,71 (heffing)</a:t>
            </a:r>
          </a:p>
          <a:p>
            <a:pPr marL="0" indent="0">
              <a:buNone/>
            </a:pPr>
            <a:endParaRPr lang="nl-NL" sz="19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De consumenten betalen dus 66,67% van de totale heffing (ongeveer </a:t>
            </a:r>
            <a:r>
              <a:rPr lang="nl-NL" sz="1800" baseline="30000" dirty="0">
                <a:sym typeface="Wingdings" pitchFamily="2" charset="2"/>
              </a:rPr>
              <a:t>110</a:t>
            </a:r>
            <a:r>
              <a:rPr lang="nl-NL" sz="1800" dirty="0">
                <a:sym typeface="Wingdings" pitchFamily="2" charset="2"/>
              </a:rPr>
              <a:t>/</a:t>
            </a:r>
            <a:r>
              <a:rPr lang="nl-NL" sz="1800" baseline="-25000" dirty="0">
                <a:sym typeface="Wingdings" pitchFamily="2" charset="2"/>
              </a:rPr>
              <a:t>165</a:t>
            </a:r>
            <a:r>
              <a:rPr lang="nl-NL" sz="1800" dirty="0">
                <a:sym typeface="Wingdings" pitchFamily="2" charset="2"/>
              </a:rPr>
              <a:t>).</a:t>
            </a:r>
            <a:br>
              <a:rPr lang="nl-NL" sz="1800" dirty="0">
                <a:sym typeface="Wingdings" pitchFamily="2" charset="2"/>
              </a:rPr>
            </a:br>
            <a:r>
              <a:rPr lang="nl-NL" sz="1800" dirty="0">
                <a:sym typeface="Wingdings" pitchFamily="2" charset="2"/>
              </a:rPr>
              <a:t>= het </a:t>
            </a:r>
            <a:r>
              <a:rPr lang="nl-NL" sz="1800" b="1" i="1" dirty="0">
                <a:sym typeface="Wingdings" pitchFamily="2" charset="2"/>
              </a:rPr>
              <a:t>afwentelingspercentage</a:t>
            </a:r>
            <a:r>
              <a:rPr lang="nl-NL" sz="1800" dirty="0" smtClean="0">
                <a:sym typeface="Wingdings" pitchFamily="2" charset="2"/>
              </a:rPr>
              <a:t>.</a:t>
            </a:r>
            <a:endParaRPr lang="nl-NL" sz="1800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794030" y="195052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207082" y="435610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203612" y="364955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08374" y="29348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07082" y="22402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078842" y="153865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7283168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8016592" y="53105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8736672" y="53105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9456752" y="53105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04824" y="53105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784848" y="2780930"/>
            <a:ext cx="3586280" cy="17636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607977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62581" y="3547410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3" name="Rechthoek 32"/>
          <p:cNvSpPr/>
          <p:nvPr/>
        </p:nvSpPr>
        <p:spPr>
          <a:xfrm>
            <a:off x="6115665" y="3467104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466,67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6800850" y="3238501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8340452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hthoek 50"/>
          <p:cNvSpPr/>
          <p:nvPr/>
        </p:nvSpPr>
        <p:spPr>
          <a:xfrm>
            <a:off x="6115665" y="3096193"/>
            <a:ext cx="652743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576,47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52" name="Rechthoek 51"/>
          <p:cNvSpPr/>
          <p:nvPr/>
        </p:nvSpPr>
        <p:spPr>
          <a:xfrm>
            <a:off x="10012501" y="1907540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3" name="Rechte verbindingslijn 52"/>
          <p:cNvCxnSpPr/>
          <p:nvPr/>
        </p:nvCxnSpPr>
        <p:spPr>
          <a:xfrm flipV="1">
            <a:off x="6762750" y="1818324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Ovaal 53"/>
          <p:cNvSpPr/>
          <p:nvPr/>
        </p:nvSpPr>
        <p:spPr>
          <a:xfrm>
            <a:off x="8280648" y="318442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8287790" y="3244231"/>
            <a:ext cx="0" cy="39132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395494" y="3248978"/>
            <a:ext cx="0" cy="54006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hthoek 54"/>
          <p:cNvSpPr/>
          <p:nvPr/>
        </p:nvSpPr>
        <p:spPr>
          <a:xfrm>
            <a:off x="6127078" y="3756839"/>
            <a:ext cx="641330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411,76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56" name="Ovaal 55"/>
          <p:cNvSpPr/>
          <p:nvPr/>
        </p:nvSpPr>
        <p:spPr>
          <a:xfrm>
            <a:off x="8280648" y="373724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6816080" y="3789041"/>
            <a:ext cx="1418283" cy="190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79491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1" grpId="0" animBg="1"/>
      <p:bldP spid="55" grpId="0" animBg="1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 1"/>
          <p:cNvSpPr/>
          <p:nvPr/>
        </p:nvSpPr>
        <p:spPr>
          <a:xfrm>
            <a:off x="8340451" y="3238501"/>
            <a:ext cx="387624" cy="568325"/>
          </a:xfrm>
          <a:custGeom>
            <a:avLst/>
            <a:gdLst>
              <a:gd name="connsiteX0" fmla="*/ 0 w 704850"/>
              <a:gd name="connsiteY0" fmla="*/ 0 h 1063625"/>
              <a:gd name="connsiteX1" fmla="*/ 9525 w 704850"/>
              <a:gd name="connsiteY1" fmla="*/ 1063625 h 1063625"/>
              <a:gd name="connsiteX2" fmla="*/ 704850 w 704850"/>
              <a:gd name="connsiteY2" fmla="*/ 711200 h 1063625"/>
              <a:gd name="connsiteX3" fmla="*/ 0 w 704850"/>
              <a:gd name="connsiteY3" fmla="*/ 0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063625">
                <a:moveTo>
                  <a:pt x="0" y="0"/>
                </a:moveTo>
                <a:lnTo>
                  <a:pt x="9525" y="1063625"/>
                </a:lnTo>
                <a:lnTo>
                  <a:pt x="704850" y="7112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welvaartsverlies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2" name="Tijdelijke aanduiding voor inhoud 3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baseline="30000" dirty="0"/>
              <a:t>5</a:t>
            </a:r>
            <a:r>
              <a:rPr lang="nl-NL" sz="1600" dirty="0"/>
              <a:t>/</a:t>
            </a:r>
            <a:r>
              <a:rPr lang="nl-NL" sz="1600" baseline="-25000" dirty="0"/>
              <a:t>14</a:t>
            </a:r>
            <a:r>
              <a:rPr lang="nl-NL" sz="1600" dirty="0"/>
              <a:t>P – 100 </a:t>
            </a:r>
            <a:r>
              <a:rPr lang="nl-NL" sz="16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nl-NL" sz="2000" dirty="0"/>
              <a:t>Opp. = ½ ×</a:t>
            </a:r>
            <a:r>
              <a:rPr lang="nl-NL" sz="2000" dirty="0" smtClean="0"/>
              <a:t> </a:t>
            </a:r>
            <a:r>
              <a:rPr lang="nl-NL" sz="2000" dirty="0"/>
              <a:t>Basis </a:t>
            </a:r>
            <a:r>
              <a:rPr lang="nl-NL" sz="2000" dirty="0" smtClean="0"/>
              <a:t>× </a:t>
            </a:r>
            <a:r>
              <a:rPr lang="nl-NL" sz="2000" dirty="0"/>
              <a:t>Hoogte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2000" dirty="0" smtClean="0"/>
              <a:t>Basis </a:t>
            </a:r>
            <a:r>
              <a:rPr lang="nl-NL" sz="2000" dirty="0"/>
              <a:t>= heffing = </a:t>
            </a:r>
            <a:r>
              <a:rPr lang="nl-NL" sz="2000" dirty="0">
                <a:sym typeface="Wingdings" pitchFamily="2" charset="2"/>
              </a:rPr>
              <a:t>164,71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2000" dirty="0"/>
              <a:t>Hoogte = 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600" dirty="0"/>
              <a:t>die kunnen we uitrekenen met de evenwichtshoeveelheden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2000" dirty="0"/>
              <a:t>Hoogte = 27(.448)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½ ×</a:t>
            </a:r>
            <a:r>
              <a:rPr lang="nl-NL" sz="2000" dirty="0" smtClean="0"/>
              <a:t> </a:t>
            </a:r>
            <a:r>
              <a:rPr lang="nl-NL" sz="2000" dirty="0"/>
              <a:t>164,71 ×</a:t>
            </a:r>
            <a:r>
              <a:rPr lang="nl-NL" sz="2000" dirty="0" smtClean="0"/>
              <a:t> </a:t>
            </a:r>
            <a:r>
              <a:rPr lang="nl-NL" sz="2000" dirty="0"/>
              <a:t>27.448 = 2,26 mln.</a:t>
            </a:r>
          </a:p>
          <a:p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5931462" y="19611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212797" y="436487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212797" y="364479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12797" y="293956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12797" y="224829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084557" y="154703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7283168" y="524954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7940392" y="524954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8660472" y="524954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9380552" y="524954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097204" y="524954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6800850" y="2780930"/>
            <a:ext cx="3570278" cy="17529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6779113" y="3607213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8648292" y="3552173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1" name="Rechte verbindingslijn 40"/>
          <p:cNvCxnSpPr/>
          <p:nvPr/>
        </p:nvCxnSpPr>
        <p:spPr>
          <a:xfrm>
            <a:off x="8359776" y="3611561"/>
            <a:ext cx="307567" cy="46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Rechthoek 52"/>
          <p:cNvSpPr/>
          <p:nvPr/>
        </p:nvSpPr>
        <p:spPr>
          <a:xfrm>
            <a:off x="8544272" y="5229200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133,33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54" name="Rechthoek 53"/>
          <p:cNvSpPr/>
          <p:nvPr/>
        </p:nvSpPr>
        <p:spPr>
          <a:xfrm>
            <a:off x="6102892" y="3462340"/>
            <a:ext cx="652743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466,67</a:t>
            </a:r>
          </a:p>
        </p:txBody>
      </p:sp>
      <p:cxnSp>
        <p:nvCxnSpPr>
          <p:cNvPr id="55" name="Rechte verbindingslijn 54"/>
          <p:cNvCxnSpPr/>
          <p:nvPr/>
        </p:nvCxnSpPr>
        <p:spPr>
          <a:xfrm>
            <a:off x="6800850" y="3238501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8340452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Rechthoek 56"/>
          <p:cNvSpPr/>
          <p:nvPr/>
        </p:nvSpPr>
        <p:spPr>
          <a:xfrm>
            <a:off x="6102892" y="3096190"/>
            <a:ext cx="652743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576,47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58" name="Rechthoek 57"/>
          <p:cNvSpPr/>
          <p:nvPr/>
        </p:nvSpPr>
        <p:spPr>
          <a:xfrm>
            <a:off x="10012501" y="1907540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9" name="Rechte verbindingslijn 58"/>
          <p:cNvCxnSpPr/>
          <p:nvPr/>
        </p:nvCxnSpPr>
        <p:spPr>
          <a:xfrm flipV="1">
            <a:off x="6762750" y="1818324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0" name="Ovaal 59"/>
          <p:cNvSpPr/>
          <p:nvPr/>
        </p:nvSpPr>
        <p:spPr>
          <a:xfrm>
            <a:off x="8280648" y="318442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1" name="Rechthoek 60"/>
          <p:cNvSpPr/>
          <p:nvPr/>
        </p:nvSpPr>
        <p:spPr>
          <a:xfrm>
            <a:off x="6114305" y="3755705"/>
            <a:ext cx="641330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411,76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Ovaal 61"/>
          <p:cNvSpPr/>
          <p:nvPr/>
        </p:nvSpPr>
        <p:spPr>
          <a:xfrm>
            <a:off x="8280648" y="373724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63" name="Rechte verbindingslijn 62"/>
          <p:cNvCxnSpPr/>
          <p:nvPr/>
        </p:nvCxnSpPr>
        <p:spPr>
          <a:xfrm>
            <a:off x="6816080" y="3789041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Rechthoek 64"/>
          <p:cNvSpPr/>
          <p:nvPr/>
        </p:nvSpPr>
        <p:spPr>
          <a:xfrm>
            <a:off x="7896200" y="5231443"/>
            <a:ext cx="652743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schemeClr val="bg1"/>
                </a:solidFill>
              </a:rPr>
              <a:t>105,89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67" name="Rechte verbindingslijn 66"/>
          <p:cNvCxnSpPr/>
          <p:nvPr/>
        </p:nvCxnSpPr>
        <p:spPr>
          <a:xfrm flipH="1">
            <a:off x="8339138" y="3266691"/>
            <a:ext cx="1313" cy="52425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6446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3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43665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ige driehoek 38"/>
          <p:cNvSpPr/>
          <p:nvPr/>
        </p:nvSpPr>
        <p:spPr>
          <a:xfrm>
            <a:off x="6784516" y="1710100"/>
            <a:ext cx="1441429" cy="1400745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Volkomen concurrentie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Een korte herhaling:</a:t>
            </a:r>
          </a:p>
          <a:p>
            <a:pPr marL="0" indent="0">
              <a:buNone/>
            </a:pPr>
            <a:endParaRPr lang="nl-NL" sz="800" dirty="0"/>
          </a:p>
          <a:p>
            <a:pPr>
              <a:buFont typeface="Wingdings" pitchFamily="2" charset="2"/>
              <a:buChar char="ü"/>
            </a:pPr>
            <a:r>
              <a:rPr lang="nl-NL" sz="2400" dirty="0"/>
              <a:t>Marktmodel: </a:t>
            </a:r>
          </a:p>
          <a:p>
            <a:pPr marL="400050" lvl="1" indent="0">
              <a:buNone/>
            </a:pPr>
            <a:r>
              <a:rPr lang="nl-NL" sz="2400" dirty="0" err="1"/>
              <a:t>Q</a:t>
            </a:r>
            <a:r>
              <a:rPr lang="nl-NL" sz="2400" baseline="-25000" dirty="0" err="1"/>
              <a:t>v</a:t>
            </a:r>
            <a:r>
              <a:rPr lang="nl-NL" sz="2400" dirty="0"/>
              <a:t> = -2P + 100</a:t>
            </a:r>
          </a:p>
          <a:p>
            <a:pPr marL="400050" lvl="1" indent="0">
              <a:buNone/>
            </a:pPr>
            <a:r>
              <a:rPr lang="nl-NL" sz="2400" dirty="0" err="1"/>
              <a:t>Q</a:t>
            </a:r>
            <a:r>
              <a:rPr lang="nl-NL" sz="2400" baseline="-25000" dirty="0" err="1"/>
              <a:t>a</a:t>
            </a:r>
            <a:r>
              <a:rPr lang="nl-NL" sz="2400" dirty="0"/>
              <a:t> </a:t>
            </a:r>
            <a:r>
              <a:rPr lang="nl-NL" sz="2400" dirty="0"/>
              <a:t>= </a:t>
            </a:r>
            <a:r>
              <a:rPr lang="nl-NL" sz="2400" dirty="0"/>
              <a:t>2P - 20</a:t>
            </a:r>
          </a:p>
          <a:p>
            <a:pPr marL="0" lvl="1" indent="0">
              <a:buNone/>
            </a:pPr>
            <a:endParaRPr lang="nl-NL" sz="1400" dirty="0"/>
          </a:p>
          <a:p>
            <a:pPr>
              <a:buFont typeface="Wingdings" pitchFamily="2" charset="2"/>
              <a:buChar char="ü"/>
            </a:pPr>
            <a:r>
              <a:rPr lang="nl-NL" sz="2400" dirty="0"/>
              <a:t>Evenwichtsprijs</a:t>
            </a:r>
          </a:p>
          <a:p>
            <a:pPr>
              <a:buFont typeface="Wingdings" pitchFamily="2" charset="2"/>
              <a:buChar char="ü"/>
            </a:pPr>
            <a:r>
              <a:rPr lang="nl-NL" sz="2400" dirty="0"/>
              <a:t>Consumentensurplus</a:t>
            </a:r>
          </a:p>
          <a:p>
            <a:pPr>
              <a:buFont typeface="Wingdings" pitchFamily="2" charset="2"/>
              <a:buChar char="ü"/>
            </a:pPr>
            <a:r>
              <a:rPr lang="nl-NL" sz="2400" dirty="0" err="1"/>
              <a:t>Producentensurplus</a:t>
            </a:r>
            <a:endParaRPr lang="nl-NL" sz="2400" dirty="0"/>
          </a:p>
        </p:txBody>
      </p:sp>
      <p:sp>
        <p:nvSpPr>
          <p:cNvPr id="5" name="Rechthoekige driehoek 4"/>
          <p:cNvSpPr/>
          <p:nvPr/>
        </p:nvSpPr>
        <p:spPr>
          <a:xfrm rot="5400000">
            <a:off x="6796895" y="3102493"/>
            <a:ext cx="1404595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331618" y="436496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331618" y="364488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331618" y="29402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6331618" y="222973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6331618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727402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944760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8591292" y="281512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evenwichtspunt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6787299" y="1710101"/>
            <a:ext cx="2872133" cy="28241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311340" y="202081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6779112" y="3121979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6884203" y="3190910"/>
            <a:ext cx="53251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6884203" y="2361074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162490" y="306508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3" name="Rechte verbindingslijn met pijl 42"/>
          <p:cNvCxnSpPr/>
          <p:nvPr/>
        </p:nvCxnSpPr>
        <p:spPr>
          <a:xfrm flipH="1">
            <a:off x="8310989" y="3035880"/>
            <a:ext cx="315328" cy="8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0634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 animBg="1"/>
      <p:bldP spid="33" grpId="0"/>
      <p:bldP spid="34" grpId="0"/>
      <p:bldP spid="34" grpId="1"/>
      <p:bldP spid="36" grpId="0"/>
      <p:bldP spid="38" grpId="0"/>
      <p:bldP spid="40" grpId="0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 als percentage op prijs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Bijvoorbeeld BTW </a:t>
            </a:r>
            <a:br>
              <a:rPr lang="nl-NL" sz="2400" dirty="0"/>
            </a:br>
            <a:r>
              <a:rPr lang="nl-NL" sz="1800" dirty="0"/>
              <a:t>(we nemen voor het gemak 20%)</a:t>
            </a:r>
            <a:r>
              <a:rPr lang="nl-NL" sz="2400" dirty="0"/>
              <a:t>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Producenten moeten dan bovenop hun prijs 20% innen en aan de overheid afdragen.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Hierdoor stijgen voor de producent de kosten én dus ook zijn leveringsbereidheid.</a:t>
            </a:r>
            <a:br>
              <a:rPr lang="nl-NL" sz="2400" dirty="0"/>
            </a:br>
            <a:endParaRPr lang="nl-NL" sz="24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331618" y="43555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331618" y="36354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331618" y="29402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6331618" y="222973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6331618" y="153780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7274024" y="52464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8007448" y="52464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727528" y="52464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9447608" y="52464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10095680" y="524649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6787299" y="1710100"/>
            <a:ext cx="2872133" cy="28336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311340" y="202081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171917" y="306508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22675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als vast bedrag </a:t>
            </a:r>
            <a:r>
              <a:rPr lang="nl-NL" dirty="0" err="1" smtClean="0"/>
              <a:t>p.prod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/>
              <a:t>Stel </a:t>
            </a:r>
            <a:r>
              <a:rPr lang="nl-NL" sz="2400" dirty="0" smtClean="0"/>
              <a:t>een </a:t>
            </a:r>
            <a:r>
              <a:rPr lang="nl-NL" sz="2400" dirty="0"/>
              <a:t>btw-tarief van 20</a:t>
            </a:r>
            <a:r>
              <a:rPr lang="nl-NL" sz="2400" dirty="0" smtClean="0"/>
              <a:t>%</a:t>
            </a:r>
            <a:endParaRPr lang="nl-NL" sz="2400" dirty="0"/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200" dirty="0"/>
              <a:t>Voorheen waren bedrijven pas bereid om vanaf </a:t>
            </a:r>
            <a:r>
              <a:rPr lang="nl-NL" sz="2200" dirty="0" smtClean="0"/>
              <a:t>€ 10 </a:t>
            </a:r>
            <a:r>
              <a:rPr lang="nl-NL" sz="2200" dirty="0"/>
              <a:t>dit product te leveren.</a:t>
            </a:r>
          </a:p>
          <a:p>
            <a:pPr marL="0" indent="0">
              <a:buNone/>
            </a:pPr>
            <a:r>
              <a:rPr lang="nl-NL" sz="2200" dirty="0"/>
              <a:t>Nu willen ze minimaal </a:t>
            </a:r>
            <a:r>
              <a:rPr lang="nl-NL" sz="2200" dirty="0" smtClean="0"/>
              <a:t>€ 12 ontvangen</a:t>
            </a:r>
            <a:br>
              <a:rPr lang="nl-NL" sz="2200" dirty="0" smtClean="0"/>
            </a:br>
            <a:r>
              <a:rPr lang="nl-NL" sz="1700" dirty="0" smtClean="0"/>
              <a:t>(</a:t>
            </a:r>
            <a:r>
              <a:rPr lang="nl-NL" sz="1700" dirty="0"/>
              <a:t>10 voor henzelf en </a:t>
            </a:r>
            <a:r>
              <a:rPr lang="nl-NL" sz="1700" dirty="0" smtClean="0"/>
              <a:t>(</a:t>
            </a:r>
            <a:r>
              <a:rPr lang="nl-NL" sz="1700" dirty="0"/>
              <a:t>20% van 10 =) 2 voor de overheid)</a:t>
            </a:r>
            <a:endParaRPr lang="nl-NL" sz="2200" dirty="0"/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Voorheen waren bedrijven bereid om 20.000 producten te leveren voor een prijs van </a:t>
            </a:r>
            <a:r>
              <a:rPr lang="nl-NL" sz="2200" dirty="0" smtClean="0"/>
              <a:t>€ 20</a:t>
            </a:r>
            <a:r>
              <a:rPr lang="nl-NL" sz="2200" dirty="0"/>
              <a:t>.</a:t>
            </a:r>
          </a:p>
          <a:p>
            <a:pPr marL="0" indent="0">
              <a:buNone/>
            </a:pPr>
            <a:r>
              <a:rPr lang="nl-NL" sz="2200" dirty="0"/>
              <a:t>Nu willen ze daar minimaal </a:t>
            </a:r>
            <a:br>
              <a:rPr lang="nl-NL" sz="2200" dirty="0"/>
            </a:br>
            <a:r>
              <a:rPr lang="nl-NL" sz="1700" dirty="0"/>
              <a:t>(20 x 1,2 =)</a:t>
            </a:r>
            <a:r>
              <a:rPr lang="nl-NL" sz="2200" dirty="0"/>
              <a:t> </a:t>
            </a:r>
            <a:r>
              <a:rPr lang="nl-NL" sz="2200" dirty="0" smtClean="0"/>
              <a:t>€ 24 </a:t>
            </a:r>
            <a:r>
              <a:rPr lang="nl-NL" sz="2200" dirty="0"/>
              <a:t>voor ontvangen.</a:t>
            </a:r>
            <a:br>
              <a:rPr lang="nl-NL" sz="2200" dirty="0"/>
            </a:br>
            <a:endParaRPr lang="nl-NL" sz="2200" dirty="0"/>
          </a:p>
          <a:p>
            <a:pPr marL="0" indent="0">
              <a:buNone/>
            </a:pPr>
            <a:r>
              <a:rPr lang="nl-NL" sz="2200" dirty="0"/>
              <a:t>Elke prijs die zij zélf willen ontvangen, wordt dus met 20% verhoogd!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329920" y="437439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329920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329920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6329920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6329920" y="15386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7274024" y="523734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8007448" y="523734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727528" y="523734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9447608" y="523734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10095680" y="523734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6784848" y="1710100"/>
            <a:ext cx="2874584" cy="282532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172200" y="3065936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6730425" y="4486929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7" name="Ovaal 36"/>
          <p:cNvSpPr/>
          <p:nvPr/>
        </p:nvSpPr>
        <p:spPr>
          <a:xfrm>
            <a:off x="7450505" y="3779761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8" name="Ovaal 37"/>
          <p:cNvSpPr/>
          <p:nvPr/>
        </p:nvSpPr>
        <p:spPr>
          <a:xfrm>
            <a:off x="8893152" y="2362529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6772275" y="1525709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6730425" y="427407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0" name="Ovaal 39"/>
          <p:cNvSpPr/>
          <p:nvPr/>
        </p:nvSpPr>
        <p:spPr>
          <a:xfrm>
            <a:off x="7450505" y="3462552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2" name="Ovaal 41"/>
          <p:cNvSpPr/>
          <p:nvPr/>
        </p:nvSpPr>
        <p:spPr>
          <a:xfrm>
            <a:off x="8877017" y="1816274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9194176" y="1306367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5" name="Rechthoekig bijschrift 44"/>
          <p:cNvSpPr/>
          <p:nvPr/>
        </p:nvSpPr>
        <p:spPr>
          <a:xfrm>
            <a:off x="8219272" y="908720"/>
            <a:ext cx="2160240" cy="455125"/>
          </a:xfrm>
          <a:prstGeom prst="wedgeRectCallout">
            <a:avLst>
              <a:gd name="adj1" fmla="val -4688"/>
              <a:gd name="adj2" fmla="val 7729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consumentenprijs</a:t>
            </a:r>
            <a:endParaRPr lang="nl-NL" dirty="0"/>
          </a:p>
        </p:txBody>
      </p:sp>
      <p:sp>
        <p:nvSpPr>
          <p:cNvPr id="46" name="Rechthoekig bijschrift 45"/>
          <p:cNvSpPr/>
          <p:nvPr/>
        </p:nvSpPr>
        <p:spPr>
          <a:xfrm>
            <a:off x="9708119" y="2111307"/>
            <a:ext cx="2148521" cy="701601"/>
          </a:xfrm>
          <a:prstGeom prst="wedgeRectCallout">
            <a:avLst>
              <a:gd name="adj1" fmla="val -38127"/>
              <a:gd name="adj2" fmla="val -7408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nl-NL" sz="1600" dirty="0" smtClean="0"/>
              <a:t>Leveringsbereidheid</a:t>
            </a:r>
            <a:br>
              <a:rPr lang="nl-NL" sz="1600" dirty="0" smtClean="0"/>
            </a:br>
            <a:r>
              <a:rPr lang="nl-NL" sz="1600" dirty="0" smtClean="0"/>
              <a:t>=</a:t>
            </a:r>
            <a:br>
              <a:rPr lang="nl-NL" sz="1600" dirty="0" smtClean="0"/>
            </a:br>
            <a:r>
              <a:rPr lang="nl-NL" sz="1600" dirty="0" smtClean="0"/>
              <a:t>producentenprijs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51990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aflezen gevolgen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1800" dirty="0"/>
              <a:t>De heffing </a:t>
            </a:r>
            <a:r>
              <a:rPr lang="nl-NL" sz="1800" dirty="0" smtClean="0"/>
              <a:t>is </a:t>
            </a:r>
            <a:r>
              <a:rPr lang="nl-NL" sz="1800" dirty="0"/>
              <a:t>20% op de prijs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O</a:t>
            </a:r>
            <a:r>
              <a:rPr lang="nl-NL" sz="2400" dirty="0"/>
              <a:t>ude evenwichtsprijs: </a:t>
            </a:r>
            <a:r>
              <a:rPr lang="nl-NL" sz="2400" dirty="0" smtClean="0"/>
              <a:t>€ 30</a:t>
            </a:r>
            <a:endParaRPr lang="nl-NL" sz="2400" dirty="0"/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/>
              <a:t>Door de heffing schuift de aanbodlijn (leveringsbereidheid) overal 20% naar boven.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Nieuwe evenwichtsprijs</a:t>
            </a:r>
            <a:r>
              <a:rPr lang="nl-NL" sz="2400" dirty="0"/>
              <a:t>: </a:t>
            </a:r>
            <a:r>
              <a:rPr lang="nl-NL" sz="2400" dirty="0"/>
              <a:t>± </a:t>
            </a:r>
            <a:r>
              <a:rPr lang="nl-NL" sz="2400" dirty="0" smtClean="0"/>
              <a:t>€ 32</a:t>
            </a:r>
            <a:endParaRPr lang="nl-NL" sz="2400" dirty="0"/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De </a:t>
            </a:r>
            <a:r>
              <a:rPr lang="nl-NL" sz="2400" u="sng" dirty="0"/>
              <a:t>consumenten</a:t>
            </a:r>
            <a:r>
              <a:rPr lang="nl-NL" sz="2400" dirty="0"/>
              <a:t> betalen dus </a:t>
            </a:r>
            <a:r>
              <a:rPr lang="nl-NL" sz="2400" dirty="0"/>
              <a:t>± </a:t>
            </a:r>
            <a:r>
              <a:rPr lang="nl-NL" sz="2400" dirty="0" smtClean="0"/>
              <a:t>€ 2 </a:t>
            </a:r>
            <a:r>
              <a:rPr lang="nl-NL" sz="2400" dirty="0"/>
              <a:t>méér dan voorheen</a:t>
            </a:r>
            <a:endParaRPr lang="nl-NL" sz="1800" dirty="0"/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De </a:t>
            </a:r>
            <a:r>
              <a:rPr lang="nl-NL" sz="2400" u="sng" dirty="0"/>
              <a:t>producenten</a:t>
            </a:r>
            <a:r>
              <a:rPr lang="nl-NL" sz="2400" dirty="0"/>
              <a:t> </a:t>
            </a:r>
            <a:r>
              <a:rPr lang="nl-NL" sz="2400" dirty="0"/>
              <a:t>houden ± </a:t>
            </a:r>
            <a:r>
              <a:rPr lang="nl-NL" sz="2400" dirty="0" smtClean="0"/>
              <a:t>€ 27 </a:t>
            </a:r>
            <a:r>
              <a:rPr lang="nl-NL" sz="2400" dirty="0"/>
              <a:t>over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/>
              <a:t>Voor de exacte getallen moeten we echter gaan rekenen!</a:t>
            </a:r>
            <a:endParaRPr lang="nl-NL" sz="9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329920" y="43652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329920" y="364517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329920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6329920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6329920" y="15386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727402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944760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6775704" y="1710100"/>
            <a:ext cx="2883728" cy="282532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779112" y="313121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6821470" y="292788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238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026871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6772276" y="333487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8633618" y="2855383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oude evenwicht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2" name="Rechte verbindingslijn met pijl 51"/>
          <p:cNvCxnSpPr>
            <a:stCxn id="51" idx="1"/>
          </p:cNvCxnSpPr>
          <p:nvPr/>
        </p:nvCxnSpPr>
        <p:spPr>
          <a:xfrm flipH="1">
            <a:off x="8318290" y="3040049"/>
            <a:ext cx="315328" cy="8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8745672" y="2582963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nieuwe evenwicht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8162294" y="3065555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7" name="Rechte verbindingslijn met pijl 56"/>
          <p:cNvCxnSpPr/>
          <p:nvPr/>
        </p:nvCxnSpPr>
        <p:spPr>
          <a:xfrm flipH="1" flipV="1">
            <a:off x="6858000" y="2940844"/>
            <a:ext cx="1142" cy="163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6840926" y="2889409"/>
            <a:ext cx="4651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prijs</a:t>
            </a:r>
            <a:endParaRPr lang="nl-NL" sz="1600" dirty="0">
              <a:solidFill>
                <a:schemeClr val="bg1"/>
              </a:solidFill>
            </a:endParaRPr>
          </a:p>
        </p:txBody>
      </p:sp>
      <p:cxnSp>
        <p:nvCxnSpPr>
          <p:cNvPr id="59" name="Rechte verbindingslijn met pijl 58"/>
          <p:cNvCxnSpPr/>
          <p:nvPr/>
        </p:nvCxnSpPr>
        <p:spPr>
          <a:xfrm flipH="1">
            <a:off x="6861812" y="3157538"/>
            <a:ext cx="951" cy="164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6829259" y="3092987"/>
            <a:ext cx="875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err="1">
                <a:solidFill>
                  <a:schemeClr val="bg1"/>
                </a:solidFill>
              </a:rPr>
              <a:t>opbr</a:t>
            </a:r>
            <a:r>
              <a:rPr lang="nl-NL" sz="1200" dirty="0">
                <a:solidFill>
                  <a:schemeClr val="bg1"/>
                </a:solidFill>
              </a:rPr>
              <a:t>. </a:t>
            </a:r>
            <a:r>
              <a:rPr lang="nl-NL" sz="1200" dirty="0" err="1">
                <a:solidFill>
                  <a:schemeClr val="bg1"/>
                </a:solidFill>
              </a:rPr>
              <a:t>prod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55" name="Rechte verbindingslijn 54"/>
          <p:cNvCxnSpPr/>
          <p:nvPr/>
        </p:nvCxnSpPr>
        <p:spPr>
          <a:xfrm flipV="1">
            <a:off x="6772275" y="1525709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Rechthoek 55"/>
          <p:cNvSpPr/>
          <p:nvPr/>
        </p:nvSpPr>
        <p:spPr>
          <a:xfrm>
            <a:off x="9139312" y="133379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1" name="Ovaal 60"/>
          <p:cNvSpPr/>
          <p:nvPr/>
        </p:nvSpPr>
        <p:spPr>
          <a:xfrm>
            <a:off x="7970243" y="2868812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4" name="Rechte verbindingslijn met pijl 53"/>
          <p:cNvCxnSpPr>
            <a:stCxn id="53" idx="1"/>
          </p:cNvCxnSpPr>
          <p:nvPr/>
        </p:nvCxnSpPr>
        <p:spPr>
          <a:xfrm flipH="1">
            <a:off x="8111341" y="2767629"/>
            <a:ext cx="634331" cy="1555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7968209" y="326811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9" name="Boog 38"/>
          <p:cNvSpPr/>
          <p:nvPr/>
        </p:nvSpPr>
        <p:spPr>
          <a:xfrm>
            <a:off x="8794233" y="1797511"/>
            <a:ext cx="441146" cy="569095"/>
          </a:xfrm>
          <a:prstGeom prst="arc">
            <a:avLst/>
          </a:prstGeom>
          <a:ln>
            <a:head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ekstvak 39"/>
          <p:cNvSpPr txBox="1"/>
          <p:nvPr/>
        </p:nvSpPr>
        <p:spPr>
          <a:xfrm>
            <a:off x="9112819" y="1737024"/>
            <a:ext cx="512493" cy="21811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normAutofit fontScale="92500" lnSpcReduction="20000"/>
          </a:bodyPr>
          <a:lstStyle/>
          <a:p>
            <a:r>
              <a:rPr lang="nl-NL" sz="1100" dirty="0" smtClean="0">
                <a:solidFill>
                  <a:srgbClr val="C00000"/>
                </a:solidFill>
              </a:rPr>
              <a:t>+20%</a:t>
            </a:r>
            <a:endParaRPr lang="nl-NL" sz="1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4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25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1" grpId="1"/>
      <p:bldP spid="53" grpId="0"/>
      <p:bldP spid="53" grpId="1"/>
      <p:bldP spid="41" grpId="0" animBg="1"/>
      <p:bldP spid="58" grpId="0"/>
      <p:bldP spid="58" grpId="1"/>
      <p:bldP spid="60" grpId="0"/>
      <p:bldP spid="60" grpId="1"/>
      <p:bldP spid="56" grpId="0"/>
      <p:bldP spid="61" grpId="0" animBg="1"/>
      <p:bldP spid="49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3"/>
          <p:cNvSpPr/>
          <p:nvPr/>
        </p:nvSpPr>
        <p:spPr>
          <a:xfrm>
            <a:off x="8024813" y="2924944"/>
            <a:ext cx="209550" cy="432793"/>
          </a:xfrm>
          <a:custGeom>
            <a:avLst/>
            <a:gdLst>
              <a:gd name="connsiteX0" fmla="*/ 4763 w 357188"/>
              <a:gd name="connsiteY0" fmla="*/ 0 h 704850"/>
              <a:gd name="connsiteX1" fmla="*/ 0 w 357188"/>
              <a:gd name="connsiteY1" fmla="*/ 704850 h 704850"/>
              <a:gd name="connsiteX2" fmla="*/ 357188 w 357188"/>
              <a:gd name="connsiteY2" fmla="*/ 347662 h 704850"/>
              <a:gd name="connsiteX3" fmla="*/ 4763 w 357188"/>
              <a:gd name="connsiteY3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8" h="704850">
                <a:moveTo>
                  <a:pt x="4763" y="0"/>
                </a:moveTo>
                <a:cubicBezTo>
                  <a:pt x="3175" y="234950"/>
                  <a:pt x="1588" y="469900"/>
                  <a:pt x="0" y="704850"/>
                </a:cubicBezTo>
                <a:lnTo>
                  <a:pt x="357188" y="347662"/>
                </a:lnTo>
                <a:lnTo>
                  <a:pt x="4763" y="0"/>
                </a:lnTo>
                <a:close/>
              </a:path>
            </a:pathLst>
          </a:custGeom>
          <a:ln w="127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6777981" y="2931790"/>
            <a:ext cx="1259556" cy="42594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4" name="Rechthoekige driehoek 63"/>
          <p:cNvSpPr/>
          <p:nvPr/>
        </p:nvSpPr>
        <p:spPr>
          <a:xfrm rot="5400000">
            <a:off x="6809371" y="3344652"/>
            <a:ext cx="1165000" cy="1189684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2" name="Rechthoekige driehoek 61"/>
          <p:cNvSpPr/>
          <p:nvPr/>
        </p:nvSpPr>
        <p:spPr>
          <a:xfrm rot="5400000">
            <a:off x="6794353" y="3101164"/>
            <a:ext cx="1406270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1" name="Rechthoekige driehoek 60"/>
          <p:cNvSpPr/>
          <p:nvPr/>
        </p:nvSpPr>
        <p:spPr>
          <a:xfrm>
            <a:off x="6777981" y="1700808"/>
            <a:ext cx="1258415" cy="1233428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5" name="Rechthoekige driehoek 54"/>
          <p:cNvSpPr/>
          <p:nvPr/>
        </p:nvSpPr>
        <p:spPr>
          <a:xfrm>
            <a:off x="6790997" y="1710100"/>
            <a:ext cx="1441429" cy="1417148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aflezen gevolgen - 2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Door de heffing:</a:t>
            </a:r>
          </a:p>
          <a:p>
            <a:r>
              <a:rPr lang="nl-NL" sz="2200" dirty="0"/>
              <a:t>het </a:t>
            </a:r>
            <a:r>
              <a:rPr lang="nl-NL" sz="2200" dirty="0" err="1"/>
              <a:t>consumentensuplus</a:t>
            </a:r>
            <a:r>
              <a:rPr lang="nl-NL" sz="2200" dirty="0"/>
              <a:t> </a:t>
            </a:r>
            <a:r>
              <a:rPr lang="nl-NL" sz="2200" dirty="0" smtClean="0"/>
              <a:t>neemt </a:t>
            </a:r>
            <a:r>
              <a:rPr lang="nl-NL" sz="2200" dirty="0"/>
              <a:t>af</a:t>
            </a:r>
          </a:p>
          <a:p>
            <a:r>
              <a:rPr lang="nl-NL" sz="2200" dirty="0"/>
              <a:t>het </a:t>
            </a:r>
            <a:r>
              <a:rPr lang="nl-NL" sz="2200" dirty="0" err="1"/>
              <a:t>producentensuplus</a:t>
            </a:r>
            <a:r>
              <a:rPr lang="nl-NL" sz="2200" dirty="0"/>
              <a:t> </a:t>
            </a:r>
            <a:r>
              <a:rPr lang="nl-NL" sz="2200" dirty="0" smtClean="0"/>
              <a:t>neemt </a:t>
            </a:r>
            <a:r>
              <a:rPr lang="nl-NL" sz="2200" dirty="0"/>
              <a:t>af</a:t>
            </a:r>
          </a:p>
          <a:p>
            <a:r>
              <a:rPr lang="nl-NL" sz="2200" dirty="0"/>
              <a:t>de overheid ontvangt belasting </a:t>
            </a: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dirty="0" smtClean="0"/>
              <a:t>(</a:t>
            </a:r>
            <a:r>
              <a:rPr lang="nl-NL" sz="2200" dirty="0"/>
              <a:t>en </a:t>
            </a:r>
            <a:r>
              <a:rPr lang="nl-NL" sz="2200" dirty="0" smtClean="0"/>
              <a:t>kan </a:t>
            </a:r>
            <a:r>
              <a:rPr lang="nl-NL" sz="2200" dirty="0"/>
              <a:t>daarmee welvaart creëren)</a:t>
            </a:r>
          </a:p>
          <a:p>
            <a:r>
              <a:rPr lang="nl-NL" sz="2200" dirty="0"/>
              <a:t>verliezen we een stukje welvaart </a:t>
            </a:r>
            <a:br>
              <a:rPr lang="nl-NL" sz="2200" dirty="0"/>
            </a:br>
            <a:r>
              <a:rPr lang="nl-NL" sz="2200" dirty="0"/>
              <a:t>(</a:t>
            </a:r>
            <a:r>
              <a:rPr lang="nl-NL" sz="2200" dirty="0" err="1"/>
              <a:t>Harberger</a:t>
            </a:r>
            <a:r>
              <a:rPr lang="nl-NL" sz="2200" dirty="0"/>
              <a:t>-driehoek)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329920" y="437439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329920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329920" y="293309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6329920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6329920" y="15386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727402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944760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6775704" y="1710100"/>
            <a:ext cx="2883728" cy="283446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779112" y="3122828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220645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172200" y="3065936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6862959" y="2212540"/>
            <a:ext cx="487634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6874180" y="3337010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851738" y="2840748"/>
            <a:ext cx="51007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endParaRPr lang="nl-NL" sz="4000" b="1" spc="50" baseline="-2500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6821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8036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6772276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V="1">
            <a:off x="6772275" y="1525709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7" name="Rechthoek 56"/>
          <p:cNvSpPr/>
          <p:nvPr/>
        </p:nvSpPr>
        <p:spPr>
          <a:xfrm>
            <a:off x="9139312" y="133379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8" name="Ovaal 57"/>
          <p:cNvSpPr/>
          <p:nvPr/>
        </p:nvSpPr>
        <p:spPr>
          <a:xfrm>
            <a:off x="7976593" y="287198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59" name="Ovaal 58"/>
          <p:cNvSpPr/>
          <p:nvPr/>
        </p:nvSpPr>
        <p:spPr>
          <a:xfrm>
            <a:off x="7977734" y="328081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53322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"/>
                            </p:stCondLst>
                            <p:childTnLst>
                              <p:par>
                                <p:cTn id="61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64" grpId="0" animBg="1"/>
      <p:bldP spid="62" grpId="0" animBg="1"/>
      <p:bldP spid="62" grpId="1" animBg="1"/>
      <p:bldP spid="61" grpId="0" animBg="1"/>
      <p:bldP spid="55" grpId="0" animBg="1"/>
      <p:bldP spid="55" grpId="1" animBg="1"/>
      <p:bldP spid="56" grpId="0"/>
      <p:bldP spid="63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 in procenten - wiskundig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Marktmodel: 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-2P + 100</a:t>
            </a:r>
          </a:p>
          <a:p>
            <a:pPr marL="40005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- 20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Door de heffing moet de aanbodlijn 20% </a:t>
            </a:r>
            <a:r>
              <a:rPr lang="nl-NL" sz="2000" b="1" dirty="0"/>
              <a:t>naar boven</a:t>
            </a:r>
            <a:r>
              <a:rPr lang="nl-NL" sz="2000" dirty="0"/>
              <a:t>.</a:t>
            </a:r>
            <a:br>
              <a:rPr lang="nl-NL" sz="2000" dirty="0"/>
            </a:br>
            <a:endParaRPr lang="nl-NL" sz="800" dirty="0"/>
          </a:p>
          <a:p>
            <a:pPr marL="0" indent="0">
              <a:buNone/>
            </a:pPr>
            <a:r>
              <a:rPr lang="nl-NL" sz="2000" dirty="0"/>
              <a:t>Elke waarde van </a:t>
            </a:r>
            <a:r>
              <a:rPr lang="nl-NL" sz="2000" b="1" dirty="0"/>
              <a:t>P</a:t>
            </a:r>
            <a:r>
              <a:rPr lang="nl-NL" sz="2000" dirty="0"/>
              <a:t> in de aanbodfunctie moet dus met 20% worden verhoogd i.v.m. de leveringsbereidheid.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Dan moeten we dus eerst weten hoeveel P nú is bij elke aangeboden hoeveelheid!</a:t>
            </a:r>
          </a:p>
          <a:p>
            <a:pPr marL="0" indent="0">
              <a:buNone/>
            </a:pPr>
            <a:endParaRPr lang="nl-NL" sz="2200" dirty="0"/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kstvak 63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338358" y="43652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338358" y="364517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6338358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6338358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6338358" y="15386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727402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4" name="Tekstvak 73"/>
          <p:cNvSpPr txBox="1"/>
          <p:nvPr/>
        </p:nvSpPr>
        <p:spPr>
          <a:xfrm>
            <a:off x="944760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5" name="Tekstvak 74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6" name="Rechte verbindingslijn 75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7" name="Rechthoek 76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8" name="Rechte verbindingslijn 77"/>
          <p:cNvCxnSpPr/>
          <p:nvPr/>
        </p:nvCxnSpPr>
        <p:spPr>
          <a:xfrm flipV="1">
            <a:off x="6775704" y="1710100"/>
            <a:ext cx="2883728" cy="281618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9" name="Rechthoek 78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0" name="Ovaal 79"/>
          <p:cNvSpPr/>
          <p:nvPr/>
        </p:nvSpPr>
        <p:spPr>
          <a:xfrm>
            <a:off x="8163056" y="3065936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84" name="Rechte verbindingslijn 83"/>
          <p:cNvCxnSpPr/>
          <p:nvPr/>
        </p:nvCxnSpPr>
        <p:spPr>
          <a:xfrm flipV="1">
            <a:off x="6772275" y="1525709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6" name="Ovaal 85"/>
          <p:cNvSpPr/>
          <p:nvPr/>
        </p:nvSpPr>
        <p:spPr>
          <a:xfrm>
            <a:off x="7973893" y="287711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88" name="Rechthoek 87"/>
          <p:cNvSpPr/>
          <p:nvPr/>
        </p:nvSpPr>
        <p:spPr>
          <a:xfrm>
            <a:off x="9139312" y="133379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8" name="Boog 37"/>
          <p:cNvSpPr/>
          <p:nvPr/>
        </p:nvSpPr>
        <p:spPr>
          <a:xfrm>
            <a:off x="8794233" y="1797511"/>
            <a:ext cx="441146" cy="569095"/>
          </a:xfrm>
          <a:prstGeom prst="arc">
            <a:avLst/>
          </a:prstGeom>
          <a:ln>
            <a:head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Tekstvak 38"/>
          <p:cNvSpPr txBox="1"/>
          <p:nvPr/>
        </p:nvSpPr>
        <p:spPr>
          <a:xfrm>
            <a:off x="9112819" y="1737024"/>
            <a:ext cx="512493" cy="21811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normAutofit fontScale="92500" lnSpcReduction="20000"/>
          </a:bodyPr>
          <a:lstStyle/>
          <a:p>
            <a:r>
              <a:rPr lang="nl-NL" sz="1100" dirty="0" smtClean="0">
                <a:solidFill>
                  <a:srgbClr val="C00000"/>
                </a:solidFill>
              </a:rPr>
              <a:t>+20%</a:t>
            </a:r>
            <a:endParaRPr lang="nl-NL" sz="11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26436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 </a:t>
            </a:r>
            <a:r>
              <a:rPr lang="nl-NL" dirty="0" smtClean="0"/>
              <a:t>in procenten - </a:t>
            </a:r>
            <a:r>
              <a:rPr lang="nl-NL" dirty="0" smtClean="0"/>
              <a:t>wiskundig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9781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1600" dirty="0"/>
              <a:t>Marktmodel: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</a:t>
            </a:r>
            <a:r>
              <a:rPr lang="nl-NL" sz="1600" dirty="0" smtClean="0"/>
              <a:t>100       en        </a:t>
            </a: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</a:t>
            </a:r>
            <a:r>
              <a:rPr lang="nl-NL" sz="1600" dirty="0"/>
              <a:t>= 2P </a:t>
            </a:r>
            <a:r>
              <a:rPr lang="nl-NL" sz="1600" dirty="0"/>
              <a:t>– 20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600" dirty="0"/>
              <a:t>Dan moeten we dus eerst weten hoeveel P nú is bij elke aangeboden hoeveelheid</a:t>
            </a:r>
            <a:r>
              <a:rPr lang="nl-NL" sz="1600" dirty="0"/>
              <a:t>! </a:t>
            </a:r>
          </a:p>
          <a:p>
            <a:pPr marL="0" indent="0">
              <a:buNone/>
            </a:pPr>
            <a:r>
              <a:rPr lang="nl-NL" sz="1500" b="1" dirty="0">
                <a:sym typeface="Wingdings" pitchFamily="2" charset="2"/>
              </a:rPr>
              <a:t> </a:t>
            </a:r>
            <a:r>
              <a:rPr lang="nl-NL" sz="1500" b="1" dirty="0" err="1"/>
              <a:t>Q</a:t>
            </a:r>
            <a:r>
              <a:rPr lang="nl-NL" sz="1500" b="1" baseline="-25000" dirty="0" err="1"/>
              <a:t>a</a:t>
            </a:r>
            <a:r>
              <a:rPr lang="nl-NL" sz="1500" b="1" dirty="0"/>
              <a:t> </a:t>
            </a:r>
            <a:r>
              <a:rPr lang="nl-NL" sz="1500" b="1" dirty="0"/>
              <a:t>en P wisselen van plek in de formule</a:t>
            </a:r>
            <a:endParaRPr lang="nl-NL" sz="1500" b="1" dirty="0"/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</a:t>
            </a:r>
            <a:r>
              <a:rPr lang="nl-NL" sz="1800" dirty="0"/>
              <a:t>= 2P – </a:t>
            </a:r>
            <a:r>
              <a:rPr lang="nl-NL" sz="1800" dirty="0"/>
              <a:t>20</a:t>
            </a:r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/>
              <a:t>-2P = -Q – 20 </a:t>
            </a:r>
          </a:p>
          <a:p>
            <a:pPr marL="0" lvl="1" indent="0">
              <a:buNone/>
            </a:pPr>
            <a:r>
              <a:rPr lang="nl-NL" sz="1800" dirty="0"/>
              <a:t>	</a:t>
            </a:r>
            <a:r>
              <a:rPr lang="nl-NL" sz="1800" dirty="0"/>
              <a:t>P = ½Q + 10</a:t>
            </a:r>
          </a:p>
          <a:p>
            <a:pPr marL="0" lvl="1" indent="0">
              <a:spcBef>
                <a:spcPts val="600"/>
              </a:spcBef>
              <a:buNone/>
            </a:pPr>
            <a:r>
              <a:rPr lang="nl-NL" sz="1500" b="1" dirty="0">
                <a:sym typeface="Wingdings" pitchFamily="2" charset="2"/>
              </a:rPr>
              <a:t> </a:t>
            </a:r>
            <a:r>
              <a:rPr lang="nl-NL" sz="1500" b="1" dirty="0">
                <a:sym typeface="Wingdings" pitchFamily="2" charset="2"/>
              </a:rPr>
              <a:t>bij </a:t>
            </a:r>
            <a:r>
              <a:rPr lang="nl-NL" sz="1500" b="1" dirty="0"/>
              <a:t>elke P komt nu 20% erbij (naar boven schuiven i.v.m. de leveringsbereidheid)</a:t>
            </a:r>
            <a:endParaRPr lang="nl-NL" sz="1500" dirty="0"/>
          </a:p>
          <a:p>
            <a:pPr marL="0" lvl="1" indent="0">
              <a:buNone/>
            </a:pPr>
            <a:r>
              <a:rPr lang="nl-NL" sz="1800" dirty="0"/>
              <a:t>	P = </a:t>
            </a:r>
            <a:r>
              <a:rPr lang="nl-NL" sz="1800" dirty="0"/>
              <a:t>(½</a:t>
            </a:r>
            <a:r>
              <a:rPr lang="nl-NL" sz="1800" dirty="0"/>
              <a:t>Q + </a:t>
            </a:r>
            <a:r>
              <a:rPr lang="nl-NL" sz="1800" dirty="0"/>
              <a:t>10) </a:t>
            </a:r>
            <a:r>
              <a:rPr lang="nl-NL" sz="1800" dirty="0" smtClean="0">
                <a:solidFill>
                  <a:srgbClr val="C00000"/>
                </a:solidFill>
              </a:rPr>
              <a:t>× </a:t>
            </a:r>
            <a:r>
              <a:rPr lang="nl-NL" sz="1800" dirty="0">
                <a:solidFill>
                  <a:srgbClr val="C00000"/>
                </a:solidFill>
              </a:rPr>
              <a:t>1,20</a:t>
            </a:r>
          </a:p>
          <a:p>
            <a:pPr marL="0" lvl="1" indent="0">
              <a:buNone/>
            </a:pPr>
            <a:r>
              <a:rPr lang="nl-NL" sz="1800" dirty="0"/>
              <a:t>	P </a:t>
            </a:r>
            <a:r>
              <a:rPr lang="nl-NL" sz="1800" dirty="0"/>
              <a:t>= 0,6Q + 12</a:t>
            </a: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nl-NL" sz="1500" b="1" dirty="0">
                <a:sym typeface="Wingdings" pitchFamily="2" charset="2"/>
              </a:rPr>
              <a:t> </a:t>
            </a:r>
            <a:r>
              <a:rPr lang="nl-NL" sz="1500" b="1" dirty="0" err="1"/>
              <a:t>Q</a:t>
            </a:r>
            <a:r>
              <a:rPr lang="nl-NL" sz="1500" b="1" baseline="-25000" dirty="0" err="1"/>
              <a:t>a</a:t>
            </a:r>
            <a:r>
              <a:rPr lang="nl-NL" sz="1500" b="1" dirty="0"/>
              <a:t> en P wisselen </a:t>
            </a:r>
            <a:r>
              <a:rPr lang="nl-NL" sz="1500" b="1" dirty="0"/>
              <a:t>weer van </a:t>
            </a:r>
            <a:r>
              <a:rPr lang="nl-NL" sz="1500" b="1" dirty="0"/>
              <a:t>plek </a:t>
            </a:r>
            <a:r>
              <a:rPr lang="nl-NL" sz="1500" b="1" dirty="0"/>
              <a:t>om er weer een aanbodfunctie van te maken</a:t>
            </a:r>
            <a:endParaRPr lang="nl-NL" sz="1500" b="1" dirty="0"/>
          </a:p>
          <a:p>
            <a:pPr marL="0" lvl="1" indent="0">
              <a:buNone/>
            </a:pPr>
            <a:r>
              <a:rPr lang="nl-NL" sz="1800" dirty="0"/>
              <a:t>	P = </a:t>
            </a:r>
            <a:r>
              <a:rPr lang="nl-NL" sz="1800" dirty="0"/>
              <a:t>0,6Q </a:t>
            </a:r>
            <a:r>
              <a:rPr lang="nl-NL" sz="1800" dirty="0"/>
              <a:t>+ </a:t>
            </a:r>
            <a:r>
              <a:rPr lang="nl-NL" sz="1800" dirty="0"/>
              <a:t>12</a:t>
            </a:r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/>
              <a:t>-0,6Q = -P + 12</a:t>
            </a:r>
          </a:p>
          <a:p>
            <a:pPr marL="0" lvl="1" indent="0"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err="1"/>
              <a:t>Q’</a:t>
            </a:r>
            <a:r>
              <a:rPr lang="nl-NL" sz="1800" baseline="-25000" dirty="0" err="1"/>
              <a:t>a</a:t>
            </a:r>
            <a:r>
              <a:rPr lang="nl-NL" sz="1800" dirty="0"/>
              <a:t> </a:t>
            </a:r>
            <a:r>
              <a:rPr lang="nl-NL" sz="1800" dirty="0"/>
              <a:t>= </a:t>
            </a:r>
            <a:r>
              <a:rPr lang="nl-NL" sz="1800" dirty="0"/>
              <a:t>1,67P </a:t>
            </a:r>
            <a:r>
              <a:rPr lang="nl-NL" sz="1800" dirty="0"/>
              <a:t>– </a:t>
            </a:r>
            <a:r>
              <a:rPr lang="nl-NL" sz="1800" dirty="0"/>
              <a:t>20</a:t>
            </a:r>
            <a:endParaRPr lang="nl-NL" sz="1800" dirty="0"/>
          </a:p>
          <a:p>
            <a:pPr marL="0" lvl="1" indent="0">
              <a:buNone/>
            </a:pP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endParaRPr lang="nl-NL" sz="2200" dirty="0"/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vak 62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339064" y="43652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339064" y="364517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339064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6339064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6339064" y="15295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727402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944760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4" name="Tekstvak 73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Rechthoek 75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7" name="Rechte verbindingslijn 76"/>
          <p:cNvCxnSpPr/>
          <p:nvPr/>
        </p:nvCxnSpPr>
        <p:spPr>
          <a:xfrm flipV="1">
            <a:off x="6793992" y="1710100"/>
            <a:ext cx="2865440" cy="282532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8" name="Rechthoek 77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6779112" y="31248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6821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8238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8036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6772276" y="332598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Ovaal 86"/>
          <p:cNvSpPr/>
          <p:nvPr/>
        </p:nvSpPr>
        <p:spPr>
          <a:xfrm>
            <a:off x="8181344" y="3067968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92" name="Rechte verbindingslijn 91"/>
          <p:cNvCxnSpPr/>
          <p:nvPr/>
        </p:nvCxnSpPr>
        <p:spPr>
          <a:xfrm flipV="1">
            <a:off x="6772275" y="1525709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9139312" y="133379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4" name="Ovaal 93"/>
          <p:cNvSpPr/>
          <p:nvPr/>
        </p:nvSpPr>
        <p:spPr>
          <a:xfrm>
            <a:off x="7976593" y="287198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96" name="Ovaal 95"/>
          <p:cNvSpPr/>
          <p:nvPr/>
        </p:nvSpPr>
        <p:spPr>
          <a:xfrm>
            <a:off x="7977734" y="328081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8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 </a:t>
            </a:r>
            <a:r>
              <a:rPr lang="nl-NL" dirty="0" smtClean="0"/>
              <a:t>in procenten - </a:t>
            </a:r>
            <a:r>
              <a:rPr lang="nl-NL" dirty="0" smtClean="0"/>
              <a:t>wiskundig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1600" dirty="0"/>
              <a:t>Marktmodel: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-2P + </a:t>
            </a:r>
            <a:r>
              <a:rPr lang="nl-NL" sz="1600" dirty="0" smtClean="0"/>
              <a:t>100      en      </a:t>
            </a: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</a:t>
            </a:r>
            <a:r>
              <a:rPr lang="nl-NL" sz="1600" dirty="0"/>
              <a:t>= 2P </a:t>
            </a:r>
            <a:r>
              <a:rPr lang="nl-NL" sz="1600" dirty="0"/>
              <a:t>– 20</a:t>
            </a:r>
          </a:p>
          <a:p>
            <a:pPr marL="400050" lvl="1" indent="0">
              <a:buNone/>
            </a:pPr>
            <a:r>
              <a:rPr lang="nl-NL" sz="1600" dirty="0" smtClean="0"/>
              <a:t>                                       </a:t>
            </a:r>
            <a:r>
              <a:rPr lang="nl-NL" sz="1600" dirty="0" err="1" smtClean="0"/>
              <a:t>Q’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</a:t>
            </a:r>
            <a:r>
              <a:rPr lang="nl-NL" sz="1600" dirty="0"/>
              <a:t>= </a:t>
            </a:r>
            <a:r>
              <a:rPr lang="nl-NL" sz="1600" dirty="0"/>
              <a:t>1,67P </a:t>
            </a:r>
            <a:r>
              <a:rPr lang="nl-NL" sz="1600" dirty="0"/>
              <a:t>– </a:t>
            </a:r>
            <a:r>
              <a:rPr lang="nl-NL" sz="1600" dirty="0"/>
              <a:t>20</a:t>
            </a:r>
            <a:endParaRPr lang="nl-NL" sz="1600" dirty="0"/>
          </a:p>
          <a:p>
            <a:pPr marL="0" lvl="1" indent="0">
              <a:buNone/>
            </a:pPr>
            <a:endParaRPr lang="nl-NL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sz="1900" dirty="0"/>
              <a:t>de oude evenwichtsprijs = </a:t>
            </a:r>
            <a:r>
              <a:rPr lang="nl-NL" sz="1900" dirty="0"/>
              <a:t>30</a:t>
            </a:r>
            <a:endParaRPr lang="nl-NL" sz="1900" dirty="0"/>
          </a:p>
          <a:p>
            <a:pPr marL="0" indent="0">
              <a:buNone/>
            </a:pPr>
            <a:r>
              <a:rPr lang="nl-NL" sz="1900" dirty="0"/>
              <a:t>de nieuwe evenwichtsprijs = </a:t>
            </a:r>
            <a:r>
              <a:rPr lang="nl-NL" sz="1900" dirty="0"/>
              <a:t>32,73</a:t>
            </a:r>
            <a:endParaRPr lang="nl-NL" sz="1900" dirty="0"/>
          </a:p>
          <a:p>
            <a:pPr marL="0" indent="0">
              <a:buNone/>
            </a:pPr>
            <a:endParaRPr lang="nl-NL" sz="9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900" dirty="0">
                <a:sym typeface="Wingdings" pitchFamily="2" charset="2"/>
              </a:rPr>
              <a:t>consumenten betalen </a:t>
            </a:r>
            <a:r>
              <a:rPr lang="nl-NL" sz="1900" dirty="0" smtClean="0">
                <a:sym typeface="Wingdings" pitchFamily="2" charset="2"/>
              </a:rPr>
              <a:t>32,73 </a:t>
            </a:r>
            <a:r>
              <a:rPr lang="nl-NL" sz="1900" dirty="0">
                <a:sym typeface="Wingdings" pitchFamily="2" charset="2"/>
              </a:rPr>
              <a:t>inclusief </a:t>
            </a:r>
            <a:r>
              <a:rPr lang="nl-NL" sz="1900" dirty="0">
                <a:sym typeface="Wingdings" pitchFamily="2" charset="2"/>
              </a:rPr>
              <a:t>20</a:t>
            </a:r>
            <a:r>
              <a:rPr lang="nl-NL" sz="1900" dirty="0">
                <a:sym typeface="Wingdings" pitchFamily="2" charset="2"/>
              </a:rPr>
              <a:t>% </a:t>
            </a:r>
            <a:r>
              <a:rPr lang="nl-NL" sz="1900" dirty="0">
                <a:sym typeface="Wingdings" pitchFamily="2" charset="2"/>
              </a:rPr>
              <a:t>btw:</a:t>
            </a:r>
            <a:endParaRPr lang="nl-NL" sz="1900" dirty="0">
              <a:sym typeface="Wingdings" pitchFamily="2" charset="2"/>
            </a:endParaRPr>
          </a:p>
          <a:p>
            <a:pPr marL="0" indent="0">
              <a:buNone/>
            </a:pPr>
            <a:endParaRPr lang="nl-NL" sz="900" dirty="0">
              <a:sym typeface="Wingdings" pitchFamily="2" charset="2"/>
            </a:endParaRPr>
          </a:p>
          <a:p>
            <a:pPr marL="400050" lvl="1" indent="0">
              <a:buNone/>
            </a:pPr>
            <a:r>
              <a:rPr lang="nl-NL" sz="1700" dirty="0">
                <a:sym typeface="Wingdings" pitchFamily="2" charset="2"/>
              </a:rPr>
              <a:t>32,73 </a:t>
            </a:r>
            <a:r>
              <a:rPr lang="nl-NL" sz="1700" dirty="0">
                <a:sym typeface="Wingdings" pitchFamily="2" charset="2"/>
              </a:rPr>
              <a:t>= </a:t>
            </a:r>
            <a:r>
              <a:rPr lang="nl-NL" sz="1700" dirty="0">
                <a:sym typeface="Wingdings" pitchFamily="2" charset="2"/>
              </a:rPr>
              <a:t>120</a:t>
            </a:r>
            <a:r>
              <a:rPr lang="nl-NL" sz="1700" dirty="0">
                <a:sym typeface="Wingdings" pitchFamily="2" charset="2"/>
              </a:rPr>
              <a:t>% (</a:t>
            </a:r>
            <a:r>
              <a:rPr lang="nl-NL" sz="1700" dirty="0" smtClean="0">
                <a:sym typeface="Wingdings" pitchFamily="2" charset="2"/>
              </a:rPr>
              <a:t>consumentenprijs</a:t>
            </a:r>
            <a:r>
              <a:rPr lang="nl-NL" sz="1700" dirty="0">
                <a:sym typeface="Wingdings" pitchFamily="2" charset="2"/>
              </a:rPr>
              <a:t>)</a:t>
            </a:r>
          </a:p>
          <a:p>
            <a:pPr marL="400050" lvl="1" indent="0">
              <a:buNone/>
            </a:pPr>
            <a:r>
              <a:rPr lang="nl-NL" sz="1700" baseline="30000" dirty="0">
                <a:sym typeface="Wingdings" pitchFamily="2" charset="2"/>
              </a:rPr>
              <a:t>32,73</a:t>
            </a:r>
            <a:r>
              <a:rPr lang="nl-NL" sz="1700" dirty="0">
                <a:sym typeface="Wingdings" pitchFamily="2" charset="2"/>
              </a:rPr>
              <a:t>/</a:t>
            </a:r>
            <a:r>
              <a:rPr lang="nl-NL" sz="1700" baseline="-25000" dirty="0">
                <a:sym typeface="Wingdings" pitchFamily="2" charset="2"/>
              </a:rPr>
              <a:t>120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>
                <a:sym typeface="Wingdings" pitchFamily="2" charset="2"/>
              </a:rPr>
              <a:t>= 1%</a:t>
            </a:r>
          </a:p>
          <a:p>
            <a:pPr marL="400050" lvl="1" indent="0">
              <a:buNone/>
            </a:pPr>
            <a:r>
              <a:rPr lang="nl-NL" sz="1700" baseline="30000" dirty="0">
                <a:sym typeface="Wingdings" pitchFamily="2" charset="2"/>
              </a:rPr>
              <a:t>32,73</a:t>
            </a:r>
            <a:r>
              <a:rPr lang="nl-NL" sz="1700" dirty="0">
                <a:sym typeface="Wingdings" pitchFamily="2" charset="2"/>
              </a:rPr>
              <a:t>/</a:t>
            </a:r>
            <a:r>
              <a:rPr lang="nl-NL" sz="1700" baseline="-25000" dirty="0">
                <a:sym typeface="Wingdings" pitchFamily="2" charset="2"/>
              </a:rPr>
              <a:t>120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>
                <a:sym typeface="Wingdings" pitchFamily="2" charset="2"/>
              </a:rPr>
              <a:t>x 100 = </a:t>
            </a:r>
            <a:r>
              <a:rPr lang="nl-NL" sz="1700" dirty="0">
                <a:sym typeface="Wingdings" pitchFamily="2" charset="2"/>
              </a:rPr>
              <a:t>27,27 </a:t>
            </a:r>
            <a:r>
              <a:rPr lang="nl-NL" sz="1700" dirty="0">
                <a:sym typeface="Wingdings" pitchFamily="2" charset="2"/>
              </a:rPr>
              <a:t>(</a:t>
            </a:r>
            <a:r>
              <a:rPr lang="nl-NL" sz="1700" dirty="0" smtClean="0">
                <a:sym typeface="Wingdings" pitchFamily="2" charset="2"/>
              </a:rPr>
              <a:t>producentenprijs)</a:t>
            </a:r>
            <a:endParaRPr lang="nl-NL" sz="17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700" dirty="0">
                <a:sym typeface="Wingdings" pitchFamily="2" charset="2"/>
              </a:rPr>
              <a:t>  of:  </a:t>
            </a:r>
            <a:r>
              <a:rPr lang="nl-NL" sz="1700" baseline="30000" dirty="0">
                <a:sym typeface="Wingdings" pitchFamily="2" charset="2"/>
              </a:rPr>
              <a:t>32,73</a:t>
            </a:r>
            <a:r>
              <a:rPr lang="nl-NL" sz="1700" dirty="0">
                <a:sym typeface="Wingdings" pitchFamily="2" charset="2"/>
              </a:rPr>
              <a:t>/</a:t>
            </a:r>
            <a:r>
              <a:rPr lang="nl-NL" sz="1700" baseline="-25000" dirty="0">
                <a:sym typeface="Wingdings" pitchFamily="2" charset="2"/>
              </a:rPr>
              <a:t>120</a:t>
            </a:r>
            <a:r>
              <a:rPr lang="nl-NL" sz="1700" dirty="0">
                <a:sym typeface="Wingdings" pitchFamily="2" charset="2"/>
              </a:rPr>
              <a:t> </a:t>
            </a:r>
            <a:r>
              <a:rPr lang="nl-NL" sz="1700" dirty="0">
                <a:sym typeface="Wingdings" pitchFamily="2" charset="2"/>
              </a:rPr>
              <a:t>x </a:t>
            </a:r>
            <a:r>
              <a:rPr lang="nl-NL" sz="1700" dirty="0">
                <a:sym typeface="Wingdings" pitchFamily="2" charset="2"/>
              </a:rPr>
              <a:t>20 </a:t>
            </a:r>
            <a:r>
              <a:rPr lang="nl-NL" sz="1700" dirty="0">
                <a:sym typeface="Wingdings" pitchFamily="2" charset="2"/>
              </a:rPr>
              <a:t>= </a:t>
            </a:r>
            <a:r>
              <a:rPr lang="nl-NL" sz="1700" dirty="0">
                <a:sym typeface="Wingdings" pitchFamily="2" charset="2"/>
              </a:rPr>
              <a:t>5,45 </a:t>
            </a:r>
            <a:r>
              <a:rPr lang="nl-NL" sz="1700" dirty="0">
                <a:sym typeface="Wingdings" pitchFamily="2" charset="2"/>
              </a:rPr>
              <a:t>(heffing)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1800" dirty="0" smtClean="0">
                <a:sym typeface="Wingdings" pitchFamily="2" charset="2"/>
              </a:rPr>
              <a:t>De </a:t>
            </a:r>
            <a:r>
              <a:rPr lang="nl-NL" sz="1800" dirty="0">
                <a:sym typeface="Wingdings" pitchFamily="2" charset="2"/>
              </a:rPr>
              <a:t>consumenten betalen dus </a:t>
            </a:r>
            <a:r>
              <a:rPr lang="nl-NL" sz="1800" dirty="0">
                <a:sym typeface="Wingdings" pitchFamily="2" charset="2"/>
              </a:rPr>
              <a:t>50,1% </a:t>
            </a:r>
            <a:r>
              <a:rPr lang="nl-NL" sz="1800" dirty="0">
                <a:sym typeface="Wingdings" pitchFamily="2" charset="2"/>
              </a:rPr>
              <a:t>van de totale heffing (ongeveer </a:t>
            </a:r>
            <a:r>
              <a:rPr lang="nl-NL" sz="1800" baseline="30000" dirty="0">
                <a:sym typeface="Wingdings" pitchFamily="2" charset="2"/>
              </a:rPr>
              <a:t>2,73</a:t>
            </a:r>
            <a:r>
              <a:rPr lang="nl-NL" sz="1800" dirty="0">
                <a:sym typeface="Wingdings" pitchFamily="2" charset="2"/>
              </a:rPr>
              <a:t>/</a:t>
            </a:r>
            <a:r>
              <a:rPr lang="nl-NL" sz="1800" baseline="-25000" dirty="0">
                <a:sym typeface="Wingdings" pitchFamily="2" charset="2"/>
              </a:rPr>
              <a:t>5,45</a:t>
            </a:r>
            <a:r>
              <a:rPr lang="nl-NL" sz="1800" dirty="0">
                <a:sym typeface="Wingdings" pitchFamily="2" charset="2"/>
              </a:rPr>
              <a:t>)</a:t>
            </a:r>
            <a:r>
              <a:rPr lang="nl-NL" sz="1800" dirty="0">
                <a:sym typeface="Wingdings" pitchFamily="2" charset="2"/>
              </a:rPr>
              <a:t/>
            </a:r>
            <a:br>
              <a:rPr lang="nl-NL" sz="1800" dirty="0">
                <a:sym typeface="Wingdings" pitchFamily="2" charset="2"/>
              </a:rPr>
            </a:br>
            <a:r>
              <a:rPr lang="nl-NL" sz="1800" dirty="0">
                <a:sym typeface="Wingdings" pitchFamily="2" charset="2"/>
              </a:rPr>
              <a:t>= het </a:t>
            </a:r>
            <a:r>
              <a:rPr lang="nl-NL" sz="1800" b="1" i="1" dirty="0">
                <a:sym typeface="Wingdings" pitchFamily="2" charset="2"/>
              </a:rPr>
              <a:t>afwentelingspercentage</a:t>
            </a:r>
            <a:r>
              <a:rPr lang="nl-NL" sz="1800" dirty="0" smtClean="0">
                <a:sym typeface="Wingdings" pitchFamily="2" charset="2"/>
              </a:rPr>
              <a:t>.</a:t>
            </a:r>
            <a:endParaRPr lang="nl-NL" sz="2200" dirty="0"/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vak 62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 rot="16200000">
            <a:off x="5902887" y="191357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332206" y="436487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332206" y="364479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410010" y="2968145"/>
            <a:ext cx="383438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30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6332206" y="223877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6332206" y="15470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7283168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801659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873667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9456752" y="53105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4" name="Tekstvak 73"/>
          <p:cNvSpPr txBox="1"/>
          <p:nvPr/>
        </p:nvSpPr>
        <p:spPr>
          <a:xfrm>
            <a:off x="10104824" y="53105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Rechthoek 75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7" name="Rechte verbindingslijn 76"/>
          <p:cNvCxnSpPr/>
          <p:nvPr/>
        </p:nvCxnSpPr>
        <p:spPr>
          <a:xfrm flipV="1">
            <a:off x="6781800" y="1710100"/>
            <a:ext cx="2877632" cy="2823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8" name="Rechthoek 77"/>
          <p:cNvSpPr/>
          <p:nvPr/>
        </p:nvSpPr>
        <p:spPr>
          <a:xfrm>
            <a:off x="9591192" y="163256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6812280" y="3127248"/>
            <a:ext cx="1406992" cy="396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6821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8238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8036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6772276" y="3343450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Ovaal 86"/>
          <p:cNvSpPr/>
          <p:nvPr/>
        </p:nvSpPr>
        <p:spPr>
          <a:xfrm>
            <a:off x="8162296" y="3064794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92" name="Rechte verbindingslijn 91"/>
          <p:cNvCxnSpPr/>
          <p:nvPr/>
        </p:nvCxnSpPr>
        <p:spPr>
          <a:xfrm flipV="1">
            <a:off x="6772275" y="1525709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9139312" y="133379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Q’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4" name="Ovaal 93"/>
          <p:cNvSpPr/>
          <p:nvPr/>
        </p:nvSpPr>
        <p:spPr>
          <a:xfrm>
            <a:off x="7976593" y="287198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96" name="Ovaal 95"/>
          <p:cNvSpPr/>
          <p:nvPr/>
        </p:nvSpPr>
        <p:spPr>
          <a:xfrm>
            <a:off x="7977734" y="328081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6161544" y="2660601"/>
            <a:ext cx="63190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32,73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6161544" y="3276029"/>
            <a:ext cx="631904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27,27</a:t>
            </a:r>
            <a:endParaRPr lang="nl-N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1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96" grpId="0" animBg="1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9784</TotalTime>
  <Words>888</Words>
  <Application>Microsoft Office PowerPoint</Application>
  <PresentationFormat>Breedbeeld</PresentationFormat>
  <Paragraphs>383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Wingdings</vt:lpstr>
      <vt:lpstr>Wingdings 3</vt:lpstr>
      <vt:lpstr>Economielokaal vwo</vt:lpstr>
      <vt:lpstr>Overheidsinterventie 2</vt:lpstr>
      <vt:lpstr>Volkomen concurrentie</vt:lpstr>
      <vt:lpstr>Heffing als percentage op prijs</vt:lpstr>
      <vt:lpstr>Belasting als vast bedrag p.prod.</vt:lpstr>
      <vt:lpstr>Grafisch aflezen gevolgen</vt:lpstr>
      <vt:lpstr>Grafisch aflezen gevolgen - 2</vt:lpstr>
      <vt:lpstr>Heffing in procenten - wiskundig</vt:lpstr>
      <vt:lpstr>Heffing in procenten - wiskundig</vt:lpstr>
      <vt:lpstr>Heffing in procenten - wiskundig</vt:lpstr>
      <vt:lpstr>Verwerkingsopgave</vt:lpstr>
      <vt:lpstr>Verwerkingsopgave nieuwe aanbodfunctie</vt:lpstr>
      <vt:lpstr>Verwerkingsopgave evenwichtsprijzen</vt:lpstr>
      <vt:lpstr>Verwerkingsopgave afwentelingspercentage</vt:lpstr>
      <vt:lpstr>Verwerkingsopgave welvaartsverlies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Paul Bloemers</cp:lastModifiedBy>
  <cp:revision>89</cp:revision>
  <dcterms:created xsi:type="dcterms:W3CDTF">2011-11-07T19:45:01Z</dcterms:created>
  <dcterms:modified xsi:type="dcterms:W3CDTF">2018-11-09T08:02:00Z</dcterms:modified>
</cp:coreProperties>
</file>