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6"/>
  </p:notesMasterIdLst>
  <p:handoutMasterIdLst>
    <p:handoutMasterId r:id="rId27"/>
  </p:handoutMasterIdLst>
  <p:sldIdLst>
    <p:sldId id="280" r:id="rId2"/>
    <p:sldId id="281" r:id="rId3"/>
    <p:sldId id="282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79" r:id="rId21"/>
    <p:sldId id="277" r:id="rId22"/>
    <p:sldId id="278" r:id="rId23"/>
    <p:sldId id="292" r:id="rId24"/>
    <p:sldId id="293" r:id="rId25"/>
  </p:sldIdLst>
  <p:sldSz cx="9144000" cy="6858000" type="screen4x3"/>
  <p:notesSz cx="70866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標楷體" pitchFamily="65" charset="-12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CC"/>
    <a:srgbClr val="FF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0952" autoAdjust="0"/>
  </p:normalViewPr>
  <p:slideViewPr>
    <p:cSldViewPr>
      <p:cViewPr varScale="1">
        <p:scale>
          <a:sx n="87" d="100"/>
          <a:sy n="87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28" y="-60"/>
      </p:cViewPr>
      <p:guideLst>
        <p:guide orient="horz" pos="3220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712325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EF989940-CB89-4344-AEEA-60109675236F}" type="slidenum">
              <a:rPr lang="zh-TW" altLang="en-US"/>
              <a:pPr>
                <a:defRPr/>
              </a:pPr>
              <a:t>‹nr.›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65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1943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12325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kumimoji="1"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85BE584-01B6-49FB-899F-2B067D8BB7CD}" type="slidenum">
              <a:rPr lang="zh-TW" altLang="en-US"/>
              <a:pPr>
                <a:defRPr/>
              </a:pPr>
              <a:t>‹nr.›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1122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7206141D-655E-49FE-9796-C290854DD90F}" type="slidenum">
              <a:rPr lang="zh-TW" altLang="en-US" sz="1200" smtClean="0">
                <a:ea typeface="新細明體" pitchFamily="18" charset="-120"/>
              </a:rPr>
              <a:pPr eaLnBrk="1" hangingPunct="1"/>
              <a:t>4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C870EB7-3A7B-4814-9D79-680A437614CD}" type="slidenum">
              <a:rPr lang="zh-TW" altLang="en-US" sz="1200" smtClean="0">
                <a:ea typeface="新細明體" pitchFamily="18" charset="-120"/>
              </a:rPr>
              <a:pPr eaLnBrk="1" hangingPunct="1"/>
              <a:t>15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0B64B36-CCFF-4CE0-8214-22F6F71CAF3E}" type="slidenum">
              <a:rPr lang="zh-TW" altLang="en-US" sz="1200" smtClean="0">
                <a:ea typeface="新細明體" pitchFamily="18" charset="-120"/>
              </a:rPr>
              <a:pPr eaLnBrk="1" hangingPunct="1"/>
              <a:t>16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zh-TW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F6B8B8FF-61B0-4E30-8C36-CD9D004C7635}" type="slidenum">
              <a:rPr lang="zh-TW" altLang="en-US" sz="1200" smtClean="0">
                <a:ea typeface="新細明體" pitchFamily="18" charset="-120"/>
              </a:rPr>
              <a:pPr eaLnBrk="1" hangingPunct="1"/>
              <a:t>17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C870EB7-3A7B-4814-9D79-680A437614CD}" type="slidenum">
              <a:rPr lang="zh-TW" altLang="en-US" sz="1200" smtClean="0">
                <a:ea typeface="新細明體" pitchFamily="18" charset="-120"/>
              </a:rPr>
              <a:pPr eaLnBrk="1" hangingPunct="1"/>
              <a:t>18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0B64B36-CCFF-4CE0-8214-22F6F71CAF3E}" type="slidenum">
              <a:rPr lang="zh-TW" altLang="en-US" sz="1200" smtClean="0">
                <a:ea typeface="新細明體" pitchFamily="18" charset="-120"/>
              </a:rPr>
              <a:pPr eaLnBrk="1" hangingPunct="1"/>
              <a:t>19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zh-TW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76EB528-20B3-48EA-B105-1D1ABF163965}" type="slidenum">
              <a:rPr lang="zh-TW" altLang="en-US" sz="1200" smtClean="0">
                <a:ea typeface="新細明體" pitchFamily="18" charset="-120"/>
              </a:rPr>
              <a:pPr eaLnBrk="1" hangingPunct="1"/>
              <a:t>21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TW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B24D31A-8EB9-4111-B27A-71617286E5C6}" type="slidenum">
              <a:rPr lang="zh-TW" altLang="en-US" sz="1200" smtClean="0">
                <a:ea typeface="新細明體" pitchFamily="18" charset="-120"/>
              </a:rPr>
              <a:pPr eaLnBrk="1" hangingPunct="1"/>
              <a:t>22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6D1F234F-025E-47E7-B92B-5024572E4691}" type="slidenum">
              <a:rPr lang="zh-TW" altLang="en-US" sz="1200" smtClean="0">
                <a:ea typeface="新細明體" pitchFamily="18" charset="-120"/>
              </a:rPr>
              <a:pPr eaLnBrk="1" hangingPunct="1"/>
              <a:t>6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F6B8B8FF-61B0-4E30-8C36-CD9D004C7635}" type="slidenum">
              <a:rPr lang="zh-TW" altLang="en-US" sz="1200" smtClean="0">
                <a:ea typeface="新細明體" pitchFamily="18" charset="-120"/>
              </a:rPr>
              <a:pPr eaLnBrk="1" hangingPunct="1"/>
              <a:t>8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C870EB7-3A7B-4814-9D79-680A437614CD}" type="slidenum">
              <a:rPr lang="zh-TW" altLang="en-US" sz="1200" smtClean="0">
                <a:ea typeface="新細明體" pitchFamily="18" charset="-120"/>
              </a:rPr>
              <a:pPr eaLnBrk="1" hangingPunct="1"/>
              <a:t>9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0B64B36-CCFF-4CE0-8214-22F6F71CAF3E}" type="slidenum">
              <a:rPr lang="zh-TW" altLang="en-US" sz="1200" smtClean="0">
                <a:ea typeface="新細明體" pitchFamily="18" charset="-120"/>
              </a:rPr>
              <a:pPr eaLnBrk="1" hangingPunct="1"/>
              <a:t>10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zh-TW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F6B8B8FF-61B0-4E30-8C36-CD9D004C7635}" type="slidenum">
              <a:rPr lang="zh-TW" altLang="en-US" sz="1200" smtClean="0">
                <a:ea typeface="新細明體" pitchFamily="18" charset="-120"/>
              </a:rPr>
              <a:pPr eaLnBrk="1" hangingPunct="1"/>
              <a:t>11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C870EB7-3A7B-4814-9D79-680A437614CD}" type="slidenum">
              <a:rPr lang="zh-TW" altLang="en-US" sz="1200" smtClean="0">
                <a:ea typeface="新細明體" pitchFamily="18" charset="-120"/>
              </a:rPr>
              <a:pPr eaLnBrk="1" hangingPunct="1"/>
              <a:t>12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0B64B36-CCFF-4CE0-8214-22F6F71CAF3E}" type="slidenum">
              <a:rPr lang="zh-TW" altLang="en-US" sz="1200" smtClean="0">
                <a:ea typeface="新細明體" pitchFamily="18" charset="-120"/>
              </a:rPr>
              <a:pPr eaLnBrk="1" hangingPunct="1"/>
              <a:t>13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zh-TW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F6B8B8FF-61B0-4E30-8C36-CD9D004C7635}" type="slidenum">
              <a:rPr lang="zh-TW" altLang="en-US" sz="1200" smtClean="0">
                <a:ea typeface="新細明體" pitchFamily="18" charset="-120"/>
              </a:rPr>
              <a:pPr eaLnBrk="1" hangingPunct="1"/>
              <a:t>14</a:t>
            </a:fld>
            <a:endParaRPr lang="en-US" altLang="zh-TW" sz="1200" smtClean="0">
              <a:ea typeface="新細明體" pitchFamily="18" charset="-12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 descr="LogoK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4572008"/>
            <a:ext cx="3000364" cy="2108364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114800" cy="4343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114800" cy="4343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4808-5207-43BD-A2D3-2E7F4A7AE325}" type="slidenum">
              <a:rPr lang="zh-TW" altLang="en-US"/>
              <a:pPr>
                <a:defRPr/>
              </a:pPr>
              <a:t>‹nr.›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164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39449" y="49182"/>
            <a:ext cx="6643734" cy="593736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5918" y="1571612"/>
            <a:ext cx="6772268" cy="22860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143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143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449" y="134463"/>
            <a:ext cx="6043626" cy="51276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55007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55007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85918" y="100010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98C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banner(2)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2867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25794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8472518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grpSp>
        <p:nvGrpSpPr>
          <p:cNvPr id="4" name="Groep 6"/>
          <p:cNvGrpSpPr/>
          <p:nvPr/>
        </p:nvGrpSpPr>
        <p:grpSpPr>
          <a:xfrm>
            <a:off x="0" y="924344"/>
            <a:ext cx="9144000" cy="71438"/>
            <a:chOff x="0" y="642918"/>
            <a:chExt cx="9144000" cy="71438"/>
          </a:xfrm>
        </p:grpSpPr>
        <p:sp>
          <p:nvSpPr>
            <p:cNvPr id="9" name="Trapezium 8"/>
            <p:cNvSpPr/>
            <p:nvPr/>
          </p:nvSpPr>
          <p:spPr>
            <a:xfrm>
              <a:off x="4071934" y="642918"/>
              <a:ext cx="2500330" cy="71438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8429652" y="642918"/>
              <a:ext cx="714348" cy="71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rapezium 10"/>
            <p:cNvSpPr/>
            <p:nvPr/>
          </p:nvSpPr>
          <p:spPr>
            <a:xfrm>
              <a:off x="6429388" y="642918"/>
              <a:ext cx="2071702" cy="71438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642918"/>
              <a:ext cx="357158" cy="714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Parallellogram 12"/>
            <p:cNvSpPr/>
            <p:nvPr/>
          </p:nvSpPr>
          <p:spPr>
            <a:xfrm>
              <a:off x="285720" y="642918"/>
              <a:ext cx="2071702" cy="71438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rapezium 13"/>
            <p:cNvSpPr/>
            <p:nvPr/>
          </p:nvSpPr>
          <p:spPr>
            <a:xfrm>
              <a:off x="2143108" y="642918"/>
              <a:ext cx="2000264" cy="71438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" name="Groep 14"/>
          <p:cNvGrpSpPr/>
          <p:nvPr/>
        </p:nvGrpSpPr>
        <p:grpSpPr>
          <a:xfrm>
            <a:off x="7089672" y="205784"/>
            <a:ext cx="1866793" cy="300894"/>
            <a:chOff x="7089672" y="205784"/>
            <a:chExt cx="1866793" cy="300894"/>
          </a:xfrm>
        </p:grpSpPr>
        <p:sp>
          <p:nvSpPr>
            <p:cNvPr id="16" name="Afgeronde rechthoek 15"/>
            <p:cNvSpPr/>
            <p:nvPr/>
          </p:nvSpPr>
          <p:spPr>
            <a:xfrm rot="21024463">
              <a:off x="7143768" y="214290"/>
              <a:ext cx="500066" cy="28575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Afgeronde rechthoek 16"/>
            <p:cNvSpPr/>
            <p:nvPr/>
          </p:nvSpPr>
          <p:spPr>
            <a:xfrm rot="20329155">
              <a:off x="7562324" y="205784"/>
              <a:ext cx="500066" cy="28575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Afgeronde rechthoek 17"/>
            <p:cNvSpPr/>
            <p:nvPr/>
          </p:nvSpPr>
          <p:spPr>
            <a:xfrm rot="576698">
              <a:off x="8001024" y="214290"/>
              <a:ext cx="500066" cy="28575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Afgeronde rechthoek 18"/>
            <p:cNvSpPr/>
            <p:nvPr/>
          </p:nvSpPr>
          <p:spPr>
            <a:xfrm rot="20773746">
              <a:off x="8429652" y="214290"/>
              <a:ext cx="500066" cy="285752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7089672" y="214290"/>
              <a:ext cx="186679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00" b="1" dirty="0" err="1" smtClean="0">
                  <a:solidFill>
                    <a:schemeClr val="bg1"/>
                  </a:solidFill>
                </a:rPr>
                <a:t>www.economielokaal.nl</a:t>
              </a:r>
              <a:endParaRPr lang="nl-NL" sz="13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Rechte verbindingslijn 20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8A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lSnUiqjcpE4?version=3&amp;hl=nl_N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automarkt experiment</a:t>
            </a:r>
          </a:p>
          <a:p>
            <a:r>
              <a:rPr lang="nl-NL" dirty="0" smtClean="0"/>
              <a:t>lemon of </a:t>
            </a:r>
            <a:r>
              <a:rPr lang="nl-NL" dirty="0" err="1" smtClean="0"/>
              <a:t>plum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Asymmentrische informatie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59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ronde 1</a:t>
            </a:r>
            <a:endParaRPr lang="nl-NL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altLang="zh-TW" sz="2400" dirty="0" smtClean="0"/>
              <a:t>De tijd zit erop</a:t>
            </a:r>
          </a:p>
          <a:p>
            <a:pPr>
              <a:spcAft>
                <a:spcPts val="1200"/>
              </a:spcAft>
            </a:pPr>
            <a:r>
              <a:rPr lang="nl-NL" altLang="zh-TW" sz="2400" dirty="0" smtClean="0"/>
              <a:t>Kopers en verkopers kunnen hun winst berekenen</a:t>
            </a:r>
            <a:br>
              <a:rPr lang="nl-NL" altLang="zh-TW" sz="2400" dirty="0" smtClean="0"/>
            </a:br>
            <a:r>
              <a:rPr lang="nl-NL" altLang="zh-TW" sz="2400" dirty="0" smtClean="0"/>
              <a:t>en</a:t>
            </a:r>
            <a:br>
              <a:rPr lang="nl-NL" altLang="zh-TW" sz="2400" dirty="0" smtClean="0"/>
            </a:br>
            <a:r>
              <a:rPr lang="nl-NL" altLang="zh-TW" sz="2400" dirty="0" smtClean="0"/>
              <a:t>het evaluatieformulier invullen.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004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dirty="0" smtClean="0"/>
              <a:t>Spelregels – ronde 2</a:t>
            </a:r>
            <a:endParaRPr lang="nl-NL" altLang="zh-TW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Verkopers krijgen van de docent een briefje waarop de kwaliteit van hun auto staat (aandeel </a:t>
            </a:r>
            <a:r>
              <a:rPr lang="nl-NL" altLang="zh-TW" sz="2400" dirty="0" err="1" smtClean="0"/>
              <a:t>lemon’s</a:t>
            </a:r>
            <a:r>
              <a:rPr lang="nl-NL" altLang="zh-TW" sz="2400" dirty="0" smtClean="0"/>
              <a:t> onbekend)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hebt dadelijk twee minuten bedenktijd om je aankoop- of verkoopprijs te bepalen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De eigenaren van een tweedehandsauto noteren nu de verkoopprijs voor zichzelf</a:t>
            </a:r>
          </a:p>
        </p:txBody>
      </p:sp>
      <p:pic>
        <p:nvPicPr>
          <p:cNvPr id="6" name="Picture 4" descr="TN0062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08" y="4365104"/>
            <a:ext cx="340201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044928" y="5919663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>
                <a:latin typeface="Arial" pitchFamily="34" charset="0"/>
                <a:cs typeface="Arial" pitchFamily="34" charset="0"/>
              </a:rPr>
              <a:t>Plum</a:t>
            </a:r>
            <a:r>
              <a:rPr lang="nl-NL" b="1" dirty="0" smtClean="0">
                <a:latin typeface="Arial" pitchFamily="34" charset="0"/>
                <a:cs typeface="Arial" pitchFamily="34" charset="0"/>
              </a:rPr>
              <a:t> or Lemon ?</a:t>
            </a:r>
            <a:endParaRPr lang="nl-NL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6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smtClean="0"/>
              <a:t>3 minuten handelen</a:t>
            </a:r>
            <a:endParaRPr lang="nl-NL" altLang="zh-TW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Nu heb je 3 minuten om te handelen. 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>
                <a:solidFill>
                  <a:srgbClr val="FF0000"/>
                </a:solidFill>
              </a:rPr>
              <a:t>Verkopers </a:t>
            </a:r>
            <a:r>
              <a:rPr lang="nl-NL" altLang="zh-TW" sz="2400" dirty="0" smtClean="0"/>
              <a:t>kunnen hun prijzen bekend maken door een papier met de prijs duidelijk zichtbaar voor zich te houden.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>
                <a:solidFill>
                  <a:srgbClr val="6600FF"/>
                </a:solidFill>
              </a:rPr>
              <a:t>Kopers </a:t>
            </a:r>
            <a:r>
              <a:rPr lang="nl-NL" altLang="zh-TW" sz="2400" dirty="0" smtClean="0"/>
              <a:t>benaderen de verkopers en besluiten welke auto’s ze willen kopen. Het is toegestaan meerdere auto’s te kopen of helemaal geen.</a:t>
            </a:r>
          </a:p>
          <a:p>
            <a:pPr eaLnBrk="1" hangingPunct="1">
              <a:spcAft>
                <a:spcPts val="1200"/>
              </a:spcAft>
            </a:pPr>
            <a:endParaRPr lang="nl-NL" altLang="zh-TW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46531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69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ronde 2</a:t>
            </a:r>
            <a:endParaRPr lang="nl-NL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altLang="zh-TW" sz="2400" dirty="0" smtClean="0"/>
              <a:t>De tijd zit erop</a:t>
            </a:r>
          </a:p>
          <a:p>
            <a:pPr>
              <a:spcAft>
                <a:spcPts val="1200"/>
              </a:spcAft>
            </a:pPr>
            <a:r>
              <a:rPr lang="nl-NL" altLang="zh-TW" sz="2400" dirty="0" smtClean="0"/>
              <a:t>Verkopers kunnen nu vertellen / laten zien wat de kwaliteit van hun auto was.</a:t>
            </a:r>
          </a:p>
          <a:p>
            <a:pPr>
              <a:spcAft>
                <a:spcPts val="1200"/>
              </a:spcAft>
            </a:pPr>
            <a:r>
              <a:rPr lang="nl-NL" altLang="zh-TW" sz="2400" dirty="0" smtClean="0"/>
              <a:t>Kopers en verkopers kunnen nu hun winst berekenen</a:t>
            </a:r>
            <a:br>
              <a:rPr lang="nl-NL" altLang="zh-TW" sz="2400" dirty="0" smtClean="0"/>
            </a:br>
            <a:r>
              <a:rPr lang="nl-NL" altLang="zh-TW" sz="2400" dirty="0" smtClean="0"/>
              <a:t>en</a:t>
            </a:r>
            <a:br>
              <a:rPr lang="nl-NL" altLang="zh-TW" sz="2400" dirty="0" smtClean="0"/>
            </a:br>
            <a:r>
              <a:rPr lang="nl-NL" altLang="zh-TW" sz="2400" dirty="0" smtClean="0"/>
              <a:t>het evaluatieformulier invullen.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004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93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dirty="0" smtClean="0"/>
              <a:t>Spelregels – ronde 3</a:t>
            </a:r>
            <a:endParaRPr lang="nl-NL" altLang="zh-TW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Verkopers krijgen van de docent een briefje waarop de kwaliteit van hun auto staat (vorige ronde was 50% van slechte kwaliteit – deze ronde 70% slechte kwaliteit)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hebt dadelijk twee minuten bedenktijd om je aankoop- of verkoopprijs te bepalen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De eigenaren van een tweedehandsauto noteren nu de verkoopprijs voor zichzelf</a:t>
            </a:r>
          </a:p>
        </p:txBody>
      </p:sp>
      <p:pic>
        <p:nvPicPr>
          <p:cNvPr id="6" name="Picture 4" descr="TN0062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08" y="4365104"/>
            <a:ext cx="340201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044928" y="5919663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>
                <a:latin typeface="Arial" pitchFamily="34" charset="0"/>
                <a:cs typeface="Arial" pitchFamily="34" charset="0"/>
              </a:rPr>
              <a:t>Plum</a:t>
            </a:r>
            <a:r>
              <a:rPr lang="nl-NL" b="1" dirty="0" smtClean="0">
                <a:latin typeface="Arial" pitchFamily="34" charset="0"/>
                <a:cs typeface="Arial" pitchFamily="34" charset="0"/>
              </a:rPr>
              <a:t> or Lemon ?</a:t>
            </a:r>
            <a:endParaRPr lang="nl-NL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smtClean="0"/>
              <a:t>3 minuten handelen</a:t>
            </a:r>
            <a:endParaRPr lang="nl-NL" altLang="zh-TW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Nu heb je 3 minuten om te handelen. 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>
                <a:solidFill>
                  <a:srgbClr val="FF0000"/>
                </a:solidFill>
              </a:rPr>
              <a:t>Verkopers </a:t>
            </a:r>
            <a:r>
              <a:rPr lang="nl-NL" altLang="zh-TW" sz="2400" dirty="0" smtClean="0"/>
              <a:t>kunnen hun prijzen bekend maken door een papier met de prijs duidelijk zichtbaar voor zich te houden.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>
                <a:solidFill>
                  <a:srgbClr val="6600FF"/>
                </a:solidFill>
              </a:rPr>
              <a:t>Kopers </a:t>
            </a:r>
            <a:r>
              <a:rPr lang="nl-NL" altLang="zh-TW" sz="2400" dirty="0" smtClean="0"/>
              <a:t>benaderen de verkopers en besluiten welke auto’s ze willen kopen. Het is toegestaan meerdere auto’s te kopen of helemaal geen.</a:t>
            </a:r>
          </a:p>
          <a:p>
            <a:pPr eaLnBrk="1" hangingPunct="1">
              <a:spcAft>
                <a:spcPts val="1200"/>
              </a:spcAft>
            </a:pPr>
            <a:endParaRPr lang="nl-NL" altLang="zh-TW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47251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25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ronde 3</a:t>
            </a:r>
            <a:endParaRPr lang="nl-NL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altLang="zh-TW" sz="2400" dirty="0" smtClean="0"/>
              <a:t>De tijd zit erop</a:t>
            </a:r>
          </a:p>
          <a:p>
            <a:pPr>
              <a:spcAft>
                <a:spcPts val="1200"/>
              </a:spcAft>
            </a:pPr>
            <a:r>
              <a:rPr lang="nl-NL" altLang="zh-TW" sz="2400" dirty="0" smtClean="0"/>
              <a:t>Verkopers kunnen nu vertellen / laten zien wat de kwaliteit van hun auto was.</a:t>
            </a:r>
          </a:p>
          <a:p>
            <a:pPr>
              <a:spcAft>
                <a:spcPts val="1200"/>
              </a:spcAft>
            </a:pPr>
            <a:r>
              <a:rPr lang="nl-NL" altLang="zh-TW" sz="2400" dirty="0" smtClean="0"/>
              <a:t>Kopers en verkopers kunnen nu hun winst berekenen</a:t>
            </a:r>
            <a:br>
              <a:rPr lang="nl-NL" altLang="zh-TW" sz="2400" dirty="0" smtClean="0"/>
            </a:br>
            <a:r>
              <a:rPr lang="nl-NL" altLang="zh-TW" sz="2400" dirty="0" smtClean="0"/>
              <a:t>en</a:t>
            </a:r>
            <a:br>
              <a:rPr lang="nl-NL" altLang="zh-TW" sz="2400" dirty="0" smtClean="0"/>
            </a:br>
            <a:r>
              <a:rPr lang="nl-NL" altLang="zh-TW" sz="2400" dirty="0" smtClean="0"/>
              <a:t>het evaluatieformulier invullen.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004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96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dirty="0" smtClean="0"/>
              <a:t>Spelregels – ronde 4</a:t>
            </a:r>
            <a:endParaRPr lang="nl-NL" altLang="zh-TW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hebt dadelijk twee minuten bedenktijd om je aankoop- of verkoopprijs te bepalen</a:t>
            </a:r>
          </a:p>
          <a:p>
            <a:pPr eaLnBrk="1" hangingPunct="1"/>
            <a:r>
              <a:rPr lang="nl-NL" altLang="zh-TW" sz="2400" dirty="0" smtClean="0"/>
              <a:t>De eigenaren van een tweedehandsauto noteren nu voor </a:t>
            </a:r>
            <a:r>
              <a:rPr lang="nl-NL" altLang="zh-TW" sz="2400" dirty="0" smtClean="0"/>
              <a:t>zichzelf:</a:t>
            </a:r>
            <a:endParaRPr lang="nl-NL" altLang="zh-TW" sz="2400" dirty="0" smtClean="0"/>
          </a:p>
          <a:p>
            <a:pPr lvl="1"/>
            <a:r>
              <a:rPr lang="nl-NL" altLang="zh-TW" sz="2400" dirty="0"/>
              <a:t>de </a:t>
            </a:r>
            <a:r>
              <a:rPr lang="nl-NL" altLang="zh-TW" sz="2400" dirty="0" smtClean="0"/>
              <a:t>verkoopprijs</a:t>
            </a:r>
          </a:p>
          <a:p>
            <a:pPr lvl="1"/>
            <a:r>
              <a:rPr lang="nl-NL" altLang="zh-TW" sz="2400" dirty="0" smtClean="0"/>
              <a:t>de kwaliteit van hun </a:t>
            </a:r>
            <a:r>
              <a:rPr lang="nl-NL" altLang="zh-TW" sz="2400" dirty="0" smtClean="0"/>
              <a:t>auto (</a:t>
            </a:r>
            <a:r>
              <a:rPr lang="nl-NL" altLang="zh-TW" sz="2400" dirty="0"/>
              <a:t>niet kenbaar maken!)</a:t>
            </a:r>
            <a:endParaRPr lang="nl-NL" altLang="zh-TW" sz="2400" dirty="0" smtClean="0"/>
          </a:p>
        </p:txBody>
      </p:sp>
      <p:pic>
        <p:nvPicPr>
          <p:cNvPr id="6" name="Picture 4" descr="TN0062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08" y="4365104"/>
            <a:ext cx="340201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044928" y="5919663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>
                <a:latin typeface="Arial" pitchFamily="34" charset="0"/>
                <a:cs typeface="Arial" pitchFamily="34" charset="0"/>
              </a:rPr>
              <a:t>Plum</a:t>
            </a:r>
            <a:r>
              <a:rPr lang="nl-NL" b="1" dirty="0" smtClean="0">
                <a:latin typeface="Arial" pitchFamily="34" charset="0"/>
                <a:cs typeface="Arial" pitchFamily="34" charset="0"/>
              </a:rPr>
              <a:t> or Lemon ?</a:t>
            </a:r>
            <a:endParaRPr lang="nl-NL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4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smtClean="0"/>
              <a:t>3 minuten handelen</a:t>
            </a:r>
            <a:endParaRPr lang="nl-NL" altLang="zh-TW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Nu heb je 3 minuten om te handelen. 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>
                <a:solidFill>
                  <a:srgbClr val="FF0000"/>
                </a:solidFill>
              </a:rPr>
              <a:t>Verkopers </a:t>
            </a:r>
            <a:r>
              <a:rPr lang="nl-NL" altLang="zh-TW" sz="2400" dirty="0" smtClean="0"/>
              <a:t>kunnen hun prijzen bekend maken door een papier met de prijs duidelijk zichtbaar voor zich te houden.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>
                <a:solidFill>
                  <a:srgbClr val="6600FF"/>
                </a:solidFill>
              </a:rPr>
              <a:t>Kopers </a:t>
            </a:r>
            <a:r>
              <a:rPr lang="nl-NL" altLang="zh-TW" sz="2400" dirty="0" smtClean="0"/>
              <a:t>benaderen de verkopers en besluiten welke auto’s ze willen kopen. Het is toegestaan meerdere auto’s te kopen of helemaal geen.</a:t>
            </a:r>
          </a:p>
          <a:p>
            <a:pPr eaLnBrk="1" hangingPunct="1">
              <a:spcAft>
                <a:spcPts val="1200"/>
              </a:spcAft>
            </a:pPr>
            <a:endParaRPr lang="nl-NL" altLang="zh-TW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797152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0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ronde 4</a:t>
            </a:r>
            <a:endParaRPr lang="nl-NL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altLang="zh-TW" sz="2400" dirty="0" smtClean="0"/>
              <a:t>De tijd zit erop</a:t>
            </a:r>
          </a:p>
          <a:p>
            <a:pPr>
              <a:spcAft>
                <a:spcPts val="1200"/>
              </a:spcAft>
            </a:pPr>
            <a:r>
              <a:rPr lang="nl-NL" altLang="zh-TW" sz="2400" dirty="0" smtClean="0"/>
              <a:t>Verkopers kunnen nu vertellen / laten zien wat de kwaliteit van hun auto was.</a:t>
            </a:r>
          </a:p>
          <a:p>
            <a:pPr>
              <a:spcAft>
                <a:spcPts val="1200"/>
              </a:spcAft>
            </a:pPr>
            <a:r>
              <a:rPr lang="nl-NL" altLang="zh-TW" sz="2400" dirty="0" smtClean="0"/>
              <a:t>Kopers en verkopers kunnen nu hun winst berekenen</a:t>
            </a:r>
            <a:br>
              <a:rPr lang="nl-NL" altLang="zh-TW" sz="2400" dirty="0" smtClean="0"/>
            </a:br>
            <a:r>
              <a:rPr lang="nl-NL" altLang="zh-TW" sz="2400" dirty="0" smtClean="0"/>
              <a:t>en</a:t>
            </a:r>
            <a:br>
              <a:rPr lang="nl-NL" altLang="zh-TW" sz="2400" dirty="0" smtClean="0"/>
            </a:br>
            <a:r>
              <a:rPr lang="nl-NL" altLang="zh-TW" sz="2400" dirty="0" smtClean="0"/>
              <a:t>het evaluatieformulier invullen.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004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95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</a:t>
            </a:r>
            <a:endParaRPr lang="nl-NL" dirty="0"/>
          </a:p>
        </p:txBody>
      </p:sp>
      <p:pic>
        <p:nvPicPr>
          <p:cNvPr id="4" name="lSnUiqjcpE4?version=3&amp;hl=nl_NL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9672" y="1556792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experiment</a:t>
            </a:r>
            <a:endParaRPr lang="nl-NL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19263"/>
            <a:ext cx="5455493" cy="435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dirty="0" smtClean="0"/>
              <a:t>Discussie  (eigenaren)</a:t>
            </a:r>
            <a:endParaRPr lang="nl-NL" altLang="zh-TW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nl-NL" altLang="zh-TW" sz="2400" dirty="0" smtClean="0"/>
              <a:t>Wie heeft er met succes zijn auto kunnen verkopen?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nl-NL" altLang="zh-TW" sz="2400" dirty="0" smtClean="0"/>
              <a:t>Was je auto van goede of slechte kwaliteit?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nl-NL" altLang="zh-TW" sz="2400" dirty="0" smtClean="0"/>
              <a:t>Hoe heb jij je prijs bepaald?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nl-NL" altLang="zh-TW" sz="2400" dirty="0" smtClean="0"/>
              <a:t>Had je de neiging om kopers verkeerde informatie te geven? </a:t>
            </a:r>
          </a:p>
          <a:p>
            <a:pPr eaLnBrk="1" hangingPunct="1">
              <a:spcAft>
                <a:spcPts val="600"/>
              </a:spcAft>
            </a:pPr>
            <a:r>
              <a:rPr lang="nl-NL" altLang="zh-TW" sz="2400" dirty="0" smtClean="0"/>
              <a:t>Wie heeft zijn auto niet kunnen verkopen?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nl-NL" altLang="zh-TW" sz="2400" dirty="0" smtClean="0"/>
              <a:t>Kun je uitleggen waarom je je auto niet hebt kunnen verkopen?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5229200"/>
            <a:ext cx="2702561" cy="145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smtClean="0"/>
              <a:t>Discussie (dealers)</a:t>
            </a:r>
            <a:endParaRPr lang="nl-NL" altLang="zh-TW"/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nl-NL" altLang="zh-TW" sz="2400" dirty="0" smtClean="0"/>
              <a:t>Hoeveel opkopers hebben auto’s gekocht?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nl-NL" altLang="zh-TW" sz="2400" dirty="0" smtClean="0"/>
              <a:t>Heb je winst of verlies gemaakt op je aankoop?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nl-NL" altLang="zh-TW" sz="2400" dirty="0" smtClean="0"/>
              <a:t>Op basis waarvan heb je besloten een auto wel of niet te kopen?</a:t>
            </a:r>
          </a:p>
          <a:p>
            <a:pPr eaLnBrk="1" hangingPunct="1">
              <a:spcAft>
                <a:spcPts val="600"/>
              </a:spcAft>
            </a:pPr>
            <a:r>
              <a:rPr lang="nl-NL" altLang="zh-TW" sz="2400" dirty="0" smtClean="0"/>
              <a:t>Hoeveel opkopers hebben geen auto kunnen kopen?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nl-NL" altLang="zh-TW" sz="2400" dirty="0" smtClean="0"/>
              <a:t>Kun je uitleggen waarom je geen auto hebt gekocht?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05" y="4835294"/>
            <a:ext cx="2286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2400" dirty="0" smtClean="0"/>
              <a:t>Wat waren de kenmerkende verschillen tussen de diverse speelrondes?</a:t>
            </a:r>
          </a:p>
          <a:p>
            <a:pPr>
              <a:spcAft>
                <a:spcPts val="1200"/>
              </a:spcAft>
            </a:pPr>
            <a:r>
              <a:rPr lang="nl-NL" sz="2400" dirty="0" smtClean="0"/>
              <a:t>Hebben die verschillen invloed gehad op je gedrag en je keuzes?</a:t>
            </a:r>
          </a:p>
          <a:p>
            <a:pPr>
              <a:spcAft>
                <a:spcPts val="1200"/>
              </a:spcAft>
            </a:pPr>
            <a:r>
              <a:rPr lang="nl-NL" altLang="zh-TW" sz="2400" dirty="0"/>
              <a:t>Hoe kun je </a:t>
            </a:r>
            <a:r>
              <a:rPr lang="nl-NL" altLang="zh-TW" sz="2400" dirty="0" smtClean="0"/>
              <a:t>het probleem </a:t>
            </a:r>
            <a:r>
              <a:rPr lang="nl-NL" altLang="zh-TW" sz="2400" dirty="0"/>
              <a:t>van asymmetrische informatie oplossen in de echte wereld</a:t>
            </a:r>
            <a:r>
              <a:rPr lang="nl-NL" altLang="zh-TW" sz="2400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nl-NL" altLang="zh-TW" sz="2400" dirty="0" smtClean="0"/>
              <a:t>Op welke markten (in de echte wereld) speelt deze asymmetrische informatie nog meer?</a:t>
            </a:r>
            <a:endParaRPr lang="nl-NL" altLang="zh-TW" sz="2400" dirty="0"/>
          </a:p>
          <a:p>
            <a:pPr>
              <a:spcAft>
                <a:spcPts val="1200"/>
              </a:spcAft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9019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Mogelijke begrippen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11492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nl-NL" sz="2400" dirty="0" smtClean="0"/>
              <a:t>Aan de orde kunnen komen: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zh-TW" sz="2000" b="1" dirty="0" smtClean="0"/>
              <a:t>Asymmetrische informatie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nl-NL" altLang="zh-TW" sz="2000" dirty="0" smtClean="0"/>
              <a:t>De ene partij beschikt over meer (of betere) informatie dan de tegenpartij.</a:t>
            </a:r>
            <a:endParaRPr lang="nl-NL" altLang="zh-TW" sz="2400" dirty="0" smtClean="0"/>
          </a:p>
          <a:p>
            <a:pPr lvl="1">
              <a:buFont typeface="Wingdings" pitchFamily="2" charset="2"/>
              <a:buChar char="Ø"/>
            </a:pPr>
            <a:r>
              <a:rPr lang="nl-NL" altLang="zh-TW" sz="2000" b="1" dirty="0" smtClean="0"/>
              <a:t>Averechtse selectie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nl-NL" altLang="zh-TW" sz="2000" dirty="0" smtClean="0"/>
              <a:t>Voor goede risico’s is de premie te hoog en zij zullen zich niet (meer) verzekeren. Uiteindelijk blijven alleen de slechte risico’s over doordat telkens de premie naar boven wordt bijgesteld.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zh-TW" sz="2200" b="1" dirty="0" smtClean="0"/>
              <a:t>Moreel wangedrag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nl-NL" altLang="zh-TW" sz="2200" dirty="0" smtClean="0"/>
              <a:t>Als je verzekerd bent, ben je minder voorzichtig. Dit zorgt ervoor dat er meer schade optreedt dan voordat je verzekerd was.</a:t>
            </a:r>
          </a:p>
          <a:p>
            <a:pPr lvl="1">
              <a:buFont typeface="Wingdings" pitchFamily="2" charset="2"/>
              <a:buChar char="Ø"/>
            </a:pPr>
            <a:r>
              <a:rPr lang="nl-NL" altLang="zh-TW" sz="2200" b="1" dirty="0" err="1" smtClean="0"/>
              <a:t>Marktfalen</a:t>
            </a:r>
            <a:endParaRPr lang="nl-NL" altLang="zh-TW" sz="2200" b="1" dirty="0" smtClean="0"/>
          </a:p>
          <a:p>
            <a:pPr marL="457200" lvl="1" indent="0">
              <a:buNone/>
            </a:pPr>
            <a:r>
              <a:rPr lang="nl-NL" altLang="zh-TW" sz="2200" dirty="0" smtClean="0"/>
              <a:t>Als de markt niet in staat is een efficiënte oplossing tot stand kan brengen. Er is geen optimale allocatie van productiefactoren.</a:t>
            </a:r>
          </a:p>
        </p:txBody>
      </p:sp>
    </p:spTree>
    <p:extLst>
      <p:ext uri="{BB962C8B-B14F-4D97-AF65-F5344CB8AC3E}">
        <p14:creationId xmlns:p14="http://schemas.microsoft.com/office/powerpoint/2010/main" val="110957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Spelregels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630972"/>
          </a:xfrm>
        </p:spPr>
        <p:txBody>
          <a:bodyPr/>
          <a:lstStyle/>
          <a:p>
            <a:pPr marL="0" indent="0">
              <a:buNone/>
            </a:pPr>
            <a:r>
              <a:rPr lang="nl-NL" altLang="zh-TW" sz="2800" smtClean="0"/>
              <a:t>Formeer een tweedehands automarkt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50611" y="342900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altLang="zh-TW" sz="2800" smtClean="0"/>
              <a:t>De klas bestaat uit 2 groepen: </a:t>
            </a:r>
          </a:p>
          <a:p>
            <a:pPr marL="0" indent="0">
              <a:buFont typeface="Arial" pitchFamily="34" charset="0"/>
              <a:buNone/>
            </a:pPr>
            <a:endParaRPr lang="nl-NL"/>
          </a:p>
        </p:txBody>
      </p:sp>
      <p:pic>
        <p:nvPicPr>
          <p:cNvPr id="5" name="Picture 4" descr="TN006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824"/>
            <a:ext cx="340201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51520" y="4149080"/>
            <a:ext cx="448175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zh-TW" sz="2600" smtClean="0"/>
              <a:t>Bezitters van tweedehands auto’s</a:t>
            </a:r>
          </a:p>
          <a:p>
            <a:pPr marL="0" indent="0">
              <a:buFont typeface="Arial" pitchFamily="34" charset="0"/>
              <a:buNone/>
            </a:pPr>
            <a:endParaRPr lang="nl-NL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059123" y="4149080"/>
            <a:ext cx="3833357" cy="630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zh-TW" sz="2800" smtClean="0"/>
              <a:t>Auto opkopers (dealers)</a:t>
            </a:r>
          </a:p>
          <a:p>
            <a:pPr marL="0" indent="0">
              <a:buFont typeface="Arial" pitchFamily="34" charset="0"/>
              <a:buNone/>
            </a:pPr>
            <a:endParaRPr lang="nl-NL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69" y="4653136"/>
            <a:ext cx="2286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1115" y="5112498"/>
            <a:ext cx="2702561" cy="145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9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smtClean="0"/>
              <a:t>Instructies voor eigenaren</a:t>
            </a:r>
            <a:endParaRPr lang="nl-NL" altLang="zh-TW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hebt een tweedehands auto te koop. 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krijgt briefjes waarop de kwaliteit van je auto wordt aangegeven. De ene keer moet je dit zelf doen een andere keer heeft de docent dit al gedaan. 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Als je auto nog een goede kwaliteit bezit dan is de prijs die je minstens wilt hebben € 1200,-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Als je auto van slechte kwaliteit is dan neem je genoegen met elke euro die je krijgt. </a:t>
            </a:r>
            <a:br>
              <a:rPr lang="nl-NL" altLang="zh-TW" sz="2400" dirty="0" smtClean="0"/>
            </a:br>
            <a:r>
              <a:rPr lang="nl-NL" altLang="zh-TW" sz="2400" dirty="0" smtClean="0"/>
              <a:t>Je hecht €0,- waarde toe aan de auto.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Alleen jij (als eigenaar) kent de kwaliteit van de auto.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dirty="0" smtClean="0"/>
              <a:t>Instructies voor eigenaren</a:t>
            </a:r>
            <a:endParaRPr lang="nl-NL" altLang="zh-TW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kunt elk prijs vragen die je wilt. Als je een vraagprijs vaststelt en op papier hebt gezet, kun je de prijs niet meer wijzigen. De prijs is NIET onderhandelbaar.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Nadat je een deal hebt gesloten, laat je aan de kopende partij het papiertje zien waarop de kwaliteit van de auto vermeld staat. 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Als de prijs die je ontvangen hebt hoger is dan de waarde die je aan de auto toekende (€ 1200 voor goede kwaliteit, € 0 voor lage kwaliteit) dan heb je winst gemaakt.</a:t>
            </a:r>
          </a:p>
          <a:p>
            <a:pPr eaLnBrk="1" hangingPunct="1">
              <a:spcAft>
                <a:spcPts val="1200"/>
              </a:spcAft>
            </a:pPr>
            <a:endParaRPr lang="nl-NL" altLang="zh-TW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dirty="0" smtClean="0"/>
              <a:t>Instructies voor de kopers </a:t>
            </a:r>
            <a:endParaRPr lang="nl-NL" altLang="zh-TW" dirty="0"/>
          </a:p>
        </p:txBody>
      </p:sp>
      <p:sp>
        <p:nvSpPr>
          <p:cNvPr id="1413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wilt gebruikte auto’s kopen. </a:t>
            </a:r>
            <a:br>
              <a:rPr lang="nl-NL" altLang="zh-TW" sz="2400" dirty="0" smtClean="0"/>
            </a:br>
            <a:r>
              <a:rPr lang="nl-NL" altLang="zh-TW" sz="2400" dirty="0" smtClean="0"/>
              <a:t>Je hebt in totaal € 3.000,- te besteden.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weet dat de markt bestaat uit auto’s die goed onderhouden zijn en auto’s die slecht onderhouden zijn. 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hebt (behalve bij de eerste speelronde) geen idee wat de kwaliteit van de aangeboden auto is tijdens de transactie. Je ontdekt de kwaliteit pas nadat je de koop hebt gesloten. </a:t>
            </a:r>
            <a:br>
              <a:rPr lang="nl-NL" altLang="zh-TW" sz="2400" dirty="0" smtClean="0"/>
            </a:br>
            <a:r>
              <a:rPr lang="nl-NL" altLang="zh-TW" sz="2400" dirty="0" smtClean="0"/>
              <a:t>(Net als bij een echte tweedehands auto merk je pas na enige tijd de echte kwaliteit).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dirty="0" smtClean="0"/>
              <a:t>Instructies voor de kopers </a:t>
            </a:r>
            <a:endParaRPr lang="nl-NL" altLang="zh-TW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Een goede tweedehands auto is voor jou € 2500,- waard en een slechte auto waardeer je voor € 500,-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beslist welke auto je wilt kopen nadat je hebt gezien welke prijzen de verkopers voor hun auto’s vragen. 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Wanneer de transactietijd afgelopen is krijg je een papiertje van de aanbieder</a:t>
            </a:r>
            <a:r>
              <a:rPr lang="nl-NL" altLang="zh-TW" sz="2400" dirty="0" smtClean="0">
                <a:solidFill>
                  <a:srgbClr val="FF0000"/>
                </a:solidFill>
              </a:rPr>
              <a:t> </a:t>
            </a:r>
            <a:r>
              <a:rPr lang="nl-NL" altLang="zh-TW" sz="2400" dirty="0" smtClean="0"/>
              <a:t>waarop de kwaliteit van de auto vermeld is.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Als de prijs waarvoor je de auto hebt gekocht lager is dan de prijs waarvoor je de auto weer kunt verkopen dan maak je op deze auto winst.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dirty="0" smtClean="0"/>
              <a:t>Spelregels – ronde 1</a:t>
            </a:r>
            <a:endParaRPr lang="nl-NL" altLang="zh-TW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Je hebt dadelijk twee minuten bedenktijd om je aankoop- of verkoopprijs te bepalen. </a:t>
            </a:r>
          </a:p>
          <a:p>
            <a:pPr eaLnBrk="1" hangingPunct="1"/>
            <a:r>
              <a:rPr lang="nl-NL" altLang="zh-TW" sz="2400" dirty="0" smtClean="0"/>
              <a:t>De eigenaren van een tweedehandsauto noteren nu voor zichzelf:</a:t>
            </a:r>
          </a:p>
          <a:p>
            <a:pPr lvl="1">
              <a:buFont typeface="Wingdings" pitchFamily="2" charset="2"/>
              <a:buChar char="ü"/>
            </a:pPr>
            <a:r>
              <a:rPr lang="nl-NL" altLang="zh-TW" sz="2400" dirty="0" smtClean="0"/>
              <a:t>De verkoopprijs</a:t>
            </a:r>
          </a:p>
          <a:p>
            <a:pPr lvl="1">
              <a:buFont typeface="Wingdings" pitchFamily="2" charset="2"/>
              <a:buChar char="ü"/>
            </a:pPr>
            <a:r>
              <a:rPr lang="nl-NL" altLang="zh-TW" sz="2400" dirty="0" smtClean="0"/>
              <a:t>Of je een auto van goede of van slechte kwaliteit hebt</a:t>
            </a:r>
            <a:br>
              <a:rPr lang="nl-NL" altLang="zh-TW" sz="2400" dirty="0" smtClean="0"/>
            </a:br>
            <a:r>
              <a:rPr lang="nl-NL" altLang="zh-TW" sz="2400" dirty="0" smtClean="0"/>
              <a:t>(in deze ronde zichtbaar voor kopers) </a:t>
            </a:r>
          </a:p>
        </p:txBody>
      </p:sp>
      <p:pic>
        <p:nvPicPr>
          <p:cNvPr id="6" name="Picture 4" descr="TN0062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08" y="4725144"/>
            <a:ext cx="340201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044928" y="6279703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>
                <a:latin typeface="Arial" pitchFamily="34" charset="0"/>
                <a:cs typeface="Arial" pitchFamily="34" charset="0"/>
              </a:rPr>
              <a:t>Plum</a:t>
            </a:r>
            <a:r>
              <a:rPr lang="nl-NL" b="1" dirty="0" smtClean="0">
                <a:latin typeface="Arial" pitchFamily="34" charset="0"/>
                <a:cs typeface="Arial" pitchFamily="34" charset="0"/>
              </a:rPr>
              <a:t> or Lemon ?</a:t>
            </a:r>
            <a:endParaRPr lang="nl-N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zh-TW" smtClean="0"/>
              <a:t>3 minuten handelen</a:t>
            </a:r>
            <a:endParaRPr lang="nl-NL" altLang="zh-TW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nl-NL" altLang="zh-TW" sz="2400" dirty="0" smtClean="0"/>
              <a:t>Nu heb je 3 minuten om te handelen. 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>
                <a:solidFill>
                  <a:srgbClr val="FF0000"/>
                </a:solidFill>
              </a:rPr>
              <a:t>Verkopers </a:t>
            </a:r>
            <a:r>
              <a:rPr lang="nl-NL" altLang="zh-TW" sz="2400" dirty="0" smtClean="0"/>
              <a:t>kunnen hun prijzen bekend maken door een papier met de prijs duidelijk zichtbaar voor zich te houden.</a:t>
            </a:r>
          </a:p>
          <a:p>
            <a:pPr eaLnBrk="1" hangingPunct="1">
              <a:spcAft>
                <a:spcPts val="1200"/>
              </a:spcAft>
            </a:pPr>
            <a:r>
              <a:rPr lang="nl-NL" altLang="zh-TW" sz="2400" dirty="0" smtClean="0">
                <a:solidFill>
                  <a:srgbClr val="6600FF"/>
                </a:solidFill>
              </a:rPr>
              <a:t>Kopers </a:t>
            </a:r>
            <a:r>
              <a:rPr lang="nl-NL" altLang="zh-TW" sz="2400" dirty="0" smtClean="0"/>
              <a:t>benaderen de verkopers en besluiten welke auto’s ze willen kopen. Het is toegestaan meerdere auto’s te kopen of helemaal geen.</a:t>
            </a:r>
          </a:p>
          <a:p>
            <a:pPr eaLnBrk="1" hangingPunct="1">
              <a:spcAft>
                <a:spcPts val="1200"/>
              </a:spcAft>
            </a:pPr>
            <a:endParaRPr lang="nl-NL" altLang="zh-TW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theme/theme1.xml><?xml version="1.0" encoding="utf-8"?>
<a:theme xmlns:a="http://schemas.openxmlformats.org/drawingml/2006/main" name="economielokaa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</Template>
  <TotalTime>178</TotalTime>
  <Words>1129</Words>
  <Application>Microsoft Office PowerPoint</Application>
  <PresentationFormat>Diavoorstelling (4:3)</PresentationFormat>
  <Paragraphs>128</Paragraphs>
  <Slides>24</Slides>
  <Notes>16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economielokaal</vt:lpstr>
      <vt:lpstr>Asymmentrische informatie</vt:lpstr>
      <vt:lpstr>Intro</vt:lpstr>
      <vt:lpstr>Spelregels</vt:lpstr>
      <vt:lpstr>Instructies voor eigenaren</vt:lpstr>
      <vt:lpstr>Instructies voor eigenaren</vt:lpstr>
      <vt:lpstr>Instructies voor de kopers </vt:lpstr>
      <vt:lpstr>Instructies voor de kopers </vt:lpstr>
      <vt:lpstr>Spelregels – ronde 1</vt:lpstr>
      <vt:lpstr>3 minuten handelen</vt:lpstr>
      <vt:lpstr>Einde ronde 1</vt:lpstr>
      <vt:lpstr>Spelregels – ronde 2</vt:lpstr>
      <vt:lpstr>3 minuten handelen</vt:lpstr>
      <vt:lpstr>Einde ronde 2</vt:lpstr>
      <vt:lpstr>Spelregels – ronde 3</vt:lpstr>
      <vt:lpstr>3 minuten handelen</vt:lpstr>
      <vt:lpstr>Einde ronde 3</vt:lpstr>
      <vt:lpstr>Spelregels – ronde 4</vt:lpstr>
      <vt:lpstr>3 minuten handelen</vt:lpstr>
      <vt:lpstr>Einde ronde 4</vt:lpstr>
      <vt:lpstr>Einde experiment</vt:lpstr>
      <vt:lpstr>Discussie  (eigenaren)</vt:lpstr>
      <vt:lpstr>Discussie (dealers)</vt:lpstr>
      <vt:lpstr>Discussie</vt:lpstr>
      <vt:lpstr>Mogelijke begrippen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Fiona</dc:creator>
  <cp:lastModifiedBy>Blm</cp:lastModifiedBy>
  <cp:revision>158</cp:revision>
  <cp:lastPrinted>2001-10-08T07:48:55Z</cp:lastPrinted>
  <dcterms:created xsi:type="dcterms:W3CDTF">2001-10-24T15:18:01Z</dcterms:created>
  <dcterms:modified xsi:type="dcterms:W3CDTF">2012-02-22T10:11:20Z</dcterms:modified>
</cp:coreProperties>
</file>