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2" r:id="rId5"/>
    <p:sldId id="258" r:id="rId6"/>
    <p:sldId id="260" r:id="rId7"/>
    <p:sldId id="261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47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22" descr="LogoKC.BMP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13" y="4572000"/>
            <a:ext cx="3000375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57290" y="228599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449" y="49182"/>
            <a:ext cx="6643734" cy="593736"/>
          </a:xfrm>
        </p:spPr>
        <p:txBody>
          <a:bodyPr anchor="t"/>
          <a:lstStyle>
            <a:lvl1pPr algn="l">
              <a:defRPr sz="3000" b="1" cap="none" baseline="0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785918" y="1571612"/>
            <a:ext cx="6772268" cy="228601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285860"/>
            <a:ext cx="4038600" cy="51435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285860"/>
            <a:ext cx="4038600" cy="51435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28596" y="114298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928802"/>
            <a:ext cx="4040188" cy="457203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3438" y="114298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928802"/>
            <a:ext cx="4041775" cy="457203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449" y="134463"/>
            <a:ext cx="6043626" cy="512768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1142984"/>
            <a:ext cx="5111750" cy="55007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142984"/>
            <a:ext cx="3008313" cy="55007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85918" y="1000108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398CD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Afbeelding 21" descr="banner(2).jpg"/>
          <p:cNvPicPr>
            <a:picLocks noChangeAspect="1"/>
          </p:cNvPicPr>
          <p:nvPr/>
        </p:nvPicPr>
        <p:blipFill>
          <a:blip r:embed="rId11" cstate="print"/>
          <a:srcRect t="11687"/>
          <a:stretch>
            <a:fillRect/>
          </a:stretch>
        </p:blipFill>
        <p:spPr bwMode="auto">
          <a:xfrm>
            <a:off x="0" y="0"/>
            <a:ext cx="91440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571500" y="214313"/>
            <a:ext cx="62579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2053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214313" y="1143000"/>
            <a:ext cx="8472487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grpSp>
        <p:nvGrpSpPr>
          <p:cNvPr id="2054" name="Groep 6"/>
          <p:cNvGrpSpPr>
            <a:grpSpLocks/>
          </p:cNvGrpSpPr>
          <p:nvPr/>
        </p:nvGrpSpPr>
        <p:grpSpPr bwMode="auto">
          <a:xfrm>
            <a:off x="0" y="923925"/>
            <a:ext cx="9144000" cy="71438"/>
            <a:chOff x="0" y="642918"/>
            <a:chExt cx="9144000" cy="71438"/>
          </a:xfrm>
        </p:grpSpPr>
        <p:sp>
          <p:nvSpPr>
            <p:cNvPr id="9" name="Trapezium 8"/>
            <p:cNvSpPr/>
            <p:nvPr/>
          </p:nvSpPr>
          <p:spPr>
            <a:xfrm>
              <a:off x="4071938" y="642918"/>
              <a:ext cx="2500312" cy="71438"/>
            </a:xfrm>
            <a:prstGeom prst="trapezoid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8429625" y="642918"/>
              <a:ext cx="714375" cy="7143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1" name="Trapezium 10"/>
            <p:cNvSpPr/>
            <p:nvPr/>
          </p:nvSpPr>
          <p:spPr>
            <a:xfrm>
              <a:off x="6429375" y="642918"/>
              <a:ext cx="2071688" cy="71438"/>
            </a:xfrm>
            <a:prstGeom prst="trapezoid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0" y="642918"/>
              <a:ext cx="357188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3" name="Parallellogram 12"/>
            <p:cNvSpPr/>
            <p:nvPr/>
          </p:nvSpPr>
          <p:spPr>
            <a:xfrm>
              <a:off x="285750" y="642918"/>
              <a:ext cx="2071688" cy="71438"/>
            </a:xfrm>
            <a:prstGeom prst="parallelogram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4" name="Trapezium 13"/>
            <p:cNvSpPr/>
            <p:nvPr/>
          </p:nvSpPr>
          <p:spPr>
            <a:xfrm>
              <a:off x="2143125" y="642918"/>
              <a:ext cx="2000250" cy="71438"/>
            </a:xfrm>
            <a:prstGeom prst="trapezoid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</p:grpSp>
      <p:grpSp>
        <p:nvGrpSpPr>
          <p:cNvPr id="2055" name="Groep 14"/>
          <p:cNvGrpSpPr>
            <a:grpSpLocks/>
          </p:cNvGrpSpPr>
          <p:nvPr/>
        </p:nvGrpSpPr>
        <p:grpSpPr bwMode="auto">
          <a:xfrm>
            <a:off x="7089775" y="206375"/>
            <a:ext cx="1866900" cy="300038"/>
            <a:chOff x="7089672" y="205784"/>
            <a:chExt cx="1866793" cy="300894"/>
          </a:xfrm>
        </p:grpSpPr>
        <p:sp>
          <p:nvSpPr>
            <p:cNvPr id="16" name="Afgeronde rechthoek 15"/>
            <p:cNvSpPr/>
            <p:nvPr/>
          </p:nvSpPr>
          <p:spPr>
            <a:xfrm rot="21024463">
              <a:off x="7143644" y="213745"/>
              <a:ext cx="500034" cy="286565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dirty="0"/>
            </a:p>
          </p:txBody>
        </p:sp>
        <p:sp>
          <p:nvSpPr>
            <p:cNvPr id="17" name="Afgeronde rechthoek 16"/>
            <p:cNvSpPr/>
            <p:nvPr/>
          </p:nvSpPr>
          <p:spPr>
            <a:xfrm rot="20329155">
              <a:off x="7562720" y="205784"/>
              <a:ext cx="500034" cy="284974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8" name="Afgeronde rechthoek 17"/>
            <p:cNvSpPr/>
            <p:nvPr/>
          </p:nvSpPr>
          <p:spPr>
            <a:xfrm rot="576698">
              <a:off x="8000845" y="213745"/>
              <a:ext cx="500034" cy="286565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9" name="Afgeronde rechthoek 18"/>
            <p:cNvSpPr/>
            <p:nvPr/>
          </p:nvSpPr>
          <p:spPr>
            <a:xfrm rot="20773746">
              <a:off x="8429445" y="213745"/>
              <a:ext cx="500034" cy="286565"/>
            </a:xfrm>
            <a:prstGeom prst="round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7089672" y="213745"/>
              <a:ext cx="1866793" cy="29293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300" b="1" dirty="0" err="1">
                  <a:solidFill>
                    <a:schemeClr val="bg1"/>
                  </a:solidFill>
                  <a:latin typeface="+mn-lt"/>
                </a:rPr>
                <a:t>www.economielokaal.nl</a:t>
              </a:r>
              <a:endParaRPr lang="nl-NL" sz="1300" b="1" dirty="0">
                <a:solidFill>
                  <a:schemeClr val="bg1"/>
                </a:solidFill>
                <a:latin typeface="+mn-lt"/>
              </a:endParaRPr>
            </a:p>
          </p:txBody>
        </p:sp>
      </p:grpSp>
      <p:cxnSp>
        <p:nvCxnSpPr>
          <p:cNvPr id="21" name="Rechte verbindingslijn 20"/>
          <p:cNvCxnSpPr/>
          <p:nvPr/>
        </p:nvCxnSpPr>
        <p:spPr>
          <a:xfrm>
            <a:off x="0" y="1000125"/>
            <a:ext cx="9144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8A0000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De wet van toe- en afnemende fysieke meeropbrengsten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 produceren  - vervolg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643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Opfrissen MK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MK = extra </a:t>
            </a:r>
            <a:r>
              <a:rPr lang="en-US" sz="2400" dirty="0" err="1" smtClean="0"/>
              <a:t>kosten</a:t>
            </a:r>
            <a:r>
              <a:rPr lang="en-US" sz="2400" dirty="0" smtClean="0"/>
              <a:t> </a:t>
            </a:r>
            <a:r>
              <a:rPr lang="en-US" sz="2400" dirty="0" err="1" smtClean="0"/>
              <a:t>voor</a:t>
            </a:r>
            <a:r>
              <a:rPr lang="en-US" sz="2400" dirty="0" smtClean="0"/>
              <a:t> 1 extra product</a:t>
            </a:r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 err="1" smtClean="0"/>
              <a:t>stijging</a:t>
            </a:r>
            <a:r>
              <a:rPr lang="en-US" sz="2400" dirty="0" smtClean="0"/>
              <a:t> </a:t>
            </a:r>
            <a:r>
              <a:rPr lang="en-US" sz="2400" dirty="0" err="1" smtClean="0"/>
              <a:t>totale</a:t>
            </a:r>
            <a:r>
              <a:rPr lang="en-US" sz="2400" dirty="0" smtClean="0"/>
              <a:t> </a:t>
            </a:r>
            <a:r>
              <a:rPr lang="en-US" sz="2400" dirty="0" err="1" smtClean="0"/>
              <a:t>kosten</a:t>
            </a:r>
            <a:r>
              <a:rPr lang="en-US" sz="2400" dirty="0" smtClean="0"/>
              <a:t> </a:t>
            </a:r>
            <a:r>
              <a:rPr lang="en-US" sz="2400" dirty="0" err="1" smtClean="0"/>
              <a:t>voor</a:t>
            </a:r>
            <a:r>
              <a:rPr lang="en-US" sz="2400" dirty="0" smtClean="0"/>
              <a:t> 1 extra product)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Er</a:t>
            </a:r>
            <a:r>
              <a:rPr lang="en-US" sz="2400" dirty="0" smtClean="0"/>
              <a:t> </a:t>
            </a:r>
            <a:r>
              <a:rPr lang="en-US" sz="2400" dirty="0" err="1" smtClean="0"/>
              <a:t>zijn</a:t>
            </a:r>
            <a:r>
              <a:rPr lang="en-US" sz="2400" dirty="0" smtClean="0"/>
              <a:t> maar 2 type </a:t>
            </a:r>
            <a:r>
              <a:rPr lang="en-US" sz="2400" dirty="0" err="1" smtClean="0"/>
              <a:t>kosten</a:t>
            </a:r>
            <a:r>
              <a:rPr lang="en-US" sz="2400" dirty="0" smtClean="0"/>
              <a:t>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err="1" smtClean="0"/>
              <a:t>vaste</a:t>
            </a:r>
            <a:r>
              <a:rPr lang="en-US" sz="2000" dirty="0"/>
              <a:t> </a:t>
            </a:r>
            <a:r>
              <a:rPr lang="en-US" sz="2000" dirty="0" smtClean="0"/>
              <a:t>/ </a:t>
            </a:r>
            <a:r>
              <a:rPr lang="en-US" sz="2000" dirty="0" err="1" smtClean="0"/>
              <a:t>constante</a:t>
            </a:r>
            <a:r>
              <a:rPr lang="en-US" sz="2000" dirty="0" smtClean="0"/>
              <a:t> </a:t>
            </a:r>
            <a:r>
              <a:rPr lang="en-US" sz="2000" dirty="0" err="1" smtClean="0"/>
              <a:t>kosten</a:t>
            </a:r>
            <a:endParaRPr lang="en-US" sz="2000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err="1" smtClean="0"/>
              <a:t>variabele</a:t>
            </a:r>
            <a:r>
              <a:rPr lang="en-US" sz="2000" dirty="0" smtClean="0"/>
              <a:t> </a:t>
            </a:r>
            <a:r>
              <a:rPr lang="en-US" sz="2000" dirty="0" err="1" smtClean="0"/>
              <a:t>kosten</a:t>
            </a:r>
            <a:endParaRPr lang="en-US" sz="2000" dirty="0" smtClean="0"/>
          </a:p>
          <a:p>
            <a:pPr marL="400050" lvl="1" indent="0">
              <a:buNone/>
            </a:pPr>
            <a:endParaRPr lang="en-US" sz="2000" dirty="0" smtClean="0"/>
          </a:p>
          <a:p>
            <a:pPr marL="400050" lvl="1" indent="0">
              <a:buNone/>
            </a:pPr>
            <a:endParaRPr lang="nl-NL" sz="2000" dirty="0" smtClean="0"/>
          </a:p>
          <a:p>
            <a:pPr marL="0" indent="0">
              <a:buNone/>
            </a:pPr>
            <a:r>
              <a:rPr lang="nl-NL" sz="2800" dirty="0" smtClean="0"/>
              <a:t>Een stijging van de TK kan natuurlijk alleen veroorzaakt worden door de variabele kosten! </a:t>
            </a:r>
          </a:p>
          <a:p>
            <a:pPr marL="0" indent="0">
              <a:buNone/>
            </a:pPr>
            <a:r>
              <a:rPr lang="nl-NL" sz="2800" dirty="0" smtClean="0"/>
              <a:t>Constante kosten nemen immers niet toe als je meer gaat produceren.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979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Andere variabele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800" dirty="0" smtClean="0"/>
              <a:t>Tot nu toe gingen we steeds uit van </a:t>
            </a:r>
            <a:r>
              <a:rPr lang="nl-NL" sz="2800" b="1" dirty="0" smtClean="0"/>
              <a:t>proportioneel variabele kosten</a:t>
            </a:r>
            <a:r>
              <a:rPr lang="nl-NL" sz="2800" dirty="0" smtClean="0"/>
              <a:t>.</a:t>
            </a:r>
          </a:p>
          <a:p>
            <a:pPr marL="0" indent="0">
              <a:buNone/>
            </a:pPr>
            <a:r>
              <a:rPr lang="en-US" sz="2000" dirty="0" err="1" smtClean="0"/>
              <a:t>Waarbij</a:t>
            </a:r>
            <a:r>
              <a:rPr lang="en-US" sz="2000" dirty="0" smtClean="0"/>
              <a:t> elk product </a:t>
            </a:r>
            <a:r>
              <a:rPr lang="en-US" sz="2000" dirty="0" err="1" smtClean="0"/>
              <a:t>dezelfde</a:t>
            </a:r>
            <a:r>
              <a:rPr lang="en-US" sz="2000" dirty="0" smtClean="0"/>
              <a:t> </a:t>
            </a:r>
            <a:r>
              <a:rPr lang="en-US" sz="2000" dirty="0" err="1" smtClean="0"/>
              <a:t>hoeveelheid</a:t>
            </a:r>
            <a:r>
              <a:rPr lang="en-US" sz="2000" dirty="0" smtClean="0"/>
              <a:t> </a:t>
            </a:r>
            <a:r>
              <a:rPr lang="en-US" sz="2000" dirty="0" err="1" smtClean="0"/>
              <a:t>variabele</a:t>
            </a:r>
            <a:r>
              <a:rPr lang="en-US" sz="2000" dirty="0" smtClean="0"/>
              <a:t> </a:t>
            </a:r>
            <a:r>
              <a:rPr lang="en-US" sz="2000" dirty="0" err="1" smtClean="0"/>
              <a:t>kosten</a:t>
            </a:r>
            <a:r>
              <a:rPr lang="en-US" sz="2000" dirty="0" smtClean="0"/>
              <a:t> had, </a:t>
            </a:r>
            <a:r>
              <a:rPr lang="en-US" sz="2000" dirty="0" err="1" smtClean="0"/>
              <a:t>ongeacht</a:t>
            </a:r>
            <a:r>
              <a:rPr lang="en-US" sz="2000" dirty="0" smtClean="0"/>
              <a:t> de </a:t>
            </a:r>
            <a:r>
              <a:rPr lang="en-US" sz="2000" dirty="0" err="1" smtClean="0"/>
              <a:t>omvang</a:t>
            </a:r>
            <a:r>
              <a:rPr lang="en-US" sz="2000" dirty="0" smtClean="0"/>
              <a:t> van de </a:t>
            </a:r>
            <a:r>
              <a:rPr lang="en-US" sz="2000" dirty="0" err="1" smtClean="0"/>
              <a:t>productie</a:t>
            </a:r>
            <a:r>
              <a:rPr lang="en-US" sz="2000" dirty="0" smtClean="0"/>
              <a:t>.</a:t>
            </a:r>
            <a:endParaRPr lang="nl-NL" sz="2000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 err="1" smtClean="0"/>
              <a:t>werkelijkheid</a:t>
            </a:r>
            <a:r>
              <a:rPr lang="en-US" dirty="0" smtClean="0"/>
              <a:t> is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vaak</a:t>
            </a:r>
            <a:r>
              <a:rPr lang="en-US" dirty="0" smtClean="0"/>
              <a:t> </a:t>
            </a:r>
            <a:r>
              <a:rPr lang="en-US" dirty="0" err="1" smtClean="0"/>
              <a:t>anders</a:t>
            </a:r>
            <a:r>
              <a:rPr lang="en-US" dirty="0" smtClean="0"/>
              <a:t>:</a:t>
            </a:r>
            <a:endParaRPr lang="nl-NL" dirty="0" smtClean="0"/>
          </a:p>
          <a:p>
            <a:pPr marL="0" indent="0">
              <a:buNone/>
            </a:pPr>
            <a:r>
              <a:rPr lang="nl-NL" sz="2400" dirty="0" smtClean="0"/>
              <a:t>bij een lage productie kunnen bedrijven heel makkelijk hun productie uitbreiden, maar </a:t>
            </a:r>
            <a:r>
              <a:rPr lang="nl-NL" sz="2400" dirty="0" err="1" smtClean="0"/>
              <a:t>productieuitbreiding</a:t>
            </a:r>
            <a:r>
              <a:rPr lang="nl-NL" sz="2400" dirty="0" smtClean="0"/>
              <a:t> kost vaak meer moeite naarmate de productieomvang groter is.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Dit</a:t>
            </a:r>
            <a:r>
              <a:rPr lang="en-US" sz="2400" dirty="0" smtClean="0"/>
              <a:t> </a:t>
            </a:r>
            <a:r>
              <a:rPr lang="en-US" sz="2400" dirty="0" err="1" smtClean="0"/>
              <a:t>gegeven</a:t>
            </a:r>
            <a:r>
              <a:rPr lang="en-US" sz="2400" dirty="0" smtClean="0"/>
              <a:t> </a:t>
            </a:r>
            <a:r>
              <a:rPr lang="en-US" sz="2400" dirty="0" err="1" smtClean="0"/>
              <a:t>wordt</a:t>
            </a:r>
            <a:r>
              <a:rPr lang="en-US" sz="2400" dirty="0" smtClean="0"/>
              <a:t> </a:t>
            </a:r>
            <a:r>
              <a:rPr lang="en-US" sz="2400" dirty="0" err="1" smtClean="0"/>
              <a:t>beschreven</a:t>
            </a:r>
            <a:r>
              <a:rPr lang="en-US" sz="2400" dirty="0" smtClean="0"/>
              <a:t> in de </a:t>
            </a:r>
            <a:r>
              <a:rPr lang="en-US" sz="2400" b="1" dirty="0" smtClean="0"/>
              <a:t>wet van toe- en </a:t>
            </a:r>
            <a:r>
              <a:rPr lang="en-US" sz="2400" b="1" dirty="0" err="1" smtClean="0"/>
              <a:t>afnemende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fysieke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meeropbrengsten</a:t>
            </a:r>
            <a:r>
              <a:rPr lang="en-US" sz="2400" dirty="0" smtClean="0"/>
              <a:t>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933927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/>
              <a:t>Toe- en </a:t>
            </a:r>
            <a:r>
              <a:rPr lang="en-US" sz="2200" dirty="0" err="1" smtClean="0"/>
              <a:t>afnemende</a:t>
            </a:r>
            <a:r>
              <a:rPr lang="en-US" sz="2200" dirty="0" smtClean="0"/>
              <a:t> </a:t>
            </a:r>
            <a:r>
              <a:rPr lang="en-US" sz="2200" dirty="0" err="1" smtClean="0"/>
              <a:t>fysieke</a:t>
            </a:r>
            <a:r>
              <a:rPr lang="en-US" sz="2200" dirty="0" smtClean="0"/>
              <a:t> </a:t>
            </a:r>
            <a:r>
              <a:rPr lang="en-US" sz="2200" dirty="0" err="1" smtClean="0"/>
              <a:t>meeropbrengsten</a:t>
            </a:r>
            <a:endParaRPr lang="nl-NL" sz="2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 smtClean="0"/>
              <a:t>Voor</a:t>
            </a:r>
            <a:r>
              <a:rPr lang="en-US" sz="2000" dirty="0" smtClean="0"/>
              <a:t> het </a:t>
            </a:r>
            <a:r>
              <a:rPr lang="en-US" sz="2000" dirty="0" err="1" smtClean="0"/>
              <a:t>gemak</a:t>
            </a:r>
            <a:r>
              <a:rPr lang="en-US" sz="2000" dirty="0" smtClean="0"/>
              <a:t> </a:t>
            </a:r>
            <a:r>
              <a:rPr lang="en-US" sz="2000" dirty="0" err="1" smtClean="0"/>
              <a:t>gaan</a:t>
            </a:r>
            <a:r>
              <a:rPr lang="en-US" sz="2000" dirty="0" smtClean="0"/>
              <a:t> we </a:t>
            </a:r>
            <a:r>
              <a:rPr lang="en-US" sz="2000" dirty="0" err="1" smtClean="0"/>
              <a:t>ervan</a:t>
            </a:r>
            <a:r>
              <a:rPr lang="en-US" sz="2000" dirty="0" smtClean="0"/>
              <a:t> </a:t>
            </a:r>
            <a:r>
              <a:rPr lang="en-US" sz="2000" dirty="0" err="1" smtClean="0"/>
              <a:t>uit</a:t>
            </a:r>
            <a:r>
              <a:rPr lang="en-US" sz="2000" dirty="0" smtClean="0"/>
              <a:t> </a:t>
            </a:r>
            <a:r>
              <a:rPr lang="en-US" sz="2000" dirty="0" err="1" smtClean="0"/>
              <a:t>dat</a:t>
            </a:r>
            <a:r>
              <a:rPr lang="en-US" sz="2000" dirty="0" smtClean="0"/>
              <a:t> </a:t>
            </a:r>
            <a:r>
              <a:rPr lang="en-US" sz="2000" dirty="0" err="1" smtClean="0"/>
              <a:t>voor</a:t>
            </a:r>
            <a:r>
              <a:rPr lang="en-US" sz="2000" dirty="0" smtClean="0"/>
              <a:t> </a:t>
            </a:r>
            <a:r>
              <a:rPr lang="en-US" sz="2000" dirty="0" err="1" smtClean="0"/>
              <a:t>uitbreiding</a:t>
            </a:r>
            <a:r>
              <a:rPr lang="en-US" sz="2000" dirty="0" smtClean="0"/>
              <a:t> van </a:t>
            </a:r>
            <a:r>
              <a:rPr lang="en-US" sz="2000" dirty="0" err="1" smtClean="0"/>
              <a:t>productie</a:t>
            </a:r>
            <a:r>
              <a:rPr lang="en-US" sz="2000" dirty="0" smtClean="0"/>
              <a:t> </a:t>
            </a:r>
            <a:r>
              <a:rPr lang="en-US" sz="2000" dirty="0" err="1" smtClean="0"/>
              <a:t>alleen</a:t>
            </a:r>
            <a:r>
              <a:rPr lang="en-US" sz="2000" dirty="0" smtClean="0"/>
              <a:t> </a:t>
            </a:r>
            <a:r>
              <a:rPr lang="en-US" sz="2000" dirty="0" err="1" smtClean="0"/>
              <a:t>een</a:t>
            </a:r>
            <a:r>
              <a:rPr lang="en-US" sz="2000" dirty="0" smtClean="0"/>
              <a:t> extra </a:t>
            </a:r>
            <a:r>
              <a:rPr lang="en-US" sz="2000" dirty="0" err="1" smtClean="0"/>
              <a:t>arbeidskracht</a:t>
            </a:r>
            <a:r>
              <a:rPr lang="en-US" sz="2000" dirty="0" smtClean="0"/>
              <a:t> (</a:t>
            </a:r>
            <a:r>
              <a:rPr lang="en-US" sz="2000" dirty="0" err="1" smtClean="0"/>
              <a:t>variabele</a:t>
            </a:r>
            <a:r>
              <a:rPr lang="en-US" sz="2000" dirty="0" smtClean="0"/>
              <a:t> </a:t>
            </a:r>
            <a:r>
              <a:rPr lang="en-US" sz="2000" dirty="0" err="1" smtClean="0"/>
              <a:t>kosten</a:t>
            </a:r>
            <a:r>
              <a:rPr lang="en-US" sz="2000" dirty="0" smtClean="0"/>
              <a:t>) </a:t>
            </a:r>
            <a:r>
              <a:rPr lang="en-US" sz="2000" dirty="0" err="1" smtClean="0"/>
              <a:t>nodig</a:t>
            </a:r>
            <a:r>
              <a:rPr lang="en-US" sz="2000" dirty="0" smtClean="0"/>
              <a:t> is.</a:t>
            </a:r>
          </a:p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300" dirty="0" err="1" smtClean="0"/>
              <a:t>Wanneer</a:t>
            </a:r>
            <a:r>
              <a:rPr lang="en-US" sz="2300" dirty="0" smtClean="0"/>
              <a:t> 1 </a:t>
            </a:r>
            <a:r>
              <a:rPr lang="en-US" sz="2300" dirty="0" err="1" smtClean="0"/>
              <a:t>arbeider</a:t>
            </a:r>
            <a:r>
              <a:rPr lang="en-US" sz="2300" dirty="0" smtClean="0"/>
              <a:t> </a:t>
            </a:r>
            <a:r>
              <a:rPr lang="en-US" sz="2300" dirty="0" err="1"/>
              <a:t>alles</a:t>
            </a:r>
            <a:r>
              <a:rPr lang="en-US" sz="2300" dirty="0"/>
              <a:t> </a:t>
            </a:r>
            <a:r>
              <a:rPr lang="en-US" sz="2300" dirty="0" smtClean="0"/>
              <a:t>in </a:t>
            </a:r>
            <a:r>
              <a:rPr lang="en-US" sz="2300" dirty="0" err="1" smtClean="0"/>
              <a:t>zijn</a:t>
            </a:r>
            <a:r>
              <a:rPr lang="en-US" sz="2300" dirty="0" smtClean="0"/>
              <a:t> </a:t>
            </a:r>
            <a:r>
              <a:rPr lang="en-US" sz="2300" dirty="0" err="1" smtClean="0"/>
              <a:t>eentje</a:t>
            </a:r>
            <a:r>
              <a:rPr lang="en-US" sz="2300" dirty="0" smtClean="0"/>
              <a:t> </a:t>
            </a:r>
            <a:r>
              <a:rPr lang="en-US" sz="2300" dirty="0" err="1" smtClean="0"/>
              <a:t>moet</a:t>
            </a:r>
            <a:r>
              <a:rPr lang="en-US" sz="2300" dirty="0" smtClean="0"/>
              <a:t> </a:t>
            </a:r>
            <a:r>
              <a:rPr lang="en-US" sz="2300" dirty="0" err="1" smtClean="0"/>
              <a:t>doen</a:t>
            </a:r>
            <a:r>
              <a:rPr lang="en-US" sz="2300" dirty="0" smtClean="0"/>
              <a:t>, is </a:t>
            </a:r>
            <a:r>
              <a:rPr lang="en-US" sz="2300" dirty="0" err="1" smtClean="0"/>
              <a:t>dat</a:t>
            </a:r>
            <a:r>
              <a:rPr lang="en-US" sz="2300" dirty="0" smtClean="0"/>
              <a:t> heel inefficient. </a:t>
            </a:r>
            <a:r>
              <a:rPr lang="en-US" sz="2300" dirty="0" err="1" smtClean="0"/>
              <a:t>Hij</a:t>
            </a:r>
            <a:r>
              <a:rPr lang="en-US" sz="2300" dirty="0" smtClean="0"/>
              <a:t> </a:t>
            </a:r>
            <a:r>
              <a:rPr lang="en-US" sz="2300" dirty="0" err="1" smtClean="0"/>
              <a:t>zal</a:t>
            </a:r>
            <a:r>
              <a:rPr lang="en-US" sz="2300" dirty="0" smtClean="0"/>
              <a:t> heel </a:t>
            </a:r>
            <a:r>
              <a:rPr lang="en-US" sz="2300" dirty="0" err="1" smtClean="0"/>
              <a:t>weinig</a:t>
            </a:r>
            <a:r>
              <a:rPr lang="en-US" sz="2300" dirty="0" smtClean="0"/>
              <a:t> </a:t>
            </a:r>
            <a:r>
              <a:rPr lang="en-US" sz="2300" dirty="0" err="1" smtClean="0"/>
              <a:t>produceren</a:t>
            </a:r>
            <a:r>
              <a:rPr lang="en-US" sz="23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 err="1" smtClean="0"/>
              <a:t>Wanneer</a:t>
            </a:r>
            <a:r>
              <a:rPr lang="en-US" sz="2300" dirty="0" smtClean="0"/>
              <a:t> we </a:t>
            </a:r>
            <a:r>
              <a:rPr lang="en-US" sz="2300" dirty="0" err="1" smtClean="0"/>
              <a:t>een</a:t>
            </a:r>
            <a:r>
              <a:rPr lang="en-US" sz="2300" dirty="0" smtClean="0"/>
              <a:t> </a:t>
            </a:r>
            <a:r>
              <a:rPr lang="en-US" sz="2300" dirty="0" err="1" smtClean="0"/>
              <a:t>arbeidskracht</a:t>
            </a:r>
            <a:r>
              <a:rPr lang="en-US" sz="2300" dirty="0" smtClean="0"/>
              <a:t> </a:t>
            </a:r>
            <a:r>
              <a:rPr lang="en-US" sz="2300" dirty="0" err="1" smtClean="0"/>
              <a:t>toevoegen</a:t>
            </a:r>
            <a:r>
              <a:rPr lang="en-US" sz="2300" dirty="0" smtClean="0"/>
              <a:t> </a:t>
            </a:r>
            <a:r>
              <a:rPr lang="en-US" sz="2300" dirty="0" err="1" smtClean="0"/>
              <a:t>kunnen</a:t>
            </a:r>
            <a:r>
              <a:rPr lang="en-US" sz="2300" dirty="0" smtClean="0"/>
              <a:t> </a:t>
            </a:r>
            <a:r>
              <a:rPr lang="en-US" sz="2300" dirty="0" err="1" smtClean="0"/>
              <a:t>zij</a:t>
            </a:r>
            <a:r>
              <a:rPr lang="en-US" sz="2300" dirty="0" smtClean="0"/>
              <a:t> het </a:t>
            </a:r>
            <a:r>
              <a:rPr lang="en-US" sz="2300" dirty="0" err="1" smtClean="0"/>
              <a:t>werk</a:t>
            </a:r>
            <a:r>
              <a:rPr lang="en-US" sz="2300" dirty="0" smtClean="0"/>
              <a:t> </a:t>
            </a:r>
            <a:r>
              <a:rPr lang="en-US" sz="2300" dirty="0" err="1" smtClean="0"/>
              <a:t>beter</a:t>
            </a:r>
            <a:r>
              <a:rPr lang="en-US" sz="2300" dirty="0" smtClean="0"/>
              <a:t> </a:t>
            </a:r>
            <a:r>
              <a:rPr lang="en-US" sz="2300" dirty="0" err="1" smtClean="0"/>
              <a:t>verdelen</a:t>
            </a:r>
            <a:r>
              <a:rPr lang="en-US" sz="2300" dirty="0" smtClean="0"/>
              <a:t>. </a:t>
            </a:r>
            <a:r>
              <a:rPr lang="en-US" sz="2300" dirty="0" err="1" smtClean="0"/>
              <a:t>Productie</a:t>
            </a:r>
            <a:r>
              <a:rPr lang="en-US" sz="2300" dirty="0" smtClean="0"/>
              <a:t> </a:t>
            </a:r>
            <a:r>
              <a:rPr lang="en-US" sz="2300" dirty="0" err="1" smtClean="0"/>
              <a:t>gaat</a:t>
            </a:r>
            <a:r>
              <a:rPr lang="en-US" sz="2300" dirty="0" smtClean="0"/>
              <a:t> </a:t>
            </a:r>
            <a:r>
              <a:rPr lang="en-US" sz="2300" dirty="0" err="1" smtClean="0"/>
              <a:t>efficienter</a:t>
            </a:r>
            <a:r>
              <a:rPr lang="en-US" sz="2300" dirty="0" smtClean="0"/>
              <a:t> – </a:t>
            </a:r>
            <a:r>
              <a:rPr lang="en-US" sz="2300" dirty="0" err="1" smtClean="0"/>
              <a:t>een</a:t>
            </a:r>
            <a:r>
              <a:rPr lang="en-US" sz="2300" dirty="0" smtClean="0"/>
              <a:t> extra </a:t>
            </a:r>
            <a:r>
              <a:rPr lang="en-US" sz="2300" dirty="0" err="1" smtClean="0"/>
              <a:t>arbeider</a:t>
            </a:r>
            <a:r>
              <a:rPr lang="en-US" sz="2300" dirty="0" smtClean="0"/>
              <a:t> </a:t>
            </a:r>
            <a:r>
              <a:rPr lang="en-US" sz="2300" dirty="0" err="1" smtClean="0"/>
              <a:t>voegt</a:t>
            </a:r>
            <a:r>
              <a:rPr lang="en-US" sz="2300" dirty="0" smtClean="0"/>
              <a:t> MEER PRODUCTEN toe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zijn</a:t>
            </a:r>
            <a:r>
              <a:rPr lang="en-US" sz="2300" dirty="0" smtClean="0"/>
              <a:t> </a:t>
            </a:r>
            <a:r>
              <a:rPr lang="en-US" sz="2300" dirty="0" err="1" smtClean="0"/>
              <a:t>voorganger</a:t>
            </a:r>
            <a:r>
              <a:rPr lang="en-US" sz="23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 err="1" smtClean="0"/>
              <a:t>Wanneer</a:t>
            </a:r>
            <a:r>
              <a:rPr lang="en-US" sz="2300" dirty="0" smtClean="0"/>
              <a:t> </a:t>
            </a:r>
            <a:r>
              <a:rPr lang="en-US" sz="2300" dirty="0" err="1" smtClean="0"/>
              <a:t>werk</a:t>
            </a:r>
            <a:r>
              <a:rPr lang="en-US" sz="2300" dirty="0" smtClean="0"/>
              <a:t> </a:t>
            </a:r>
            <a:r>
              <a:rPr lang="en-US" sz="2300" dirty="0" err="1" smtClean="0"/>
              <a:t>goed</a:t>
            </a:r>
            <a:r>
              <a:rPr lang="en-US" sz="2300" dirty="0" smtClean="0"/>
              <a:t> </a:t>
            </a:r>
            <a:r>
              <a:rPr lang="en-US" sz="2300" dirty="0" err="1" smtClean="0"/>
              <a:t>verdeeld</a:t>
            </a:r>
            <a:r>
              <a:rPr lang="en-US" sz="2300" dirty="0" smtClean="0"/>
              <a:t> is, </a:t>
            </a:r>
            <a:r>
              <a:rPr lang="en-US" sz="2300" dirty="0" err="1" smtClean="0"/>
              <a:t>alle</a:t>
            </a:r>
            <a:r>
              <a:rPr lang="en-US" sz="2300" dirty="0" smtClean="0"/>
              <a:t> </a:t>
            </a:r>
            <a:r>
              <a:rPr lang="en-US" sz="2300" dirty="0" err="1" smtClean="0"/>
              <a:t>machnies</a:t>
            </a:r>
            <a:r>
              <a:rPr lang="en-US" sz="2300" dirty="0" smtClean="0"/>
              <a:t> </a:t>
            </a:r>
            <a:r>
              <a:rPr lang="en-US" sz="2300" dirty="0" err="1" smtClean="0"/>
              <a:t>bezet</a:t>
            </a:r>
            <a:r>
              <a:rPr lang="en-US" sz="2300" dirty="0" smtClean="0"/>
              <a:t> </a:t>
            </a:r>
            <a:r>
              <a:rPr lang="en-US" sz="2300" dirty="0" err="1" smtClean="0"/>
              <a:t>zijn</a:t>
            </a:r>
            <a:r>
              <a:rPr lang="en-US" sz="2300" dirty="0" smtClean="0"/>
              <a:t> </a:t>
            </a:r>
            <a:r>
              <a:rPr lang="en-US" sz="2300" dirty="0" err="1" smtClean="0"/>
              <a:t>enz</a:t>
            </a:r>
            <a:r>
              <a:rPr lang="en-US" sz="2300" dirty="0" smtClean="0"/>
              <a:t>… </a:t>
            </a:r>
            <a:r>
              <a:rPr lang="en-US" sz="2300" dirty="0" err="1" smtClean="0"/>
              <a:t>Zal</a:t>
            </a:r>
            <a:r>
              <a:rPr lang="en-US" sz="2300" dirty="0" smtClean="0"/>
              <a:t> </a:t>
            </a:r>
            <a:r>
              <a:rPr lang="en-US" sz="2300" dirty="0" err="1" smtClean="0"/>
              <a:t>een</a:t>
            </a:r>
            <a:r>
              <a:rPr lang="en-US" sz="2300" dirty="0" smtClean="0"/>
              <a:t> </a:t>
            </a:r>
            <a:r>
              <a:rPr lang="en-US" sz="2300" dirty="0" err="1" smtClean="0"/>
              <a:t>volgende</a:t>
            </a:r>
            <a:r>
              <a:rPr lang="en-US" sz="2300" dirty="0" smtClean="0"/>
              <a:t> </a:t>
            </a:r>
            <a:r>
              <a:rPr lang="en-US" sz="2300" dirty="0" err="1" smtClean="0"/>
              <a:t>arbeider</a:t>
            </a:r>
            <a:r>
              <a:rPr lang="en-US" sz="2300" dirty="0" smtClean="0"/>
              <a:t> de </a:t>
            </a:r>
            <a:r>
              <a:rPr lang="en-US" sz="2300" dirty="0" err="1" smtClean="0"/>
              <a:t>productie</a:t>
            </a:r>
            <a:r>
              <a:rPr lang="en-US" sz="2300" dirty="0" smtClean="0"/>
              <a:t> </a:t>
            </a:r>
            <a:r>
              <a:rPr lang="en-US" sz="2300" dirty="0" err="1" smtClean="0"/>
              <a:t>wel</a:t>
            </a:r>
            <a:r>
              <a:rPr lang="en-US" sz="2300" dirty="0"/>
              <a:t> </a:t>
            </a:r>
            <a:r>
              <a:rPr lang="en-US" sz="2300" dirty="0" err="1" smtClean="0"/>
              <a:t>laten</a:t>
            </a:r>
            <a:r>
              <a:rPr lang="en-US" sz="2300" dirty="0" smtClean="0"/>
              <a:t> STIJGEN, maar MINDER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zijn</a:t>
            </a:r>
            <a:r>
              <a:rPr lang="en-US" sz="2300" dirty="0" smtClean="0"/>
              <a:t> </a:t>
            </a:r>
            <a:r>
              <a:rPr lang="en-US" sz="2300" dirty="0" err="1" smtClean="0"/>
              <a:t>voorgangers</a:t>
            </a:r>
            <a:r>
              <a:rPr lang="en-US" sz="23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/>
              <a:t>Door </a:t>
            </a:r>
            <a:r>
              <a:rPr lang="en-US" sz="2300" dirty="0" err="1" smtClean="0"/>
              <a:t>nog</a:t>
            </a:r>
            <a:r>
              <a:rPr lang="en-US" sz="2300" dirty="0" smtClean="0"/>
              <a:t> </a:t>
            </a:r>
            <a:r>
              <a:rPr lang="en-US" sz="2300" dirty="0" err="1" smtClean="0"/>
              <a:t>meer</a:t>
            </a:r>
            <a:r>
              <a:rPr lang="en-US" sz="2300" dirty="0" smtClean="0"/>
              <a:t> </a:t>
            </a:r>
            <a:r>
              <a:rPr lang="en-US" sz="2300" dirty="0" err="1" smtClean="0"/>
              <a:t>arbeiders</a:t>
            </a:r>
            <a:r>
              <a:rPr lang="en-US" sz="2300" dirty="0" smtClean="0"/>
              <a:t> toe </a:t>
            </a:r>
            <a:r>
              <a:rPr lang="en-US" sz="2300" dirty="0" err="1" smtClean="0"/>
              <a:t>te</a:t>
            </a:r>
            <a:r>
              <a:rPr lang="en-US" sz="2300" dirty="0" smtClean="0"/>
              <a:t> </a:t>
            </a:r>
            <a:r>
              <a:rPr lang="en-US" sz="2300" dirty="0" err="1" smtClean="0"/>
              <a:t>voegen</a:t>
            </a:r>
            <a:r>
              <a:rPr lang="en-US" sz="2300" dirty="0" smtClean="0"/>
              <a:t> </a:t>
            </a:r>
            <a:r>
              <a:rPr lang="en-US" sz="2300" dirty="0" err="1" smtClean="0"/>
              <a:t>zou</a:t>
            </a:r>
            <a:r>
              <a:rPr lang="en-US" sz="2300" dirty="0" smtClean="0"/>
              <a:t> </a:t>
            </a:r>
            <a:r>
              <a:rPr lang="en-US" sz="2300" dirty="0" err="1" smtClean="0"/>
              <a:t>uiteindelijk</a:t>
            </a:r>
            <a:r>
              <a:rPr lang="en-US" sz="2300" dirty="0" smtClean="0"/>
              <a:t> de </a:t>
            </a:r>
            <a:r>
              <a:rPr lang="en-US" sz="2300" dirty="0" err="1" smtClean="0"/>
              <a:t>productie</a:t>
            </a:r>
            <a:r>
              <a:rPr lang="en-US" sz="2300" dirty="0" smtClean="0"/>
              <a:t> </a:t>
            </a:r>
            <a:r>
              <a:rPr lang="en-US" sz="2300" dirty="0" err="1" smtClean="0"/>
              <a:t>zelfs</a:t>
            </a:r>
            <a:r>
              <a:rPr lang="en-US" sz="2300" dirty="0" smtClean="0"/>
              <a:t> </a:t>
            </a:r>
            <a:r>
              <a:rPr lang="en-US" sz="2300" dirty="0" err="1" smtClean="0"/>
              <a:t>kunnen</a:t>
            </a:r>
            <a:r>
              <a:rPr lang="en-US" sz="2300" dirty="0" smtClean="0"/>
              <a:t> DALEN.</a:t>
            </a:r>
            <a:endParaRPr lang="nl-NL" sz="2300" dirty="0"/>
          </a:p>
        </p:txBody>
      </p:sp>
    </p:spTree>
    <p:extLst>
      <p:ext uri="{BB962C8B-B14F-4D97-AF65-F5344CB8AC3E}">
        <p14:creationId xmlns:p14="http://schemas.microsoft.com/office/powerpoint/2010/main" val="317871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WTAM – MK – GVK </a:t>
            </a:r>
            <a:endParaRPr lang="nl-NL" dirty="0"/>
          </a:p>
        </p:txBody>
      </p:sp>
      <p:grpSp>
        <p:nvGrpSpPr>
          <p:cNvPr id="1084" name="Groep 1083"/>
          <p:cNvGrpSpPr/>
          <p:nvPr/>
        </p:nvGrpSpPr>
        <p:grpSpPr>
          <a:xfrm>
            <a:off x="1483315" y="3267228"/>
            <a:ext cx="819978" cy="1492417"/>
            <a:chOff x="1483315" y="3267228"/>
            <a:chExt cx="819978" cy="149241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907704" y="3267228"/>
              <a:ext cx="395589" cy="10877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30" name="Groep 29"/>
            <p:cNvGrpSpPr/>
            <p:nvPr/>
          </p:nvGrpSpPr>
          <p:grpSpPr>
            <a:xfrm>
              <a:off x="1483315" y="3470341"/>
              <a:ext cx="605237" cy="1289304"/>
              <a:chOff x="1483315" y="3632113"/>
              <a:chExt cx="605237" cy="1289304"/>
            </a:xfrm>
          </p:grpSpPr>
          <p:pic>
            <p:nvPicPr>
              <p:cNvPr id="1028" name="Picture 4" descr="C:\Documents and Settings\Blm\Local Settings\Temporary Internet Files\Content.IE5\3PEZL4LC\MC900013282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558354">
                <a:off x="1521328" y="3632113"/>
                <a:ext cx="567224" cy="12893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2" name="Tekstvak 21"/>
              <p:cNvSpPr txBox="1"/>
              <p:nvPr/>
            </p:nvSpPr>
            <p:spPr>
              <a:xfrm rot="18810657">
                <a:off x="1325889" y="4319724"/>
                <a:ext cx="653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600" dirty="0" smtClean="0"/>
                  <a:t>€ 500</a:t>
                </a:r>
                <a:endParaRPr lang="nl-NL" sz="1600" dirty="0"/>
              </a:p>
            </p:txBody>
          </p:sp>
        </p:grpSp>
      </p:grpSp>
      <p:grpSp>
        <p:nvGrpSpPr>
          <p:cNvPr id="1085" name="Groep 1084"/>
          <p:cNvGrpSpPr/>
          <p:nvPr/>
        </p:nvGrpSpPr>
        <p:grpSpPr>
          <a:xfrm>
            <a:off x="2166563" y="3267227"/>
            <a:ext cx="784802" cy="1505329"/>
            <a:chOff x="2166563" y="3267227"/>
            <a:chExt cx="784802" cy="1505329"/>
          </a:xfrm>
        </p:grpSpPr>
        <p:pic>
          <p:nvPicPr>
            <p:cNvPr id="23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555776" y="3267227"/>
              <a:ext cx="395589" cy="10877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34" name="Groep 33"/>
            <p:cNvGrpSpPr/>
            <p:nvPr/>
          </p:nvGrpSpPr>
          <p:grpSpPr>
            <a:xfrm>
              <a:off x="2166563" y="3483252"/>
              <a:ext cx="605237" cy="1289304"/>
              <a:chOff x="1483315" y="3632113"/>
              <a:chExt cx="605237" cy="1289304"/>
            </a:xfrm>
          </p:grpSpPr>
          <p:pic>
            <p:nvPicPr>
              <p:cNvPr id="35" name="Picture 4" descr="C:\Documents and Settings\Blm\Local Settings\Temporary Internet Files\Content.IE5\3PEZL4LC\MC900013282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558354">
                <a:off x="1521328" y="3632113"/>
                <a:ext cx="567224" cy="12893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6" name="Tekstvak 35"/>
              <p:cNvSpPr txBox="1"/>
              <p:nvPr/>
            </p:nvSpPr>
            <p:spPr>
              <a:xfrm rot="18810657">
                <a:off x="1325889" y="4319724"/>
                <a:ext cx="653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600" dirty="0" smtClean="0"/>
                  <a:t>€ 500</a:t>
                </a:r>
                <a:endParaRPr lang="nl-NL" sz="1600" dirty="0"/>
              </a:p>
            </p:txBody>
          </p:sp>
        </p:grpSp>
      </p:grpSp>
      <p:grpSp>
        <p:nvGrpSpPr>
          <p:cNvPr id="1086" name="Groep 1085"/>
          <p:cNvGrpSpPr/>
          <p:nvPr/>
        </p:nvGrpSpPr>
        <p:grpSpPr>
          <a:xfrm>
            <a:off x="2886643" y="3267228"/>
            <a:ext cx="821261" cy="1512168"/>
            <a:chOff x="2886643" y="3267228"/>
            <a:chExt cx="821261" cy="1512168"/>
          </a:xfrm>
        </p:grpSpPr>
        <p:pic>
          <p:nvPicPr>
            <p:cNvPr id="24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312315" y="3267228"/>
              <a:ext cx="395589" cy="10877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37" name="Groep 36"/>
            <p:cNvGrpSpPr/>
            <p:nvPr/>
          </p:nvGrpSpPr>
          <p:grpSpPr>
            <a:xfrm>
              <a:off x="2886643" y="3490092"/>
              <a:ext cx="605237" cy="1289304"/>
              <a:chOff x="1483315" y="3632113"/>
              <a:chExt cx="605237" cy="1289304"/>
            </a:xfrm>
          </p:grpSpPr>
          <p:pic>
            <p:nvPicPr>
              <p:cNvPr id="38" name="Picture 4" descr="C:\Documents and Settings\Blm\Local Settings\Temporary Internet Files\Content.IE5\3PEZL4LC\MC900013282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558354">
                <a:off x="1521328" y="3632113"/>
                <a:ext cx="567224" cy="12893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9" name="Tekstvak 38"/>
              <p:cNvSpPr txBox="1"/>
              <p:nvPr/>
            </p:nvSpPr>
            <p:spPr>
              <a:xfrm rot="18810657">
                <a:off x="1325889" y="4319724"/>
                <a:ext cx="653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600" dirty="0" smtClean="0"/>
                  <a:t>€ 500</a:t>
                </a:r>
                <a:endParaRPr lang="nl-NL" sz="1600" dirty="0"/>
              </a:p>
            </p:txBody>
          </p:sp>
        </p:grpSp>
      </p:grpSp>
      <p:grpSp>
        <p:nvGrpSpPr>
          <p:cNvPr id="1087" name="Groep 1086"/>
          <p:cNvGrpSpPr/>
          <p:nvPr/>
        </p:nvGrpSpPr>
        <p:grpSpPr>
          <a:xfrm>
            <a:off x="3606723" y="3267228"/>
            <a:ext cx="784802" cy="1505328"/>
            <a:chOff x="3606723" y="3267228"/>
            <a:chExt cx="784802" cy="1505328"/>
          </a:xfrm>
        </p:grpSpPr>
        <p:pic>
          <p:nvPicPr>
            <p:cNvPr id="25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995936" y="3267228"/>
              <a:ext cx="395589" cy="10877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40" name="Groep 39"/>
            <p:cNvGrpSpPr/>
            <p:nvPr/>
          </p:nvGrpSpPr>
          <p:grpSpPr>
            <a:xfrm>
              <a:off x="3606723" y="3483252"/>
              <a:ext cx="605237" cy="1289304"/>
              <a:chOff x="1483315" y="3632113"/>
              <a:chExt cx="605237" cy="1289304"/>
            </a:xfrm>
          </p:grpSpPr>
          <p:pic>
            <p:nvPicPr>
              <p:cNvPr id="41" name="Picture 4" descr="C:\Documents and Settings\Blm\Local Settings\Temporary Internet Files\Content.IE5\3PEZL4LC\MC900013282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558354">
                <a:off x="1521328" y="3632113"/>
                <a:ext cx="567224" cy="12893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2" name="Tekstvak 41"/>
              <p:cNvSpPr txBox="1"/>
              <p:nvPr/>
            </p:nvSpPr>
            <p:spPr>
              <a:xfrm rot="18810657">
                <a:off x="1325889" y="4319724"/>
                <a:ext cx="653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600" dirty="0" smtClean="0"/>
                  <a:t>€ 500</a:t>
                </a:r>
                <a:endParaRPr lang="nl-NL" sz="1600" dirty="0"/>
              </a:p>
            </p:txBody>
          </p:sp>
        </p:grpSp>
      </p:grpSp>
      <p:grpSp>
        <p:nvGrpSpPr>
          <p:cNvPr id="128" name="Groep 127"/>
          <p:cNvGrpSpPr/>
          <p:nvPr/>
        </p:nvGrpSpPr>
        <p:grpSpPr>
          <a:xfrm>
            <a:off x="4355976" y="3267228"/>
            <a:ext cx="792088" cy="1505328"/>
            <a:chOff x="4355976" y="3267228"/>
            <a:chExt cx="792088" cy="1505328"/>
          </a:xfrm>
        </p:grpSpPr>
        <p:pic>
          <p:nvPicPr>
            <p:cNvPr id="26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752475" y="3267228"/>
              <a:ext cx="395589" cy="10877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43" name="Groep 42"/>
            <p:cNvGrpSpPr/>
            <p:nvPr/>
          </p:nvGrpSpPr>
          <p:grpSpPr>
            <a:xfrm>
              <a:off x="4355976" y="3483252"/>
              <a:ext cx="605237" cy="1289304"/>
              <a:chOff x="1483315" y="3632113"/>
              <a:chExt cx="605237" cy="1289304"/>
            </a:xfrm>
          </p:grpSpPr>
          <p:pic>
            <p:nvPicPr>
              <p:cNvPr id="44" name="Picture 4" descr="C:\Documents and Settings\Blm\Local Settings\Temporary Internet Files\Content.IE5\3PEZL4LC\MC900013282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558354">
                <a:off x="1521328" y="3632113"/>
                <a:ext cx="567224" cy="12893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5" name="Tekstvak 44"/>
              <p:cNvSpPr txBox="1"/>
              <p:nvPr/>
            </p:nvSpPr>
            <p:spPr>
              <a:xfrm rot="18810657">
                <a:off x="1325889" y="4319724"/>
                <a:ext cx="653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600" dirty="0" smtClean="0"/>
                  <a:t>€ 500</a:t>
                </a:r>
                <a:endParaRPr lang="nl-NL" sz="1600" dirty="0"/>
              </a:p>
            </p:txBody>
          </p:sp>
        </p:grpSp>
      </p:grpSp>
      <p:grpSp>
        <p:nvGrpSpPr>
          <p:cNvPr id="129" name="Groep 128"/>
          <p:cNvGrpSpPr/>
          <p:nvPr/>
        </p:nvGrpSpPr>
        <p:grpSpPr>
          <a:xfrm>
            <a:off x="5046883" y="3267228"/>
            <a:ext cx="821261" cy="1505328"/>
            <a:chOff x="5046883" y="3267228"/>
            <a:chExt cx="821261" cy="1505328"/>
          </a:xfrm>
        </p:grpSpPr>
        <p:pic>
          <p:nvPicPr>
            <p:cNvPr id="27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472555" y="3267228"/>
              <a:ext cx="395589" cy="10877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46" name="Groep 45"/>
            <p:cNvGrpSpPr/>
            <p:nvPr/>
          </p:nvGrpSpPr>
          <p:grpSpPr>
            <a:xfrm>
              <a:off x="5046883" y="3483252"/>
              <a:ext cx="605237" cy="1289304"/>
              <a:chOff x="1483315" y="3632113"/>
              <a:chExt cx="605237" cy="1289304"/>
            </a:xfrm>
          </p:grpSpPr>
          <p:pic>
            <p:nvPicPr>
              <p:cNvPr id="47" name="Picture 4" descr="C:\Documents and Settings\Blm\Local Settings\Temporary Internet Files\Content.IE5\3PEZL4LC\MC900013282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558354">
                <a:off x="1521328" y="3632113"/>
                <a:ext cx="567224" cy="12893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8" name="Tekstvak 47"/>
              <p:cNvSpPr txBox="1"/>
              <p:nvPr/>
            </p:nvSpPr>
            <p:spPr>
              <a:xfrm rot="18810657">
                <a:off x="1325889" y="4319724"/>
                <a:ext cx="653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600" dirty="0" smtClean="0"/>
                  <a:t>€ 500</a:t>
                </a:r>
                <a:endParaRPr lang="nl-NL" sz="1600" dirty="0"/>
              </a:p>
            </p:txBody>
          </p:sp>
        </p:grpSp>
      </p:grpSp>
      <p:grpSp>
        <p:nvGrpSpPr>
          <p:cNvPr id="130" name="Groep 129"/>
          <p:cNvGrpSpPr/>
          <p:nvPr/>
        </p:nvGrpSpPr>
        <p:grpSpPr>
          <a:xfrm>
            <a:off x="5796136" y="3267228"/>
            <a:ext cx="792088" cy="1512168"/>
            <a:chOff x="5796136" y="3267228"/>
            <a:chExt cx="792088" cy="1512168"/>
          </a:xfrm>
        </p:grpSpPr>
        <p:pic>
          <p:nvPicPr>
            <p:cNvPr id="28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192635" y="3267228"/>
              <a:ext cx="395589" cy="10877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49" name="Groep 48"/>
            <p:cNvGrpSpPr/>
            <p:nvPr/>
          </p:nvGrpSpPr>
          <p:grpSpPr>
            <a:xfrm>
              <a:off x="5796136" y="3490092"/>
              <a:ext cx="605237" cy="1289304"/>
              <a:chOff x="1483315" y="3632113"/>
              <a:chExt cx="605237" cy="1289304"/>
            </a:xfrm>
          </p:grpSpPr>
          <p:pic>
            <p:nvPicPr>
              <p:cNvPr id="50" name="Picture 4" descr="C:\Documents and Settings\Blm\Local Settings\Temporary Internet Files\Content.IE5\3PEZL4LC\MC900013282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558354">
                <a:off x="1521328" y="3632113"/>
                <a:ext cx="567224" cy="12893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1" name="Tekstvak 50"/>
              <p:cNvSpPr txBox="1"/>
              <p:nvPr/>
            </p:nvSpPr>
            <p:spPr>
              <a:xfrm rot="18810657">
                <a:off x="1325889" y="4319724"/>
                <a:ext cx="653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600" dirty="0" smtClean="0"/>
                  <a:t>€ 500</a:t>
                </a:r>
                <a:endParaRPr lang="nl-NL" sz="1600" dirty="0"/>
              </a:p>
            </p:txBody>
          </p:sp>
        </p:grpSp>
      </p:grpSp>
      <p:grpSp>
        <p:nvGrpSpPr>
          <p:cNvPr id="131" name="Groep 130"/>
          <p:cNvGrpSpPr/>
          <p:nvPr/>
        </p:nvGrpSpPr>
        <p:grpSpPr>
          <a:xfrm>
            <a:off x="6487043" y="3267228"/>
            <a:ext cx="821261" cy="1512168"/>
            <a:chOff x="6487043" y="3267228"/>
            <a:chExt cx="821261" cy="1512168"/>
          </a:xfrm>
        </p:grpSpPr>
        <p:pic>
          <p:nvPicPr>
            <p:cNvPr id="29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912715" y="3267228"/>
              <a:ext cx="395589" cy="10877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52" name="Groep 51"/>
            <p:cNvGrpSpPr/>
            <p:nvPr/>
          </p:nvGrpSpPr>
          <p:grpSpPr>
            <a:xfrm>
              <a:off x="6487043" y="3490092"/>
              <a:ext cx="605237" cy="1289304"/>
              <a:chOff x="1483315" y="3632113"/>
              <a:chExt cx="605237" cy="1289304"/>
            </a:xfrm>
          </p:grpSpPr>
          <p:pic>
            <p:nvPicPr>
              <p:cNvPr id="53" name="Picture 4" descr="C:\Documents and Settings\Blm\Local Settings\Temporary Internet Files\Content.IE5\3PEZL4LC\MC900013282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558354">
                <a:off x="1521328" y="3632113"/>
                <a:ext cx="567224" cy="12893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4" name="Tekstvak 53"/>
              <p:cNvSpPr txBox="1"/>
              <p:nvPr/>
            </p:nvSpPr>
            <p:spPr>
              <a:xfrm rot="18810657">
                <a:off x="1325889" y="4319724"/>
                <a:ext cx="653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600" dirty="0" smtClean="0"/>
                  <a:t>€ 500</a:t>
                </a:r>
                <a:endParaRPr lang="nl-NL" sz="1600" dirty="0"/>
              </a:p>
            </p:txBody>
          </p:sp>
        </p:grpSp>
      </p:grpSp>
      <p:grpSp>
        <p:nvGrpSpPr>
          <p:cNvPr id="132" name="Groep 131"/>
          <p:cNvGrpSpPr/>
          <p:nvPr/>
        </p:nvGrpSpPr>
        <p:grpSpPr>
          <a:xfrm>
            <a:off x="206146" y="4693625"/>
            <a:ext cx="7246175" cy="2047743"/>
            <a:chOff x="206146" y="4693625"/>
            <a:chExt cx="7246175" cy="2047743"/>
          </a:xfrm>
        </p:grpSpPr>
        <p:cxnSp>
          <p:nvCxnSpPr>
            <p:cNvPr id="32" name="Rechte verbindingslijn 31"/>
            <p:cNvCxnSpPr/>
            <p:nvPr/>
          </p:nvCxnSpPr>
          <p:spPr>
            <a:xfrm>
              <a:off x="1691680" y="4700465"/>
              <a:ext cx="0" cy="20409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Rechte verbindingslijn 56"/>
            <p:cNvCxnSpPr/>
            <p:nvPr/>
          </p:nvCxnSpPr>
          <p:spPr>
            <a:xfrm>
              <a:off x="2411760" y="4707388"/>
              <a:ext cx="0" cy="2016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Rechte verbindingslijn 57"/>
            <p:cNvCxnSpPr/>
            <p:nvPr/>
          </p:nvCxnSpPr>
          <p:spPr>
            <a:xfrm>
              <a:off x="3131840" y="4707388"/>
              <a:ext cx="0" cy="2016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echte verbindingslijn 58"/>
            <p:cNvCxnSpPr/>
            <p:nvPr/>
          </p:nvCxnSpPr>
          <p:spPr>
            <a:xfrm>
              <a:off x="3851920" y="4707388"/>
              <a:ext cx="0" cy="2016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Rechte verbindingslijn 59"/>
            <p:cNvCxnSpPr/>
            <p:nvPr/>
          </p:nvCxnSpPr>
          <p:spPr>
            <a:xfrm>
              <a:off x="4572000" y="4714311"/>
              <a:ext cx="0" cy="20093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Rechte verbindingslijn 60"/>
            <p:cNvCxnSpPr/>
            <p:nvPr/>
          </p:nvCxnSpPr>
          <p:spPr>
            <a:xfrm>
              <a:off x="5292080" y="4714311"/>
              <a:ext cx="0" cy="20093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Rechte verbindingslijn 61"/>
            <p:cNvCxnSpPr/>
            <p:nvPr/>
          </p:nvCxnSpPr>
          <p:spPr>
            <a:xfrm>
              <a:off x="6012160" y="4707388"/>
              <a:ext cx="0" cy="2016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Rechte verbindingslijn 62"/>
            <p:cNvCxnSpPr/>
            <p:nvPr/>
          </p:nvCxnSpPr>
          <p:spPr>
            <a:xfrm>
              <a:off x="6732240" y="4714311"/>
              <a:ext cx="0" cy="20093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echte verbindingslijn 63"/>
            <p:cNvCxnSpPr/>
            <p:nvPr/>
          </p:nvCxnSpPr>
          <p:spPr>
            <a:xfrm flipH="1">
              <a:off x="7452319" y="4714311"/>
              <a:ext cx="2" cy="20093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Rechte verbindingslijn 54"/>
            <p:cNvCxnSpPr/>
            <p:nvPr/>
          </p:nvCxnSpPr>
          <p:spPr>
            <a:xfrm flipV="1">
              <a:off x="971600" y="4693625"/>
              <a:ext cx="6480719" cy="206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echte verbindingslijn 64"/>
            <p:cNvCxnSpPr/>
            <p:nvPr/>
          </p:nvCxnSpPr>
          <p:spPr>
            <a:xfrm>
              <a:off x="971600" y="5715500"/>
              <a:ext cx="648071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Rechte verbindingslijn 66"/>
            <p:cNvCxnSpPr/>
            <p:nvPr/>
          </p:nvCxnSpPr>
          <p:spPr>
            <a:xfrm>
              <a:off x="971600" y="6741368"/>
              <a:ext cx="64807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Rechte verbindingslijn 68"/>
            <p:cNvCxnSpPr/>
            <p:nvPr/>
          </p:nvCxnSpPr>
          <p:spPr>
            <a:xfrm>
              <a:off x="1475656" y="5032900"/>
              <a:ext cx="5976663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Rechte verbindingslijn 72"/>
            <p:cNvCxnSpPr/>
            <p:nvPr/>
          </p:nvCxnSpPr>
          <p:spPr>
            <a:xfrm>
              <a:off x="1475656" y="6067646"/>
              <a:ext cx="5976663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kstvak 70"/>
            <p:cNvSpPr txBox="1"/>
            <p:nvPr/>
          </p:nvSpPr>
          <p:spPr>
            <a:xfrm>
              <a:off x="217958" y="4722454"/>
              <a:ext cx="14921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nl-NL" sz="1400" dirty="0" smtClean="0"/>
                <a:t>extra kosten</a:t>
              </a:r>
              <a:endParaRPr lang="nl-NL" sz="1400" dirty="0"/>
            </a:p>
          </p:txBody>
        </p:sp>
        <p:sp>
          <p:nvSpPr>
            <p:cNvPr id="76" name="Tekstvak 75"/>
            <p:cNvSpPr txBox="1"/>
            <p:nvPr/>
          </p:nvSpPr>
          <p:spPr>
            <a:xfrm>
              <a:off x="407268" y="5032900"/>
              <a:ext cx="13028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400" dirty="0" smtClean="0"/>
                <a:t>extra productie</a:t>
              </a:r>
              <a:endParaRPr lang="nl-NL" sz="1400" dirty="0"/>
            </a:p>
          </p:txBody>
        </p:sp>
        <p:sp>
          <p:nvSpPr>
            <p:cNvPr id="77" name="Tekstvak 76"/>
            <p:cNvSpPr txBox="1"/>
            <p:nvPr/>
          </p:nvSpPr>
          <p:spPr>
            <a:xfrm>
              <a:off x="1260152" y="5376946"/>
              <a:ext cx="4315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400" dirty="0" smtClean="0"/>
                <a:t>MK</a:t>
              </a:r>
              <a:endParaRPr lang="nl-NL" sz="1600" dirty="0"/>
            </a:p>
          </p:txBody>
        </p:sp>
        <p:cxnSp>
          <p:nvCxnSpPr>
            <p:cNvPr id="78" name="Rechte verbindingslijn 77"/>
            <p:cNvCxnSpPr/>
            <p:nvPr/>
          </p:nvCxnSpPr>
          <p:spPr>
            <a:xfrm>
              <a:off x="1475656" y="5355460"/>
              <a:ext cx="5976663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kstvak 78"/>
            <p:cNvSpPr txBox="1"/>
            <p:nvPr/>
          </p:nvSpPr>
          <p:spPr>
            <a:xfrm>
              <a:off x="206146" y="5730566"/>
              <a:ext cx="14921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nl-NL" sz="1400" dirty="0" smtClean="0"/>
                <a:t>totale </a:t>
              </a:r>
              <a:r>
                <a:rPr lang="nl-NL" sz="1400" dirty="0" err="1" smtClean="0"/>
                <a:t>var.kosten</a:t>
              </a:r>
              <a:endParaRPr lang="nl-NL" sz="1400" dirty="0"/>
            </a:p>
          </p:txBody>
        </p:sp>
        <p:sp>
          <p:nvSpPr>
            <p:cNvPr id="80" name="Tekstvak 79"/>
            <p:cNvSpPr txBox="1"/>
            <p:nvPr/>
          </p:nvSpPr>
          <p:spPr>
            <a:xfrm>
              <a:off x="337427" y="6041012"/>
              <a:ext cx="1360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400" dirty="0" smtClean="0"/>
                <a:t>totale productie</a:t>
              </a:r>
              <a:endParaRPr lang="nl-NL" sz="1400" dirty="0"/>
            </a:p>
          </p:txBody>
        </p:sp>
        <p:sp>
          <p:nvSpPr>
            <p:cNvPr id="81" name="Tekstvak 80"/>
            <p:cNvSpPr txBox="1"/>
            <p:nvPr/>
          </p:nvSpPr>
          <p:spPr>
            <a:xfrm>
              <a:off x="1186721" y="6385058"/>
              <a:ext cx="4931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400" dirty="0" smtClean="0"/>
                <a:t>GVK</a:t>
              </a:r>
              <a:endParaRPr lang="nl-NL" sz="1600" dirty="0"/>
            </a:p>
          </p:txBody>
        </p:sp>
        <p:cxnSp>
          <p:nvCxnSpPr>
            <p:cNvPr id="154" name="Rechte verbindingslijn 153"/>
            <p:cNvCxnSpPr/>
            <p:nvPr/>
          </p:nvCxnSpPr>
          <p:spPr>
            <a:xfrm>
              <a:off x="1475656" y="6381328"/>
              <a:ext cx="5976663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ep 133"/>
          <p:cNvGrpSpPr/>
          <p:nvPr/>
        </p:nvGrpSpPr>
        <p:grpSpPr>
          <a:xfrm>
            <a:off x="867238" y="1106988"/>
            <a:ext cx="7967960" cy="2442755"/>
            <a:chOff x="867238" y="1106988"/>
            <a:chExt cx="7967960" cy="2442755"/>
          </a:xfrm>
        </p:grpSpPr>
        <p:grpSp>
          <p:nvGrpSpPr>
            <p:cNvPr id="1083" name="Groep 1082"/>
            <p:cNvGrpSpPr/>
            <p:nvPr/>
          </p:nvGrpSpPr>
          <p:grpSpPr>
            <a:xfrm>
              <a:off x="867238" y="1106988"/>
              <a:ext cx="7967960" cy="2442755"/>
              <a:chOff x="867238" y="1106988"/>
              <a:chExt cx="7967960" cy="2442755"/>
            </a:xfrm>
          </p:grpSpPr>
          <p:cxnSp>
            <p:nvCxnSpPr>
              <p:cNvPr id="5" name="Rechte verbindingslijn 4"/>
              <p:cNvCxnSpPr/>
              <p:nvPr/>
            </p:nvCxnSpPr>
            <p:spPr>
              <a:xfrm>
                <a:off x="1691680" y="1106988"/>
                <a:ext cx="0" cy="216024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Rechte verbindingslijn 6"/>
              <p:cNvCxnSpPr/>
              <p:nvPr/>
            </p:nvCxnSpPr>
            <p:spPr>
              <a:xfrm>
                <a:off x="1691680" y="3267228"/>
                <a:ext cx="6480720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Rechte verbindingslijn 8"/>
              <p:cNvCxnSpPr/>
              <p:nvPr/>
            </p:nvCxnSpPr>
            <p:spPr>
              <a:xfrm>
                <a:off x="1691680" y="1106988"/>
                <a:ext cx="648072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Rechte verbindingslijn 10"/>
              <p:cNvCxnSpPr/>
              <p:nvPr/>
            </p:nvCxnSpPr>
            <p:spPr>
              <a:xfrm>
                <a:off x="1691680" y="1827068"/>
                <a:ext cx="648072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chte verbindingslijn 12"/>
              <p:cNvCxnSpPr/>
              <p:nvPr/>
            </p:nvCxnSpPr>
            <p:spPr>
              <a:xfrm>
                <a:off x="1691680" y="2547148"/>
                <a:ext cx="648072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Rechte verbindingslijn 14"/>
              <p:cNvCxnSpPr/>
              <p:nvPr/>
            </p:nvCxnSpPr>
            <p:spPr>
              <a:xfrm>
                <a:off x="1691680" y="1467028"/>
                <a:ext cx="648072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Rechte verbindingslijn 16"/>
              <p:cNvCxnSpPr/>
              <p:nvPr/>
            </p:nvCxnSpPr>
            <p:spPr>
              <a:xfrm>
                <a:off x="1691680" y="2187108"/>
                <a:ext cx="648072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chte verbindingslijn 18"/>
              <p:cNvCxnSpPr/>
              <p:nvPr/>
            </p:nvCxnSpPr>
            <p:spPr>
              <a:xfrm>
                <a:off x="1691680" y="2907188"/>
                <a:ext cx="648072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kstvak 19"/>
              <p:cNvSpPr txBox="1"/>
              <p:nvPr/>
            </p:nvSpPr>
            <p:spPr>
              <a:xfrm rot="16200000">
                <a:off x="242227" y="1740140"/>
                <a:ext cx="16193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extra productie</a:t>
                </a:r>
                <a:endParaRPr lang="nl-NL" dirty="0"/>
              </a:p>
            </p:txBody>
          </p:sp>
          <p:sp>
            <p:nvSpPr>
              <p:cNvPr id="21" name="Tekstvak 20"/>
              <p:cNvSpPr txBox="1"/>
              <p:nvPr/>
            </p:nvSpPr>
            <p:spPr>
              <a:xfrm>
                <a:off x="7452319" y="3272744"/>
                <a:ext cx="138287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200" dirty="0" smtClean="0"/>
                  <a:t>aantal werknemers</a:t>
                </a:r>
                <a:endParaRPr lang="nl-NL" sz="1200" dirty="0"/>
              </a:p>
            </p:txBody>
          </p:sp>
        </p:grpSp>
        <p:sp>
          <p:nvSpPr>
            <p:cNvPr id="133" name="Tekstvak 132"/>
            <p:cNvSpPr txBox="1"/>
            <p:nvPr/>
          </p:nvSpPr>
          <p:spPr>
            <a:xfrm>
              <a:off x="1304892" y="2752305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50</a:t>
              </a:r>
              <a:endParaRPr lang="nl-NL" sz="1400" dirty="0"/>
            </a:p>
          </p:txBody>
        </p:sp>
        <p:sp>
          <p:nvSpPr>
            <p:cNvPr id="167" name="Tekstvak 166"/>
            <p:cNvSpPr txBox="1"/>
            <p:nvPr/>
          </p:nvSpPr>
          <p:spPr>
            <a:xfrm>
              <a:off x="1226614" y="2403132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100</a:t>
              </a:r>
              <a:endParaRPr lang="nl-NL" sz="1400" dirty="0"/>
            </a:p>
          </p:txBody>
        </p:sp>
        <p:sp>
          <p:nvSpPr>
            <p:cNvPr id="168" name="Tekstvak 167"/>
            <p:cNvSpPr txBox="1"/>
            <p:nvPr/>
          </p:nvSpPr>
          <p:spPr>
            <a:xfrm>
              <a:off x="1232900" y="2034214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150</a:t>
              </a:r>
              <a:endParaRPr lang="nl-NL" sz="1400" dirty="0"/>
            </a:p>
          </p:txBody>
        </p:sp>
        <p:sp>
          <p:nvSpPr>
            <p:cNvPr id="169" name="Tekstvak 168"/>
            <p:cNvSpPr txBox="1"/>
            <p:nvPr/>
          </p:nvSpPr>
          <p:spPr>
            <a:xfrm>
              <a:off x="1241876" y="1672185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200</a:t>
              </a:r>
              <a:endParaRPr lang="nl-NL" sz="1400" dirty="0"/>
            </a:p>
          </p:txBody>
        </p:sp>
        <p:sp>
          <p:nvSpPr>
            <p:cNvPr id="170" name="Tekstvak 169"/>
            <p:cNvSpPr txBox="1"/>
            <p:nvPr/>
          </p:nvSpPr>
          <p:spPr>
            <a:xfrm>
              <a:off x="1232900" y="1314134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250</a:t>
              </a:r>
              <a:endParaRPr lang="nl-NL" sz="1400" dirty="0"/>
            </a:p>
          </p:txBody>
        </p:sp>
      </p:grpSp>
      <p:sp>
        <p:nvSpPr>
          <p:cNvPr id="135" name="Rechthoek 134"/>
          <p:cNvSpPr/>
          <p:nvPr/>
        </p:nvSpPr>
        <p:spPr>
          <a:xfrm>
            <a:off x="1989064" y="3045530"/>
            <a:ext cx="197794" cy="20714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00" dirty="0"/>
          </a:p>
        </p:txBody>
      </p:sp>
      <p:sp>
        <p:nvSpPr>
          <p:cNvPr id="136" name="Tekstvak 135"/>
          <p:cNvSpPr txBox="1"/>
          <p:nvPr/>
        </p:nvSpPr>
        <p:spPr>
          <a:xfrm>
            <a:off x="1891433" y="503839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20</a:t>
            </a:r>
            <a:endParaRPr lang="nl-NL" sz="1600" dirty="0"/>
          </a:p>
        </p:txBody>
      </p:sp>
      <p:sp>
        <p:nvSpPr>
          <p:cNvPr id="174" name="Rechthoek 173"/>
          <p:cNvSpPr/>
          <p:nvPr/>
        </p:nvSpPr>
        <p:spPr>
          <a:xfrm>
            <a:off x="2646014" y="2906194"/>
            <a:ext cx="197794" cy="35215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00" dirty="0"/>
          </a:p>
        </p:txBody>
      </p:sp>
      <p:sp>
        <p:nvSpPr>
          <p:cNvPr id="175" name="Tekstvak 174"/>
          <p:cNvSpPr txBox="1"/>
          <p:nvPr/>
        </p:nvSpPr>
        <p:spPr>
          <a:xfrm>
            <a:off x="2573532" y="503981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50</a:t>
            </a:r>
            <a:endParaRPr lang="nl-NL" sz="1600" dirty="0"/>
          </a:p>
        </p:txBody>
      </p:sp>
      <p:sp>
        <p:nvSpPr>
          <p:cNvPr id="176" name="Rechthoek 175"/>
          <p:cNvSpPr/>
          <p:nvPr/>
        </p:nvSpPr>
        <p:spPr>
          <a:xfrm>
            <a:off x="3411468" y="2187108"/>
            <a:ext cx="197794" cy="107223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00" dirty="0"/>
          </a:p>
        </p:txBody>
      </p:sp>
      <p:sp>
        <p:nvSpPr>
          <p:cNvPr id="177" name="Tekstvak 176"/>
          <p:cNvSpPr txBox="1"/>
          <p:nvPr/>
        </p:nvSpPr>
        <p:spPr>
          <a:xfrm>
            <a:off x="3252702" y="5039810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150</a:t>
            </a:r>
            <a:endParaRPr lang="nl-NL" sz="1600" dirty="0"/>
          </a:p>
        </p:txBody>
      </p:sp>
      <p:sp>
        <p:nvSpPr>
          <p:cNvPr id="178" name="Rechthoek 177"/>
          <p:cNvSpPr/>
          <p:nvPr/>
        </p:nvSpPr>
        <p:spPr>
          <a:xfrm>
            <a:off x="4086174" y="1468022"/>
            <a:ext cx="197794" cy="179132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00" dirty="0"/>
          </a:p>
        </p:txBody>
      </p:sp>
      <p:sp>
        <p:nvSpPr>
          <p:cNvPr id="179" name="Tekstvak 178"/>
          <p:cNvSpPr txBox="1"/>
          <p:nvPr/>
        </p:nvSpPr>
        <p:spPr>
          <a:xfrm>
            <a:off x="3957366" y="5039810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250</a:t>
            </a:r>
            <a:endParaRPr lang="nl-NL" sz="1600" dirty="0"/>
          </a:p>
        </p:txBody>
      </p:sp>
      <p:sp>
        <p:nvSpPr>
          <p:cNvPr id="180" name="Rechthoek 179"/>
          <p:cNvSpPr/>
          <p:nvPr/>
        </p:nvSpPr>
        <p:spPr>
          <a:xfrm>
            <a:off x="4832888" y="1467028"/>
            <a:ext cx="197794" cy="179132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00" dirty="0"/>
          </a:p>
        </p:txBody>
      </p:sp>
      <p:sp>
        <p:nvSpPr>
          <p:cNvPr id="181" name="Tekstvak 180"/>
          <p:cNvSpPr txBox="1"/>
          <p:nvPr/>
        </p:nvSpPr>
        <p:spPr>
          <a:xfrm>
            <a:off x="4677446" y="5039810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250</a:t>
            </a:r>
            <a:endParaRPr lang="nl-NL" sz="1600" dirty="0"/>
          </a:p>
        </p:txBody>
      </p:sp>
      <p:sp>
        <p:nvSpPr>
          <p:cNvPr id="182" name="Rechthoek 181"/>
          <p:cNvSpPr/>
          <p:nvPr/>
        </p:nvSpPr>
        <p:spPr>
          <a:xfrm>
            <a:off x="5544090" y="1827068"/>
            <a:ext cx="197794" cy="143128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00" dirty="0"/>
          </a:p>
        </p:txBody>
      </p:sp>
      <p:sp>
        <p:nvSpPr>
          <p:cNvPr id="183" name="Tekstvak 182"/>
          <p:cNvSpPr txBox="1"/>
          <p:nvPr/>
        </p:nvSpPr>
        <p:spPr>
          <a:xfrm>
            <a:off x="5406404" y="5040794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200</a:t>
            </a:r>
            <a:endParaRPr lang="nl-NL" sz="1600" dirty="0"/>
          </a:p>
        </p:txBody>
      </p:sp>
      <p:sp>
        <p:nvSpPr>
          <p:cNvPr id="184" name="Rechthoek 183"/>
          <p:cNvSpPr/>
          <p:nvPr/>
        </p:nvSpPr>
        <p:spPr>
          <a:xfrm>
            <a:off x="6264170" y="2187108"/>
            <a:ext cx="197794" cy="107124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00" dirty="0"/>
          </a:p>
        </p:txBody>
      </p:sp>
      <p:sp>
        <p:nvSpPr>
          <p:cNvPr id="185" name="Tekstvak 184"/>
          <p:cNvSpPr txBox="1"/>
          <p:nvPr/>
        </p:nvSpPr>
        <p:spPr>
          <a:xfrm>
            <a:off x="6126484" y="5040794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150</a:t>
            </a:r>
            <a:endParaRPr lang="nl-NL" sz="1600" dirty="0"/>
          </a:p>
        </p:txBody>
      </p:sp>
      <p:sp>
        <p:nvSpPr>
          <p:cNvPr id="186" name="Rechthoek 185"/>
          <p:cNvSpPr/>
          <p:nvPr/>
        </p:nvSpPr>
        <p:spPr>
          <a:xfrm>
            <a:off x="6984250" y="2710908"/>
            <a:ext cx="197794" cy="54744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00" dirty="0"/>
          </a:p>
        </p:txBody>
      </p:sp>
      <p:sp>
        <p:nvSpPr>
          <p:cNvPr id="187" name="Tekstvak 186"/>
          <p:cNvSpPr txBox="1"/>
          <p:nvPr/>
        </p:nvSpPr>
        <p:spPr>
          <a:xfrm>
            <a:off x="6896508" y="503981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75</a:t>
            </a:r>
            <a:endParaRPr lang="nl-NL" sz="1600" dirty="0"/>
          </a:p>
        </p:txBody>
      </p:sp>
      <p:sp>
        <p:nvSpPr>
          <p:cNvPr id="188" name="Tekstvak 187"/>
          <p:cNvSpPr txBox="1"/>
          <p:nvPr/>
        </p:nvSpPr>
        <p:spPr>
          <a:xfrm>
            <a:off x="1739022" y="4725144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€ 500</a:t>
            </a:r>
            <a:endParaRPr lang="nl-NL" sz="1600" dirty="0"/>
          </a:p>
        </p:txBody>
      </p:sp>
      <p:sp>
        <p:nvSpPr>
          <p:cNvPr id="189" name="Tekstvak 188"/>
          <p:cNvSpPr txBox="1"/>
          <p:nvPr/>
        </p:nvSpPr>
        <p:spPr>
          <a:xfrm>
            <a:off x="1772566" y="5358206"/>
            <a:ext cx="543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€ 25</a:t>
            </a:r>
            <a:endParaRPr lang="nl-NL" sz="1600" dirty="0"/>
          </a:p>
        </p:txBody>
      </p:sp>
      <p:sp>
        <p:nvSpPr>
          <p:cNvPr id="190" name="Tekstvak 189"/>
          <p:cNvSpPr txBox="1"/>
          <p:nvPr/>
        </p:nvSpPr>
        <p:spPr>
          <a:xfrm>
            <a:off x="1898343" y="607412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20</a:t>
            </a:r>
            <a:endParaRPr lang="nl-NL" sz="1600" dirty="0"/>
          </a:p>
        </p:txBody>
      </p:sp>
      <p:sp>
        <p:nvSpPr>
          <p:cNvPr id="191" name="Tekstvak 190"/>
          <p:cNvSpPr txBox="1"/>
          <p:nvPr/>
        </p:nvSpPr>
        <p:spPr>
          <a:xfrm>
            <a:off x="1745932" y="5760874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€ 500</a:t>
            </a:r>
            <a:endParaRPr lang="nl-NL" sz="1600" dirty="0"/>
          </a:p>
        </p:txBody>
      </p:sp>
      <p:sp>
        <p:nvSpPr>
          <p:cNvPr id="192" name="Tekstvak 191"/>
          <p:cNvSpPr txBox="1"/>
          <p:nvPr/>
        </p:nvSpPr>
        <p:spPr>
          <a:xfrm>
            <a:off x="1779476" y="6393936"/>
            <a:ext cx="543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€ 25</a:t>
            </a:r>
            <a:endParaRPr lang="nl-NL" sz="1600" dirty="0"/>
          </a:p>
        </p:txBody>
      </p:sp>
      <p:sp>
        <p:nvSpPr>
          <p:cNvPr id="193" name="Tekstvak 192"/>
          <p:cNvSpPr txBox="1"/>
          <p:nvPr/>
        </p:nvSpPr>
        <p:spPr>
          <a:xfrm>
            <a:off x="2447410" y="4725144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€ 500</a:t>
            </a:r>
            <a:endParaRPr lang="nl-NL" sz="1600" dirty="0"/>
          </a:p>
        </p:txBody>
      </p:sp>
      <p:sp>
        <p:nvSpPr>
          <p:cNvPr id="194" name="Tekstvak 193"/>
          <p:cNvSpPr txBox="1"/>
          <p:nvPr/>
        </p:nvSpPr>
        <p:spPr>
          <a:xfrm>
            <a:off x="2480954" y="5358206"/>
            <a:ext cx="543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€ 10</a:t>
            </a:r>
            <a:endParaRPr lang="nl-NL" sz="1600" dirty="0"/>
          </a:p>
        </p:txBody>
      </p:sp>
      <p:sp>
        <p:nvSpPr>
          <p:cNvPr id="195" name="Tekstvak 194"/>
          <p:cNvSpPr txBox="1"/>
          <p:nvPr/>
        </p:nvSpPr>
        <p:spPr>
          <a:xfrm>
            <a:off x="2573049" y="607313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70</a:t>
            </a:r>
            <a:endParaRPr lang="nl-NL" sz="1600" dirty="0"/>
          </a:p>
        </p:txBody>
      </p:sp>
      <p:sp>
        <p:nvSpPr>
          <p:cNvPr id="196" name="Tekstvak 195"/>
          <p:cNvSpPr txBox="1"/>
          <p:nvPr/>
        </p:nvSpPr>
        <p:spPr>
          <a:xfrm>
            <a:off x="2385126" y="5759890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€ 1000</a:t>
            </a:r>
            <a:endParaRPr lang="nl-NL" sz="1600" dirty="0"/>
          </a:p>
        </p:txBody>
      </p:sp>
      <p:sp>
        <p:nvSpPr>
          <p:cNvPr id="197" name="Tekstvak 196"/>
          <p:cNvSpPr txBox="1"/>
          <p:nvPr/>
        </p:nvSpPr>
        <p:spPr>
          <a:xfrm>
            <a:off x="2365402" y="6392952"/>
            <a:ext cx="8034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€ 14,29</a:t>
            </a:r>
            <a:endParaRPr lang="nl-NL" sz="1600" dirty="0"/>
          </a:p>
        </p:txBody>
      </p:sp>
      <p:sp>
        <p:nvSpPr>
          <p:cNvPr id="198" name="Tekstvak 197"/>
          <p:cNvSpPr txBox="1"/>
          <p:nvPr/>
        </p:nvSpPr>
        <p:spPr>
          <a:xfrm>
            <a:off x="3177352" y="4725144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€ 500</a:t>
            </a:r>
            <a:endParaRPr lang="nl-NL" sz="1600" dirty="0"/>
          </a:p>
        </p:txBody>
      </p:sp>
      <p:sp>
        <p:nvSpPr>
          <p:cNvPr id="199" name="Tekstvak 198"/>
          <p:cNvSpPr txBox="1"/>
          <p:nvPr/>
        </p:nvSpPr>
        <p:spPr>
          <a:xfrm>
            <a:off x="3148750" y="5358206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€ 3,33</a:t>
            </a:r>
            <a:endParaRPr lang="nl-NL" sz="1600" dirty="0"/>
          </a:p>
        </p:txBody>
      </p:sp>
      <p:sp>
        <p:nvSpPr>
          <p:cNvPr id="200" name="Tekstvak 199"/>
          <p:cNvSpPr txBox="1"/>
          <p:nvPr/>
        </p:nvSpPr>
        <p:spPr>
          <a:xfrm>
            <a:off x="3266004" y="6073138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220</a:t>
            </a:r>
            <a:endParaRPr lang="nl-NL" sz="1600" dirty="0"/>
          </a:p>
        </p:txBody>
      </p:sp>
      <p:sp>
        <p:nvSpPr>
          <p:cNvPr id="201" name="Tekstvak 200"/>
          <p:cNvSpPr txBox="1"/>
          <p:nvPr/>
        </p:nvSpPr>
        <p:spPr>
          <a:xfrm>
            <a:off x="3104715" y="5759890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€ 1500</a:t>
            </a:r>
            <a:endParaRPr lang="nl-NL" sz="1600" dirty="0"/>
          </a:p>
        </p:txBody>
      </p:sp>
      <p:sp>
        <p:nvSpPr>
          <p:cNvPr id="202" name="Tekstvak 201"/>
          <p:cNvSpPr txBox="1"/>
          <p:nvPr/>
        </p:nvSpPr>
        <p:spPr>
          <a:xfrm>
            <a:off x="3138259" y="6392952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€ 6,82</a:t>
            </a:r>
            <a:endParaRPr lang="nl-NL" sz="1600" dirty="0"/>
          </a:p>
        </p:txBody>
      </p:sp>
      <p:sp>
        <p:nvSpPr>
          <p:cNvPr id="203" name="Tekstvak 202"/>
          <p:cNvSpPr txBox="1"/>
          <p:nvPr/>
        </p:nvSpPr>
        <p:spPr>
          <a:xfrm>
            <a:off x="3892494" y="4725144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€ 500</a:t>
            </a:r>
            <a:endParaRPr lang="nl-NL" sz="1600" dirty="0"/>
          </a:p>
        </p:txBody>
      </p:sp>
      <p:sp>
        <p:nvSpPr>
          <p:cNvPr id="204" name="Tekstvak 203"/>
          <p:cNvSpPr txBox="1"/>
          <p:nvPr/>
        </p:nvSpPr>
        <p:spPr>
          <a:xfrm>
            <a:off x="3979306" y="535820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€ 2</a:t>
            </a:r>
            <a:endParaRPr lang="nl-NL" sz="1600" dirty="0"/>
          </a:p>
        </p:txBody>
      </p:sp>
      <p:sp>
        <p:nvSpPr>
          <p:cNvPr id="205" name="Tekstvak 204"/>
          <p:cNvSpPr txBox="1"/>
          <p:nvPr/>
        </p:nvSpPr>
        <p:spPr>
          <a:xfrm>
            <a:off x="3981160" y="6073138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470</a:t>
            </a:r>
            <a:endParaRPr lang="nl-NL" sz="1600" dirty="0"/>
          </a:p>
        </p:txBody>
      </p:sp>
      <p:sp>
        <p:nvSpPr>
          <p:cNvPr id="206" name="Tekstvak 205"/>
          <p:cNvSpPr txBox="1"/>
          <p:nvPr/>
        </p:nvSpPr>
        <p:spPr>
          <a:xfrm>
            <a:off x="3819871" y="5759890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€ 2000</a:t>
            </a:r>
            <a:endParaRPr lang="nl-NL" sz="1600" dirty="0"/>
          </a:p>
        </p:txBody>
      </p:sp>
      <p:sp>
        <p:nvSpPr>
          <p:cNvPr id="207" name="Tekstvak 206"/>
          <p:cNvSpPr txBox="1"/>
          <p:nvPr/>
        </p:nvSpPr>
        <p:spPr>
          <a:xfrm>
            <a:off x="3853415" y="6392952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€ 4,26</a:t>
            </a:r>
            <a:endParaRPr lang="nl-NL" sz="1600" dirty="0"/>
          </a:p>
        </p:txBody>
      </p:sp>
      <p:sp>
        <p:nvSpPr>
          <p:cNvPr id="208" name="Tekstvak 207"/>
          <p:cNvSpPr txBox="1"/>
          <p:nvPr/>
        </p:nvSpPr>
        <p:spPr>
          <a:xfrm>
            <a:off x="4607650" y="4725144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€ 500</a:t>
            </a:r>
            <a:endParaRPr lang="nl-NL" sz="1600" dirty="0"/>
          </a:p>
        </p:txBody>
      </p:sp>
      <p:sp>
        <p:nvSpPr>
          <p:cNvPr id="209" name="Tekstvak 208"/>
          <p:cNvSpPr txBox="1"/>
          <p:nvPr/>
        </p:nvSpPr>
        <p:spPr>
          <a:xfrm>
            <a:off x="4694462" y="535820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€ 2</a:t>
            </a:r>
            <a:endParaRPr lang="nl-NL" sz="1600" dirty="0"/>
          </a:p>
        </p:txBody>
      </p:sp>
      <p:sp>
        <p:nvSpPr>
          <p:cNvPr id="210" name="Tekstvak 209"/>
          <p:cNvSpPr txBox="1"/>
          <p:nvPr/>
        </p:nvSpPr>
        <p:spPr>
          <a:xfrm>
            <a:off x="4701240" y="6074122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720</a:t>
            </a:r>
            <a:endParaRPr lang="nl-NL" sz="1600" dirty="0"/>
          </a:p>
        </p:txBody>
      </p:sp>
      <p:sp>
        <p:nvSpPr>
          <p:cNvPr id="211" name="Tekstvak 210"/>
          <p:cNvSpPr txBox="1"/>
          <p:nvPr/>
        </p:nvSpPr>
        <p:spPr>
          <a:xfrm>
            <a:off x="4539951" y="5760874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€ 2500</a:t>
            </a:r>
            <a:endParaRPr lang="nl-NL" sz="1600" dirty="0"/>
          </a:p>
        </p:txBody>
      </p:sp>
      <p:sp>
        <p:nvSpPr>
          <p:cNvPr id="212" name="Tekstvak 211"/>
          <p:cNvSpPr txBox="1"/>
          <p:nvPr/>
        </p:nvSpPr>
        <p:spPr>
          <a:xfrm>
            <a:off x="4573495" y="6393936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€ 3,47</a:t>
            </a:r>
            <a:endParaRPr lang="nl-NL" sz="1600" dirty="0"/>
          </a:p>
        </p:txBody>
      </p:sp>
      <p:sp>
        <p:nvSpPr>
          <p:cNvPr id="213" name="Tekstvak 212"/>
          <p:cNvSpPr txBox="1"/>
          <p:nvPr/>
        </p:nvSpPr>
        <p:spPr>
          <a:xfrm>
            <a:off x="5327730" y="4725144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€ 500</a:t>
            </a:r>
            <a:endParaRPr lang="nl-NL" sz="1600" dirty="0"/>
          </a:p>
        </p:txBody>
      </p:sp>
      <p:sp>
        <p:nvSpPr>
          <p:cNvPr id="214" name="Tekstvak 213"/>
          <p:cNvSpPr txBox="1"/>
          <p:nvPr/>
        </p:nvSpPr>
        <p:spPr>
          <a:xfrm>
            <a:off x="5300958" y="5358206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€ 2,50</a:t>
            </a:r>
            <a:endParaRPr lang="nl-NL" sz="1600" dirty="0"/>
          </a:p>
        </p:txBody>
      </p:sp>
      <p:sp>
        <p:nvSpPr>
          <p:cNvPr id="215" name="Tekstvak 214"/>
          <p:cNvSpPr txBox="1"/>
          <p:nvPr/>
        </p:nvSpPr>
        <p:spPr>
          <a:xfrm>
            <a:off x="5417857" y="6073138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9</a:t>
            </a:r>
            <a:r>
              <a:rPr lang="nl-NL" sz="1600" dirty="0" smtClean="0"/>
              <a:t>20</a:t>
            </a:r>
            <a:endParaRPr lang="nl-NL" sz="1600" dirty="0"/>
          </a:p>
        </p:txBody>
      </p:sp>
      <p:sp>
        <p:nvSpPr>
          <p:cNvPr id="216" name="Tekstvak 215"/>
          <p:cNvSpPr txBox="1"/>
          <p:nvPr/>
        </p:nvSpPr>
        <p:spPr>
          <a:xfrm>
            <a:off x="5256568" y="5759890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€ 3000</a:t>
            </a:r>
            <a:endParaRPr lang="nl-NL" sz="1600" dirty="0"/>
          </a:p>
        </p:txBody>
      </p:sp>
      <p:sp>
        <p:nvSpPr>
          <p:cNvPr id="217" name="Tekstvak 216"/>
          <p:cNvSpPr txBox="1"/>
          <p:nvPr/>
        </p:nvSpPr>
        <p:spPr>
          <a:xfrm>
            <a:off x="5290112" y="6392952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€ 3,26</a:t>
            </a:r>
            <a:endParaRPr lang="nl-NL" sz="1600" dirty="0"/>
          </a:p>
        </p:txBody>
      </p:sp>
      <p:sp>
        <p:nvSpPr>
          <p:cNvPr id="218" name="Tekstvak 217"/>
          <p:cNvSpPr txBox="1"/>
          <p:nvPr/>
        </p:nvSpPr>
        <p:spPr>
          <a:xfrm>
            <a:off x="6049920" y="4725144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€ 500</a:t>
            </a:r>
            <a:endParaRPr lang="nl-NL" sz="1600" dirty="0"/>
          </a:p>
        </p:txBody>
      </p:sp>
      <p:sp>
        <p:nvSpPr>
          <p:cNvPr id="219" name="Tekstvak 218"/>
          <p:cNvSpPr txBox="1"/>
          <p:nvPr/>
        </p:nvSpPr>
        <p:spPr>
          <a:xfrm>
            <a:off x="6023148" y="5358206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€ 3,33</a:t>
            </a:r>
            <a:endParaRPr lang="nl-NL" sz="1600" dirty="0"/>
          </a:p>
        </p:txBody>
      </p:sp>
      <p:sp>
        <p:nvSpPr>
          <p:cNvPr id="220" name="Tekstvak 219"/>
          <p:cNvSpPr txBox="1"/>
          <p:nvPr/>
        </p:nvSpPr>
        <p:spPr>
          <a:xfrm>
            <a:off x="6084168" y="6073138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1070</a:t>
            </a:r>
            <a:endParaRPr lang="nl-NL" sz="1600" dirty="0"/>
          </a:p>
        </p:txBody>
      </p:sp>
      <p:sp>
        <p:nvSpPr>
          <p:cNvPr id="221" name="Tekstvak 220"/>
          <p:cNvSpPr txBox="1"/>
          <p:nvPr/>
        </p:nvSpPr>
        <p:spPr>
          <a:xfrm>
            <a:off x="5980111" y="5759890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€ 3500</a:t>
            </a:r>
            <a:endParaRPr lang="nl-NL" sz="1600" dirty="0"/>
          </a:p>
        </p:txBody>
      </p:sp>
      <p:sp>
        <p:nvSpPr>
          <p:cNvPr id="222" name="Tekstvak 221"/>
          <p:cNvSpPr txBox="1"/>
          <p:nvPr/>
        </p:nvSpPr>
        <p:spPr>
          <a:xfrm>
            <a:off x="6013655" y="6392952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€ 3,27</a:t>
            </a:r>
            <a:endParaRPr lang="nl-NL" sz="1600" dirty="0"/>
          </a:p>
        </p:txBody>
      </p:sp>
      <p:sp>
        <p:nvSpPr>
          <p:cNvPr id="223" name="Tekstvak 222"/>
          <p:cNvSpPr txBox="1"/>
          <p:nvPr/>
        </p:nvSpPr>
        <p:spPr>
          <a:xfrm>
            <a:off x="6762106" y="4725144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€ 500</a:t>
            </a:r>
            <a:endParaRPr lang="nl-NL" sz="1600" dirty="0"/>
          </a:p>
        </p:txBody>
      </p:sp>
      <p:sp>
        <p:nvSpPr>
          <p:cNvPr id="224" name="Tekstvak 223"/>
          <p:cNvSpPr txBox="1"/>
          <p:nvPr/>
        </p:nvSpPr>
        <p:spPr>
          <a:xfrm>
            <a:off x="6735334" y="5358206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€ 6,67</a:t>
            </a:r>
            <a:endParaRPr lang="nl-NL" sz="1600" dirty="0"/>
          </a:p>
        </p:txBody>
      </p:sp>
      <p:sp>
        <p:nvSpPr>
          <p:cNvPr id="225" name="Tekstvak 224"/>
          <p:cNvSpPr txBox="1"/>
          <p:nvPr/>
        </p:nvSpPr>
        <p:spPr>
          <a:xfrm>
            <a:off x="6804248" y="6073138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1145</a:t>
            </a:r>
            <a:endParaRPr lang="nl-NL" sz="1600" dirty="0"/>
          </a:p>
        </p:txBody>
      </p:sp>
      <p:sp>
        <p:nvSpPr>
          <p:cNvPr id="226" name="Tekstvak 225"/>
          <p:cNvSpPr txBox="1"/>
          <p:nvPr/>
        </p:nvSpPr>
        <p:spPr>
          <a:xfrm>
            <a:off x="6700191" y="5759890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€ 4000</a:t>
            </a:r>
            <a:endParaRPr lang="nl-NL" sz="1600" dirty="0"/>
          </a:p>
        </p:txBody>
      </p:sp>
      <p:sp>
        <p:nvSpPr>
          <p:cNvPr id="227" name="Tekstvak 226"/>
          <p:cNvSpPr txBox="1"/>
          <p:nvPr/>
        </p:nvSpPr>
        <p:spPr>
          <a:xfrm>
            <a:off x="6733735" y="6392952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smtClean="0"/>
              <a:t>€ 3,49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335652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500"/>
                            </p:stCondLst>
                            <p:childTnLst>
                              <p:par>
                                <p:cTn id="14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500"/>
                            </p:stCondLst>
                            <p:childTnLst>
                              <p:par>
                                <p:cTn id="16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00"/>
                            </p:stCondLst>
                            <p:childTnLst>
                              <p:par>
                                <p:cTn id="17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500"/>
                            </p:stCondLst>
                            <p:childTnLst>
                              <p:par>
                                <p:cTn id="18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500"/>
                            </p:stCondLst>
                            <p:childTnLst>
                              <p:par>
                                <p:cTn id="20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500"/>
                            </p:stCondLst>
                            <p:childTnLst>
                              <p:par>
                                <p:cTn id="21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2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500"/>
                            </p:stCondLst>
                            <p:childTnLst>
                              <p:par>
                                <p:cTn id="236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1500"/>
                            </p:stCondLst>
                            <p:childTnLst>
                              <p:par>
                                <p:cTn id="24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500"/>
                            </p:stCondLst>
                            <p:childTnLst>
                              <p:par>
                                <p:cTn id="257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1500"/>
                            </p:stCondLst>
                            <p:childTnLst>
                              <p:par>
                                <p:cTn id="26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animBg="1"/>
      <p:bldP spid="136" grpId="0"/>
      <p:bldP spid="174" grpId="0" animBg="1"/>
      <p:bldP spid="175" grpId="0"/>
      <p:bldP spid="176" grpId="0" animBg="1"/>
      <p:bldP spid="177" grpId="0"/>
      <p:bldP spid="178" grpId="0" animBg="1"/>
      <p:bldP spid="179" grpId="0"/>
      <p:bldP spid="180" grpId="0" animBg="1"/>
      <p:bldP spid="181" grpId="0"/>
      <p:bldP spid="182" grpId="0" animBg="1"/>
      <p:bldP spid="183" grpId="0"/>
      <p:bldP spid="184" grpId="0" animBg="1"/>
      <p:bldP spid="185" grpId="0"/>
      <p:bldP spid="186" grpId="0" animBg="1"/>
      <p:bldP spid="187" grpId="0"/>
      <p:bldP spid="188" grpId="0"/>
      <p:bldP spid="189" grpId="0"/>
      <p:bldP spid="190" grpId="0"/>
      <p:bldP spid="191" grpId="0"/>
      <p:bldP spid="192" grpId="0"/>
      <p:bldP spid="193" grpId="0"/>
      <p:bldP spid="194" grpId="0"/>
      <p:bldP spid="195" grpId="0"/>
      <p:bldP spid="196" grpId="0"/>
      <p:bldP spid="197" grpId="0"/>
      <p:bldP spid="198" grpId="0"/>
      <p:bldP spid="199" grpId="0"/>
      <p:bldP spid="200" grpId="0"/>
      <p:bldP spid="201" grpId="0"/>
      <p:bldP spid="202" grpId="0"/>
      <p:bldP spid="203" grpId="0"/>
      <p:bldP spid="204" grpId="0"/>
      <p:bldP spid="205" grpId="0"/>
      <p:bldP spid="206" grpId="0"/>
      <p:bldP spid="207" grpId="0"/>
      <p:bldP spid="208" grpId="0"/>
      <p:bldP spid="209" grpId="0"/>
      <p:bldP spid="210" grpId="0"/>
      <p:bldP spid="211" grpId="0"/>
      <p:bldP spid="212" grpId="0"/>
      <p:bldP spid="213" grpId="0"/>
      <p:bldP spid="214" grpId="0"/>
      <p:bldP spid="215" grpId="0"/>
      <p:bldP spid="216" grpId="0"/>
      <p:bldP spid="217" grpId="0"/>
      <p:bldP spid="218" grpId="0"/>
      <p:bldP spid="219" grpId="0"/>
      <p:bldP spid="220" grpId="0"/>
      <p:bldP spid="221" grpId="0"/>
      <p:bldP spid="222" grpId="0"/>
      <p:bldP spid="223" grpId="0"/>
      <p:bldP spid="224" grpId="0"/>
      <p:bldP spid="225" grpId="0"/>
      <p:bldP spid="226" grpId="0"/>
      <p:bldP spid="2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WTAM – MK – GVK </a:t>
            </a:r>
            <a:endParaRPr lang="nl-NL" dirty="0"/>
          </a:p>
        </p:txBody>
      </p:sp>
      <p:grpSp>
        <p:nvGrpSpPr>
          <p:cNvPr id="33" name="Groep 32"/>
          <p:cNvGrpSpPr/>
          <p:nvPr/>
        </p:nvGrpSpPr>
        <p:grpSpPr>
          <a:xfrm>
            <a:off x="338782" y="5721688"/>
            <a:ext cx="7114894" cy="1025336"/>
            <a:chOff x="447546" y="2276872"/>
            <a:chExt cx="7114894" cy="1025336"/>
          </a:xfrm>
        </p:grpSpPr>
        <p:cxnSp>
          <p:nvCxnSpPr>
            <p:cNvPr id="249" name="Rechte verbindingslijn 248"/>
            <p:cNvCxnSpPr/>
            <p:nvPr/>
          </p:nvCxnSpPr>
          <p:spPr>
            <a:xfrm>
              <a:off x="1801799" y="2283712"/>
              <a:ext cx="0" cy="10184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Rechte verbindingslijn 249"/>
            <p:cNvCxnSpPr/>
            <p:nvPr/>
          </p:nvCxnSpPr>
          <p:spPr>
            <a:xfrm>
              <a:off x="2521879" y="2290635"/>
              <a:ext cx="0" cy="10115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Rechte verbindingslijn 250"/>
            <p:cNvCxnSpPr/>
            <p:nvPr/>
          </p:nvCxnSpPr>
          <p:spPr>
            <a:xfrm>
              <a:off x="3241959" y="2290635"/>
              <a:ext cx="0" cy="10115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Rechte verbindingslijn 251"/>
            <p:cNvCxnSpPr/>
            <p:nvPr/>
          </p:nvCxnSpPr>
          <p:spPr>
            <a:xfrm flipH="1">
              <a:off x="3958099" y="2290635"/>
              <a:ext cx="3940" cy="10115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Rechte verbindingslijn 252"/>
            <p:cNvCxnSpPr/>
            <p:nvPr/>
          </p:nvCxnSpPr>
          <p:spPr>
            <a:xfrm flipH="1">
              <a:off x="4677446" y="2297558"/>
              <a:ext cx="4673" cy="10046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Rechte verbindingslijn 253"/>
            <p:cNvCxnSpPr/>
            <p:nvPr/>
          </p:nvCxnSpPr>
          <p:spPr>
            <a:xfrm>
              <a:off x="5402199" y="2297558"/>
              <a:ext cx="4205" cy="10046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Rechte verbindingslijn 254"/>
            <p:cNvCxnSpPr/>
            <p:nvPr/>
          </p:nvCxnSpPr>
          <p:spPr>
            <a:xfrm>
              <a:off x="6122279" y="2290635"/>
              <a:ext cx="4205" cy="10115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Rechte verbindingslijn 255"/>
            <p:cNvCxnSpPr/>
            <p:nvPr/>
          </p:nvCxnSpPr>
          <p:spPr>
            <a:xfrm>
              <a:off x="6842359" y="2297558"/>
              <a:ext cx="3094" cy="10046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Rechte verbindingslijn 256"/>
            <p:cNvCxnSpPr/>
            <p:nvPr/>
          </p:nvCxnSpPr>
          <p:spPr>
            <a:xfrm>
              <a:off x="7562440" y="2297558"/>
              <a:ext cx="0" cy="10046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Rechte verbindingslijn 257"/>
            <p:cNvCxnSpPr/>
            <p:nvPr/>
          </p:nvCxnSpPr>
          <p:spPr>
            <a:xfrm flipV="1">
              <a:off x="1081719" y="2276872"/>
              <a:ext cx="6480719" cy="206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Rechte verbindingslijn 258"/>
            <p:cNvCxnSpPr/>
            <p:nvPr/>
          </p:nvCxnSpPr>
          <p:spPr>
            <a:xfrm>
              <a:off x="1081719" y="3298747"/>
              <a:ext cx="64807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Rechte verbindingslijn 260"/>
            <p:cNvCxnSpPr/>
            <p:nvPr/>
          </p:nvCxnSpPr>
          <p:spPr>
            <a:xfrm>
              <a:off x="1585775" y="2616147"/>
              <a:ext cx="5976663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5" name="Tekstvak 264"/>
            <p:cNvSpPr txBox="1"/>
            <p:nvPr/>
          </p:nvSpPr>
          <p:spPr>
            <a:xfrm>
              <a:off x="1370271" y="2664530"/>
              <a:ext cx="4315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400" dirty="0">
                  <a:solidFill>
                    <a:prstClr val="black"/>
                  </a:solidFill>
                </a:rPr>
                <a:t>MK</a:t>
              </a:r>
              <a:endParaRPr lang="nl-NL" sz="1600" dirty="0">
                <a:solidFill>
                  <a:prstClr val="black"/>
                </a:solidFill>
              </a:endParaRPr>
            </a:p>
          </p:txBody>
        </p:sp>
        <p:cxnSp>
          <p:nvCxnSpPr>
            <p:cNvPr id="266" name="Rechte verbindingslijn 265"/>
            <p:cNvCxnSpPr/>
            <p:nvPr/>
          </p:nvCxnSpPr>
          <p:spPr>
            <a:xfrm>
              <a:off x="1585775" y="2938707"/>
              <a:ext cx="5976663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8" name="Tekstvak 267"/>
            <p:cNvSpPr txBox="1"/>
            <p:nvPr/>
          </p:nvSpPr>
          <p:spPr>
            <a:xfrm>
              <a:off x="447546" y="2285750"/>
              <a:ext cx="1360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400" dirty="0">
                  <a:solidFill>
                    <a:prstClr val="black"/>
                  </a:solidFill>
                </a:rPr>
                <a:t>totale productie</a:t>
              </a:r>
            </a:p>
          </p:txBody>
        </p:sp>
        <p:sp>
          <p:nvSpPr>
            <p:cNvPr id="269" name="Tekstvak 268"/>
            <p:cNvSpPr txBox="1"/>
            <p:nvPr/>
          </p:nvSpPr>
          <p:spPr>
            <a:xfrm>
              <a:off x="1296840" y="2951578"/>
              <a:ext cx="4931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400" dirty="0">
                  <a:solidFill>
                    <a:prstClr val="black"/>
                  </a:solidFill>
                </a:rPr>
                <a:t>GVK</a:t>
              </a:r>
              <a:endParaRPr lang="nl-NL" sz="1600" dirty="0">
                <a:solidFill>
                  <a:prstClr val="black"/>
                </a:solidFill>
              </a:endParaRPr>
            </a:p>
          </p:txBody>
        </p:sp>
        <p:sp>
          <p:nvSpPr>
            <p:cNvPr id="151" name="Tekstvak 150"/>
            <p:cNvSpPr txBox="1"/>
            <p:nvPr/>
          </p:nvSpPr>
          <p:spPr>
            <a:xfrm>
              <a:off x="1882685" y="2645790"/>
              <a:ext cx="5437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€ 25</a:t>
              </a:r>
            </a:p>
          </p:txBody>
        </p:sp>
        <p:sp>
          <p:nvSpPr>
            <p:cNvPr id="152" name="Tekstvak 151"/>
            <p:cNvSpPr txBox="1"/>
            <p:nvPr/>
          </p:nvSpPr>
          <p:spPr>
            <a:xfrm>
              <a:off x="2008462" y="2318860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20</a:t>
              </a:r>
            </a:p>
          </p:txBody>
        </p:sp>
        <p:sp>
          <p:nvSpPr>
            <p:cNvPr id="155" name="Tekstvak 154"/>
            <p:cNvSpPr txBox="1"/>
            <p:nvPr/>
          </p:nvSpPr>
          <p:spPr>
            <a:xfrm>
              <a:off x="1889595" y="2960456"/>
              <a:ext cx="5437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€ 25</a:t>
              </a:r>
            </a:p>
          </p:txBody>
        </p:sp>
        <p:sp>
          <p:nvSpPr>
            <p:cNvPr id="157" name="Tekstvak 156"/>
            <p:cNvSpPr txBox="1"/>
            <p:nvPr/>
          </p:nvSpPr>
          <p:spPr>
            <a:xfrm>
              <a:off x="2591073" y="2645790"/>
              <a:ext cx="5437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€ 10</a:t>
              </a:r>
            </a:p>
          </p:txBody>
        </p:sp>
        <p:sp>
          <p:nvSpPr>
            <p:cNvPr id="158" name="Tekstvak 157"/>
            <p:cNvSpPr txBox="1"/>
            <p:nvPr/>
          </p:nvSpPr>
          <p:spPr>
            <a:xfrm>
              <a:off x="2683168" y="2317876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70</a:t>
              </a:r>
            </a:p>
          </p:txBody>
        </p:sp>
        <p:sp>
          <p:nvSpPr>
            <p:cNvPr id="160" name="Tekstvak 159"/>
            <p:cNvSpPr txBox="1"/>
            <p:nvPr/>
          </p:nvSpPr>
          <p:spPr>
            <a:xfrm>
              <a:off x="2475521" y="2959472"/>
              <a:ext cx="8034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€ 14,29</a:t>
              </a:r>
            </a:p>
          </p:txBody>
        </p:sp>
        <p:sp>
          <p:nvSpPr>
            <p:cNvPr id="162" name="Tekstvak 161"/>
            <p:cNvSpPr txBox="1"/>
            <p:nvPr/>
          </p:nvSpPr>
          <p:spPr>
            <a:xfrm>
              <a:off x="3258869" y="2645790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€ 3,33</a:t>
              </a:r>
            </a:p>
          </p:txBody>
        </p:sp>
        <p:sp>
          <p:nvSpPr>
            <p:cNvPr id="163" name="Tekstvak 162"/>
            <p:cNvSpPr txBox="1"/>
            <p:nvPr/>
          </p:nvSpPr>
          <p:spPr>
            <a:xfrm>
              <a:off x="3376123" y="2317876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220</a:t>
              </a:r>
            </a:p>
          </p:txBody>
        </p:sp>
        <p:sp>
          <p:nvSpPr>
            <p:cNvPr id="165" name="Tekstvak 164"/>
            <p:cNvSpPr txBox="1"/>
            <p:nvPr/>
          </p:nvSpPr>
          <p:spPr>
            <a:xfrm>
              <a:off x="3248378" y="295947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€ 6,82</a:t>
              </a:r>
            </a:p>
          </p:txBody>
        </p:sp>
        <p:sp>
          <p:nvSpPr>
            <p:cNvPr id="171" name="Tekstvak 170"/>
            <p:cNvSpPr txBox="1"/>
            <p:nvPr/>
          </p:nvSpPr>
          <p:spPr>
            <a:xfrm>
              <a:off x="4089425" y="2645790"/>
              <a:ext cx="4395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</a:t>
              </a:r>
            </a:p>
          </p:txBody>
        </p:sp>
        <p:sp>
          <p:nvSpPr>
            <p:cNvPr id="172" name="Tekstvak 171"/>
            <p:cNvSpPr txBox="1"/>
            <p:nvPr/>
          </p:nvSpPr>
          <p:spPr>
            <a:xfrm>
              <a:off x="4091279" y="2317876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470</a:t>
              </a:r>
            </a:p>
          </p:txBody>
        </p:sp>
        <p:sp>
          <p:nvSpPr>
            <p:cNvPr id="228" name="Tekstvak 227"/>
            <p:cNvSpPr txBox="1"/>
            <p:nvPr/>
          </p:nvSpPr>
          <p:spPr>
            <a:xfrm>
              <a:off x="3963534" y="295947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€ 4,26</a:t>
              </a:r>
            </a:p>
          </p:txBody>
        </p:sp>
        <p:sp>
          <p:nvSpPr>
            <p:cNvPr id="230" name="Tekstvak 229"/>
            <p:cNvSpPr txBox="1"/>
            <p:nvPr/>
          </p:nvSpPr>
          <p:spPr>
            <a:xfrm>
              <a:off x="4804581" y="2645790"/>
              <a:ext cx="4395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</a:t>
              </a:r>
            </a:p>
          </p:txBody>
        </p:sp>
        <p:sp>
          <p:nvSpPr>
            <p:cNvPr id="231" name="Tekstvak 230"/>
            <p:cNvSpPr txBox="1"/>
            <p:nvPr/>
          </p:nvSpPr>
          <p:spPr>
            <a:xfrm>
              <a:off x="4811359" y="2318860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720</a:t>
              </a:r>
            </a:p>
          </p:txBody>
        </p:sp>
        <p:sp>
          <p:nvSpPr>
            <p:cNvPr id="233" name="Tekstvak 232"/>
            <p:cNvSpPr txBox="1"/>
            <p:nvPr/>
          </p:nvSpPr>
          <p:spPr>
            <a:xfrm>
              <a:off x="4683614" y="2960456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€ 3,47</a:t>
              </a:r>
            </a:p>
          </p:txBody>
        </p:sp>
        <p:sp>
          <p:nvSpPr>
            <p:cNvPr id="235" name="Tekstvak 234"/>
            <p:cNvSpPr txBox="1"/>
            <p:nvPr/>
          </p:nvSpPr>
          <p:spPr>
            <a:xfrm>
              <a:off x="5411077" y="2645790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€ 2,50</a:t>
              </a:r>
            </a:p>
          </p:txBody>
        </p:sp>
        <p:sp>
          <p:nvSpPr>
            <p:cNvPr id="236" name="Tekstvak 235"/>
            <p:cNvSpPr txBox="1"/>
            <p:nvPr/>
          </p:nvSpPr>
          <p:spPr>
            <a:xfrm>
              <a:off x="5527976" y="2317876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920</a:t>
              </a:r>
            </a:p>
          </p:txBody>
        </p:sp>
        <p:sp>
          <p:nvSpPr>
            <p:cNvPr id="238" name="Tekstvak 237"/>
            <p:cNvSpPr txBox="1"/>
            <p:nvPr/>
          </p:nvSpPr>
          <p:spPr>
            <a:xfrm>
              <a:off x="5400231" y="295947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€ 3,26</a:t>
              </a:r>
            </a:p>
          </p:txBody>
        </p:sp>
        <p:sp>
          <p:nvSpPr>
            <p:cNvPr id="240" name="Tekstvak 239"/>
            <p:cNvSpPr txBox="1"/>
            <p:nvPr/>
          </p:nvSpPr>
          <p:spPr>
            <a:xfrm>
              <a:off x="6133267" y="2645790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€ 3,33</a:t>
              </a:r>
            </a:p>
          </p:txBody>
        </p:sp>
        <p:sp>
          <p:nvSpPr>
            <p:cNvPr id="241" name="Tekstvak 240"/>
            <p:cNvSpPr txBox="1"/>
            <p:nvPr/>
          </p:nvSpPr>
          <p:spPr>
            <a:xfrm>
              <a:off x="6194287" y="2317876"/>
              <a:ext cx="6014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1070</a:t>
              </a:r>
            </a:p>
          </p:txBody>
        </p:sp>
        <p:sp>
          <p:nvSpPr>
            <p:cNvPr id="243" name="Tekstvak 242"/>
            <p:cNvSpPr txBox="1"/>
            <p:nvPr/>
          </p:nvSpPr>
          <p:spPr>
            <a:xfrm>
              <a:off x="6123774" y="295947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€ 3,27</a:t>
              </a:r>
            </a:p>
          </p:txBody>
        </p:sp>
        <p:sp>
          <p:nvSpPr>
            <p:cNvPr id="245" name="Tekstvak 244"/>
            <p:cNvSpPr txBox="1"/>
            <p:nvPr/>
          </p:nvSpPr>
          <p:spPr>
            <a:xfrm>
              <a:off x="6845453" y="2645790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€ 6,67</a:t>
              </a:r>
            </a:p>
          </p:txBody>
        </p:sp>
        <p:sp>
          <p:nvSpPr>
            <p:cNvPr id="246" name="Tekstvak 245"/>
            <p:cNvSpPr txBox="1"/>
            <p:nvPr/>
          </p:nvSpPr>
          <p:spPr>
            <a:xfrm>
              <a:off x="6914367" y="2317876"/>
              <a:ext cx="6014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1145</a:t>
              </a:r>
            </a:p>
          </p:txBody>
        </p:sp>
        <p:sp>
          <p:nvSpPr>
            <p:cNvPr id="248" name="Tekstvak 247"/>
            <p:cNvSpPr txBox="1"/>
            <p:nvPr/>
          </p:nvSpPr>
          <p:spPr>
            <a:xfrm>
              <a:off x="6843854" y="295947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€ 3,49</a:t>
              </a:r>
            </a:p>
          </p:txBody>
        </p:sp>
      </p:grpSp>
      <p:grpSp>
        <p:nvGrpSpPr>
          <p:cNvPr id="7" name="Groep 6"/>
          <p:cNvGrpSpPr/>
          <p:nvPr/>
        </p:nvGrpSpPr>
        <p:grpSpPr>
          <a:xfrm>
            <a:off x="889419" y="1052736"/>
            <a:ext cx="6800358" cy="4515018"/>
            <a:chOff x="889419" y="1052736"/>
            <a:chExt cx="6800358" cy="4515018"/>
          </a:xfrm>
        </p:grpSpPr>
        <p:grpSp>
          <p:nvGrpSpPr>
            <p:cNvPr id="66" name="Groep 65"/>
            <p:cNvGrpSpPr/>
            <p:nvPr/>
          </p:nvGrpSpPr>
          <p:grpSpPr>
            <a:xfrm>
              <a:off x="1691680" y="1052736"/>
              <a:ext cx="5832648" cy="3825302"/>
              <a:chOff x="1691680" y="1052736"/>
              <a:chExt cx="5832648" cy="3825302"/>
            </a:xfrm>
          </p:grpSpPr>
          <p:cxnSp>
            <p:nvCxnSpPr>
              <p:cNvPr id="276" name="Rechte verbindingslijn 275"/>
              <p:cNvCxnSpPr/>
              <p:nvPr/>
            </p:nvCxnSpPr>
            <p:spPr>
              <a:xfrm flipH="1">
                <a:off x="2402882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Rechte verbindingslijn 276"/>
              <p:cNvCxnSpPr/>
              <p:nvPr/>
            </p:nvCxnSpPr>
            <p:spPr>
              <a:xfrm flipH="1">
                <a:off x="3123100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Rechte verbindingslijn 277"/>
              <p:cNvCxnSpPr/>
              <p:nvPr/>
            </p:nvCxnSpPr>
            <p:spPr>
              <a:xfrm flipH="1">
                <a:off x="3843180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Rechte verbindingslijn 278"/>
              <p:cNvCxnSpPr/>
              <p:nvPr/>
            </p:nvCxnSpPr>
            <p:spPr>
              <a:xfrm flipH="1">
                <a:off x="4563260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Rechte verbindingslijn 279"/>
              <p:cNvCxnSpPr/>
              <p:nvPr/>
            </p:nvCxnSpPr>
            <p:spPr>
              <a:xfrm flipH="1">
                <a:off x="5283340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Rechte verbindingslijn 280"/>
              <p:cNvCxnSpPr/>
              <p:nvPr/>
            </p:nvCxnSpPr>
            <p:spPr>
              <a:xfrm flipH="1">
                <a:off x="6003420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Rechte verbindingslijn 281"/>
              <p:cNvCxnSpPr/>
              <p:nvPr/>
            </p:nvCxnSpPr>
            <p:spPr>
              <a:xfrm flipH="1">
                <a:off x="6723362" y="1061614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Rechte verbindingslijn 282"/>
              <p:cNvCxnSpPr/>
              <p:nvPr/>
            </p:nvCxnSpPr>
            <p:spPr>
              <a:xfrm flipH="1">
                <a:off x="7443580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Rechte verbindingslijn 284"/>
              <p:cNvCxnSpPr/>
              <p:nvPr/>
            </p:nvCxnSpPr>
            <p:spPr>
              <a:xfrm>
                <a:off x="1710124" y="1259882"/>
                <a:ext cx="58142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Rechte verbindingslijn 285"/>
              <p:cNvCxnSpPr/>
              <p:nvPr/>
            </p:nvCxnSpPr>
            <p:spPr>
              <a:xfrm>
                <a:off x="1691680" y="1979962"/>
                <a:ext cx="58142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Rechte verbindingslijn 286"/>
              <p:cNvCxnSpPr/>
              <p:nvPr/>
            </p:nvCxnSpPr>
            <p:spPr>
              <a:xfrm>
                <a:off x="1691680" y="2700042"/>
                <a:ext cx="58142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Rechte verbindingslijn 287"/>
              <p:cNvCxnSpPr/>
              <p:nvPr/>
            </p:nvCxnSpPr>
            <p:spPr>
              <a:xfrm>
                <a:off x="1691680" y="3420122"/>
                <a:ext cx="58142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Rechte verbindingslijn 288"/>
              <p:cNvCxnSpPr/>
              <p:nvPr/>
            </p:nvCxnSpPr>
            <p:spPr>
              <a:xfrm>
                <a:off x="1691680" y="4140202"/>
                <a:ext cx="58142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Rechte verbindingslijn 289"/>
              <p:cNvCxnSpPr/>
              <p:nvPr/>
            </p:nvCxnSpPr>
            <p:spPr>
              <a:xfrm>
                <a:off x="1710124" y="1628800"/>
                <a:ext cx="58142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Rechte verbindingslijn 290"/>
              <p:cNvCxnSpPr/>
              <p:nvPr/>
            </p:nvCxnSpPr>
            <p:spPr>
              <a:xfrm>
                <a:off x="1691680" y="2348880"/>
                <a:ext cx="58142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Rechte verbindingslijn 291"/>
              <p:cNvCxnSpPr/>
              <p:nvPr/>
            </p:nvCxnSpPr>
            <p:spPr>
              <a:xfrm>
                <a:off x="1691680" y="3068960"/>
                <a:ext cx="58142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Rechte verbindingslijn 292"/>
              <p:cNvCxnSpPr/>
              <p:nvPr/>
            </p:nvCxnSpPr>
            <p:spPr>
              <a:xfrm>
                <a:off x="1691680" y="3789040"/>
                <a:ext cx="58142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Rechte verbindingslijn 293"/>
              <p:cNvCxnSpPr/>
              <p:nvPr/>
            </p:nvCxnSpPr>
            <p:spPr>
              <a:xfrm>
                <a:off x="1691680" y="4509120"/>
                <a:ext cx="58142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Rechte verbindingslijn 294"/>
              <p:cNvCxnSpPr/>
              <p:nvPr/>
            </p:nvCxnSpPr>
            <p:spPr>
              <a:xfrm flipH="1">
                <a:off x="2051720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Rechte verbindingslijn 295"/>
              <p:cNvCxnSpPr/>
              <p:nvPr/>
            </p:nvCxnSpPr>
            <p:spPr>
              <a:xfrm flipH="1">
                <a:off x="2771938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Rechte verbindingslijn 296"/>
              <p:cNvCxnSpPr/>
              <p:nvPr/>
            </p:nvCxnSpPr>
            <p:spPr>
              <a:xfrm flipH="1">
                <a:off x="3492018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Rechte verbindingslijn 297"/>
              <p:cNvCxnSpPr/>
              <p:nvPr/>
            </p:nvCxnSpPr>
            <p:spPr>
              <a:xfrm flipH="1">
                <a:off x="4212098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Rechte verbindingslijn 298"/>
              <p:cNvCxnSpPr/>
              <p:nvPr/>
            </p:nvCxnSpPr>
            <p:spPr>
              <a:xfrm flipH="1">
                <a:off x="4932178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Rechte verbindingslijn 299"/>
              <p:cNvCxnSpPr/>
              <p:nvPr/>
            </p:nvCxnSpPr>
            <p:spPr>
              <a:xfrm flipH="1">
                <a:off x="5652258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Rechte verbindingslijn 300"/>
              <p:cNvCxnSpPr/>
              <p:nvPr/>
            </p:nvCxnSpPr>
            <p:spPr>
              <a:xfrm flipH="1">
                <a:off x="6372200" y="1061614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Rechte verbindingslijn 301"/>
              <p:cNvCxnSpPr/>
              <p:nvPr/>
            </p:nvCxnSpPr>
            <p:spPr>
              <a:xfrm flipH="1">
                <a:off x="7092418" y="1052736"/>
                <a:ext cx="8740" cy="38164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Rechte verbindingslijn 270"/>
              <p:cNvCxnSpPr/>
              <p:nvPr/>
            </p:nvCxnSpPr>
            <p:spPr>
              <a:xfrm flipH="1">
                <a:off x="1691680" y="1052736"/>
                <a:ext cx="1356" cy="3816424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4" name="Rechte verbindingslijn 273"/>
              <p:cNvCxnSpPr/>
              <p:nvPr/>
            </p:nvCxnSpPr>
            <p:spPr>
              <a:xfrm>
                <a:off x="1693036" y="4869160"/>
                <a:ext cx="5759283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" name="Tekstvak 3"/>
            <p:cNvSpPr txBox="1"/>
            <p:nvPr/>
          </p:nvSpPr>
          <p:spPr>
            <a:xfrm rot="16200000">
              <a:off x="712992" y="1771934"/>
              <a:ext cx="6914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 smtClean="0"/>
                <a:t>euro’s</a:t>
              </a:r>
              <a:endParaRPr lang="nl-NL" sz="1600" dirty="0"/>
            </a:p>
          </p:txBody>
        </p:sp>
        <p:sp>
          <p:nvSpPr>
            <p:cNvPr id="5" name="Tekstvak 4"/>
            <p:cNvSpPr txBox="1"/>
            <p:nvPr/>
          </p:nvSpPr>
          <p:spPr>
            <a:xfrm>
              <a:off x="6381366" y="5229200"/>
              <a:ext cx="12091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 smtClean="0"/>
                <a:t>hoeveelheid</a:t>
              </a:r>
              <a:endParaRPr lang="nl-NL" sz="1600" dirty="0"/>
            </a:p>
          </p:txBody>
        </p:sp>
        <p:sp>
          <p:nvSpPr>
            <p:cNvPr id="6" name="Tekstvak 5"/>
            <p:cNvSpPr txBox="1"/>
            <p:nvPr/>
          </p:nvSpPr>
          <p:spPr>
            <a:xfrm>
              <a:off x="1874910" y="4882416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75</a:t>
              </a:r>
              <a:endParaRPr lang="nl-NL" sz="1200" dirty="0"/>
            </a:p>
          </p:txBody>
        </p:sp>
        <p:sp>
          <p:nvSpPr>
            <p:cNvPr id="148" name="Tekstvak 147"/>
            <p:cNvSpPr txBox="1"/>
            <p:nvPr/>
          </p:nvSpPr>
          <p:spPr>
            <a:xfrm>
              <a:off x="2916340" y="4869160"/>
              <a:ext cx="4203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300</a:t>
              </a:r>
              <a:endParaRPr lang="nl-NL" sz="1200" dirty="0"/>
            </a:p>
          </p:txBody>
        </p:sp>
        <p:sp>
          <p:nvSpPr>
            <p:cNvPr id="149" name="Tekstvak 148"/>
            <p:cNvSpPr txBox="1"/>
            <p:nvPr/>
          </p:nvSpPr>
          <p:spPr>
            <a:xfrm>
              <a:off x="3638758" y="4869160"/>
              <a:ext cx="4203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450</a:t>
              </a:r>
              <a:endParaRPr lang="nl-NL" sz="1200" dirty="0"/>
            </a:p>
          </p:txBody>
        </p:sp>
        <p:sp>
          <p:nvSpPr>
            <p:cNvPr id="150" name="Tekstvak 149"/>
            <p:cNvSpPr txBox="1"/>
            <p:nvPr/>
          </p:nvSpPr>
          <p:spPr>
            <a:xfrm>
              <a:off x="4358838" y="4869160"/>
              <a:ext cx="4203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600</a:t>
              </a:r>
              <a:endParaRPr lang="nl-NL" sz="1200" dirty="0"/>
            </a:p>
          </p:txBody>
        </p:sp>
        <p:sp>
          <p:nvSpPr>
            <p:cNvPr id="153" name="Tekstvak 152"/>
            <p:cNvSpPr txBox="1"/>
            <p:nvPr/>
          </p:nvSpPr>
          <p:spPr>
            <a:xfrm>
              <a:off x="5077934" y="4869160"/>
              <a:ext cx="4203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750</a:t>
              </a:r>
              <a:endParaRPr lang="nl-NL" sz="1200" dirty="0"/>
            </a:p>
          </p:txBody>
        </p:sp>
        <p:sp>
          <p:nvSpPr>
            <p:cNvPr id="156" name="Tekstvak 155"/>
            <p:cNvSpPr txBox="1"/>
            <p:nvPr/>
          </p:nvSpPr>
          <p:spPr>
            <a:xfrm>
              <a:off x="5798998" y="4869160"/>
              <a:ext cx="4203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900</a:t>
              </a:r>
              <a:endParaRPr lang="nl-NL" sz="1200" dirty="0"/>
            </a:p>
          </p:txBody>
        </p:sp>
        <p:sp>
          <p:nvSpPr>
            <p:cNvPr id="159" name="Tekstvak 158"/>
            <p:cNvSpPr txBox="1"/>
            <p:nvPr/>
          </p:nvSpPr>
          <p:spPr>
            <a:xfrm>
              <a:off x="6474688" y="4869160"/>
              <a:ext cx="4988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1050</a:t>
              </a:r>
              <a:endParaRPr lang="nl-NL" sz="1200" dirty="0"/>
            </a:p>
          </p:txBody>
        </p:sp>
        <p:sp>
          <p:nvSpPr>
            <p:cNvPr id="161" name="Tekstvak 160"/>
            <p:cNvSpPr txBox="1"/>
            <p:nvPr/>
          </p:nvSpPr>
          <p:spPr>
            <a:xfrm>
              <a:off x="7190922" y="4869160"/>
              <a:ext cx="4988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1200</a:t>
              </a:r>
              <a:endParaRPr lang="nl-NL" sz="1200" dirty="0"/>
            </a:p>
          </p:txBody>
        </p:sp>
        <p:sp>
          <p:nvSpPr>
            <p:cNvPr id="164" name="Tekstvak 163"/>
            <p:cNvSpPr txBox="1"/>
            <p:nvPr/>
          </p:nvSpPr>
          <p:spPr>
            <a:xfrm>
              <a:off x="1420420" y="4373982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1</a:t>
              </a:r>
              <a:endParaRPr lang="nl-NL" sz="1200" dirty="0"/>
            </a:p>
          </p:txBody>
        </p:sp>
        <p:sp>
          <p:nvSpPr>
            <p:cNvPr id="166" name="Tekstvak 165"/>
            <p:cNvSpPr txBox="1"/>
            <p:nvPr/>
          </p:nvSpPr>
          <p:spPr>
            <a:xfrm>
              <a:off x="1421404" y="4005064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2</a:t>
              </a:r>
              <a:endParaRPr lang="nl-NL" sz="1200" dirty="0"/>
            </a:p>
          </p:txBody>
        </p:sp>
        <p:sp>
          <p:nvSpPr>
            <p:cNvPr id="167" name="Tekstvak 166"/>
            <p:cNvSpPr txBox="1"/>
            <p:nvPr/>
          </p:nvSpPr>
          <p:spPr>
            <a:xfrm>
              <a:off x="1419588" y="2924944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5</a:t>
              </a:r>
              <a:endParaRPr lang="nl-NL" sz="1200" dirty="0"/>
            </a:p>
          </p:txBody>
        </p:sp>
        <p:sp>
          <p:nvSpPr>
            <p:cNvPr id="168" name="Tekstvak 167"/>
            <p:cNvSpPr txBox="1"/>
            <p:nvPr/>
          </p:nvSpPr>
          <p:spPr>
            <a:xfrm>
              <a:off x="1421404" y="2213742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7</a:t>
              </a:r>
              <a:endParaRPr lang="nl-NL" sz="1200" dirty="0"/>
            </a:p>
          </p:txBody>
        </p:sp>
        <p:sp>
          <p:nvSpPr>
            <p:cNvPr id="169" name="Tekstvak 168"/>
            <p:cNvSpPr txBox="1"/>
            <p:nvPr/>
          </p:nvSpPr>
          <p:spPr>
            <a:xfrm>
              <a:off x="1366320" y="1124744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dirty="0" smtClean="0"/>
                <a:t>10</a:t>
              </a:r>
              <a:endParaRPr lang="nl-NL" sz="1200" dirty="0"/>
            </a:p>
          </p:txBody>
        </p:sp>
      </p:grpSp>
      <p:grpSp>
        <p:nvGrpSpPr>
          <p:cNvPr id="170" name="Groep 169"/>
          <p:cNvGrpSpPr/>
          <p:nvPr/>
        </p:nvGrpSpPr>
        <p:grpSpPr>
          <a:xfrm>
            <a:off x="206145" y="4702503"/>
            <a:ext cx="7246175" cy="2047743"/>
            <a:chOff x="206146" y="4693625"/>
            <a:chExt cx="7246175" cy="2047743"/>
          </a:xfrm>
        </p:grpSpPr>
        <p:grpSp>
          <p:nvGrpSpPr>
            <p:cNvPr id="173" name="Groep 172"/>
            <p:cNvGrpSpPr/>
            <p:nvPr/>
          </p:nvGrpSpPr>
          <p:grpSpPr>
            <a:xfrm>
              <a:off x="206146" y="4693625"/>
              <a:ext cx="7246175" cy="2047743"/>
              <a:chOff x="206146" y="4693625"/>
              <a:chExt cx="7246175" cy="2047743"/>
            </a:xfrm>
          </p:grpSpPr>
          <p:cxnSp>
            <p:nvCxnSpPr>
              <p:cNvPr id="326" name="Rechte verbindingslijn 325"/>
              <p:cNvCxnSpPr/>
              <p:nvPr/>
            </p:nvCxnSpPr>
            <p:spPr>
              <a:xfrm>
                <a:off x="1691680" y="4700465"/>
                <a:ext cx="0" cy="204090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Rechte verbindingslijn 326"/>
              <p:cNvCxnSpPr/>
              <p:nvPr/>
            </p:nvCxnSpPr>
            <p:spPr>
              <a:xfrm>
                <a:off x="2411760" y="4707388"/>
                <a:ext cx="0" cy="20162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Rechte verbindingslijn 327"/>
              <p:cNvCxnSpPr/>
              <p:nvPr/>
            </p:nvCxnSpPr>
            <p:spPr>
              <a:xfrm>
                <a:off x="3131840" y="4707388"/>
                <a:ext cx="0" cy="20162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9" name="Rechte verbindingslijn 328"/>
              <p:cNvCxnSpPr/>
              <p:nvPr/>
            </p:nvCxnSpPr>
            <p:spPr>
              <a:xfrm>
                <a:off x="3851920" y="4707388"/>
                <a:ext cx="0" cy="20162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Rechte verbindingslijn 329"/>
              <p:cNvCxnSpPr/>
              <p:nvPr/>
            </p:nvCxnSpPr>
            <p:spPr>
              <a:xfrm>
                <a:off x="4572000" y="4714311"/>
                <a:ext cx="0" cy="20093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Rechte verbindingslijn 330"/>
              <p:cNvCxnSpPr/>
              <p:nvPr/>
            </p:nvCxnSpPr>
            <p:spPr>
              <a:xfrm>
                <a:off x="5292080" y="4714311"/>
                <a:ext cx="0" cy="20093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Rechte verbindingslijn 331"/>
              <p:cNvCxnSpPr/>
              <p:nvPr/>
            </p:nvCxnSpPr>
            <p:spPr>
              <a:xfrm>
                <a:off x="6012160" y="4707388"/>
                <a:ext cx="0" cy="20162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Rechte verbindingslijn 332"/>
              <p:cNvCxnSpPr/>
              <p:nvPr/>
            </p:nvCxnSpPr>
            <p:spPr>
              <a:xfrm>
                <a:off x="6732240" y="4714311"/>
                <a:ext cx="0" cy="20093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Rechte verbindingslijn 333"/>
              <p:cNvCxnSpPr/>
              <p:nvPr/>
            </p:nvCxnSpPr>
            <p:spPr>
              <a:xfrm flipH="1">
                <a:off x="7452319" y="4714311"/>
                <a:ext cx="2" cy="20093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5" name="Rechte verbindingslijn 334"/>
              <p:cNvCxnSpPr/>
              <p:nvPr/>
            </p:nvCxnSpPr>
            <p:spPr>
              <a:xfrm flipV="1">
                <a:off x="971600" y="4693625"/>
                <a:ext cx="6480719" cy="2068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6" name="Rechte verbindingslijn 335"/>
              <p:cNvCxnSpPr/>
              <p:nvPr/>
            </p:nvCxnSpPr>
            <p:spPr>
              <a:xfrm>
                <a:off x="971600" y="5715500"/>
                <a:ext cx="648071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7" name="Rechte verbindingslijn 336"/>
              <p:cNvCxnSpPr/>
              <p:nvPr/>
            </p:nvCxnSpPr>
            <p:spPr>
              <a:xfrm>
                <a:off x="971600" y="6741368"/>
                <a:ext cx="648072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Rechte verbindingslijn 337"/>
              <p:cNvCxnSpPr/>
              <p:nvPr/>
            </p:nvCxnSpPr>
            <p:spPr>
              <a:xfrm>
                <a:off x="1475656" y="5032900"/>
                <a:ext cx="5976663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Rechte verbindingslijn 338"/>
              <p:cNvCxnSpPr/>
              <p:nvPr/>
            </p:nvCxnSpPr>
            <p:spPr>
              <a:xfrm>
                <a:off x="1475656" y="6067646"/>
                <a:ext cx="5976663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0" name="Tekstvak 339"/>
              <p:cNvSpPr txBox="1"/>
              <p:nvPr/>
            </p:nvSpPr>
            <p:spPr>
              <a:xfrm>
                <a:off x="217958" y="4722454"/>
                <a:ext cx="14921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nl-NL" sz="1400" dirty="0">
                    <a:solidFill>
                      <a:prstClr val="black"/>
                    </a:solidFill>
                  </a:rPr>
                  <a:t>extra kosten</a:t>
                </a:r>
              </a:p>
            </p:txBody>
          </p:sp>
          <p:sp>
            <p:nvSpPr>
              <p:cNvPr id="341" name="Tekstvak 340"/>
              <p:cNvSpPr txBox="1"/>
              <p:nvPr/>
            </p:nvSpPr>
            <p:spPr>
              <a:xfrm>
                <a:off x="407268" y="5032900"/>
                <a:ext cx="13028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nl-NL" sz="1400" dirty="0">
                    <a:solidFill>
                      <a:prstClr val="black"/>
                    </a:solidFill>
                  </a:rPr>
                  <a:t>extra productie</a:t>
                </a:r>
              </a:p>
            </p:txBody>
          </p:sp>
          <p:sp>
            <p:nvSpPr>
              <p:cNvPr id="342" name="Tekstvak 341"/>
              <p:cNvSpPr txBox="1"/>
              <p:nvPr/>
            </p:nvSpPr>
            <p:spPr>
              <a:xfrm>
                <a:off x="1260152" y="5376946"/>
                <a:ext cx="4315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nl-NL" sz="1400" dirty="0">
                    <a:solidFill>
                      <a:prstClr val="black"/>
                    </a:solidFill>
                  </a:rPr>
                  <a:t>MK</a:t>
                </a:r>
                <a:endParaRPr lang="nl-NL" sz="1600" dirty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343" name="Rechte verbindingslijn 342"/>
              <p:cNvCxnSpPr/>
              <p:nvPr/>
            </p:nvCxnSpPr>
            <p:spPr>
              <a:xfrm>
                <a:off x="1475656" y="5355460"/>
                <a:ext cx="5976663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4" name="Tekstvak 343"/>
              <p:cNvSpPr txBox="1"/>
              <p:nvPr/>
            </p:nvSpPr>
            <p:spPr>
              <a:xfrm>
                <a:off x="206146" y="5730566"/>
                <a:ext cx="14921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nl-NL" sz="1400" dirty="0">
                    <a:solidFill>
                      <a:prstClr val="black"/>
                    </a:solidFill>
                  </a:rPr>
                  <a:t>totale </a:t>
                </a:r>
                <a:r>
                  <a:rPr lang="nl-NL" sz="1400" dirty="0" err="1">
                    <a:solidFill>
                      <a:prstClr val="black"/>
                    </a:solidFill>
                  </a:rPr>
                  <a:t>var.kosten</a:t>
                </a:r>
                <a:endParaRPr lang="nl-NL" sz="1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45" name="Tekstvak 344"/>
              <p:cNvSpPr txBox="1"/>
              <p:nvPr/>
            </p:nvSpPr>
            <p:spPr>
              <a:xfrm>
                <a:off x="337427" y="6041012"/>
                <a:ext cx="13608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nl-NL" sz="1400" dirty="0">
                    <a:solidFill>
                      <a:prstClr val="black"/>
                    </a:solidFill>
                  </a:rPr>
                  <a:t>totale productie</a:t>
                </a:r>
              </a:p>
            </p:txBody>
          </p:sp>
          <p:sp>
            <p:nvSpPr>
              <p:cNvPr id="346" name="Tekstvak 345"/>
              <p:cNvSpPr txBox="1"/>
              <p:nvPr/>
            </p:nvSpPr>
            <p:spPr>
              <a:xfrm>
                <a:off x="1186721" y="6385058"/>
                <a:ext cx="4931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nl-NL" sz="1400" dirty="0">
                    <a:solidFill>
                      <a:prstClr val="black"/>
                    </a:solidFill>
                  </a:rPr>
                  <a:t>GVK</a:t>
                </a:r>
                <a:endParaRPr lang="nl-NL" sz="1600" dirty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347" name="Rechte verbindingslijn 346"/>
              <p:cNvCxnSpPr/>
              <p:nvPr/>
            </p:nvCxnSpPr>
            <p:spPr>
              <a:xfrm>
                <a:off x="1475656" y="6381328"/>
                <a:ext cx="5976663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4" name="Tekstvak 173"/>
            <p:cNvSpPr txBox="1"/>
            <p:nvPr/>
          </p:nvSpPr>
          <p:spPr>
            <a:xfrm>
              <a:off x="1891433" y="5038392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20</a:t>
              </a:r>
            </a:p>
          </p:txBody>
        </p:sp>
        <p:sp>
          <p:nvSpPr>
            <p:cNvPr id="176" name="Tekstvak 175"/>
            <p:cNvSpPr txBox="1"/>
            <p:nvPr/>
          </p:nvSpPr>
          <p:spPr>
            <a:xfrm>
              <a:off x="2573532" y="5039810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50</a:t>
              </a:r>
            </a:p>
          </p:txBody>
        </p:sp>
        <p:sp>
          <p:nvSpPr>
            <p:cNvPr id="178" name="Tekstvak 177"/>
            <p:cNvSpPr txBox="1"/>
            <p:nvPr/>
          </p:nvSpPr>
          <p:spPr>
            <a:xfrm>
              <a:off x="3252702" y="5039810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150</a:t>
              </a:r>
            </a:p>
          </p:txBody>
        </p:sp>
        <p:sp>
          <p:nvSpPr>
            <p:cNvPr id="180" name="Tekstvak 179"/>
            <p:cNvSpPr txBox="1"/>
            <p:nvPr/>
          </p:nvSpPr>
          <p:spPr>
            <a:xfrm>
              <a:off x="3957366" y="5039810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250</a:t>
              </a:r>
            </a:p>
          </p:txBody>
        </p:sp>
        <p:sp>
          <p:nvSpPr>
            <p:cNvPr id="182" name="Tekstvak 181"/>
            <p:cNvSpPr txBox="1"/>
            <p:nvPr/>
          </p:nvSpPr>
          <p:spPr>
            <a:xfrm>
              <a:off x="4677446" y="5039810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250</a:t>
              </a:r>
            </a:p>
          </p:txBody>
        </p:sp>
        <p:sp>
          <p:nvSpPr>
            <p:cNvPr id="184" name="Tekstvak 183"/>
            <p:cNvSpPr txBox="1"/>
            <p:nvPr/>
          </p:nvSpPr>
          <p:spPr>
            <a:xfrm>
              <a:off x="5406404" y="5040794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200</a:t>
              </a:r>
            </a:p>
          </p:txBody>
        </p:sp>
        <p:sp>
          <p:nvSpPr>
            <p:cNvPr id="186" name="Tekstvak 185"/>
            <p:cNvSpPr txBox="1"/>
            <p:nvPr/>
          </p:nvSpPr>
          <p:spPr>
            <a:xfrm>
              <a:off x="6126484" y="5040794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150</a:t>
              </a:r>
            </a:p>
          </p:txBody>
        </p:sp>
        <p:sp>
          <p:nvSpPr>
            <p:cNvPr id="229" name="Tekstvak 228"/>
            <p:cNvSpPr txBox="1"/>
            <p:nvPr/>
          </p:nvSpPr>
          <p:spPr>
            <a:xfrm>
              <a:off x="6896508" y="5039810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75</a:t>
              </a:r>
            </a:p>
          </p:txBody>
        </p:sp>
        <p:sp>
          <p:nvSpPr>
            <p:cNvPr id="232" name="Tekstvak 231"/>
            <p:cNvSpPr txBox="1"/>
            <p:nvPr/>
          </p:nvSpPr>
          <p:spPr>
            <a:xfrm>
              <a:off x="1739022" y="4725144"/>
              <a:ext cx="647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€ 500</a:t>
              </a:r>
            </a:p>
          </p:txBody>
        </p:sp>
        <p:sp>
          <p:nvSpPr>
            <p:cNvPr id="234" name="Tekstvak 233"/>
            <p:cNvSpPr txBox="1"/>
            <p:nvPr/>
          </p:nvSpPr>
          <p:spPr>
            <a:xfrm>
              <a:off x="1772566" y="5358206"/>
              <a:ext cx="5437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€ 25</a:t>
              </a:r>
            </a:p>
          </p:txBody>
        </p:sp>
        <p:sp>
          <p:nvSpPr>
            <p:cNvPr id="237" name="Tekstvak 236"/>
            <p:cNvSpPr txBox="1"/>
            <p:nvPr/>
          </p:nvSpPr>
          <p:spPr>
            <a:xfrm>
              <a:off x="1898343" y="6074122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20</a:t>
              </a:r>
            </a:p>
          </p:txBody>
        </p:sp>
        <p:sp>
          <p:nvSpPr>
            <p:cNvPr id="239" name="Tekstvak 238"/>
            <p:cNvSpPr txBox="1"/>
            <p:nvPr/>
          </p:nvSpPr>
          <p:spPr>
            <a:xfrm>
              <a:off x="1745932" y="5760874"/>
              <a:ext cx="647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€ 500</a:t>
              </a:r>
            </a:p>
          </p:txBody>
        </p:sp>
        <p:sp>
          <p:nvSpPr>
            <p:cNvPr id="242" name="Tekstvak 241"/>
            <p:cNvSpPr txBox="1"/>
            <p:nvPr/>
          </p:nvSpPr>
          <p:spPr>
            <a:xfrm>
              <a:off x="1779476" y="6393936"/>
              <a:ext cx="5437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€ 25</a:t>
              </a:r>
            </a:p>
          </p:txBody>
        </p:sp>
        <p:sp>
          <p:nvSpPr>
            <p:cNvPr id="244" name="Tekstvak 243"/>
            <p:cNvSpPr txBox="1"/>
            <p:nvPr/>
          </p:nvSpPr>
          <p:spPr>
            <a:xfrm>
              <a:off x="2447410" y="4725144"/>
              <a:ext cx="647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€ 500</a:t>
              </a:r>
            </a:p>
          </p:txBody>
        </p:sp>
        <p:sp>
          <p:nvSpPr>
            <p:cNvPr id="247" name="Tekstvak 246"/>
            <p:cNvSpPr txBox="1"/>
            <p:nvPr/>
          </p:nvSpPr>
          <p:spPr>
            <a:xfrm>
              <a:off x="2480954" y="5358206"/>
              <a:ext cx="5437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€ 10</a:t>
              </a:r>
            </a:p>
          </p:txBody>
        </p:sp>
        <p:sp>
          <p:nvSpPr>
            <p:cNvPr id="260" name="Tekstvak 259"/>
            <p:cNvSpPr txBox="1"/>
            <p:nvPr/>
          </p:nvSpPr>
          <p:spPr>
            <a:xfrm>
              <a:off x="2573049" y="6073138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70</a:t>
              </a:r>
            </a:p>
          </p:txBody>
        </p:sp>
        <p:sp>
          <p:nvSpPr>
            <p:cNvPr id="262" name="Tekstvak 261"/>
            <p:cNvSpPr txBox="1"/>
            <p:nvPr/>
          </p:nvSpPr>
          <p:spPr>
            <a:xfrm>
              <a:off x="2385126" y="5759890"/>
              <a:ext cx="7521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€ 1000</a:t>
              </a:r>
            </a:p>
          </p:txBody>
        </p:sp>
        <p:sp>
          <p:nvSpPr>
            <p:cNvPr id="263" name="Tekstvak 262"/>
            <p:cNvSpPr txBox="1"/>
            <p:nvPr/>
          </p:nvSpPr>
          <p:spPr>
            <a:xfrm>
              <a:off x="2365402" y="6392952"/>
              <a:ext cx="8034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€ 14,29</a:t>
              </a:r>
            </a:p>
          </p:txBody>
        </p:sp>
        <p:sp>
          <p:nvSpPr>
            <p:cNvPr id="264" name="Tekstvak 263"/>
            <p:cNvSpPr txBox="1"/>
            <p:nvPr/>
          </p:nvSpPr>
          <p:spPr>
            <a:xfrm>
              <a:off x="3177352" y="4725144"/>
              <a:ext cx="647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€ 500</a:t>
              </a:r>
            </a:p>
          </p:txBody>
        </p:sp>
        <p:sp>
          <p:nvSpPr>
            <p:cNvPr id="267" name="Tekstvak 266"/>
            <p:cNvSpPr txBox="1"/>
            <p:nvPr/>
          </p:nvSpPr>
          <p:spPr>
            <a:xfrm>
              <a:off x="3148750" y="5358206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€ 3,33</a:t>
              </a:r>
            </a:p>
          </p:txBody>
        </p:sp>
        <p:sp>
          <p:nvSpPr>
            <p:cNvPr id="270" name="Tekstvak 269"/>
            <p:cNvSpPr txBox="1"/>
            <p:nvPr/>
          </p:nvSpPr>
          <p:spPr>
            <a:xfrm>
              <a:off x="3266004" y="6073138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220</a:t>
              </a:r>
            </a:p>
          </p:txBody>
        </p:sp>
        <p:sp>
          <p:nvSpPr>
            <p:cNvPr id="272" name="Tekstvak 271"/>
            <p:cNvSpPr txBox="1"/>
            <p:nvPr/>
          </p:nvSpPr>
          <p:spPr>
            <a:xfrm>
              <a:off x="3104715" y="5759890"/>
              <a:ext cx="7521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€ 1500</a:t>
              </a:r>
            </a:p>
          </p:txBody>
        </p:sp>
        <p:sp>
          <p:nvSpPr>
            <p:cNvPr id="273" name="Tekstvak 272"/>
            <p:cNvSpPr txBox="1"/>
            <p:nvPr/>
          </p:nvSpPr>
          <p:spPr>
            <a:xfrm>
              <a:off x="3138259" y="639295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€ 6,82</a:t>
              </a:r>
            </a:p>
          </p:txBody>
        </p:sp>
        <p:sp>
          <p:nvSpPr>
            <p:cNvPr id="275" name="Tekstvak 274"/>
            <p:cNvSpPr txBox="1"/>
            <p:nvPr/>
          </p:nvSpPr>
          <p:spPr>
            <a:xfrm>
              <a:off x="3892494" y="4725144"/>
              <a:ext cx="647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€ 500</a:t>
              </a:r>
            </a:p>
          </p:txBody>
        </p:sp>
        <p:sp>
          <p:nvSpPr>
            <p:cNvPr id="284" name="Tekstvak 283"/>
            <p:cNvSpPr txBox="1"/>
            <p:nvPr/>
          </p:nvSpPr>
          <p:spPr>
            <a:xfrm>
              <a:off x="3979306" y="5358206"/>
              <a:ext cx="4395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</a:t>
              </a:r>
            </a:p>
          </p:txBody>
        </p:sp>
        <p:sp>
          <p:nvSpPr>
            <p:cNvPr id="303" name="Tekstvak 302"/>
            <p:cNvSpPr txBox="1"/>
            <p:nvPr/>
          </p:nvSpPr>
          <p:spPr>
            <a:xfrm>
              <a:off x="3981160" y="6073138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470</a:t>
              </a:r>
            </a:p>
          </p:txBody>
        </p:sp>
        <p:sp>
          <p:nvSpPr>
            <p:cNvPr id="304" name="Tekstvak 303"/>
            <p:cNvSpPr txBox="1"/>
            <p:nvPr/>
          </p:nvSpPr>
          <p:spPr>
            <a:xfrm>
              <a:off x="3819871" y="5759890"/>
              <a:ext cx="7521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€ 2000</a:t>
              </a:r>
            </a:p>
          </p:txBody>
        </p:sp>
        <p:sp>
          <p:nvSpPr>
            <p:cNvPr id="305" name="Tekstvak 304"/>
            <p:cNvSpPr txBox="1"/>
            <p:nvPr/>
          </p:nvSpPr>
          <p:spPr>
            <a:xfrm>
              <a:off x="3853415" y="639295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€ 4,26</a:t>
              </a:r>
            </a:p>
          </p:txBody>
        </p:sp>
        <p:sp>
          <p:nvSpPr>
            <p:cNvPr id="306" name="Tekstvak 305"/>
            <p:cNvSpPr txBox="1"/>
            <p:nvPr/>
          </p:nvSpPr>
          <p:spPr>
            <a:xfrm>
              <a:off x="4607650" y="4725144"/>
              <a:ext cx="647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€ 500</a:t>
              </a:r>
            </a:p>
          </p:txBody>
        </p:sp>
        <p:sp>
          <p:nvSpPr>
            <p:cNvPr id="307" name="Tekstvak 306"/>
            <p:cNvSpPr txBox="1"/>
            <p:nvPr/>
          </p:nvSpPr>
          <p:spPr>
            <a:xfrm>
              <a:off x="4694462" y="5358206"/>
              <a:ext cx="4395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</a:t>
              </a:r>
            </a:p>
          </p:txBody>
        </p:sp>
        <p:sp>
          <p:nvSpPr>
            <p:cNvPr id="308" name="Tekstvak 307"/>
            <p:cNvSpPr txBox="1"/>
            <p:nvPr/>
          </p:nvSpPr>
          <p:spPr>
            <a:xfrm>
              <a:off x="4701240" y="6074122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720</a:t>
              </a:r>
            </a:p>
          </p:txBody>
        </p:sp>
        <p:sp>
          <p:nvSpPr>
            <p:cNvPr id="309" name="Tekstvak 308"/>
            <p:cNvSpPr txBox="1"/>
            <p:nvPr/>
          </p:nvSpPr>
          <p:spPr>
            <a:xfrm>
              <a:off x="4539951" y="5760874"/>
              <a:ext cx="7521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€ 2500</a:t>
              </a:r>
            </a:p>
          </p:txBody>
        </p:sp>
        <p:sp>
          <p:nvSpPr>
            <p:cNvPr id="310" name="Tekstvak 309"/>
            <p:cNvSpPr txBox="1"/>
            <p:nvPr/>
          </p:nvSpPr>
          <p:spPr>
            <a:xfrm>
              <a:off x="4573495" y="6393936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€ 3,47</a:t>
              </a:r>
            </a:p>
          </p:txBody>
        </p:sp>
        <p:sp>
          <p:nvSpPr>
            <p:cNvPr id="311" name="Tekstvak 310"/>
            <p:cNvSpPr txBox="1"/>
            <p:nvPr/>
          </p:nvSpPr>
          <p:spPr>
            <a:xfrm>
              <a:off x="5327730" y="4725144"/>
              <a:ext cx="647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€ 500</a:t>
              </a:r>
            </a:p>
          </p:txBody>
        </p:sp>
        <p:sp>
          <p:nvSpPr>
            <p:cNvPr id="312" name="Tekstvak 311"/>
            <p:cNvSpPr txBox="1"/>
            <p:nvPr/>
          </p:nvSpPr>
          <p:spPr>
            <a:xfrm>
              <a:off x="5300958" y="5358206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€ 2,50</a:t>
              </a:r>
            </a:p>
          </p:txBody>
        </p:sp>
        <p:sp>
          <p:nvSpPr>
            <p:cNvPr id="313" name="Tekstvak 312"/>
            <p:cNvSpPr txBox="1"/>
            <p:nvPr/>
          </p:nvSpPr>
          <p:spPr>
            <a:xfrm>
              <a:off x="5417857" y="6073138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920</a:t>
              </a:r>
            </a:p>
          </p:txBody>
        </p:sp>
        <p:sp>
          <p:nvSpPr>
            <p:cNvPr id="314" name="Tekstvak 313"/>
            <p:cNvSpPr txBox="1"/>
            <p:nvPr/>
          </p:nvSpPr>
          <p:spPr>
            <a:xfrm>
              <a:off x="5256568" y="5759890"/>
              <a:ext cx="7521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€ 3000</a:t>
              </a:r>
            </a:p>
          </p:txBody>
        </p:sp>
        <p:sp>
          <p:nvSpPr>
            <p:cNvPr id="315" name="Tekstvak 314"/>
            <p:cNvSpPr txBox="1"/>
            <p:nvPr/>
          </p:nvSpPr>
          <p:spPr>
            <a:xfrm>
              <a:off x="5290112" y="639295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€ 3,26</a:t>
              </a:r>
            </a:p>
          </p:txBody>
        </p:sp>
        <p:sp>
          <p:nvSpPr>
            <p:cNvPr id="316" name="Tekstvak 315"/>
            <p:cNvSpPr txBox="1"/>
            <p:nvPr/>
          </p:nvSpPr>
          <p:spPr>
            <a:xfrm>
              <a:off x="6049920" y="4725144"/>
              <a:ext cx="647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€ 500</a:t>
              </a:r>
            </a:p>
          </p:txBody>
        </p:sp>
        <p:sp>
          <p:nvSpPr>
            <p:cNvPr id="317" name="Tekstvak 316"/>
            <p:cNvSpPr txBox="1"/>
            <p:nvPr/>
          </p:nvSpPr>
          <p:spPr>
            <a:xfrm>
              <a:off x="6023148" y="5358206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€ 3,33</a:t>
              </a:r>
            </a:p>
          </p:txBody>
        </p:sp>
        <p:sp>
          <p:nvSpPr>
            <p:cNvPr id="318" name="Tekstvak 317"/>
            <p:cNvSpPr txBox="1"/>
            <p:nvPr/>
          </p:nvSpPr>
          <p:spPr>
            <a:xfrm>
              <a:off x="6084168" y="6073138"/>
              <a:ext cx="6014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1070</a:t>
              </a:r>
            </a:p>
          </p:txBody>
        </p:sp>
        <p:sp>
          <p:nvSpPr>
            <p:cNvPr id="319" name="Tekstvak 318"/>
            <p:cNvSpPr txBox="1"/>
            <p:nvPr/>
          </p:nvSpPr>
          <p:spPr>
            <a:xfrm>
              <a:off x="5980111" y="5759890"/>
              <a:ext cx="7521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€ 3500</a:t>
              </a:r>
            </a:p>
          </p:txBody>
        </p:sp>
        <p:sp>
          <p:nvSpPr>
            <p:cNvPr id="320" name="Tekstvak 319"/>
            <p:cNvSpPr txBox="1"/>
            <p:nvPr/>
          </p:nvSpPr>
          <p:spPr>
            <a:xfrm>
              <a:off x="6013655" y="639295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€ 3,27</a:t>
              </a:r>
            </a:p>
          </p:txBody>
        </p:sp>
        <p:sp>
          <p:nvSpPr>
            <p:cNvPr id="321" name="Tekstvak 320"/>
            <p:cNvSpPr txBox="1"/>
            <p:nvPr/>
          </p:nvSpPr>
          <p:spPr>
            <a:xfrm>
              <a:off x="6762106" y="4725144"/>
              <a:ext cx="6479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€ 500</a:t>
              </a:r>
            </a:p>
          </p:txBody>
        </p:sp>
        <p:sp>
          <p:nvSpPr>
            <p:cNvPr id="322" name="Tekstvak 321"/>
            <p:cNvSpPr txBox="1"/>
            <p:nvPr/>
          </p:nvSpPr>
          <p:spPr>
            <a:xfrm>
              <a:off x="6735334" y="5358206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€ 6,67</a:t>
              </a:r>
            </a:p>
          </p:txBody>
        </p:sp>
        <p:sp>
          <p:nvSpPr>
            <p:cNvPr id="323" name="Tekstvak 322"/>
            <p:cNvSpPr txBox="1"/>
            <p:nvPr/>
          </p:nvSpPr>
          <p:spPr>
            <a:xfrm>
              <a:off x="6804248" y="6073138"/>
              <a:ext cx="6014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1145</a:t>
              </a:r>
            </a:p>
          </p:txBody>
        </p:sp>
        <p:sp>
          <p:nvSpPr>
            <p:cNvPr id="324" name="Tekstvak 323"/>
            <p:cNvSpPr txBox="1"/>
            <p:nvPr/>
          </p:nvSpPr>
          <p:spPr>
            <a:xfrm>
              <a:off x="6700191" y="5759890"/>
              <a:ext cx="7521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€ 4000</a:t>
              </a:r>
            </a:p>
          </p:txBody>
        </p:sp>
        <p:sp>
          <p:nvSpPr>
            <p:cNvPr id="325" name="Tekstvak 324"/>
            <p:cNvSpPr txBox="1"/>
            <p:nvPr/>
          </p:nvSpPr>
          <p:spPr>
            <a:xfrm>
              <a:off x="6733735" y="639295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>
                  <a:solidFill>
                    <a:prstClr val="black"/>
                  </a:solidFill>
                </a:rPr>
                <a:t>€ 3,49</a:t>
              </a:r>
            </a:p>
          </p:txBody>
        </p:sp>
      </p:grpSp>
      <p:sp>
        <p:nvSpPr>
          <p:cNvPr id="8" name="Ovaal 7"/>
          <p:cNvSpPr/>
          <p:nvPr/>
        </p:nvSpPr>
        <p:spPr>
          <a:xfrm>
            <a:off x="1227974" y="6102230"/>
            <a:ext cx="482150" cy="281293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1976795" y="1225384"/>
            <a:ext cx="68995" cy="6899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8" name="Ovaal 347"/>
          <p:cNvSpPr/>
          <p:nvPr/>
        </p:nvSpPr>
        <p:spPr>
          <a:xfrm>
            <a:off x="2630797" y="3648037"/>
            <a:ext cx="68995" cy="6899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9" name="Ovaal 348"/>
          <p:cNvSpPr/>
          <p:nvPr/>
        </p:nvSpPr>
        <p:spPr>
          <a:xfrm>
            <a:off x="4133912" y="4107244"/>
            <a:ext cx="68995" cy="6899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0" name="Ovaal 349"/>
          <p:cNvSpPr/>
          <p:nvPr/>
        </p:nvSpPr>
        <p:spPr>
          <a:xfrm>
            <a:off x="5148064" y="4113284"/>
            <a:ext cx="68995" cy="6899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1" name="Ovaal 350"/>
          <p:cNvSpPr/>
          <p:nvPr/>
        </p:nvSpPr>
        <p:spPr>
          <a:xfrm>
            <a:off x="6057425" y="3917963"/>
            <a:ext cx="68995" cy="6899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2" name="Ovaal 351"/>
          <p:cNvSpPr/>
          <p:nvPr/>
        </p:nvSpPr>
        <p:spPr>
          <a:xfrm>
            <a:off x="7005179" y="3663130"/>
            <a:ext cx="68995" cy="6899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3" name="Ovaal 352"/>
          <p:cNvSpPr/>
          <p:nvPr/>
        </p:nvSpPr>
        <p:spPr>
          <a:xfrm>
            <a:off x="7311317" y="2420888"/>
            <a:ext cx="68995" cy="6899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 9"/>
          <p:cNvSpPr/>
          <p:nvPr/>
        </p:nvSpPr>
        <p:spPr>
          <a:xfrm>
            <a:off x="2009869" y="1258432"/>
            <a:ext cx="5441133" cy="2916985"/>
          </a:xfrm>
          <a:custGeom>
            <a:avLst/>
            <a:gdLst>
              <a:gd name="connsiteX0" fmla="*/ 0 w 5441133"/>
              <a:gd name="connsiteY0" fmla="*/ 0 h 2916985"/>
              <a:gd name="connsiteX1" fmla="*/ 651850 w 5441133"/>
              <a:gd name="connsiteY1" fmla="*/ 2426328 h 2916985"/>
              <a:gd name="connsiteX2" fmla="*/ 2154725 w 5441133"/>
              <a:gd name="connsiteY2" fmla="*/ 2879002 h 2916985"/>
              <a:gd name="connsiteX3" fmla="*/ 3168713 w 5441133"/>
              <a:gd name="connsiteY3" fmla="*/ 2869948 h 2916985"/>
              <a:gd name="connsiteX4" fmla="*/ 4083113 w 5441133"/>
              <a:gd name="connsiteY4" fmla="*/ 2688879 h 2916985"/>
              <a:gd name="connsiteX5" fmla="*/ 5042781 w 5441133"/>
              <a:gd name="connsiteY5" fmla="*/ 2435382 h 2916985"/>
              <a:gd name="connsiteX6" fmla="*/ 5341545 w 5441133"/>
              <a:gd name="connsiteY6" fmla="*/ 1186004 h 2916985"/>
              <a:gd name="connsiteX7" fmla="*/ 5441133 w 5441133"/>
              <a:gd name="connsiteY7" fmla="*/ 217283 h 291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1133" h="2916985">
                <a:moveTo>
                  <a:pt x="0" y="0"/>
                </a:moveTo>
                <a:cubicBezTo>
                  <a:pt x="146364" y="973247"/>
                  <a:pt x="292729" y="1946494"/>
                  <a:pt x="651850" y="2426328"/>
                </a:cubicBezTo>
                <a:cubicBezTo>
                  <a:pt x="1010971" y="2906162"/>
                  <a:pt x="1735248" y="2805065"/>
                  <a:pt x="2154725" y="2879002"/>
                </a:cubicBezTo>
                <a:cubicBezTo>
                  <a:pt x="2574202" y="2952939"/>
                  <a:pt x="2847315" y="2901635"/>
                  <a:pt x="3168713" y="2869948"/>
                </a:cubicBezTo>
                <a:cubicBezTo>
                  <a:pt x="3490111" y="2838261"/>
                  <a:pt x="3770768" y="2761307"/>
                  <a:pt x="4083113" y="2688879"/>
                </a:cubicBezTo>
                <a:cubicBezTo>
                  <a:pt x="4395458" y="2616451"/>
                  <a:pt x="4833042" y="2685861"/>
                  <a:pt x="5042781" y="2435382"/>
                </a:cubicBezTo>
                <a:cubicBezTo>
                  <a:pt x="5252520" y="2184903"/>
                  <a:pt x="5275153" y="1555687"/>
                  <a:pt x="5341545" y="1186004"/>
                </a:cubicBezTo>
                <a:cubicBezTo>
                  <a:pt x="5407937" y="816321"/>
                  <a:pt x="5424535" y="516802"/>
                  <a:pt x="5441133" y="217283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4" name="Ovaal 353"/>
          <p:cNvSpPr/>
          <p:nvPr/>
        </p:nvSpPr>
        <p:spPr>
          <a:xfrm>
            <a:off x="2627784" y="2060848"/>
            <a:ext cx="68995" cy="68995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5" name="Ovaal 354"/>
          <p:cNvSpPr/>
          <p:nvPr/>
        </p:nvSpPr>
        <p:spPr>
          <a:xfrm>
            <a:off x="4122262" y="3297050"/>
            <a:ext cx="68995" cy="68995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6" name="Ovaal 355"/>
          <p:cNvSpPr/>
          <p:nvPr/>
        </p:nvSpPr>
        <p:spPr>
          <a:xfrm>
            <a:off x="5151077" y="3617865"/>
            <a:ext cx="68995" cy="68995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7" name="Ovaal 356"/>
          <p:cNvSpPr/>
          <p:nvPr/>
        </p:nvSpPr>
        <p:spPr>
          <a:xfrm>
            <a:off x="6057425" y="3717032"/>
            <a:ext cx="68995" cy="68995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8" name="Ovaal 357"/>
          <p:cNvSpPr/>
          <p:nvPr/>
        </p:nvSpPr>
        <p:spPr>
          <a:xfrm>
            <a:off x="7014232" y="3751743"/>
            <a:ext cx="68995" cy="68995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9" name="Ovaal 358"/>
          <p:cNvSpPr/>
          <p:nvPr/>
        </p:nvSpPr>
        <p:spPr>
          <a:xfrm>
            <a:off x="7329423" y="3510061"/>
            <a:ext cx="68995" cy="68995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Vrije vorm 10"/>
          <p:cNvSpPr/>
          <p:nvPr/>
        </p:nvSpPr>
        <p:spPr>
          <a:xfrm>
            <a:off x="2652665" y="2055137"/>
            <a:ext cx="4879818" cy="1750430"/>
          </a:xfrm>
          <a:custGeom>
            <a:avLst/>
            <a:gdLst>
              <a:gd name="connsiteX0" fmla="*/ 0 w 4879818"/>
              <a:gd name="connsiteY0" fmla="*/ 0 h 1750430"/>
              <a:gd name="connsiteX1" fmla="*/ 1520983 w 4879818"/>
              <a:gd name="connsiteY1" fmla="*/ 1285592 h 1750430"/>
              <a:gd name="connsiteX2" fmla="*/ 2534971 w 4879818"/>
              <a:gd name="connsiteY2" fmla="*/ 1602463 h 1750430"/>
              <a:gd name="connsiteX3" fmla="*/ 3413157 w 4879818"/>
              <a:gd name="connsiteY3" fmla="*/ 1702051 h 1750430"/>
              <a:gd name="connsiteX4" fmla="*/ 4399985 w 4879818"/>
              <a:gd name="connsiteY4" fmla="*/ 1738265 h 1750430"/>
              <a:gd name="connsiteX5" fmla="*/ 4725909 w 4879818"/>
              <a:gd name="connsiteY5" fmla="*/ 1493821 h 1750430"/>
              <a:gd name="connsiteX6" fmla="*/ 4879818 w 4879818"/>
              <a:gd name="connsiteY6" fmla="*/ 1032095 h 1750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79818" h="1750430">
                <a:moveTo>
                  <a:pt x="0" y="0"/>
                </a:moveTo>
                <a:cubicBezTo>
                  <a:pt x="549244" y="509257"/>
                  <a:pt x="1098488" y="1018515"/>
                  <a:pt x="1520983" y="1285592"/>
                </a:cubicBezTo>
                <a:cubicBezTo>
                  <a:pt x="1943478" y="1552669"/>
                  <a:pt x="2219609" y="1533053"/>
                  <a:pt x="2534971" y="1602463"/>
                </a:cubicBezTo>
                <a:cubicBezTo>
                  <a:pt x="2850333" y="1671873"/>
                  <a:pt x="3102321" y="1679417"/>
                  <a:pt x="3413157" y="1702051"/>
                </a:cubicBezTo>
                <a:cubicBezTo>
                  <a:pt x="3723993" y="1724685"/>
                  <a:pt x="4181193" y="1772970"/>
                  <a:pt x="4399985" y="1738265"/>
                </a:cubicBezTo>
                <a:cubicBezTo>
                  <a:pt x="4618777" y="1703560"/>
                  <a:pt x="4645937" y="1611516"/>
                  <a:pt x="4725909" y="1493821"/>
                </a:cubicBezTo>
                <a:cubicBezTo>
                  <a:pt x="4805881" y="1376126"/>
                  <a:pt x="4842849" y="1204110"/>
                  <a:pt x="4879818" y="1032095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0" name="Ovaal 359"/>
          <p:cNvSpPr/>
          <p:nvPr/>
        </p:nvSpPr>
        <p:spPr>
          <a:xfrm>
            <a:off x="1196677" y="6408531"/>
            <a:ext cx="482150" cy="281293"/>
          </a:xfrm>
          <a:prstGeom prst="ellipse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0788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348" grpId="0" animBg="1"/>
      <p:bldP spid="349" grpId="0" animBg="1"/>
      <p:bldP spid="350" grpId="0" animBg="1"/>
      <p:bldP spid="351" grpId="0" animBg="1"/>
      <p:bldP spid="352" grpId="0" animBg="1"/>
      <p:bldP spid="353" grpId="0" animBg="1"/>
      <p:bldP spid="10" grpId="0" animBg="1"/>
      <p:bldP spid="354" grpId="0" animBg="1"/>
      <p:bldP spid="355" grpId="0" animBg="1"/>
      <p:bldP spid="356" grpId="0" animBg="1"/>
      <p:bldP spid="357" grpId="0" animBg="1"/>
      <p:bldP spid="358" grpId="0" animBg="1"/>
      <p:bldP spid="359" grpId="0" animBg="1"/>
      <p:bldP spid="11" grpId="0" animBg="1"/>
      <p:bldP spid="3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Wiskundig</a:t>
            </a:r>
            <a:r>
              <a:rPr lang="en-US" dirty="0" smtClean="0"/>
              <a:t> </a:t>
            </a:r>
            <a:r>
              <a:rPr lang="en-US" dirty="0" err="1" smtClean="0"/>
              <a:t>verpakt</a:t>
            </a:r>
            <a:endParaRPr lang="nl-NL" dirty="0"/>
          </a:p>
        </p:txBody>
      </p:sp>
      <p:sp>
        <p:nvSpPr>
          <p:cNvPr id="76" name="Tijdelijke aanduiding voor inhoud 7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TK =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0,2q</a:t>
            </a:r>
            <a:r>
              <a:rPr lang="en-US" sz="2400" baseline="30000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– 2q</a:t>
            </a:r>
            <a:r>
              <a:rPr lang="en-US" sz="24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+ 8q </a:t>
            </a:r>
            <a:r>
              <a:rPr lang="en-US" sz="2400" dirty="0" smtClean="0"/>
              <a:t>+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10</a:t>
            </a:r>
          </a:p>
          <a:p>
            <a:pPr marL="0" indent="0">
              <a:buNone/>
            </a:pPr>
            <a:endParaRPr lang="en-US" sz="8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           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variabel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en-US" sz="2400" dirty="0" smtClean="0">
                <a:solidFill>
                  <a:srgbClr val="7030A0"/>
                </a:solidFill>
              </a:rPr>
              <a:t>constant</a:t>
            </a:r>
          </a:p>
          <a:p>
            <a:pPr marL="0" indent="0">
              <a:buNone/>
            </a:pPr>
            <a:endParaRPr lang="en-US" sz="2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GTK = 0,2q</a:t>
            </a:r>
            <a:r>
              <a:rPr lang="en-US" sz="2400" baseline="30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 – 2q + 8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MK = </a:t>
            </a:r>
            <a:r>
              <a:rPr lang="en-US" sz="2400" dirty="0" err="1" smtClean="0"/>
              <a:t>stijging</a:t>
            </a:r>
            <a:r>
              <a:rPr lang="en-US" sz="2400" dirty="0" smtClean="0"/>
              <a:t> TK = TK’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solidFill>
                  <a:srgbClr val="6B4723"/>
                </a:solidFill>
              </a:rPr>
              <a:t>MK = 0,6q</a:t>
            </a:r>
            <a:r>
              <a:rPr lang="en-US" sz="2400" baseline="30000" dirty="0" smtClean="0">
                <a:solidFill>
                  <a:srgbClr val="6B4723"/>
                </a:solidFill>
              </a:rPr>
              <a:t>2</a:t>
            </a:r>
            <a:r>
              <a:rPr lang="en-US" sz="2400" dirty="0" smtClean="0">
                <a:solidFill>
                  <a:srgbClr val="6B4723"/>
                </a:solidFill>
              </a:rPr>
              <a:t> – 4q + 8</a:t>
            </a:r>
            <a:endParaRPr lang="en-US" sz="2400" dirty="0">
              <a:solidFill>
                <a:srgbClr val="6B4723"/>
              </a:solidFill>
            </a:endParaRPr>
          </a:p>
          <a:p>
            <a:pPr marL="0" indent="0">
              <a:buNone/>
            </a:pPr>
            <a:endParaRPr lang="nl-NL" sz="2400" dirty="0"/>
          </a:p>
        </p:txBody>
      </p:sp>
      <p:sp>
        <p:nvSpPr>
          <p:cNvPr id="78" name="Rechteraccolade 77"/>
          <p:cNvSpPr/>
          <p:nvPr/>
        </p:nvSpPr>
        <p:spPr>
          <a:xfrm rot="5400000" flipV="1">
            <a:off x="2231740" y="656692"/>
            <a:ext cx="288032" cy="2232248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80" name="Rechte verbindingslijn met pijl 79"/>
          <p:cNvCxnSpPr/>
          <p:nvPr/>
        </p:nvCxnSpPr>
        <p:spPr>
          <a:xfrm flipH="1">
            <a:off x="3851920" y="1700808"/>
            <a:ext cx="72008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5" t="1781" r="16034" b="7483"/>
          <a:stretch/>
        </p:blipFill>
        <p:spPr bwMode="auto">
          <a:xfrm>
            <a:off x="5149049" y="1988840"/>
            <a:ext cx="3827232" cy="3667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1" t="1583" r="16597" b="5286"/>
          <a:stretch/>
        </p:blipFill>
        <p:spPr bwMode="auto">
          <a:xfrm>
            <a:off x="5092793" y="1988840"/>
            <a:ext cx="3861786" cy="3764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090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conomielokaal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</Template>
  <TotalTime>1585</TotalTime>
  <Words>575</Words>
  <Application>Microsoft Office PowerPoint</Application>
  <PresentationFormat>Diavoorstelling (4:3)</PresentationFormat>
  <Paragraphs>207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economielokaal</vt:lpstr>
      <vt:lpstr>Kosten produceren  - vervolg</vt:lpstr>
      <vt:lpstr>Opfrissen MK</vt:lpstr>
      <vt:lpstr>Andere variabele kosten</vt:lpstr>
      <vt:lpstr>Toe- en afnemende fysieke meeropbrengsten</vt:lpstr>
      <vt:lpstr>WTAM – MK – GVK </vt:lpstr>
      <vt:lpstr>WTAM – MK – GVK </vt:lpstr>
      <vt:lpstr>Wiskundig verpakt</vt:lpstr>
    </vt:vector>
  </TitlesOfParts>
  <Company>Krimpenerwaard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Kosten produceren  - vervolg</dc:title>
  <dc:creator>Blm</dc:creator>
  <cp:lastModifiedBy>Blm</cp:lastModifiedBy>
  <cp:revision>18</cp:revision>
  <dcterms:created xsi:type="dcterms:W3CDTF">2011-10-28T11:36:46Z</dcterms:created>
  <dcterms:modified xsi:type="dcterms:W3CDTF">2011-11-01T14:15:38Z</dcterms:modified>
</cp:coreProperties>
</file>