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59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27" autoAdjust="0"/>
  </p:normalViewPr>
  <p:slideViewPr>
    <p:cSldViewPr>
      <p:cViewPr varScale="1">
        <p:scale>
          <a:sx n="106" d="100"/>
          <a:sy n="106" d="100"/>
        </p:scale>
        <p:origin x="11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067DD-53B7-4D15-A781-B44128A1F6F8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06FB8-F76C-4830-B5A6-59D3AFDAF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812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06FB8-F76C-4830-B5A6-59D3AFDAFA4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96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3995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9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5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275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316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6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7290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99972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1853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1761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5299291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5143196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91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constante kosten, </a:t>
            </a:r>
          </a:p>
          <a:p>
            <a:r>
              <a:rPr lang="nl-NL" dirty="0" smtClean="0"/>
              <a:t>variabele kosten en marginale kosten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Kosten produceren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8886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el 4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Marginale kosten</a:t>
            </a:r>
            <a:endParaRPr lang="nl-NL" dirty="0"/>
          </a:p>
        </p:txBody>
      </p:sp>
      <p:sp>
        <p:nvSpPr>
          <p:cNvPr id="51" name="Tijdelijke aanduiding voor inhoud 5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= extra kosten als er één extra product gemaakt </a:t>
            </a:r>
            <a:r>
              <a:rPr lang="nl-NL" dirty="0" smtClean="0"/>
              <a:t>wordt</a:t>
            </a:r>
            <a:br>
              <a:rPr lang="nl-NL" dirty="0" smtClean="0"/>
            </a:br>
            <a:r>
              <a:rPr lang="nl-NL" sz="700" dirty="0" smtClean="0"/>
              <a:t/>
            </a:r>
            <a:br>
              <a:rPr lang="nl-NL" sz="700" dirty="0" smtClean="0"/>
            </a:br>
            <a:r>
              <a:rPr lang="nl-NL" sz="2000" dirty="0" smtClean="0"/>
              <a:t>of: stijging van de </a:t>
            </a:r>
            <a:r>
              <a:rPr lang="nl-NL" sz="2000" dirty="0" smtClean="0"/>
              <a:t>totale kosten </a:t>
            </a:r>
            <a:r>
              <a:rPr lang="nl-NL" sz="2000" dirty="0" smtClean="0"/>
              <a:t>als er één extra product gemaakt wordt</a:t>
            </a:r>
            <a:endParaRPr lang="nl-NL" sz="2800" dirty="0"/>
          </a:p>
        </p:txBody>
      </p:sp>
      <p:grpSp>
        <p:nvGrpSpPr>
          <p:cNvPr id="85" name="Groep 84"/>
          <p:cNvGrpSpPr/>
          <p:nvPr/>
        </p:nvGrpSpPr>
        <p:grpSpPr>
          <a:xfrm>
            <a:off x="6456041" y="2636913"/>
            <a:ext cx="4688211" cy="3976855"/>
            <a:chOff x="4387101" y="2375586"/>
            <a:chExt cx="4688211" cy="3976855"/>
          </a:xfrm>
        </p:grpSpPr>
        <p:grpSp>
          <p:nvGrpSpPr>
            <p:cNvPr id="52" name="Groep 51"/>
            <p:cNvGrpSpPr/>
            <p:nvPr/>
          </p:nvGrpSpPr>
          <p:grpSpPr>
            <a:xfrm>
              <a:off x="4387101" y="2375586"/>
              <a:ext cx="4688211" cy="3976855"/>
              <a:chOff x="216737" y="2561001"/>
              <a:chExt cx="3725869" cy="3107321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955892" y="269776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/>
              <p:cNvCxnSpPr/>
              <p:nvPr/>
            </p:nvCxnSpPr>
            <p:spPr>
              <a:xfrm>
                <a:off x="955892" y="3189048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/>
              <p:cNvCxnSpPr/>
              <p:nvPr/>
            </p:nvCxnSpPr>
            <p:spPr>
              <a:xfrm>
                <a:off x="955892" y="3680331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/>
              <p:cNvCxnSpPr/>
              <p:nvPr/>
            </p:nvCxnSpPr>
            <p:spPr>
              <a:xfrm>
                <a:off x="955892" y="4171613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/>
              <p:cNvCxnSpPr/>
              <p:nvPr/>
            </p:nvCxnSpPr>
            <p:spPr>
              <a:xfrm>
                <a:off x="955892" y="466289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chte verbindingslijn 59"/>
              <p:cNvCxnSpPr/>
              <p:nvPr/>
            </p:nvCxnSpPr>
            <p:spPr>
              <a:xfrm>
                <a:off x="1518184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chte verbindingslijn 60"/>
              <p:cNvCxnSpPr/>
              <p:nvPr/>
            </p:nvCxnSpPr>
            <p:spPr>
              <a:xfrm>
                <a:off x="2080476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chte verbindingslijn 61"/>
              <p:cNvCxnSpPr/>
              <p:nvPr/>
            </p:nvCxnSpPr>
            <p:spPr>
              <a:xfrm>
                <a:off x="2642768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chte verbindingslijn 62"/>
              <p:cNvCxnSpPr/>
              <p:nvPr/>
            </p:nvCxnSpPr>
            <p:spPr>
              <a:xfrm>
                <a:off x="3205060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chte verbindingslijn 63"/>
              <p:cNvCxnSpPr/>
              <p:nvPr/>
            </p:nvCxnSpPr>
            <p:spPr>
              <a:xfrm>
                <a:off x="3767352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kstvak 64"/>
              <p:cNvSpPr txBox="1"/>
              <p:nvPr/>
            </p:nvSpPr>
            <p:spPr>
              <a:xfrm>
                <a:off x="1614183" y="5403792"/>
                <a:ext cx="1509894" cy="264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productie in stuks</a:t>
                </a:r>
              </a:p>
            </p:txBody>
          </p:sp>
          <p:sp>
            <p:nvSpPr>
              <p:cNvPr id="66" name="Tekstvak 65"/>
              <p:cNvSpPr txBox="1"/>
              <p:nvPr/>
            </p:nvSpPr>
            <p:spPr>
              <a:xfrm rot="16200000">
                <a:off x="-320830" y="3588984"/>
                <a:ext cx="1344193" cy="269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euro’s  (x 1.000)</a:t>
                </a:r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552868" y="4477002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68" name="Tekstvak 67"/>
              <p:cNvSpPr txBox="1"/>
              <p:nvPr/>
            </p:nvSpPr>
            <p:spPr>
              <a:xfrm>
                <a:off x="552868" y="3985720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20</a:t>
                </a:r>
              </a:p>
            </p:txBody>
          </p:sp>
          <p:sp>
            <p:nvSpPr>
              <p:cNvPr id="69" name="Tekstvak 68"/>
              <p:cNvSpPr txBox="1"/>
              <p:nvPr/>
            </p:nvSpPr>
            <p:spPr>
              <a:xfrm>
                <a:off x="552868" y="3543566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30</a:t>
                </a:r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552868" y="3045945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40</a:t>
                </a:r>
              </a:p>
            </p:txBody>
          </p:sp>
          <p:sp>
            <p:nvSpPr>
              <p:cNvPr id="71" name="Tekstvak 70"/>
              <p:cNvSpPr txBox="1"/>
              <p:nvPr/>
            </p:nvSpPr>
            <p:spPr>
              <a:xfrm>
                <a:off x="552868" y="2561001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50</a:t>
                </a:r>
              </a:p>
            </p:txBody>
          </p:sp>
          <p:sp>
            <p:nvSpPr>
              <p:cNvPr id="72" name="Tekstvak 71"/>
              <p:cNvSpPr txBox="1"/>
              <p:nvPr/>
            </p:nvSpPr>
            <p:spPr>
              <a:xfrm>
                <a:off x="1388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73" name="Tekstvak 72"/>
              <p:cNvSpPr txBox="1"/>
              <p:nvPr/>
            </p:nvSpPr>
            <p:spPr>
              <a:xfrm>
                <a:off x="196136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74" name="Tekstvak 73"/>
              <p:cNvSpPr txBox="1"/>
              <p:nvPr/>
            </p:nvSpPr>
            <p:spPr>
              <a:xfrm>
                <a:off x="2523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085948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3592013" y="5154178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cxnSp>
            <p:nvCxnSpPr>
              <p:cNvPr id="53" name="Rechte verbindingslijn 52"/>
              <p:cNvCxnSpPr/>
              <p:nvPr/>
            </p:nvCxnSpPr>
            <p:spPr>
              <a:xfrm>
                <a:off x="955892" y="2697766"/>
                <a:ext cx="0" cy="2407284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>
              <a:xfrm flipH="1">
                <a:off x="955892" y="5105050"/>
                <a:ext cx="2804912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Rechte verbindingslijn 78"/>
            <p:cNvCxnSpPr/>
            <p:nvPr/>
          </p:nvCxnSpPr>
          <p:spPr>
            <a:xfrm flipV="1">
              <a:off x="5317170" y="2550623"/>
              <a:ext cx="2831063" cy="25215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kstvak 81"/>
            <p:cNvSpPr txBox="1"/>
            <p:nvPr/>
          </p:nvSpPr>
          <p:spPr>
            <a:xfrm>
              <a:off x="7413320" y="261299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TK</a:t>
              </a:r>
            </a:p>
          </p:txBody>
        </p:sp>
      </p:grpSp>
      <p:cxnSp>
        <p:nvCxnSpPr>
          <p:cNvPr id="89" name="Rechte verbindingslijn met pijl 88"/>
          <p:cNvCxnSpPr/>
          <p:nvPr/>
        </p:nvCxnSpPr>
        <p:spPr>
          <a:xfrm>
            <a:off x="7386110" y="5330974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/>
          <p:nvPr/>
        </p:nvCxnSpPr>
        <p:spPr>
          <a:xfrm flipV="1">
            <a:off x="7771786" y="5003308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/>
          <p:cNvCxnSpPr/>
          <p:nvPr/>
        </p:nvCxnSpPr>
        <p:spPr>
          <a:xfrm>
            <a:off x="8811445" y="4069468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Rechte verbindingslijn met pijl 92"/>
          <p:cNvCxnSpPr/>
          <p:nvPr/>
        </p:nvCxnSpPr>
        <p:spPr>
          <a:xfrm flipV="1">
            <a:off x="9178071" y="3741802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kstvak 93"/>
          <p:cNvSpPr txBox="1"/>
          <p:nvPr/>
        </p:nvSpPr>
        <p:spPr>
          <a:xfrm>
            <a:off x="680373" y="3006245"/>
            <a:ext cx="5184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Als het bedrijf </a:t>
            </a:r>
            <a:r>
              <a:rPr lang="nl-NL" dirty="0" err="1">
                <a:solidFill>
                  <a:schemeClr val="bg1"/>
                </a:solidFill>
                <a:cs typeface="Arial" pitchFamily="34" charset="0"/>
              </a:rPr>
              <a:t>i.p.v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 0 </a:t>
            </a:r>
            <a:r>
              <a:rPr lang="nl-NL" dirty="0" smtClean="0">
                <a:solidFill>
                  <a:schemeClr val="bg1"/>
                </a:solidFill>
                <a:cs typeface="Arial" pitchFamily="34" charset="0"/>
              </a:rPr>
              <a:t>producten 1 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product maakt,</a:t>
            </a:r>
          </a:p>
          <a:p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stijgen de kosten met € 5.000,-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680374" y="3861048"/>
            <a:ext cx="5184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Als het bedrijf </a:t>
            </a:r>
            <a:r>
              <a:rPr lang="nl-NL" dirty="0" err="1">
                <a:solidFill>
                  <a:schemeClr val="bg1"/>
                </a:solidFill>
                <a:cs typeface="Arial" pitchFamily="34" charset="0"/>
              </a:rPr>
              <a:t>i.p.v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 4 </a:t>
            </a:r>
            <a:r>
              <a:rPr lang="nl-NL" dirty="0" smtClean="0">
                <a:solidFill>
                  <a:schemeClr val="bg1"/>
                </a:solidFill>
                <a:cs typeface="Arial" pitchFamily="34" charset="0"/>
              </a:rPr>
              <a:t>producten 5 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product maakt,</a:t>
            </a:r>
          </a:p>
          <a:p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stijgen de kosten met € 5.000,-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680374" y="4725144"/>
            <a:ext cx="518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De Marginale K</a:t>
            </a:r>
            <a:r>
              <a:rPr lang="nl-NL" dirty="0" smtClean="0">
                <a:solidFill>
                  <a:schemeClr val="bg1"/>
                </a:solidFill>
                <a:cs typeface="Arial" pitchFamily="34" charset="0"/>
              </a:rPr>
              <a:t>osten 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zijn dus </a:t>
            </a:r>
            <a:r>
              <a:rPr lang="nl-NL" dirty="0" smtClean="0">
                <a:solidFill>
                  <a:schemeClr val="bg1"/>
                </a:solidFill>
                <a:cs typeface="Arial" pitchFamily="34" charset="0"/>
              </a:rPr>
              <a:t>steeds </a:t>
            </a:r>
            <a:r>
              <a:rPr lang="nl-NL" dirty="0">
                <a:solidFill>
                  <a:schemeClr val="bg1"/>
                </a:solidFill>
                <a:cs typeface="Arial" pitchFamily="34" charset="0"/>
              </a:rPr>
              <a:t>€ 5.000,-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679384" y="5517232"/>
            <a:ext cx="3967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  <a:cs typeface="Arial" pitchFamily="34" charset="0"/>
              </a:rPr>
              <a:t>Waar komen die </a:t>
            </a:r>
          </a:p>
          <a:p>
            <a:r>
              <a:rPr lang="nl-NL" sz="2400" b="1" dirty="0">
                <a:solidFill>
                  <a:schemeClr val="bg1"/>
                </a:solidFill>
                <a:cs typeface="Arial" pitchFamily="34" charset="0"/>
              </a:rPr>
              <a:t>extra kosten vandaan?</a:t>
            </a:r>
          </a:p>
        </p:txBody>
      </p:sp>
    </p:spTree>
    <p:extLst>
      <p:ext uri="{BB962C8B-B14F-4D97-AF65-F5344CB8AC3E}">
        <p14:creationId xmlns:p14="http://schemas.microsoft.com/office/powerpoint/2010/main" val="96885015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uild="p"/>
      <p:bldP spid="9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el 4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Marginale kosten</a:t>
            </a:r>
            <a:endParaRPr lang="nl-NL" dirty="0"/>
          </a:p>
        </p:txBody>
      </p:sp>
      <p:sp>
        <p:nvSpPr>
          <p:cNvPr id="51" name="Tijdelijke aanduiding voor inhoud 5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= extra kosten als er één extra product gemaakt wordt</a:t>
            </a:r>
          </a:p>
        </p:txBody>
      </p:sp>
      <p:grpSp>
        <p:nvGrpSpPr>
          <p:cNvPr id="87" name="Groep 86"/>
          <p:cNvGrpSpPr/>
          <p:nvPr/>
        </p:nvGrpSpPr>
        <p:grpSpPr>
          <a:xfrm>
            <a:off x="7391598" y="5021126"/>
            <a:ext cx="3228515" cy="369332"/>
            <a:chOff x="5369151" y="4756516"/>
            <a:chExt cx="3228515" cy="369332"/>
          </a:xfrm>
        </p:grpSpPr>
        <p:cxnSp>
          <p:nvCxnSpPr>
            <p:cNvPr id="77" name="Rechte verbindingslijn 76"/>
            <p:cNvCxnSpPr/>
            <p:nvPr/>
          </p:nvCxnSpPr>
          <p:spPr>
            <a:xfrm>
              <a:off x="5369151" y="5072147"/>
              <a:ext cx="320088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0" name="Tekstvak 79"/>
            <p:cNvSpPr txBox="1"/>
            <p:nvPr/>
          </p:nvSpPr>
          <p:spPr>
            <a:xfrm>
              <a:off x="7994616" y="4756516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TCK</a:t>
              </a:r>
            </a:p>
          </p:txBody>
        </p:sp>
      </p:grpSp>
      <p:grpSp>
        <p:nvGrpSpPr>
          <p:cNvPr id="86" name="Groep 85"/>
          <p:cNvGrpSpPr/>
          <p:nvPr/>
        </p:nvGrpSpPr>
        <p:grpSpPr>
          <a:xfrm>
            <a:off x="7424074" y="3115133"/>
            <a:ext cx="3378641" cy="2735880"/>
            <a:chOff x="5317170" y="2894427"/>
            <a:chExt cx="3378641" cy="2735880"/>
          </a:xfrm>
        </p:grpSpPr>
        <p:cxnSp>
          <p:nvCxnSpPr>
            <p:cNvPr id="78" name="Rechte verbindingslijn 77"/>
            <p:cNvCxnSpPr/>
            <p:nvPr/>
          </p:nvCxnSpPr>
          <p:spPr>
            <a:xfrm flipV="1">
              <a:off x="5317170" y="2894427"/>
              <a:ext cx="3184093" cy="273588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1" name="Tekstvak 80"/>
            <p:cNvSpPr txBox="1"/>
            <p:nvPr/>
          </p:nvSpPr>
          <p:spPr>
            <a:xfrm>
              <a:off x="8110394" y="3133695"/>
              <a:ext cx="585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TVK</a:t>
              </a:r>
            </a:p>
          </p:txBody>
        </p:sp>
      </p:grpSp>
      <p:grpSp>
        <p:nvGrpSpPr>
          <p:cNvPr id="85" name="Groep 84"/>
          <p:cNvGrpSpPr/>
          <p:nvPr/>
        </p:nvGrpSpPr>
        <p:grpSpPr>
          <a:xfrm>
            <a:off x="6465386" y="2597991"/>
            <a:ext cx="4674664" cy="4014546"/>
            <a:chOff x="4400648" y="2337895"/>
            <a:chExt cx="4674664" cy="4014546"/>
          </a:xfrm>
        </p:grpSpPr>
        <p:grpSp>
          <p:nvGrpSpPr>
            <p:cNvPr id="52" name="Groep 51"/>
            <p:cNvGrpSpPr/>
            <p:nvPr/>
          </p:nvGrpSpPr>
          <p:grpSpPr>
            <a:xfrm>
              <a:off x="4400648" y="2337895"/>
              <a:ext cx="4674664" cy="4014546"/>
              <a:chOff x="227503" y="2531551"/>
              <a:chExt cx="3715103" cy="3136771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955892" y="269776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/>
              <p:cNvCxnSpPr/>
              <p:nvPr/>
            </p:nvCxnSpPr>
            <p:spPr>
              <a:xfrm>
                <a:off x="955892" y="3189048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/>
              <p:cNvCxnSpPr/>
              <p:nvPr/>
            </p:nvCxnSpPr>
            <p:spPr>
              <a:xfrm>
                <a:off x="955892" y="3680331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/>
              <p:cNvCxnSpPr/>
              <p:nvPr/>
            </p:nvCxnSpPr>
            <p:spPr>
              <a:xfrm>
                <a:off x="955892" y="4171613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/>
              <p:cNvCxnSpPr/>
              <p:nvPr/>
            </p:nvCxnSpPr>
            <p:spPr>
              <a:xfrm>
                <a:off x="955892" y="467962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chte verbindingslijn 59"/>
              <p:cNvCxnSpPr/>
              <p:nvPr/>
            </p:nvCxnSpPr>
            <p:spPr>
              <a:xfrm>
                <a:off x="1518184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chte verbindingslijn 60"/>
              <p:cNvCxnSpPr/>
              <p:nvPr/>
            </p:nvCxnSpPr>
            <p:spPr>
              <a:xfrm>
                <a:off x="2080476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chte verbindingslijn 61"/>
              <p:cNvCxnSpPr/>
              <p:nvPr/>
            </p:nvCxnSpPr>
            <p:spPr>
              <a:xfrm>
                <a:off x="2642768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chte verbindingslijn 62"/>
              <p:cNvCxnSpPr/>
              <p:nvPr/>
            </p:nvCxnSpPr>
            <p:spPr>
              <a:xfrm>
                <a:off x="3205060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chte verbindingslijn 63"/>
              <p:cNvCxnSpPr/>
              <p:nvPr/>
            </p:nvCxnSpPr>
            <p:spPr>
              <a:xfrm>
                <a:off x="3767352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kstvak 64"/>
              <p:cNvSpPr txBox="1"/>
              <p:nvPr/>
            </p:nvSpPr>
            <p:spPr>
              <a:xfrm>
                <a:off x="1614183" y="5403792"/>
                <a:ext cx="1509894" cy="264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productie in stuks</a:t>
                </a:r>
              </a:p>
            </p:txBody>
          </p:sp>
          <p:sp>
            <p:nvSpPr>
              <p:cNvPr id="66" name="Tekstvak 65"/>
              <p:cNvSpPr txBox="1"/>
              <p:nvPr/>
            </p:nvSpPr>
            <p:spPr>
              <a:xfrm rot="16200000">
                <a:off x="-310063" y="3588984"/>
                <a:ext cx="1344192" cy="269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euro’s  (x 1.000)</a:t>
                </a:r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511219" y="4447553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68" name="Tekstvak 67"/>
              <p:cNvSpPr txBox="1"/>
              <p:nvPr/>
            </p:nvSpPr>
            <p:spPr>
              <a:xfrm>
                <a:off x="511219" y="3956270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20</a:t>
                </a:r>
              </a:p>
            </p:txBody>
          </p:sp>
          <p:sp>
            <p:nvSpPr>
              <p:cNvPr id="69" name="Tekstvak 68"/>
              <p:cNvSpPr txBox="1"/>
              <p:nvPr/>
            </p:nvSpPr>
            <p:spPr>
              <a:xfrm>
                <a:off x="511219" y="3514116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30</a:t>
                </a:r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511219" y="3016494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40</a:t>
                </a:r>
              </a:p>
            </p:txBody>
          </p:sp>
          <p:sp>
            <p:nvSpPr>
              <p:cNvPr id="71" name="Tekstvak 70"/>
              <p:cNvSpPr txBox="1"/>
              <p:nvPr/>
            </p:nvSpPr>
            <p:spPr>
              <a:xfrm>
                <a:off x="511219" y="2531551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50</a:t>
                </a:r>
              </a:p>
            </p:txBody>
          </p:sp>
          <p:sp>
            <p:nvSpPr>
              <p:cNvPr id="72" name="Tekstvak 71"/>
              <p:cNvSpPr txBox="1"/>
              <p:nvPr/>
            </p:nvSpPr>
            <p:spPr>
              <a:xfrm>
                <a:off x="1388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73" name="Tekstvak 72"/>
              <p:cNvSpPr txBox="1"/>
              <p:nvPr/>
            </p:nvSpPr>
            <p:spPr>
              <a:xfrm>
                <a:off x="196136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74" name="Tekstvak 73"/>
              <p:cNvSpPr txBox="1"/>
              <p:nvPr/>
            </p:nvSpPr>
            <p:spPr>
              <a:xfrm>
                <a:off x="2523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085948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3592013" y="5154178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cxnSp>
            <p:nvCxnSpPr>
              <p:cNvPr id="53" name="Rechte verbindingslijn 52"/>
              <p:cNvCxnSpPr/>
              <p:nvPr/>
            </p:nvCxnSpPr>
            <p:spPr>
              <a:xfrm>
                <a:off x="955892" y="2697766"/>
                <a:ext cx="0" cy="2407284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>
              <a:xfrm flipH="1">
                <a:off x="955892" y="5105050"/>
                <a:ext cx="2804912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Rechte verbindingslijn 78"/>
            <p:cNvCxnSpPr/>
            <p:nvPr/>
          </p:nvCxnSpPr>
          <p:spPr>
            <a:xfrm flipV="1">
              <a:off x="5317170" y="2550623"/>
              <a:ext cx="2831063" cy="25215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kstvak 81"/>
            <p:cNvSpPr txBox="1"/>
            <p:nvPr/>
          </p:nvSpPr>
          <p:spPr>
            <a:xfrm>
              <a:off x="7413320" y="261299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TK</a:t>
              </a:r>
            </a:p>
          </p:txBody>
        </p:sp>
      </p:grpSp>
      <p:cxnSp>
        <p:nvCxnSpPr>
          <p:cNvPr id="89" name="Rechte verbindingslijn met pijl 88"/>
          <p:cNvCxnSpPr/>
          <p:nvPr/>
        </p:nvCxnSpPr>
        <p:spPr>
          <a:xfrm>
            <a:off x="7381908" y="5348793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/>
          <p:nvPr/>
        </p:nvCxnSpPr>
        <p:spPr>
          <a:xfrm flipV="1">
            <a:off x="7767584" y="5021127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/>
          <p:cNvCxnSpPr/>
          <p:nvPr/>
        </p:nvCxnSpPr>
        <p:spPr>
          <a:xfrm>
            <a:off x="8788193" y="4068237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Rechte verbindingslijn met pijl 92"/>
          <p:cNvCxnSpPr/>
          <p:nvPr/>
        </p:nvCxnSpPr>
        <p:spPr>
          <a:xfrm flipV="1">
            <a:off x="9173869" y="3740571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698356" y="2435201"/>
            <a:ext cx="5222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De Marginale kosten zijn dus </a:t>
            </a:r>
            <a:r>
              <a:rPr lang="nl-NL" sz="2000" dirty="0" smtClean="0">
                <a:solidFill>
                  <a:schemeClr val="bg1"/>
                </a:solidFill>
                <a:cs typeface="Arial" pitchFamily="34" charset="0"/>
              </a:rPr>
              <a:t>steeds </a:t>
            </a: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€ </a:t>
            </a:r>
            <a:r>
              <a:rPr lang="nl-NL" sz="2000" dirty="0" smtClean="0">
                <a:solidFill>
                  <a:schemeClr val="bg1"/>
                </a:solidFill>
                <a:cs typeface="Arial" pitchFamily="34" charset="0"/>
              </a:rPr>
              <a:t>5.000</a:t>
            </a:r>
            <a:endParaRPr lang="nl-NL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7" name="Tekstvak 96"/>
          <p:cNvSpPr txBox="1"/>
          <p:nvPr/>
        </p:nvSpPr>
        <p:spPr>
          <a:xfrm>
            <a:off x="697362" y="2785059"/>
            <a:ext cx="4645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  <a:cs typeface="Arial" pitchFamily="34" charset="0"/>
              </a:rPr>
              <a:t>Waar komen die </a:t>
            </a:r>
            <a:r>
              <a:rPr lang="nl-NL" sz="2000" b="1" dirty="0" smtClean="0">
                <a:solidFill>
                  <a:schemeClr val="bg1"/>
                </a:solidFill>
                <a:cs typeface="Arial" pitchFamily="34" charset="0"/>
              </a:rPr>
              <a:t>extra </a:t>
            </a:r>
            <a:r>
              <a:rPr lang="nl-NL" sz="2000" b="1" dirty="0">
                <a:solidFill>
                  <a:schemeClr val="bg1"/>
                </a:solidFill>
                <a:cs typeface="Arial" pitchFamily="34" charset="0"/>
              </a:rPr>
              <a:t>kosten vandaan?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98357" y="3806740"/>
            <a:ext cx="4838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Constante kosten nemen niet toe</a:t>
            </a:r>
          </a:p>
          <a:p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wanneer je meer gaat produceren.</a:t>
            </a:r>
          </a:p>
        </p:txBody>
      </p:sp>
      <p:cxnSp>
        <p:nvCxnSpPr>
          <p:cNvPr id="47" name="Rechte verbindingslijn met pijl 46"/>
          <p:cNvCxnSpPr/>
          <p:nvPr/>
        </p:nvCxnSpPr>
        <p:spPr>
          <a:xfrm>
            <a:off x="7407545" y="5899194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V="1">
            <a:off x="7793221" y="5562003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/>
          <p:nvPr/>
        </p:nvCxnSpPr>
        <p:spPr>
          <a:xfrm>
            <a:off x="8822068" y="4705168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Rechte verbindingslijn met pijl 82"/>
          <p:cNvCxnSpPr/>
          <p:nvPr/>
        </p:nvCxnSpPr>
        <p:spPr>
          <a:xfrm flipV="1">
            <a:off x="9207744" y="4367977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kstvak 83"/>
          <p:cNvSpPr txBox="1"/>
          <p:nvPr/>
        </p:nvSpPr>
        <p:spPr>
          <a:xfrm>
            <a:off x="685863" y="4790727"/>
            <a:ext cx="49050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De stijging van de totale kosten </a:t>
            </a:r>
          </a:p>
          <a:p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wordt dus veroorzaakt door de</a:t>
            </a:r>
          </a:p>
          <a:p>
            <a:r>
              <a:rPr lang="nl-NL" sz="2000" b="1" dirty="0">
                <a:solidFill>
                  <a:schemeClr val="bg1"/>
                </a:solidFill>
                <a:cs typeface="Arial" pitchFamily="34" charset="0"/>
              </a:rPr>
              <a:t>variabele kosten</a:t>
            </a: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506282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</a:t>
            </a:r>
            <a:r>
              <a:rPr lang="nl-NL" dirty="0" smtClean="0"/>
              <a:t>kosten</a:t>
            </a:r>
            <a:endParaRPr lang="nl-NL" sz="1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Bij proportioneel variabele kosten</a:t>
            </a:r>
            <a:r>
              <a:rPr lang="nl-NL" sz="2000" dirty="0" smtClean="0"/>
              <a:t>, </a:t>
            </a:r>
            <a:br>
              <a:rPr lang="nl-NL" sz="2000" dirty="0" smtClean="0"/>
            </a:br>
            <a:r>
              <a:rPr lang="nl-NL" sz="2000" dirty="0" smtClean="0"/>
              <a:t>dus wanneer de variabele kosten per product steeds hetzelfde zijn, geldt:</a:t>
            </a:r>
          </a:p>
          <a:p>
            <a:pPr marL="0" indent="0">
              <a:buNone/>
            </a:pPr>
            <a:endParaRPr lang="nl-NL" sz="2000" dirty="0"/>
          </a:p>
          <a:p>
            <a:pPr marL="0" indent="0" algn="ctr">
              <a:buNone/>
            </a:pPr>
            <a:r>
              <a:rPr lang="nl-NL" sz="4000" b="1" dirty="0"/>
              <a:t>MK = GVK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Elk product dat extra gemaakt wordt kost wéér 1x extra de variabele kosten </a:t>
            </a:r>
            <a:br>
              <a:rPr lang="nl-NL" sz="2000" dirty="0" smtClean="0"/>
            </a:br>
            <a:r>
              <a:rPr lang="nl-NL" sz="2000" dirty="0" smtClean="0"/>
              <a:t>(en die zijn steeds hetzelfde per product)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7648528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5353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 in soort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 onderscheiden:</a:t>
            </a:r>
          </a:p>
          <a:p>
            <a:pPr marL="0" indent="0">
              <a:buNone/>
            </a:pPr>
            <a:endParaRPr lang="nl-NL" sz="1400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Constante (of vaste) kosten</a:t>
            </a:r>
          </a:p>
          <a:p>
            <a:pPr marL="623888" indent="-623888">
              <a:buNone/>
              <a:tabLst>
                <a:tab pos="623888" algn="l"/>
              </a:tabLst>
            </a:pPr>
            <a:r>
              <a:rPr lang="nl-NL" dirty="0"/>
              <a:t>	</a:t>
            </a:r>
            <a:r>
              <a:rPr lang="nl-NL" sz="2400" dirty="0"/>
              <a:t>kosten waarvan het </a:t>
            </a:r>
            <a:r>
              <a:rPr lang="nl-NL" sz="2400" b="1" u="sng" dirty="0"/>
              <a:t>totaalbedrag</a:t>
            </a:r>
            <a:r>
              <a:rPr lang="nl-NL" sz="2400" dirty="0"/>
              <a:t> niet afhankelijk is van de omvang van de productie</a:t>
            </a:r>
          </a:p>
          <a:p>
            <a:pPr marL="623888" indent="-623888">
              <a:buNone/>
              <a:tabLst>
                <a:tab pos="623888" algn="l"/>
              </a:tabLst>
            </a:pPr>
            <a:endParaRPr lang="nl-NL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nl-NL" dirty="0" smtClean="0"/>
              <a:t>Variabele kosten</a:t>
            </a:r>
          </a:p>
          <a:p>
            <a:pPr marL="623888" indent="-623888" defTabSz="623888">
              <a:buNone/>
            </a:pPr>
            <a:r>
              <a:rPr lang="nl-NL" sz="2400" dirty="0"/>
              <a:t>	kosten waarvan het </a:t>
            </a:r>
            <a:r>
              <a:rPr lang="nl-NL" sz="2400" b="1" u="sng" dirty="0"/>
              <a:t>totaalbedrag</a:t>
            </a:r>
            <a:r>
              <a:rPr lang="nl-NL" sz="2400" dirty="0"/>
              <a:t> wél afhankelijk is van de omvang van de productie</a:t>
            </a:r>
          </a:p>
        </p:txBody>
      </p:sp>
    </p:spTree>
    <p:extLst>
      <p:ext uri="{BB962C8B-B14F-4D97-AF65-F5344CB8AC3E}">
        <p14:creationId xmlns:p14="http://schemas.microsoft.com/office/powerpoint/2010/main" val="6329074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Constante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1938" indent="-261938">
              <a:spcAft>
                <a:spcPts val="1200"/>
              </a:spcAft>
              <a:buNone/>
              <a:tabLst>
                <a:tab pos="261938" algn="l"/>
              </a:tabLst>
            </a:pPr>
            <a:r>
              <a:rPr lang="nl-NL" sz="2100" dirty="0" smtClean="0"/>
              <a:t>kosten </a:t>
            </a:r>
            <a:r>
              <a:rPr lang="nl-NL" sz="2100" dirty="0"/>
              <a:t>waarvan het </a:t>
            </a:r>
            <a:r>
              <a:rPr lang="nl-NL" sz="2100" b="1" u="sng" dirty="0"/>
              <a:t>totaalbedrag</a:t>
            </a:r>
            <a:r>
              <a:rPr lang="nl-NL" sz="2100" dirty="0"/>
              <a:t> niet afhankelijk is van de omvang van de productie</a:t>
            </a:r>
          </a:p>
          <a:p>
            <a:pPr marL="261938" indent="-261938">
              <a:spcBef>
                <a:spcPts val="1200"/>
              </a:spcBef>
              <a:buNone/>
              <a:tabLst>
                <a:tab pos="261938" algn="l"/>
              </a:tabLst>
            </a:pPr>
            <a:r>
              <a:rPr lang="nl-NL" dirty="0"/>
              <a:t>Zoals: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huur </a:t>
            </a:r>
            <a:endParaRPr lang="nl-NL" sz="2400" dirty="0" smtClean="0"/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 smtClean="0"/>
              <a:t>afschrijvingen machines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 smtClean="0"/>
              <a:t>rentelasten</a:t>
            </a:r>
            <a:endParaRPr lang="nl-NL" sz="2400" dirty="0"/>
          </a:p>
        </p:txBody>
      </p:sp>
      <p:pic>
        <p:nvPicPr>
          <p:cNvPr id="4" name="Picture 2" descr="Afbeeldingsresultaat voor bakkerij ge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912762"/>
            <a:ext cx="2891508" cy="192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6444833" y="4846099"/>
            <a:ext cx="40660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Huur winkel: € 1500 per maand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onafhankelijk van verkoop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r>
              <a:rPr lang="nl-NL" dirty="0" smtClean="0">
                <a:solidFill>
                  <a:schemeClr val="bg1"/>
                </a:solidFill>
              </a:rPr>
              <a:t>Zelfs bij maand sluiten i.v.m. vakantie!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8239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Constante kosten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4213" y="1607419"/>
            <a:ext cx="5431895" cy="1907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u="sng" dirty="0"/>
              <a:t>Totaalbedrag per </a:t>
            </a:r>
            <a:r>
              <a:rPr lang="nl-NL" sz="2200" u="sng" dirty="0" smtClean="0"/>
              <a:t>maand</a:t>
            </a:r>
            <a:endParaRPr lang="nl-NL" sz="2200" u="sng" dirty="0"/>
          </a:p>
          <a:p>
            <a:pPr marL="0" indent="0">
              <a:buNone/>
            </a:pPr>
            <a:r>
              <a:rPr lang="nl-NL" sz="1600" dirty="0" smtClean="0"/>
              <a:t>Bedrijf heeft per maand € 2.000 aan vaste kosten,</a:t>
            </a:r>
            <a:br>
              <a:rPr lang="nl-NL" sz="1600" dirty="0" smtClean="0"/>
            </a:br>
            <a:r>
              <a:rPr lang="nl-NL" sz="1600" dirty="0" smtClean="0"/>
              <a:t>voor huur / rente / afschrijvingen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2000" dirty="0"/>
              <a:t>TCK = € 2.000 </a:t>
            </a:r>
            <a:r>
              <a:rPr lang="nl-NL" sz="2000" dirty="0" smtClean="0"/>
              <a:t>(per maand)</a:t>
            </a:r>
            <a:endParaRPr lang="nl-NL" sz="20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4294967295"/>
          </p:nvPr>
        </p:nvSpPr>
        <p:spPr>
          <a:xfrm>
            <a:off x="684212" y="4068589"/>
            <a:ext cx="4817058" cy="855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u="sng" dirty="0" smtClean="0"/>
              <a:t>Gemiddeld = bedrag </a:t>
            </a:r>
            <a:r>
              <a:rPr lang="nl-NL" sz="2200" u="sng" dirty="0"/>
              <a:t>per product</a:t>
            </a:r>
          </a:p>
          <a:p>
            <a:pPr marL="0" indent="0">
              <a:buNone/>
            </a:pPr>
            <a:r>
              <a:rPr lang="nl-NL" sz="1600" dirty="0" smtClean="0"/>
              <a:t>€ </a:t>
            </a:r>
            <a:r>
              <a:rPr lang="nl-NL" sz="1600" dirty="0"/>
              <a:t>2000 </a:t>
            </a:r>
            <a:r>
              <a:rPr lang="nl-NL" sz="1600" dirty="0" smtClean="0"/>
              <a:t>gelijk verdelen </a:t>
            </a:r>
            <a:r>
              <a:rPr lang="nl-NL" sz="1600" dirty="0"/>
              <a:t>over de </a:t>
            </a:r>
            <a:r>
              <a:rPr lang="nl-NL" sz="1600" dirty="0" smtClean="0"/>
              <a:t>productie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0443297" y="5819229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GCK</a:t>
            </a:r>
          </a:p>
        </p:txBody>
      </p:sp>
      <p:sp>
        <p:nvSpPr>
          <p:cNvPr id="37" name="Vrije vorm 36"/>
          <p:cNvSpPr/>
          <p:nvPr/>
        </p:nvSpPr>
        <p:spPr>
          <a:xfrm>
            <a:off x="8141025" y="4059804"/>
            <a:ext cx="2244099" cy="1950798"/>
          </a:xfrm>
          <a:custGeom>
            <a:avLst/>
            <a:gdLst>
              <a:gd name="connsiteX0" fmla="*/ 0 w 2873829"/>
              <a:gd name="connsiteY0" fmla="*/ 0 h 2859314"/>
              <a:gd name="connsiteX1" fmla="*/ 725715 w 2873829"/>
              <a:gd name="connsiteY1" fmla="*/ 1756228 h 2859314"/>
              <a:gd name="connsiteX2" fmla="*/ 1451429 w 2873829"/>
              <a:gd name="connsiteY2" fmla="*/ 2394857 h 2859314"/>
              <a:gd name="connsiteX3" fmla="*/ 2873829 w 2873829"/>
              <a:gd name="connsiteY3" fmla="*/ 2859314 h 285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3829" h="2859314">
                <a:moveTo>
                  <a:pt x="0" y="0"/>
                </a:moveTo>
                <a:cubicBezTo>
                  <a:pt x="241905" y="678542"/>
                  <a:pt x="483810" y="1357085"/>
                  <a:pt x="725715" y="1756228"/>
                </a:cubicBezTo>
                <a:cubicBezTo>
                  <a:pt x="967620" y="2155371"/>
                  <a:pt x="1093410" y="2211009"/>
                  <a:pt x="1451429" y="2394857"/>
                </a:cubicBezTo>
                <a:cubicBezTo>
                  <a:pt x="1809448" y="2578705"/>
                  <a:pt x="2341638" y="2719009"/>
                  <a:pt x="2873829" y="2859314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583661" y="1107986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583661" y="3526700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7583661" y="111941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7583661" y="160087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583661" y="208233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7583661" y="256378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583661" y="3045244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45953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708245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270537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9832829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395121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10687418" y="3561939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53" name="Tekstvak 52"/>
          <p:cNvSpPr txBox="1"/>
          <p:nvPr/>
        </p:nvSpPr>
        <p:spPr>
          <a:xfrm rot="16200000">
            <a:off x="6493056" y="1683390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euro’s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4" name="Tekstvak 53"/>
          <p:cNvSpPr txBox="1"/>
          <p:nvPr/>
        </p:nvSpPr>
        <p:spPr>
          <a:xfrm>
            <a:off x="7113542" y="289673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7014155" y="24054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7014155" y="196329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1500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7014155" y="146567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014155" y="9807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2500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7907258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8479970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9042261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9604553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10110616" y="35758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0406073" y="142763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TCK</a:t>
            </a:r>
          </a:p>
        </p:txBody>
      </p:sp>
      <p:sp>
        <p:nvSpPr>
          <p:cNvPr id="74" name="Tijdelijke aanduiding voor inhoud 4"/>
          <p:cNvSpPr txBox="1">
            <a:spLocks/>
          </p:cNvSpPr>
          <p:nvPr/>
        </p:nvSpPr>
        <p:spPr>
          <a:xfrm>
            <a:off x="683508" y="5973866"/>
            <a:ext cx="5772532" cy="6981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  <a:cs typeface="+mn-cs"/>
              </a:rPr>
              <a:t>Hoe groter de productie, </a:t>
            </a:r>
            <a:r>
              <a:rPr lang="nl-NL" sz="2000" dirty="0" smtClean="0">
                <a:solidFill>
                  <a:schemeClr val="bg1"/>
                </a:solidFill>
                <a:latin typeface="+mn-lt"/>
                <a:cs typeface="+mn-cs"/>
              </a:rPr>
              <a:t/>
            </a:r>
            <a:br>
              <a:rPr lang="nl-NL" sz="2000" dirty="0" smtClean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nl-NL" sz="2000" dirty="0" smtClean="0">
                <a:solidFill>
                  <a:schemeClr val="bg1"/>
                </a:solidFill>
                <a:latin typeface="+mn-lt"/>
                <a:cs typeface="+mn-cs"/>
              </a:rPr>
              <a:t>hoe </a:t>
            </a:r>
            <a:r>
              <a:rPr lang="nl-NL" sz="2000" dirty="0">
                <a:solidFill>
                  <a:schemeClr val="bg1"/>
                </a:solidFill>
                <a:latin typeface="+mn-lt"/>
                <a:cs typeface="+mn-cs"/>
              </a:rPr>
              <a:t>lager de constante kosten per product !!</a:t>
            </a:r>
          </a:p>
        </p:txBody>
      </p:sp>
      <p:cxnSp>
        <p:nvCxnSpPr>
          <p:cNvPr id="72" name="Rechte verbindingslijn 71"/>
          <p:cNvCxnSpPr/>
          <p:nvPr/>
        </p:nvCxnSpPr>
        <p:spPr>
          <a:xfrm>
            <a:off x="7578358" y="1604730"/>
            <a:ext cx="28562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Ovaal 67"/>
          <p:cNvSpPr/>
          <p:nvPr/>
        </p:nvSpPr>
        <p:spPr>
          <a:xfrm>
            <a:off x="8106748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5" name="Ovaal 64"/>
          <p:cNvSpPr/>
          <p:nvPr/>
        </p:nvSpPr>
        <p:spPr>
          <a:xfrm>
            <a:off x="9792622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6" name="Ovaal 65"/>
          <p:cNvSpPr/>
          <p:nvPr/>
        </p:nvSpPr>
        <p:spPr>
          <a:xfrm>
            <a:off x="7524358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9" name="Rechte verbindingslijn 68"/>
          <p:cNvCxnSpPr/>
          <p:nvPr/>
        </p:nvCxnSpPr>
        <p:spPr>
          <a:xfrm>
            <a:off x="7601161" y="4068589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7601161" y="6487303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7601161" y="4077072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601161" y="456147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7601161" y="504293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7601161" y="552439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7601161" y="600584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8163453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725745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9288037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9850329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10412621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/>
          <p:cNvSpPr txBox="1"/>
          <p:nvPr/>
        </p:nvSpPr>
        <p:spPr>
          <a:xfrm>
            <a:off x="10687419" y="6518080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86" name="Tekstvak 85"/>
          <p:cNvSpPr txBox="1"/>
          <p:nvPr/>
        </p:nvSpPr>
        <p:spPr>
          <a:xfrm rot="16200000">
            <a:off x="6510556" y="4643993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euro’s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7" name="Tekstvak 86"/>
          <p:cNvSpPr txBox="1"/>
          <p:nvPr/>
        </p:nvSpPr>
        <p:spPr>
          <a:xfrm>
            <a:off x="7252108" y="585733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2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8" name="Tekstvak 87"/>
          <p:cNvSpPr txBox="1"/>
          <p:nvPr/>
        </p:nvSpPr>
        <p:spPr>
          <a:xfrm>
            <a:off x="7252108" y="53660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4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9" name="Tekstvak 88"/>
          <p:cNvSpPr txBox="1"/>
          <p:nvPr/>
        </p:nvSpPr>
        <p:spPr>
          <a:xfrm>
            <a:off x="7252108" y="49238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6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0" name="Tekstvak 89"/>
          <p:cNvSpPr txBox="1"/>
          <p:nvPr/>
        </p:nvSpPr>
        <p:spPr>
          <a:xfrm>
            <a:off x="7252108" y="44262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8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1" name="Tekstvak 90"/>
          <p:cNvSpPr txBox="1"/>
          <p:nvPr/>
        </p:nvSpPr>
        <p:spPr>
          <a:xfrm>
            <a:off x="7152722" y="39413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10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2" name="Tekstvak 91"/>
          <p:cNvSpPr txBox="1"/>
          <p:nvPr/>
        </p:nvSpPr>
        <p:spPr>
          <a:xfrm>
            <a:off x="7924758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8497470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9059761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9622053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10128116" y="653643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33" name="Ovaal 32"/>
          <p:cNvSpPr/>
          <p:nvPr/>
        </p:nvSpPr>
        <p:spPr>
          <a:xfrm>
            <a:off x="8674893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9230714" y="649772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10357628" y="647949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8115008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0" y="3861048"/>
            <a:ext cx="11928648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hoek 66"/>
              <p:cNvSpPr/>
              <p:nvPr/>
            </p:nvSpPr>
            <p:spPr>
              <a:xfrm>
                <a:off x="683508" y="5113853"/>
                <a:ext cx="1786066" cy="670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 b="0" i="0" smtClean="0">
                          <a:solidFill>
                            <a:schemeClr val="bg1"/>
                          </a:solidFill>
                        </a:rPr>
                        <m:t>GCK</m:t>
                      </m:r>
                      <m:r>
                        <m:rPr>
                          <m:nor/>
                        </m:rPr>
                        <a:rPr lang="nl-NL" b="0" i="0" smtClean="0">
                          <a:solidFill>
                            <a:schemeClr val="bg1"/>
                          </a:solidFill>
                        </a:rPr>
                        <m:t>= 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€ 2.000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q</m:t>
                          </m:r>
                        </m:den>
                      </m:f>
                    </m:oMath>
                  </m:oMathPara>
                </a14:m>
                <a:endParaRPr lang="nl-N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Rechthoe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08" y="5113853"/>
                <a:ext cx="1786066" cy="6700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70310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1.11111E-6 L -0.00013 -0.28981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11111E-6 L -2.29167E-6 -0.28773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11111E-6 L 0.00092 -0.28981 " pathEditMode="relative" rAng="0" ptsTypes="AA">
                                      <p:cBhvr>
                                        <p:cTn id="38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-2.08333E-6 -0.35834 " pathEditMode="relative" rAng="0" ptsTypes="AA">
                                      <p:cBhvr>
                                        <p:cTn id="68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33333E-6 L 0.00039 -0.18125 " pathEditMode="relative" rAng="0" ptsTypes="AA">
                                      <p:cBhvr>
                                        <p:cTn id="77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07407E-6 L 0.00065 -0.12801 " pathEditMode="relative" rAng="0" ptsTypes="AA">
                                      <p:cBhvr>
                                        <p:cTn id="86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22222E-6 L -0.00131 -0.07778 " pathEditMode="relative" rAng="0" ptsTypes="AA">
                                      <p:cBhvr>
                                        <p:cTn id="95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2" grpId="0"/>
      <p:bldP spid="37" grpId="0" animBg="1"/>
      <p:bldP spid="64" grpId="0"/>
      <p:bldP spid="74" grpId="0" build="p"/>
      <p:bldP spid="68" grpId="0" animBg="1"/>
      <p:bldP spid="68" grpId="1" animBg="1"/>
      <p:bldP spid="65" grpId="0" animBg="1"/>
      <p:bldP spid="65" grpId="1" animBg="1"/>
      <p:bldP spid="66" grpId="0" animBg="1"/>
      <p:bldP spid="66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 defTabSz="623888">
              <a:spcAft>
                <a:spcPts val="1200"/>
              </a:spcAft>
              <a:buNone/>
              <a:tabLst>
                <a:tab pos="363538" algn="l"/>
              </a:tabLst>
            </a:pPr>
            <a:r>
              <a:rPr lang="nl-NL" sz="2100" dirty="0" smtClean="0"/>
              <a:t>kosten </a:t>
            </a:r>
            <a:r>
              <a:rPr lang="nl-NL" sz="2100" dirty="0"/>
              <a:t>waarvan het </a:t>
            </a:r>
            <a:r>
              <a:rPr lang="nl-NL" sz="2100" b="1" dirty="0"/>
              <a:t>totaalbedrag</a:t>
            </a:r>
            <a:r>
              <a:rPr lang="nl-NL" sz="2100" dirty="0"/>
              <a:t> wél afhankelijk is van de omvang van de productie</a:t>
            </a:r>
          </a:p>
          <a:p>
            <a:pPr marL="261938" indent="-261938">
              <a:spcBef>
                <a:spcPts val="1200"/>
              </a:spcBef>
              <a:buNone/>
              <a:tabLst>
                <a:tab pos="261938" algn="l"/>
              </a:tabLst>
            </a:pPr>
            <a:r>
              <a:rPr lang="nl-NL" sz="2800" dirty="0"/>
              <a:t>Zoals: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grond- en hulpstoffen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 smtClean="0"/>
              <a:t>loon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 smtClean="0"/>
              <a:t>transportkosten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02" y="4121101"/>
            <a:ext cx="1075035" cy="8062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261" y="3171745"/>
            <a:ext cx="901365" cy="597447"/>
          </a:xfrm>
          <a:prstGeom prst="rect">
            <a:avLst/>
          </a:prstGeom>
        </p:spPr>
      </p:pic>
      <p:pic>
        <p:nvPicPr>
          <p:cNvPr id="6" name="Picture 2" descr="Afbeeldingsresultaat voor stekker stopcontac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902" y="3898164"/>
            <a:ext cx="900000" cy="6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fbeeldingsresultaat voor bakk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4653136"/>
            <a:ext cx="899470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echte verbindingslijn 7"/>
          <p:cNvCxnSpPr>
            <a:stCxn id="4" idx="3"/>
            <a:endCxn id="5" idx="1"/>
          </p:cNvCxnSpPr>
          <p:nvPr/>
        </p:nvCxnSpPr>
        <p:spPr>
          <a:xfrm flipV="1">
            <a:off x="6537037" y="3470469"/>
            <a:ext cx="718224" cy="10537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4" idx="3"/>
            <a:endCxn id="6" idx="1"/>
          </p:cNvCxnSpPr>
          <p:nvPr/>
        </p:nvCxnSpPr>
        <p:spPr>
          <a:xfrm flipV="1">
            <a:off x="6537037" y="4211164"/>
            <a:ext cx="719865" cy="3130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4" idx="3"/>
            <a:endCxn id="7" idx="1"/>
          </p:cNvCxnSpPr>
          <p:nvPr/>
        </p:nvCxnSpPr>
        <p:spPr>
          <a:xfrm>
            <a:off x="6537037" y="4524239"/>
            <a:ext cx="711091" cy="7272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8138795" y="3317034"/>
            <a:ext cx="1218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meel: € 0,30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5502672" y="4387360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1 brood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138795" y="4077361"/>
            <a:ext cx="1451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energie: € 0,10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8138795" y="5097623"/>
            <a:ext cx="1356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arbeid: € 0,45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15" name="Rechteraccolade 14"/>
          <p:cNvSpPr/>
          <p:nvPr/>
        </p:nvSpPr>
        <p:spPr>
          <a:xfrm>
            <a:off x="9374626" y="3164653"/>
            <a:ext cx="395453" cy="2664296"/>
          </a:xfrm>
          <a:prstGeom prst="rightBrace">
            <a:avLst>
              <a:gd name="adj1" fmla="val 43652"/>
              <a:gd name="adj2" fmla="val 4914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9758344" y="4333163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€ 0,85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439186" y="6086509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Hoe meer broden je bakt, hoe hoger de totale variabel kosten worden.</a:t>
            </a:r>
          </a:p>
        </p:txBody>
      </p:sp>
    </p:spTree>
    <p:extLst>
      <p:ext uri="{BB962C8B-B14F-4D97-AF65-F5344CB8AC3E}">
        <p14:creationId xmlns:p14="http://schemas.microsoft.com/office/powerpoint/2010/main" val="215182776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variabele kosten</a:t>
            </a:r>
            <a:br>
              <a:rPr lang="nl-NL" dirty="0" smtClean="0"/>
            </a:br>
            <a:r>
              <a:rPr lang="nl-NL" sz="13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proportioneel</a:t>
            </a:r>
            <a:endParaRPr lang="nl-N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4213" y="2102910"/>
            <a:ext cx="5431895" cy="1412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u="sng" dirty="0"/>
              <a:t>Totaalbedrag per </a:t>
            </a:r>
            <a:r>
              <a:rPr lang="nl-NL" sz="2200" u="sng" dirty="0" smtClean="0"/>
              <a:t>maand</a:t>
            </a:r>
            <a:endParaRPr lang="nl-NL" sz="2200" u="sng" dirty="0"/>
          </a:p>
          <a:p>
            <a:pPr marL="0" indent="0">
              <a:buNone/>
            </a:pPr>
            <a:r>
              <a:rPr lang="nl-NL" sz="2000" dirty="0" smtClean="0"/>
              <a:t>TVK </a:t>
            </a:r>
            <a:r>
              <a:rPr lang="nl-NL" sz="2000" dirty="0"/>
              <a:t>= </a:t>
            </a:r>
            <a:r>
              <a:rPr lang="nl-NL" sz="2000" dirty="0" smtClean="0"/>
              <a:t>5 × q</a:t>
            </a:r>
            <a:endParaRPr lang="nl-NL" sz="20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4294967295"/>
          </p:nvPr>
        </p:nvSpPr>
        <p:spPr>
          <a:xfrm>
            <a:off x="684211" y="4068589"/>
            <a:ext cx="5403481" cy="2467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u="sng" dirty="0" smtClean="0"/>
              <a:t>Gemiddeld / Bedrag </a:t>
            </a:r>
            <a:r>
              <a:rPr lang="nl-NL" sz="2400" u="sng" dirty="0"/>
              <a:t>per product</a:t>
            </a:r>
          </a:p>
          <a:p>
            <a:pPr marL="0" indent="0">
              <a:buNone/>
            </a:pPr>
            <a:endParaRPr lang="nl-NL" sz="1600" u="sng" dirty="0"/>
          </a:p>
          <a:p>
            <a:pPr marL="0" indent="0">
              <a:buNone/>
            </a:pPr>
            <a:r>
              <a:rPr lang="nl-NL" sz="1700" dirty="0" smtClean="0"/>
              <a:t>In elk product zit € 5 aan variabele kosten,</a:t>
            </a:r>
            <a:br>
              <a:rPr lang="nl-NL" sz="1700" dirty="0" smtClean="0"/>
            </a:br>
            <a:r>
              <a:rPr lang="nl-NL" sz="1700" dirty="0" smtClean="0"/>
              <a:t>voor grondstoffen / arbeid / transport / enz..</a:t>
            </a:r>
          </a:p>
          <a:p>
            <a:pPr marL="0" indent="0">
              <a:buNone/>
            </a:pPr>
            <a:endParaRPr lang="nl-NL" sz="1700" dirty="0"/>
          </a:p>
          <a:p>
            <a:pPr marL="0" indent="0">
              <a:buNone/>
            </a:pPr>
            <a:r>
              <a:rPr lang="nl-NL" sz="2000" dirty="0" smtClean="0"/>
              <a:t>GVK = 5</a:t>
            </a:r>
            <a:endParaRPr lang="nl-NL" sz="2000" dirty="0"/>
          </a:p>
        </p:txBody>
      </p:sp>
      <p:sp>
        <p:nvSpPr>
          <p:cNvPr id="32" name="Tekstvak 31"/>
          <p:cNvSpPr txBox="1"/>
          <p:nvPr/>
        </p:nvSpPr>
        <p:spPr>
          <a:xfrm>
            <a:off x="10103396" y="1244919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TVK</a:t>
            </a:r>
            <a:endParaRPr lang="nl-NL" b="1" dirty="0">
              <a:solidFill>
                <a:schemeClr val="bg1"/>
              </a:solidFill>
            </a:endParaRPr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583661" y="1107986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583661" y="3526700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7583661" y="111941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7583661" y="160087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583661" y="208233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7583661" y="256378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583661" y="3045244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45953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708245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270537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9832829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395121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10687418" y="3561939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53" name="Tekstvak 52"/>
          <p:cNvSpPr txBox="1"/>
          <p:nvPr/>
        </p:nvSpPr>
        <p:spPr>
          <a:xfrm rot="16200000">
            <a:off x="6493056" y="1683390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euro’s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4" name="Tekstvak 53"/>
          <p:cNvSpPr txBox="1"/>
          <p:nvPr/>
        </p:nvSpPr>
        <p:spPr>
          <a:xfrm>
            <a:off x="7014155" y="289673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1000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5" name="Tekstvak 54"/>
          <p:cNvSpPr txBox="1"/>
          <p:nvPr/>
        </p:nvSpPr>
        <p:spPr>
          <a:xfrm>
            <a:off x="7014155" y="24054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2000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7014155" y="196329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3000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7014155" y="146567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</a:t>
            </a:r>
            <a:r>
              <a:rPr lang="nl-NL" sz="1400" dirty="0" smtClean="0">
                <a:solidFill>
                  <a:schemeClr val="bg1"/>
                </a:solidFill>
              </a:rPr>
              <a:t>000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8" name="Tekstvak 57"/>
          <p:cNvSpPr txBox="1"/>
          <p:nvPr/>
        </p:nvSpPr>
        <p:spPr>
          <a:xfrm>
            <a:off x="7014155" y="9807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5000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7907258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8479970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9042261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9604553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10110616" y="35758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0488488" y="5084559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GVK</a:t>
            </a:r>
            <a:endParaRPr lang="nl-NL" b="1" dirty="0">
              <a:solidFill>
                <a:schemeClr val="bg1"/>
              </a:solidFill>
            </a:endParaRPr>
          </a:p>
        </p:txBody>
      </p:sp>
      <p:cxnSp>
        <p:nvCxnSpPr>
          <p:cNvPr id="72" name="Rechte verbindingslijn 71"/>
          <p:cNvCxnSpPr/>
          <p:nvPr/>
        </p:nvCxnSpPr>
        <p:spPr>
          <a:xfrm>
            <a:off x="7681349" y="5272231"/>
            <a:ext cx="277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7601161" y="4068589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7601161" y="6487303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7601161" y="4077072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601161" y="456147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7601161" y="504293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7601161" y="552439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7601161" y="600584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8163453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725745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9288037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9850329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10412621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/>
          <p:cNvSpPr txBox="1"/>
          <p:nvPr/>
        </p:nvSpPr>
        <p:spPr>
          <a:xfrm>
            <a:off x="10687419" y="6518080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86" name="Tekstvak 85"/>
          <p:cNvSpPr txBox="1"/>
          <p:nvPr/>
        </p:nvSpPr>
        <p:spPr>
          <a:xfrm rot="16200000">
            <a:off x="6510556" y="4643993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euro’s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7" name="Tekstvak 86"/>
          <p:cNvSpPr txBox="1"/>
          <p:nvPr/>
        </p:nvSpPr>
        <p:spPr>
          <a:xfrm>
            <a:off x="7252108" y="585733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2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8" name="Tekstvak 87"/>
          <p:cNvSpPr txBox="1"/>
          <p:nvPr/>
        </p:nvSpPr>
        <p:spPr>
          <a:xfrm>
            <a:off x="7252108" y="53660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4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89" name="Tekstvak 88"/>
          <p:cNvSpPr txBox="1"/>
          <p:nvPr/>
        </p:nvSpPr>
        <p:spPr>
          <a:xfrm>
            <a:off x="7252108" y="49238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6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0" name="Tekstvak 89"/>
          <p:cNvSpPr txBox="1"/>
          <p:nvPr/>
        </p:nvSpPr>
        <p:spPr>
          <a:xfrm>
            <a:off x="7252108" y="44262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8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1" name="Tekstvak 90"/>
          <p:cNvSpPr txBox="1"/>
          <p:nvPr/>
        </p:nvSpPr>
        <p:spPr>
          <a:xfrm>
            <a:off x="7152722" y="39413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10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92" name="Tekstvak 91"/>
          <p:cNvSpPr txBox="1"/>
          <p:nvPr/>
        </p:nvSpPr>
        <p:spPr>
          <a:xfrm>
            <a:off x="7924758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8497470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9059761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9622053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10128116" y="653643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cxnSp>
        <p:nvCxnSpPr>
          <p:cNvPr id="6" name="Rechte verbindingslijn 5"/>
          <p:cNvCxnSpPr/>
          <p:nvPr/>
        </p:nvCxnSpPr>
        <p:spPr>
          <a:xfrm>
            <a:off x="0" y="3861048"/>
            <a:ext cx="11928648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560746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8" name="Ovaal 67"/>
          <p:cNvSpPr/>
          <p:nvPr/>
        </p:nvSpPr>
        <p:spPr>
          <a:xfrm>
            <a:off x="8112224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5" name="Ovaal 64"/>
          <p:cNvSpPr/>
          <p:nvPr/>
        </p:nvSpPr>
        <p:spPr>
          <a:xfrm>
            <a:off x="9799187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 flipH="1">
            <a:off x="7566743" y="1134468"/>
            <a:ext cx="2823009" cy="239903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Ovaal 32"/>
          <p:cNvSpPr/>
          <p:nvPr/>
        </p:nvSpPr>
        <p:spPr>
          <a:xfrm>
            <a:off x="8098023" y="348277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8671390" y="348277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10341121" y="348277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7518112" y="348277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8748" y="1463302"/>
            <a:ext cx="5320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Proportioneel variabel </a:t>
            </a:r>
            <a:r>
              <a:rPr lang="nl-NL" dirty="0" smtClean="0">
                <a:solidFill>
                  <a:schemeClr val="bg1"/>
                </a:solidFill>
              </a:rPr>
              <a:t>= elk product dezelfde VK</a:t>
            </a:r>
          </a:p>
        </p:txBody>
      </p:sp>
    </p:spTree>
    <p:extLst>
      <p:ext uri="{BB962C8B-B14F-4D97-AF65-F5344CB8AC3E}">
        <p14:creationId xmlns:p14="http://schemas.microsoft.com/office/powerpoint/2010/main" val="45077022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00026 -0.18542 " pathEditMode="relative" rAng="0" ptsTypes="AA">
                                      <p:cBhvr>
                                        <p:cTn id="25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0.00104 -0.18542 " pathEditMode="relative" rAng="0" ptsTypes="AA">
                                      <p:cBhvr>
                                        <p:cTn id="34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0E0E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0E0E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mph" presetSubtype="0" repeatCount="300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7.40741E-7 L 2.08333E-7 -0.07199 " pathEditMode="relative" rAng="0" ptsTypes="AA">
                                      <p:cBhvr>
                                        <p:cTn id="8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00091 -0.14074 " pathEditMode="relative" rAng="0" ptsTypes="AA">
                                      <p:cBhvr>
                                        <p:cTn id="91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-4.16667E-6 -0.35069 " pathEditMode="relative" rAng="0" ptsTypes="AA">
                                      <p:cBhvr>
                                        <p:cTn id="10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2" grpId="0"/>
      <p:bldP spid="64" grpId="0"/>
      <p:bldP spid="66" grpId="0" animBg="1"/>
      <p:bldP spid="66" grpId="1" animBg="1"/>
      <p:bldP spid="66" grpId="2" animBg="1"/>
      <p:bldP spid="66" grpId="3" animBg="1"/>
      <p:bldP spid="68" grpId="0" animBg="1"/>
      <p:bldP spid="68" grpId="1" animBg="1"/>
      <p:bldP spid="65" grpId="0" animBg="1"/>
      <p:bldP spid="65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Van een bedrijf is het volgende gegeven:</a:t>
            </a:r>
          </a:p>
          <a:p>
            <a:pPr lvl="1"/>
            <a:r>
              <a:rPr lang="nl-NL" sz="1800" dirty="0"/>
              <a:t>constante kosten bedragen € </a:t>
            </a:r>
            <a:r>
              <a:rPr lang="nl-NL" sz="1800" dirty="0" smtClean="0"/>
              <a:t>180.000 </a:t>
            </a:r>
            <a:r>
              <a:rPr lang="nl-NL" sz="1800" dirty="0"/>
              <a:t>per periode</a:t>
            </a:r>
          </a:p>
          <a:p>
            <a:pPr lvl="1"/>
            <a:r>
              <a:rPr lang="nl-NL" sz="1800" dirty="0" smtClean="0"/>
              <a:t>proportioneel variabele </a:t>
            </a:r>
            <a:r>
              <a:rPr lang="nl-NL" sz="1800" dirty="0"/>
              <a:t>kosten zijn € </a:t>
            </a:r>
            <a:r>
              <a:rPr lang="nl-NL" sz="1800" dirty="0" smtClean="0"/>
              <a:t>10  </a:t>
            </a:r>
            <a:r>
              <a:rPr lang="nl-NL" sz="1800" dirty="0"/>
              <a:t>per product</a:t>
            </a:r>
          </a:p>
          <a:p>
            <a:pPr lvl="1"/>
            <a:r>
              <a:rPr lang="nl-NL" sz="1800" dirty="0"/>
              <a:t>de productiecapaciteit per periode is 45.000 producten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03913" y="3789040"/>
            <a:ext cx="0" cy="2592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911425" y="3789040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911424" y="4409817"/>
            <a:ext cx="46733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chemeClr val="bg1"/>
                </a:solidFill>
                <a:cs typeface="Arial" pitchFamily="34" charset="0"/>
              </a:rPr>
              <a:t>Teken en geeft de formule:</a:t>
            </a:r>
            <a:endParaRPr lang="nl-NL" sz="2000" dirty="0">
              <a:solidFill>
                <a:schemeClr val="bg1"/>
              </a:solidFill>
              <a:cs typeface="Arial" pitchFamily="34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totale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totale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totale kosten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911424" y="3905761"/>
            <a:ext cx="467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>
                <a:solidFill>
                  <a:schemeClr val="bg1"/>
                </a:solidFill>
                <a:cs typeface="Arial" pitchFamily="34" charset="0"/>
              </a:rPr>
              <a:t>Totaalbedrag</a:t>
            </a:r>
            <a:endParaRPr lang="nl-NL" sz="2000" u="sng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447928" y="3905761"/>
            <a:ext cx="467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>
                <a:solidFill>
                  <a:schemeClr val="bg1"/>
                </a:solidFill>
                <a:cs typeface="Arial" pitchFamily="34" charset="0"/>
              </a:rPr>
              <a:t>Bedrag per product</a:t>
            </a:r>
            <a:endParaRPr lang="nl-NL" sz="2000" u="sng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447929" y="4409817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chemeClr val="bg1"/>
                </a:solidFill>
                <a:cs typeface="Arial" pitchFamily="34" charset="0"/>
              </a:rPr>
              <a:t>Teken en geef de formule:</a:t>
            </a:r>
            <a:endParaRPr lang="nl-NL" sz="2000" dirty="0">
              <a:solidFill>
                <a:schemeClr val="bg1"/>
              </a:solidFill>
              <a:cs typeface="Arial" pitchFamily="34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gemiddelde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gemiddelde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solidFill>
                  <a:schemeClr val="bg1"/>
                </a:solidFill>
                <a:cs typeface="Arial" pitchFamily="34" charset="0"/>
              </a:rPr>
              <a:t>gemiddelde totale kosten</a:t>
            </a:r>
          </a:p>
        </p:txBody>
      </p:sp>
    </p:spTree>
    <p:extLst>
      <p:ext uri="{BB962C8B-B14F-4D97-AF65-F5344CB8AC3E}">
        <p14:creationId xmlns:p14="http://schemas.microsoft.com/office/powerpoint/2010/main" val="3686874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268426"/>
            <a:ext cx="4937655" cy="1213046"/>
          </a:xfrm>
        </p:spPr>
        <p:txBody>
          <a:bodyPr anchor="ctr">
            <a:normAutofit fontScale="77500" lnSpcReduction="20000"/>
          </a:bodyPr>
          <a:lstStyle/>
          <a:p>
            <a:pPr lvl="1"/>
            <a:r>
              <a:rPr lang="nl-NL" sz="2000" dirty="0" smtClean="0"/>
              <a:t>TCK = 180.000</a:t>
            </a:r>
            <a:endParaRPr lang="nl-NL" sz="2000" dirty="0"/>
          </a:p>
          <a:p>
            <a:pPr lvl="1"/>
            <a:r>
              <a:rPr lang="nl-NL" sz="2000" dirty="0" smtClean="0"/>
              <a:t>TVK = </a:t>
            </a:r>
            <a:r>
              <a:rPr lang="nl-NL" sz="2000" dirty="0"/>
              <a:t>10×Q</a:t>
            </a:r>
          </a:p>
          <a:p>
            <a:pPr lvl="1"/>
            <a:r>
              <a:rPr lang="nl-NL" sz="2000" dirty="0" smtClean="0"/>
              <a:t>TK = </a:t>
            </a:r>
            <a:r>
              <a:rPr lang="nl-NL" sz="2000" dirty="0"/>
              <a:t>10×Q </a:t>
            </a:r>
            <a:r>
              <a:rPr lang="nl-NL" sz="2000" dirty="0" smtClean="0"/>
              <a:t>+ 180.000</a:t>
            </a:r>
            <a:endParaRPr lang="nl-NL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jdelijke aanduiding voor inhoud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08135" y="1332069"/>
                <a:ext cx="4934479" cy="1195216"/>
              </a:xfrm>
            </p:spPr>
            <p:txBody>
              <a:bodyPr>
                <a:normAutofit fontScale="77500" lnSpcReduction="20000"/>
              </a:bodyPr>
              <a:lstStyle/>
              <a:p>
                <a:pPr lvl="1"/>
                <a:r>
                  <a:rPr lang="nl-NL" sz="2000" dirty="0" smtClean="0"/>
                  <a:t>GCK </a:t>
                </a:r>
                <a:r>
                  <a:rPr lang="nl-NL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dirty="0" smtClean="0">
                            <a:latin typeface="Cambria Math" panose="02040503050406030204" pitchFamily="18" charset="0"/>
                          </a:rPr>
                          <m:t>180.000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den>
                    </m:f>
                  </m:oMath>
                </a14:m>
                <a:endParaRPr lang="nl-NL" sz="2000" dirty="0"/>
              </a:p>
              <a:p>
                <a:pPr lvl="1"/>
                <a:r>
                  <a:rPr lang="nl-NL" sz="2000" dirty="0"/>
                  <a:t>GVK = </a:t>
                </a:r>
                <a:r>
                  <a:rPr lang="nl-NL" sz="2000" dirty="0" smtClean="0"/>
                  <a:t>10</a:t>
                </a:r>
                <a:endParaRPr lang="nl-NL" sz="2000" dirty="0"/>
              </a:p>
              <a:p>
                <a:pPr lvl="1"/>
                <a:r>
                  <a:rPr lang="nl-NL" sz="2000" dirty="0" smtClean="0"/>
                  <a:t>GTK </a:t>
                </a:r>
                <a:r>
                  <a:rPr lang="nl-NL" sz="2000" dirty="0"/>
                  <a:t>= </a:t>
                </a:r>
                <a:r>
                  <a:rPr lang="nl-NL" sz="2000" dirty="0" smtClean="0"/>
                  <a:t>10 </a:t>
                </a:r>
                <a:r>
                  <a:rPr lang="nl-NL" sz="2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dirty="0">
                            <a:latin typeface="Cambria Math" panose="02040503050406030204" pitchFamily="18" charset="0"/>
                          </a:rPr>
                          <m:t>180.000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dirty="0">
                            <a:latin typeface="Cambria Math" panose="02040503050406030204" pitchFamily="18" charset="0"/>
                          </a:rPr>
                          <m:t>Q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6" name="Tijdelijke aanduiding voor inhoud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08135" y="1332069"/>
                <a:ext cx="4934479" cy="1195216"/>
              </a:xfrm>
              <a:blipFill>
                <a:blip r:embed="rId2"/>
                <a:stretch>
                  <a:fillRect t="-2041" b="-40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Rechte verbindingslijn 3"/>
          <p:cNvCxnSpPr/>
          <p:nvPr/>
        </p:nvCxnSpPr>
        <p:spPr>
          <a:xfrm flipH="1">
            <a:off x="6096000" y="2788376"/>
            <a:ext cx="22289" cy="39529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725123" y="2789506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2509087" y="2788090"/>
            <a:ext cx="2746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u="sng" dirty="0">
                <a:solidFill>
                  <a:schemeClr val="bg1"/>
                </a:solidFill>
                <a:latin typeface="+mj-lt"/>
                <a:cs typeface="Arial" pitchFamily="34" charset="0"/>
              </a:rPr>
              <a:t>Totaalbedrag</a:t>
            </a:r>
            <a:endParaRPr lang="nl-NL" u="sng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6985085" y="2782376"/>
            <a:ext cx="288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u="sng" dirty="0">
                <a:solidFill>
                  <a:schemeClr val="bg1"/>
                </a:solidFill>
                <a:latin typeface="+mj-lt"/>
                <a:cs typeface="Arial" pitchFamily="34" charset="0"/>
              </a:rPr>
              <a:t>Bedrag per product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1804059" y="3472007"/>
            <a:ext cx="3888039" cy="3210795"/>
            <a:chOff x="52842" y="2531551"/>
            <a:chExt cx="3888039" cy="3210795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955892" y="3189048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955892" y="3680331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955892" y="4171613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955892" y="4662896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1614183" y="5403792"/>
              <a:ext cx="20361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schemeClr val="bg1"/>
                  </a:solidFill>
                </a:rPr>
                <a:t>productie (x 1.000)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 rot="16200000">
              <a:off x="-638053" y="3554236"/>
              <a:ext cx="17203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schemeClr val="bg1"/>
                  </a:solidFill>
                </a:rPr>
                <a:t>euro’s  (x </a:t>
              </a:r>
              <a:r>
                <a:rPr lang="nl-NL" sz="1600" dirty="0" smtClean="0">
                  <a:solidFill>
                    <a:schemeClr val="bg1"/>
                  </a:solidFill>
                </a:rPr>
                <a:t>1.000</a:t>
              </a:r>
              <a:r>
                <a:rPr lang="nl-NL" sz="1600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371304" y="4447553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chemeClr val="bg1"/>
                  </a:solidFill>
                </a:rPr>
                <a:t>100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371304" y="39562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chemeClr val="bg1"/>
                  </a:solidFill>
                </a:rPr>
                <a:t>200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371304" y="351411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chemeClr val="bg1"/>
                  </a:solidFill>
                </a:rPr>
                <a:t>300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371304" y="301649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chemeClr val="bg1"/>
                  </a:solidFill>
                </a:rPr>
                <a:t>400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71304" y="25315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chemeClr val="bg1"/>
                  </a:solidFill>
                </a:rPr>
                <a:t>500</a:t>
              </a:r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1296377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1869089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2431380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30</a:t>
              </a: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2993672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40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3499735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50</a:t>
              </a:r>
            </a:p>
          </p:txBody>
        </p:sp>
        <p:cxnSp>
          <p:nvCxnSpPr>
            <p:cNvPr id="15" name="Rechte verbindingslijn 14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Rechte verbindingslijn 38"/>
          <p:cNvCxnSpPr/>
          <p:nvPr/>
        </p:nvCxnSpPr>
        <p:spPr>
          <a:xfrm>
            <a:off x="2707109" y="5251543"/>
            <a:ext cx="25438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2707109" y="3906853"/>
            <a:ext cx="2530499" cy="21376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2707108" y="3592331"/>
            <a:ext cx="1894192" cy="16514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4627112" y="492740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TCK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800090" y="415050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TVK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3807783" y="368695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TK</a:t>
            </a:r>
          </a:p>
        </p:txBody>
      </p:sp>
      <p:grpSp>
        <p:nvGrpSpPr>
          <p:cNvPr id="45" name="Groep 44"/>
          <p:cNvGrpSpPr/>
          <p:nvPr/>
        </p:nvGrpSpPr>
        <p:grpSpPr>
          <a:xfrm>
            <a:off x="6438954" y="3499531"/>
            <a:ext cx="3888039" cy="3183271"/>
            <a:chOff x="52842" y="2559075"/>
            <a:chExt cx="3888039" cy="3183271"/>
          </a:xfrm>
        </p:grpSpPr>
        <p:cxnSp>
          <p:nvCxnSpPr>
            <p:cNvPr id="48" name="Rechte verbindingslijn 47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/>
            <p:cNvCxnSpPr/>
            <p:nvPr/>
          </p:nvCxnSpPr>
          <p:spPr>
            <a:xfrm>
              <a:off x="955892" y="3189048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955892" y="3680331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/>
            <p:cNvCxnSpPr/>
            <p:nvPr/>
          </p:nvCxnSpPr>
          <p:spPr>
            <a:xfrm>
              <a:off x="955892" y="4171613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/>
            <p:cNvCxnSpPr/>
            <p:nvPr/>
          </p:nvCxnSpPr>
          <p:spPr>
            <a:xfrm>
              <a:off x="955892" y="4662896"/>
              <a:ext cx="2804912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kstvak 57"/>
            <p:cNvSpPr txBox="1"/>
            <p:nvPr/>
          </p:nvSpPr>
          <p:spPr>
            <a:xfrm>
              <a:off x="1614183" y="5403792"/>
              <a:ext cx="20361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schemeClr val="bg1"/>
                  </a:solidFill>
                </a:rPr>
                <a:t>productie (x 1.000)</a:t>
              </a:r>
            </a:p>
          </p:txBody>
        </p:sp>
        <p:sp>
          <p:nvSpPr>
            <p:cNvPr id="59" name="Tekstvak 58"/>
            <p:cNvSpPr txBox="1"/>
            <p:nvPr/>
          </p:nvSpPr>
          <p:spPr>
            <a:xfrm rot="16200000">
              <a:off x="-202036" y="3554236"/>
              <a:ext cx="8483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schemeClr val="bg1"/>
                  </a:solidFill>
                </a:rPr>
                <a:t>euro’s </a:t>
              </a:r>
            </a:p>
          </p:txBody>
        </p:sp>
        <p:sp>
          <p:nvSpPr>
            <p:cNvPr id="60" name="Tekstvak 59"/>
            <p:cNvSpPr txBox="1"/>
            <p:nvPr/>
          </p:nvSpPr>
          <p:spPr>
            <a:xfrm>
              <a:off x="499544" y="444755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371304" y="398379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2" name="Tekstvak 61"/>
            <p:cNvSpPr txBox="1"/>
            <p:nvPr/>
          </p:nvSpPr>
          <p:spPr>
            <a:xfrm>
              <a:off x="371304" y="35416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63" name="Tekstvak 62"/>
            <p:cNvSpPr txBox="1"/>
            <p:nvPr/>
          </p:nvSpPr>
          <p:spPr>
            <a:xfrm>
              <a:off x="371304" y="304401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371304" y="255907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1296377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6" name="Tekstvak 65"/>
            <p:cNvSpPr txBox="1"/>
            <p:nvPr/>
          </p:nvSpPr>
          <p:spPr>
            <a:xfrm>
              <a:off x="1869089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67" name="Tekstvak 66"/>
            <p:cNvSpPr txBox="1"/>
            <p:nvPr/>
          </p:nvSpPr>
          <p:spPr>
            <a:xfrm>
              <a:off x="2431380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30</a:t>
              </a:r>
            </a:p>
          </p:txBody>
        </p:sp>
        <p:sp>
          <p:nvSpPr>
            <p:cNvPr id="68" name="Tekstvak 67"/>
            <p:cNvSpPr txBox="1"/>
            <p:nvPr/>
          </p:nvSpPr>
          <p:spPr>
            <a:xfrm>
              <a:off x="2993672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40</a:t>
              </a:r>
            </a:p>
          </p:txBody>
        </p:sp>
        <p:sp>
          <p:nvSpPr>
            <p:cNvPr id="69" name="Tekstvak 68"/>
            <p:cNvSpPr txBox="1"/>
            <p:nvPr/>
          </p:nvSpPr>
          <p:spPr>
            <a:xfrm>
              <a:off x="3499735" y="51541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50</a:t>
              </a:r>
            </a:p>
          </p:txBody>
        </p:sp>
        <p:cxnSp>
          <p:nvCxnSpPr>
            <p:cNvPr id="46" name="Rechte verbindingslijn 45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0" name="Rechte verbindingslijn 69"/>
          <p:cNvCxnSpPr/>
          <p:nvPr/>
        </p:nvCxnSpPr>
        <p:spPr>
          <a:xfrm flipV="1">
            <a:off x="7414575" y="5108916"/>
            <a:ext cx="2471273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" name="Tekstvak 70"/>
          <p:cNvSpPr txBox="1"/>
          <p:nvPr/>
        </p:nvSpPr>
        <p:spPr>
          <a:xfrm>
            <a:off x="9294670" y="5679419"/>
            <a:ext cx="706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GCK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9492305" y="4803713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GVK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9591172" y="439172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GTK</a:t>
            </a:r>
          </a:p>
        </p:txBody>
      </p:sp>
      <p:sp>
        <p:nvSpPr>
          <p:cNvPr id="78" name="Vrije vorm 77"/>
          <p:cNvSpPr/>
          <p:nvPr/>
        </p:nvSpPr>
        <p:spPr>
          <a:xfrm>
            <a:off x="7661696" y="3624639"/>
            <a:ext cx="2187615" cy="2071868"/>
          </a:xfrm>
          <a:custGeom>
            <a:avLst/>
            <a:gdLst>
              <a:gd name="connsiteX0" fmla="*/ 2187615 w 2187615"/>
              <a:gd name="connsiteY0" fmla="*/ 2071868 h 2071868"/>
              <a:gd name="connsiteX1" fmla="*/ 1348450 w 2187615"/>
              <a:gd name="connsiteY1" fmla="*/ 1875099 h 2071868"/>
              <a:gd name="connsiteX2" fmla="*/ 769716 w 2187615"/>
              <a:gd name="connsiteY2" fmla="*/ 1551007 h 2071868"/>
              <a:gd name="connsiteX3" fmla="*/ 219919 w 2187615"/>
              <a:gd name="connsiteY3" fmla="*/ 630820 h 2071868"/>
              <a:gd name="connsiteX4" fmla="*/ 0 w 2187615"/>
              <a:gd name="connsiteY4" fmla="*/ 0 h 207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7615" h="2071868">
                <a:moveTo>
                  <a:pt x="2187615" y="2071868"/>
                </a:moveTo>
                <a:cubicBezTo>
                  <a:pt x="1886190" y="2016888"/>
                  <a:pt x="1584766" y="1961909"/>
                  <a:pt x="1348450" y="1875099"/>
                </a:cubicBezTo>
                <a:cubicBezTo>
                  <a:pt x="1112134" y="1788289"/>
                  <a:pt x="957804" y="1758387"/>
                  <a:pt x="769716" y="1551007"/>
                </a:cubicBezTo>
                <a:cubicBezTo>
                  <a:pt x="581628" y="1343627"/>
                  <a:pt x="348205" y="889321"/>
                  <a:pt x="219919" y="630820"/>
                </a:cubicBezTo>
                <a:cubicBezTo>
                  <a:pt x="91633" y="372319"/>
                  <a:pt x="45816" y="186159"/>
                  <a:pt x="0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9" name="Vrije vorm 78"/>
          <p:cNvSpPr/>
          <p:nvPr/>
        </p:nvSpPr>
        <p:spPr>
          <a:xfrm>
            <a:off x="8306247" y="3345639"/>
            <a:ext cx="1556795" cy="1377387"/>
          </a:xfrm>
          <a:custGeom>
            <a:avLst/>
            <a:gdLst>
              <a:gd name="connsiteX0" fmla="*/ 1556795 w 1556795"/>
              <a:gd name="connsiteY0" fmla="*/ 1377387 h 1377387"/>
              <a:gd name="connsiteX1" fmla="*/ 729205 w 1556795"/>
              <a:gd name="connsiteY1" fmla="*/ 1174830 h 1377387"/>
              <a:gd name="connsiteX2" fmla="*/ 162046 w 1556795"/>
              <a:gd name="connsiteY2" fmla="*/ 422476 h 1377387"/>
              <a:gd name="connsiteX3" fmla="*/ 0 w 1556795"/>
              <a:gd name="connsiteY3" fmla="*/ 0 h 1377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6795" h="1377387">
                <a:moveTo>
                  <a:pt x="1556795" y="1377387"/>
                </a:moveTo>
                <a:cubicBezTo>
                  <a:pt x="1259229" y="1355684"/>
                  <a:pt x="961663" y="1333982"/>
                  <a:pt x="729205" y="1174830"/>
                </a:cubicBezTo>
                <a:cubicBezTo>
                  <a:pt x="496747" y="1015678"/>
                  <a:pt x="283580" y="618281"/>
                  <a:pt x="162046" y="422476"/>
                </a:cubicBezTo>
                <a:cubicBezTo>
                  <a:pt x="40512" y="226671"/>
                  <a:pt x="20256" y="113335"/>
                  <a:pt x="0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4" name="Ovaal 73"/>
          <p:cNvSpPr/>
          <p:nvPr/>
        </p:nvSpPr>
        <p:spPr>
          <a:xfrm>
            <a:off x="7829694" y="4217925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5" name="Ovaal 74"/>
          <p:cNvSpPr/>
          <p:nvPr/>
        </p:nvSpPr>
        <p:spPr>
          <a:xfrm>
            <a:off x="8391986" y="514010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6" name="Ovaal 75"/>
          <p:cNvSpPr/>
          <p:nvPr/>
        </p:nvSpPr>
        <p:spPr>
          <a:xfrm>
            <a:off x="8957245" y="545073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7" name="Ovaal 76"/>
          <p:cNvSpPr/>
          <p:nvPr/>
        </p:nvSpPr>
        <p:spPr>
          <a:xfrm>
            <a:off x="9798489" y="564722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906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42" grpId="0"/>
      <p:bldP spid="43" grpId="0"/>
      <p:bldP spid="44" grpId="0"/>
      <p:bldP spid="71" grpId="0"/>
      <p:bldP spid="72" grpId="0"/>
      <p:bldP spid="73" grpId="0"/>
      <p:bldP spid="78" grpId="0" animBg="1"/>
      <p:bldP spid="79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Extra kosten voor één extra product.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MARGINALE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13937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69</TotalTime>
  <Words>516</Words>
  <Application>Microsoft Office PowerPoint</Application>
  <PresentationFormat>Breedbeeld</PresentationFormat>
  <Paragraphs>211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Courier New</vt:lpstr>
      <vt:lpstr>Wingdings</vt:lpstr>
      <vt:lpstr>Wingdings 3</vt:lpstr>
      <vt:lpstr>Economielokaal vwo</vt:lpstr>
      <vt:lpstr>Kosten produceren</vt:lpstr>
      <vt:lpstr>Indeling in soort kosten</vt:lpstr>
      <vt:lpstr>Constante kosten</vt:lpstr>
      <vt:lpstr>Constante kosten</vt:lpstr>
      <vt:lpstr>Variabele kosten</vt:lpstr>
      <vt:lpstr>variabele kosten proportioneel</vt:lpstr>
      <vt:lpstr>Verwerkingsopdracht</vt:lpstr>
      <vt:lpstr>UITWERKING</vt:lpstr>
      <vt:lpstr>MARGINALE KOSTEN</vt:lpstr>
      <vt:lpstr>Marginale kosten</vt:lpstr>
      <vt:lpstr>Marginale kosten</vt:lpstr>
      <vt:lpstr>Marginale kosten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produceren</dc:title>
  <dc:creator>Paul</dc:creator>
  <cp:lastModifiedBy>Paul Bloemers</cp:lastModifiedBy>
  <cp:revision>26</cp:revision>
  <dcterms:created xsi:type="dcterms:W3CDTF">2011-10-23T16:42:41Z</dcterms:created>
  <dcterms:modified xsi:type="dcterms:W3CDTF">2018-09-25T11:08:13Z</dcterms:modified>
</cp:coreProperties>
</file>