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349" autoAdjust="0"/>
  </p:normalViewPr>
  <p:slideViewPr>
    <p:cSldViewPr>
      <p:cViewPr varScale="1">
        <p:scale>
          <a:sx n="106" d="100"/>
          <a:sy n="106" d="100"/>
        </p:scale>
        <p:origin x="114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/>
        </p:nvSpPr>
        <p:spPr>
          <a:xfrm rot="5400000" flipV="1">
            <a:off x="-870919" y="5562000"/>
            <a:ext cx="2376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79000">
                <a:srgbClr val="52893F"/>
              </a:gs>
              <a:gs pos="43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8" name="Rechthoek 7"/>
          <p:cNvSpPr/>
          <p:nvPr/>
        </p:nvSpPr>
        <p:spPr>
          <a:xfrm rot="5400000" flipV="1">
            <a:off x="-909463" y="4936696"/>
            <a:ext cx="3636000" cy="216000"/>
          </a:xfrm>
          <a:prstGeom prst="rect">
            <a:avLst/>
          </a:prstGeom>
          <a:gradFill flip="none" rotWithShape="0">
            <a:gsLst>
              <a:gs pos="15646">
                <a:srgbClr val="F5FAF4"/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9" name="Rechthoek 8"/>
          <p:cNvSpPr/>
          <p:nvPr/>
        </p:nvSpPr>
        <p:spPr>
          <a:xfrm rot="5400000" flipV="1">
            <a:off x="545995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10" name="Rechthoek 9"/>
          <p:cNvSpPr/>
          <p:nvPr/>
        </p:nvSpPr>
        <p:spPr>
          <a:xfrm rot="5400000" flipV="1">
            <a:off x="1011451" y="5674696"/>
            <a:ext cx="2160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11" name="Rechthoek 10"/>
          <p:cNvSpPr/>
          <p:nvPr/>
        </p:nvSpPr>
        <p:spPr>
          <a:xfrm rot="5400000" flipV="1">
            <a:off x="2142907" y="6214696"/>
            <a:ext cx="1080000" cy="216000"/>
          </a:xfrm>
          <a:prstGeom prst="rect">
            <a:avLst/>
          </a:prstGeom>
          <a:gradFill flip="none" rotWithShape="0">
            <a:gsLst>
              <a:gs pos="15646">
                <a:srgbClr val="EBF5E9"/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12" name="Rechthoek 11"/>
          <p:cNvSpPr/>
          <p:nvPr/>
        </p:nvSpPr>
        <p:spPr>
          <a:xfrm rot="5400000" flipV="1">
            <a:off x="2320363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36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13" name="Rechthoek 12"/>
          <p:cNvSpPr/>
          <p:nvPr/>
        </p:nvSpPr>
        <p:spPr>
          <a:xfrm rot="5400000" flipV="1">
            <a:off x="2767819" y="5656696"/>
            <a:ext cx="2196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14" name="Rechthoek 13"/>
          <p:cNvSpPr/>
          <p:nvPr/>
        </p:nvSpPr>
        <p:spPr>
          <a:xfrm rot="5400000" flipV="1">
            <a:off x="3503275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15" name="Rechthoek 14"/>
          <p:cNvSpPr/>
          <p:nvPr/>
        </p:nvSpPr>
        <p:spPr>
          <a:xfrm rot="5400000" flipV="1">
            <a:off x="3788731" y="5494696"/>
            <a:ext cx="2520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16" name="Rechthoek 15"/>
          <p:cNvSpPr/>
          <p:nvPr/>
        </p:nvSpPr>
        <p:spPr>
          <a:xfrm rot="5400000" flipV="1">
            <a:off x="4452187" y="5566696"/>
            <a:ext cx="2376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17" name="Rechthoek 16"/>
          <p:cNvSpPr/>
          <p:nvPr/>
        </p:nvSpPr>
        <p:spPr>
          <a:xfrm rot="5400000" flipV="1">
            <a:off x="5043643" y="5566696"/>
            <a:ext cx="2376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81000">
                <a:srgbClr val="52893F"/>
              </a:gs>
              <a:gs pos="37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43" name="Rechthoek 42"/>
          <p:cNvSpPr/>
          <p:nvPr/>
        </p:nvSpPr>
        <p:spPr>
          <a:xfrm rot="16200000" flipH="1" flipV="1">
            <a:off x="8648923" y="6214696"/>
            <a:ext cx="1080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44" name="Rechthoek 43"/>
          <p:cNvSpPr/>
          <p:nvPr/>
        </p:nvSpPr>
        <p:spPr>
          <a:xfrm rot="16200000" flipH="1" flipV="1">
            <a:off x="7643467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75000">
                <a:srgbClr val="52893F"/>
              </a:gs>
              <a:gs pos="46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45" name="Rechthoek 44"/>
          <p:cNvSpPr/>
          <p:nvPr/>
        </p:nvSpPr>
        <p:spPr>
          <a:xfrm rot="16200000" flipH="1" flipV="1">
            <a:off x="6908011" y="5656696"/>
            <a:ext cx="2196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46" name="Rechthoek 45"/>
          <p:cNvSpPr/>
          <p:nvPr/>
        </p:nvSpPr>
        <p:spPr>
          <a:xfrm rot="16200000" flipH="1" flipV="1">
            <a:off x="6460555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47" name="Rechthoek 46"/>
          <p:cNvSpPr/>
          <p:nvPr/>
        </p:nvSpPr>
        <p:spPr>
          <a:xfrm rot="16200000" flipH="1" flipV="1">
            <a:off x="5131097" y="5062696"/>
            <a:ext cx="3384000" cy="216000"/>
          </a:xfrm>
          <a:prstGeom prst="rect">
            <a:avLst/>
          </a:prstGeom>
          <a:gradFill flip="none" rotWithShape="0">
            <a:gsLst>
              <a:gs pos="15646">
                <a:srgbClr val="F5FAF4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48" name="Rechthoek 47"/>
          <p:cNvSpPr/>
          <p:nvPr/>
        </p:nvSpPr>
        <p:spPr>
          <a:xfrm rot="16200000" flipH="1" flipV="1">
            <a:off x="9417835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49" name="Rechthoek 48"/>
          <p:cNvSpPr/>
          <p:nvPr/>
        </p:nvSpPr>
        <p:spPr>
          <a:xfrm rot="16200000" flipH="1" flipV="1">
            <a:off x="8252298" y="5226613"/>
            <a:ext cx="3056165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53" name="Rechthoek 52"/>
          <p:cNvSpPr/>
          <p:nvPr/>
        </p:nvSpPr>
        <p:spPr>
          <a:xfrm rot="16200000" flipH="1" flipV="1">
            <a:off x="10423291" y="6212346"/>
            <a:ext cx="1080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55" name="Rechthoek 54"/>
          <p:cNvSpPr/>
          <p:nvPr/>
        </p:nvSpPr>
        <p:spPr>
          <a:xfrm rot="16200000" flipH="1" flipV="1">
            <a:off x="10026674" y="5226613"/>
            <a:ext cx="3056165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79000">
                <a:srgbClr val="52893F"/>
              </a:gs>
              <a:gs pos="41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1561" y="2728851"/>
            <a:ext cx="8460991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1">
                    <a:lumMod val="65000"/>
                    <a:lumOff val="35000"/>
                  </a:schemeClr>
                </a:solidFill>
              </a:defRPr>
            </a:lvl1pPr>
            <a:lvl2pPr marL="2571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14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715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858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43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800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61" name="Vrije vorm 60"/>
          <p:cNvSpPr/>
          <p:nvPr/>
        </p:nvSpPr>
        <p:spPr>
          <a:xfrm rot="10800000">
            <a:off x="24883" y="4221000"/>
            <a:ext cx="11834327" cy="2296795"/>
          </a:xfrm>
          <a:custGeom>
            <a:avLst/>
            <a:gdLst>
              <a:gd name="connsiteX0" fmla="*/ 0 w 12073812"/>
              <a:gd name="connsiteY0" fmla="*/ 3648269 h 3648269"/>
              <a:gd name="connsiteX1" fmla="*/ 1726163 w 12073812"/>
              <a:gd name="connsiteY1" fmla="*/ 2351314 h 3648269"/>
              <a:gd name="connsiteX2" fmla="*/ 2108718 w 12073812"/>
              <a:gd name="connsiteY2" fmla="*/ 2556588 h 3648269"/>
              <a:gd name="connsiteX3" fmla="*/ 3442996 w 12073812"/>
              <a:gd name="connsiteY3" fmla="*/ 2379306 h 3648269"/>
              <a:gd name="connsiteX4" fmla="*/ 4180114 w 12073812"/>
              <a:gd name="connsiteY4" fmla="*/ 2127380 h 3648269"/>
              <a:gd name="connsiteX5" fmla="*/ 4777274 w 12073812"/>
              <a:gd name="connsiteY5" fmla="*/ 2267339 h 3648269"/>
              <a:gd name="connsiteX6" fmla="*/ 6531429 w 12073812"/>
              <a:gd name="connsiteY6" fmla="*/ 2108718 h 3648269"/>
              <a:gd name="connsiteX7" fmla="*/ 7427167 w 12073812"/>
              <a:gd name="connsiteY7" fmla="*/ 1595535 h 3648269"/>
              <a:gd name="connsiteX8" fmla="*/ 8770776 w 12073812"/>
              <a:gd name="connsiteY8" fmla="*/ 1427584 h 3648269"/>
              <a:gd name="connsiteX9" fmla="*/ 9582539 w 12073812"/>
              <a:gd name="connsiteY9" fmla="*/ 1091682 h 3648269"/>
              <a:gd name="connsiteX10" fmla="*/ 12073812 w 12073812"/>
              <a:gd name="connsiteY10" fmla="*/ 0 h 3648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073812" h="3648269">
                <a:moveTo>
                  <a:pt x="0" y="3648269"/>
                </a:moveTo>
                <a:lnTo>
                  <a:pt x="1726163" y="2351314"/>
                </a:lnTo>
                <a:lnTo>
                  <a:pt x="2108718" y="2556588"/>
                </a:lnTo>
                <a:lnTo>
                  <a:pt x="3442996" y="2379306"/>
                </a:lnTo>
                <a:lnTo>
                  <a:pt x="4180114" y="2127380"/>
                </a:lnTo>
                <a:lnTo>
                  <a:pt x="4777274" y="2267339"/>
                </a:lnTo>
                <a:lnTo>
                  <a:pt x="6531429" y="2108718"/>
                </a:lnTo>
                <a:lnTo>
                  <a:pt x="7427167" y="1595535"/>
                </a:lnTo>
                <a:lnTo>
                  <a:pt x="8770776" y="1427584"/>
                </a:lnTo>
                <a:lnTo>
                  <a:pt x="9582539" y="1091682"/>
                </a:lnTo>
                <a:lnTo>
                  <a:pt x="12073812" y="0"/>
                </a:lnTo>
              </a:path>
            </a:pathLst>
          </a:custGeom>
          <a:noFill/>
          <a:ln w="47625">
            <a:solidFill>
              <a:srgbClr val="CA4F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013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1559" y="406652"/>
            <a:ext cx="9248288" cy="2062065"/>
          </a:xfrm>
        </p:spPr>
        <p:txBody>
          <a:bodyPr anchor="b">
            <a:normAutofit/>
          </a:bodyPr>
          <a:lstStyle>
            <a:lvl1pPr algn="l">
              <a:defRPr sz="3600" b="1">
                <a:effectLst/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pic>
        <p:nvPicPr>
          <p:cNvPr id="25" name="Afbeelding 2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608" y="402039"/>
            <a:ext cx="2082299" cy="825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5955027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4" y="5314950"/>
            <a:ext cx="9745663" cy="1011600"/>
          </a:xfrm>
        </p:spPr>
        <p:txBody>
          <a:bodyPr anchor="b">
            <a:normAutofit/>
          </a:bodyPr>
          <a:lstStyle>
            <a:lvl1pPr algn="l">
              <a:defRPr sz="1800" b="1" cap="all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2"/>
          </p:nvPr>
        </p:nvSpPr>
        <p:spPr>
          <a:xfrm>
            <a:off x="684213" y="540623"/>
            <a:ext cx="9402763" cy="4707655"/>
          </a:xfrm>
        </p:spPr>
        <p:txBody>
          <a:bodyPr anchor="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9040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ind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/>
        </p:nvSpPr>
        <p:spPr>
          <a:xfrm rot="5400000" flipV="1">
            <a:off x="-870919" y="5562000"/>
            <a:ext cx="2376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79000">
                <a:srgbClr val="52893F"/>
              </a:gs>
              <a:gs pos="43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8" name="Rechthoek 7"/>
          <p:cNvSpPr/>
          <p:nvPr/>
        </p:nvSpPr>
        <p:spPr>
          <a:xfrm rot="5400000" flipV="1">
            <a:off x="-909463" y="4936696"/>
            <a:ext cx="3636000" cy="216000"/>
          </a:xfrm>
          <a:prstGeom prst="rect">
            <a:avLst/>
          </a:prstGeom>
          <a:gradFill flip="none" rotWithShape="0">
            <a:gsLst>
              <a:gs pos="15646">
                <a:srgbClr val="F5FAF4"/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9" name="Rechthoek 8"/>
          <p:cNvSpPr/>
          <p:nvPr/>
        </p:nvSpPr>
        <p:spPr>
          <a:xfrm rot="5400000" flipV="1">
            <a:off x="545995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10" name="Rechthoek 9"/>
          <p:cNvSpPr/>
          <p:nvPr/>
        </p:nvSpPr>
        <p:spPr>
          <a:xfrm rot="5400000" flipV="1">
            <a:off x="1011451" y="5674696"/>
            <a:ext cx="2160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11" name="Rechthoek 10"/>
          <p:cNvSpPr/>
          <p:nvPr/>
        </p:nvSpPr>
        <p:spPr>
          <a:xfrm rot="5400000" flipV="1">
            <a:off x="2142907" y="6214696"/>
            <a:ext cx="1080000" cy="216000"/>
          </a:xfrm>
          <a:prstGeom prst="rect">
            <a:avLst/>
          </a:prstGeom>
          <a:gradFill flip="none" rotWithShape="0">
            <a:gsLst>
              <a:gs pos="15646">
                <a:srgbClr val="EBF5E9"/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12" name="Rechthoek 11"/>
          <p:cNvSpPr/>
          <p:nvPr/>
        </p:nvSpPr>
        <p:spPr>
          <a:xfrm rot="5400000" flipV="1">
            <a:off x="2320363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36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13" name="Rechthoek 12"/>
          <p:cNvSpPr/>
          <p:nvPr/>
        </p:nvSpPr>
        <p:spPr>
          <a:xfrm rot="5400000" flipV="1">
            <a:off x="2767819" y="5656696"/>
            <a:ext cx="2196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14" name="Rechthoek 13"/>
          <p:cNvSpPr/>
          <p:nvPr/>
        </p:nvSpPr>
        <p:spPr>
          <a:xfrm rot="5400000" flipV="1">
            <a:off x="3503275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15" name="Rechthoek 14"/>
          <p:cNvSpPr/>
          <p:nvPr/>
        </p:nvSpPr>
        <p:spPr>
          <a:xfrm rot="5400000" flipV="1">
            <a:off x="3788731" y="5494696"/>
            <a:ext cx="2520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16" name="Rechthoek 15"/>
          <p:cNvSpPr/>
          <p:nvPr/>
        </p:nvSpPr>
        <p:spPr>
          <a:xfrm rot="5400000" flipV="1">
            <a:off x="4452187" y="5566696"/>
            <a:ext cx="2376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17" name="Rechthoek 16"/>
          <p:cNvSpPr/>
          <p:nvPr/>
        </p:nvSpPr>
        <p:spPr>
          <a:xfrm rot="5400000" flipV="1">
            <a:off x="5043643" y="5566696"/>
            <a:ext cx="2376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81000">
                <a:srgbClr val="52893F"/>
              </a:gs>
              <a:gs pos="37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43" name="Rechthoek 42"/>
          <p:cNvSpPr/>
          <p:nvPr/>
        </p:nvSpPr>
        <p:spPr>
          <a:xfrm rot="16200000" flipH="1" flipV="1">
            <a:off x="8648923" y="6214696"/>
            <a:ext cx="1080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44" name="Rechthoek 43"/>
          <p:cNvSpPr/>
          <p:nvPr/>
        </p:nvSpPr>
        <p:spPr>
          <a:xfrm rot="16200000" flipH="1" flipV="1">
            <a:off x="7643467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75000">
                <a:srgbClr val="52893F"/>
              </a:gs>
              <a:gs pos="46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45" name="Rechthoek 44"/>
          <p:cNvSpPr/>
          <p:nvPr/>
        </p:nvSpPr>
        <p:spPr>
          <a:xfrm rot="16200000" flipH="1" flipV="1">
            <a:off x="6908011" y="5656696"/>
            <a:ext cx="2196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46" name="Rechthoek 45"/>
          <p:cNvSpPr/>
          <p:nvPr/>
        </p:nvSpPr>
        <p:spPr>
          <a:xfrm rot="16200000" flipH="1" flipV="1">
            <a:off x="6460555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47" name="Rechthoek 46"/>
          <p:cNvSpPr/>
          <p:nvPr/>
        </p:nvSpPr>
        <p:spPr>
          <a:xfrm rot="16200000" flipH="1" flipV="1">
            <a:off x="5131097" y="5062696"/>
            <a:ext cx="3384000" cy="216000"/>
          </a:xfrm>
          <a:prstGeom prst="rect">
            <a:avLst/>
          </a:prstGeom>
          <a:gradFill flip="none" rotWithShape="0">
            <a:gsLst>
              <a:gs pos="15646">
                <a:srgbClr val="F5FAF4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48" name="Rechthoek 47"/>
          <p:cNvSpPr/>
          <p:nvPr/>
        </p:nvSpPr>
        <p:spPr>
          <a:xfrm rot="16200000" flipH="1" flipV="1">
            <a:off x="9417835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49" name="Rechthoek 48"/>
          <p:cNvSpPr/>
          <p:nvPr/>
        </p:nvSpPr>
        <p:spPr>
          <a:xfrm rot="16200000" flipH="1" flipV="1">
            <a:off x="8252298" y="5226613"/>
            <a:ext cx="3056165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53" name="Rechthoek 52"/>
          <p:cNvSpPr/>
          <p:nvPr/>
        </p:nvSpPr>
        <p:spPr>
          <a:xfrm rot="16200000" flipH="1" flipV="1">
            <a:off x="10423291" y="6212346"/>
            <a:ext cx="1080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55" name="Rechthoek 54"/>
          <p:cNvSpPr/>
          <p:nvPr/>
        </p:nvSpPr>
        <p:spPr>
          <a:xfrm rot="16200000" flipH="1" flipV="1">
            <a:off x="10026674" y="5226613"/>
            <a:ext cx="3056165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79000">
                <a:srgbClr val="52893F"/>
              </a:gs>
              <a:gs pos="41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61" name="Vrije vorm 60"/>
          <p:cNvSpPr/>
          <p:nvPr/>
        </p:nvSpPr>
        <p:spPr>
          <a:xfrm rot="10800000">
            <a:off x="24883" y="4221000"/>
            <a:ext cx="11834327" cy="2296795"/>
          </a:xfrm>
          <a:custGeom>
            <a:avLst/>
            <a:gdLst>
              <a:gd name="connsiteX0" fmla="*/ 0 w 12073812"/>
              <a:gd name="connsiteY0" fmla="*/ 3648269 h 3648269"/>
              <a:gd name="connsiteX1" fmla="*/ 1726163 w 12073812"/>
              <a:gd name="connsiteY1" fmla="*/ 2351314 h 3648269"/>
              <a:gd name="connsiteX2" fmla="*/ 2108718 w 12073812"/>
              <a:gd name="connsiteY2" fmla="*/ 2556588 h 3648269"/>
              <a:gd name="connsiteX3" fmla="*/ 3442996 w 12073812"/>
              <a:gd name="connsiteY3" fmla="*/ 2379306 h 3648269"/>
              <a:gd name="connsiteX4" fmla="*/ 4180114 w 12073812"/>
              <a:gd name="connsiteY4" fmla="*/ 2127380 h 3648269"/>
              <a:gd name="connsiteX5" fmla="*/ 4777274 w 12073812"/>
              <a:gd name="connsiteY5" fmla="*/ 2267339 h 3648269"/>
              <a:gd name="connsiteX6" fmla="*/ 6531429 w 12073812"/>
              <a:gd name="connsiteY6" fmla="*/ 2108718 h 3648269"/>
              <a:gd name="connsiteX7" fmla="*/ 7427167 w 12073812"/>
              <a:gd name="connsiteY7" fmla="*/ 1595535 h 3648269"/>
              <a:gd name="connsiteX8" fmla="*/ 8770776 w 12073812"/>
              <a:gd name="connsiteY8" fmla="*/ 1427584 h 3648269"/>
              <a:gd name="connsiteX9" fmla="*/ 9582539 w 12073812"/>
              <a:gd name="connsiteY9" fmla="*/ 1091682 h 3648269"/>
              <a:gd name="connsiteX10" fmla="*/ 12073812 w 12073812"/>
              <a:gd name="connsiteY10" fmla="*/ 0 h 3648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073812" h="3648269">
                <a:moveTo>
                  <a:pt x="0" y="3648269"/>
                </a:moveTo>
                <a:lnTo>
                  <a:pt x="1726163" y="2351314"/>
                </a:lnTo>
                <a:lnTo>
                  <a:pt x="2108718" y="2556588"/>
                </a:lnTo>
                <a:lnTo>
                  <a:pt x="3442996" y="2379306"/>
                </a:lnTo>
                <a:lnTo>
                  <a:pt x="4180114" y="2127380"/>
                </a:lnTo>
                <a:lnTo>
                  <a:pt x="4777274" y="2267339"/>
                </a:lnTo>
                <a:lnTo>
                  <a:pt x="6531429" y="2108718"/>
                </a:lnTo>
                <a:lnTo>
                  <a:pt x="7427167" y="1595535"/>
                </a:lnTo>
                <a:lnTo>
                  <a:pt x="8770776" y="1427584"/>
                </a:lnTo>
                <a:lnTo>
                  <a:pt x="9582539" y="1091682"/>
                </a:lnTo>
                <a:lnTo>
                  <a:pt x="12073812" y="0"/>
                </a:lnTo>
              </a:path>
            </a:pathLst>
          </a:custGeom>
          <a:noFill/>
          <a:ln w="47625">
            <a:solidFill>
              <a:srgbClr val="CA4F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013"/>
          </a:p>
        </p:txBody>
      </p:sp>
      <p:sp>
        <p:nvSpPr>
          <p:cNvPr id="4" name="Tekstvak 3"/>
          <p:cNvSpPr txBox="1"/>
          <p:nvPr/>
        </p:nvSpPr>
        <p:spPr>
          <a:xfrm>
            <a:off x="1016539" y="2757744"/>
            <a:ext cx="806438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z="27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voor een stijgende lijn!</a:t>
            </a:r>
            <a:endParaRPr lang="en-US" sz="2700" dirty="0" smtClean="0">
              <a:solidFill>
                <a:schemeClr val="bg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6" name="Tekstvak 25"/>
          <p:cNvSpPr txBox="1"/>
          <p:nvPr/>
        </p:nvSpPr>
        <p:spPr>
          <a:xfrm>
            <a:off x="1016539" y="1783703"/>
            <a:ext cx="806438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z="2700" b="1" dirty="0" smtClean="0">
                <a:solidFill>
                  <a:schemeClr val="bg1"/>
                </a:solidFill>
              </a:rPr>
              <a:t>Economielokaal.nl</a:t>
            </a:r>
            <a:endParaRPr lang="en-US" sz="27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17157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Eind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944322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456893"/>
            <a:ext cx="9174163" cy="81153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4" y="1607419"/>
            <a:ext cx="10460039" cy="4698131"/>
          </a:xfrm>
        </p:spPr>
        <p:txBody>
          <a:bodyPr anchor="t"/>
          <a:lstStyle>
            <a:lvl1pPr marL="265113" indent="-265113">
              <a:defRPr/>
            </a:lvl1pPr>
            <a:lvl2pPr marL="538163" indent="-280988">
              <a:defRPr/>
            </a:lvl2pPr>
            <a:lvl3pPr marL="717550" indent="-203200">
              <a:defRPr/>
            </a:lvl3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4688296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5610228"/>
            <a:ext cx="8534400" cy="879475"/>
          </a:xfrm>
        </p:spPr>
        <p:txBody>
          <a:bodyPr anchor="t">
            <a:normAutofit/>
          </a:bodyPr>
          <a:lstStyle>
            <a:lvl1pPr marL="0" indent="0" algn="l">
              <a:buNone/>
              <a:defRPr sz="1013">
                <a:solidFill>
                  <a:schemeClr val="bg1">
                    <a:lumMod val="75000"/>
                    <a:lumOff val="25000"/>
                  </a:schemeClr>
                </a:solidFill>
              </a:defRPr>
            </a:lvl1pPr>
            <a:lvl2pPr marL="257175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2"/>
          </p:nvPr>
        </p:nvSpPr>
        <p:spPr>
          <a:xfrm>
            <a:off x="684213" y="540623"/>
            <a:ext cx="9402763" cy="4707655"/>
          </a:xfrm>
        </p:spPr>
        <p:txBody>
          <a:bodyPr anchor="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3084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4" y="1619250"/>
            <a:ext cx="4937655" cy="4705350"/>
          </a:xfrm>
        </p:spPr>
        <p:txBody>
          <a:bodyPr>
            <a:normAutofit/>
          </a:bodyPr>
          <a:lstStyle>
            <a:lvl1pPr marL="265113" indent="-265113">
              <a:defRPr/>
            </a:lvl1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5" y="1619254"/>
            <a:ext cx="4934479" cy="4705349"/>
          </a:xfrm>
        </p:spPr>
        <p:txBody>
          <a:bodyPr>
            <a:normAutofit/>
          </a:bodyPr>
          <a:lstStyle>
            <a:lvl1pPr marL="160735" indent="-160735">
              <a:defRPr lang="nl-NL" sz="2400" kern="1200" cap="none" dirty="0" smtClean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marL="265113" lvl="0" indent="-265113" algn="l" defTabSz="257175" rtl="0" eaLnBrk="1" latinLnBrk="0" hangingPunct="1">
              <a:spcBef>
                <a:spcPct val="20000"/>
              </a:spcBef>
              <a:spcAft>
                <a:spcPts val="338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Wingdings" panose="05000000000000000000" pitchFamily="2" charset="2"/>
              <a:buChar char="Ø"/>
            </a:pPr>
            <a:r>
              <a:rPr lang="nl-NL" smtClean="0"/>
              <a:t>Tekststijl van het model bewerken</a:t>
            </a:r>
          </a:p>
          <a:p>
            <a:pPr marL="265113" lvl="1" indent="-265113" algn="l" defTabSz="257175" rtl="0" eaLnBrk="1" latinLnBrk="0" hangingPunct="1">
              <a:spcBef>
                <a:spcPct val="20000"/>
              </a:spcBef>
              <a:spcAft>
                <a:spcPts val="338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Wingdings" panose="05000000000000000000" pitchFamily="2" charset="2"/>
              <a:buChar char="Ø"/>
            </a:pPr>
            <a:r>
              <a:rPr lang="nl-NL" smtClean="0"/>
              <a:t>Tweede niveau</a:t>
            </a:r>
          </a:p>
          <a:p>
            <a:pPr marL="265113" lvl="2" indent="-265113" algn="l" defTabSz="257175" rtl="0" eaLnBrk="1" latinLnBrk="0" hangingPunct="1">
              <a:spcBef>
                <a:spcPct val="20000"/>
              </a:spcBef>
              <a:spcAft>
                <a:spcPts val="338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Wingdings" panose="05000000000000000000" pitchFamily="2" charset="2"/>
              <a:buChar char="Ø"/>
            </a:pPr>
            <a:r>
              <a:rPr lang="nl-NL" smtClean="0"/>
              <a:t>Derde niveau</a:t>
            </a:r>
          </a:p>
          <a:p>
            <a:pPr marL="265113" lvl="3" indent="-265113" algn="l" defTabSz="257175" rtl="0" eaLnBrk="1" latinLnBrk="0" hangingPunct="1">
              <a:spcBef>
                <a:spcPct val="20000"/>
              </a:spcBef>
              <a:spcAft>
                <a:spcPts val="338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Wingdings" panose="05000000000000000000" pitchFamily="2" charset="2"/>
              <a:buChar char="Ø"/>
            </a:pPr>
            <a:r>
              <a:rPr lang="nl-NL" smtClean="0"/>
              <a:t>Vierde niveau</a:t>
            </a:r>
          </a:p>
          <a:p>
            <a:pPr marL="265113" lvl="4" indent="-265113" algn="l" defTabSz="257175" rtl="0" eaLnBrk="1" latinLnBrk="0" hangingPunct="1">
              <a:spcBef>
                <a:spcPct val="20000"/>
              </a:spcBef>
              <a:spcAft>
                <a:spcPts val="338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Wingdings" panose="05000000000000000000" pitchFamily="2" charset="2"/>
              <a:buChar char="Ø"/>
            </a:pPr>
            <a:r>
              <a:rPr lang="nl-NL" smtClean="0"/>
              <a:t>Vijfde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470827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 met 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4" y="2059536"/>
            <a:ext cx="4937655" cy="4265064"/>
          </a:xfrm>
        </p:spPr>
        <p:txBody>
          <a:bodyPr>
            <a:normAutofit/>
          </a:bodyPr>
          <a:lstStyle>
            <a:lvl1pPr marL="265113" indent="-265113">
              <a:defRPr/>
            </a:lvl1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5" y="2059540"/>
            <a:ext cx="4934479" cy="4265063"/>
          </a:xfrm>
        </p:spPr>
        <p:txBody>
          <a:bodyPr>
            <a:normAutofit/>
          </a:bodyPr>
          <a:lstStyle>
            <a:lvl1pPr marL="160735" indent="-160735">
              <a:defRPr lang="nl-NL" sz="2400" kern="1200" cap="none" dirty="0" smtClean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marL="265113" lvl="0" indent="-265113" algn="l" defTabSz="257175" rtl="0" eaLnBrk="1" latinLnBrk="0" hangingPunct="1">
              <a:spcBef>
                <a:spcPct val="20000"/>
              </a:spcBef>
              <a:spcAft>
                <a:spcPts val="338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Wingdings" panose="05000000000000000000" pitchFamily="2" charset="2"/>
              <a:buChar char="Ø"/>
            </a:pPr>
            <a:r>
              <a:rPr lang="nl-NL" smtClean="0"/>
              <a:t>Tekststijl van het model bewerken</a:t>
            </a:r>
          </a:p>
          <a:p>
            <a:pPr marL="265113" lvl="1" indent="-265113" algn="l" defTabSz="257175" rtl="0" eaLnBrk="1" latinLnBrk="0" hangingPunct="1">
              <a:spcBef>
                <a:spcPct val="20000"/>
              </a:spcBef>
              <a:spcAft>
                <a:spcPts val="338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Wingdings" panose="05000000000000000000" pitchFamily="2" charset="2"/>
              <a:buChar char="Ø"/>
            </a:pPr>
            <a:r>
              <a:rPr lang="nl-NL" smtClean="0"/>
              <a:t>Tweede niveau</a:t>
            </a:r>
          </a:p>
          <a:p>
            <a:pPr marL="265113" lvl="2" indent="-265113" algn="l" defTabSz="257175" rtl="0" eaLnBrk="1" latinLnBrk="0" hangingPunct="1">
              <a:spcBef>
                <a:spcPct val="20000"/>
              </a:spcBef>
              <a:spcAft>
                <a:spcPts val="338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Wingdings" panose="05000000000000000000" pitchFamily="2" charset="2"/>
              <a:buChar char="Ø"/>
            </a:pPr>
            <a:r>
              <a:rPr lang="nl-NL" smtClean="0"/>
              <a:t>Derde niveau</a:t>
            </a:r>
          </a:p>
          <a:p>
            <a:pPr marL="265113" lvl="3" indent="-265113" algn="l" defTabSz="257175" rtl="0" eaLnBrk="1" latinLnBrk="0" hangingPunct="1">
              <a:spcBef>
                <a:spcPct val="20000"/>
              </a:spcBef>
              <a:spcAft>
                <a:spcPts val="338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Wingdings" panose="05000000000000000000" pitchFamily="2" charset="2"/>
              <a:buChar char="Ø"/>
            </a:pPr>
            <a:r>
              <a:rPr lang="nl-NL" smtClean="0"/>
              <a:t>Vierde niveau</a:t>
            </a:r>
          </a:p>
          <a:p>
            <a:pPr marL="265113" lvl="4" indent="-265113" algn="l" defTabSz="257175" rtl="0" eaLnBrk="1" latinLnBrk="0" hangingPunct="1">
              <a:spcBef>
                <a:spcPct val="20000"/>
              </a:spcBef>
              <a:spcAft>
                <a:spcPts val="338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Wingdings" panose="05000000000000000000" pitchFamily="2" charset="2"/>
              <a:buChar char="Ø"/>
            </a:pPr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84214" y="1623701"/>
            <a:ext cx="4937655" cy="367469"/>
          </a:xfrm>
          <a:prstGeom prst="rect">
            <a:avLst/>
          </a:prstGeom>
          <a:effectLst/>
        </p:spPr>
        <p:txBody>
          <a:bodyPr vert="horz" lIns="91440" tIns="45720" rIns="91440" bIns="45720" rtlCol="0" anchor="t">
            <a:normAutofit lnSpcReduction="10000"/>
          </a:bodyPr>
          <a:lstStyle>
            <a:lvl1pPr algn="l" defTabSz="257175" rtl="0" eaLnBrk="1" latinLnBrk="0" hangingPunct="1">
              <a:spcBef>
                <a:spcPct val="0"/>
              </a:spcBef>
              <a:buNone/>
              <a:defRPr sz="3200" b="1" kern="1200" cap="all">
                <a:ln w="3175" cmpd="sng"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nl-NL" sz="2000" dirty="0" smtClean="0"/>
              <a:t>Klik om de stijl te bewerken</a:t>
            </a:r>
            <a:endParaRPr lang="en-US" sz="20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804959" y="1623700"/>
            <a:ext cx="4937655" cy="367469"/>
          </a:xfrm>
          <a:prstGeom prst="rect">
            <a:avLst/>
          </a:prstGeom>
          <a:effectLst/>
        </p:spPr>
        <p:txBody>
          <a:bodyPr vert="horz" lIns="91440" tIns="45720" rIns="91440" bIns="45720" rtlCol="0" anchor="t">
            <a:normAutofit lnSpcReduction="10000"/>
          </a:bodyPr>
          <a:lstStyle>
            <a:lvl1pPr algn="l" defTabSz="257175" rtl="0" eaLnBrk="1" latinLnBrk="0" hangingPunct="1">
              <a:spcBef>
                <a:spcPct val="0"/>
              </a:spcBef>
              <a:buNone/>
              <a:defRPr sz="3200" b="1" kern="1200" cap="all">
                <a:ln w="3175" cmpd="sng"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nl-NL" sz="2000" dirty="0" smtClean="0"/>
              <a:t>Klik om de stijl te bewerken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96640368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2781624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85496990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4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7019320" y="1447800"/>
            <a:ext cx="4361301" cy="1143000"/>
          </a:xfrm>
        </p:spPr>
        <p:txBody>
          <a:bodyPr anchor="b">
            <a:normAutofit/>
          </a:bodyPr>
          <a:lstStyle>
            <a:lvl1pPr algn="l">
              <a:defRPr sz="1575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/>
          </p:nvPr>
        </p:nvSpPr>
        <p:spPr>
          <a:xfrm>
            <a:off x="7019925" y="2777067"/>
            <a:ext cx="4362451" cy="2048933"/>
          </a:xfrm>
        </p:spPr>
        <p:txBody>
          <a:bodyPr anchor="t">
            <a:normAutofit/>
          </a:bodyPr>
          <a:lstStyle>
            <a:lvl1pPr marL="0" indent="0">
              <a:buNone/>
              <a:defRPr sz="1013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</p:spTree>
    <p:extLst>
      <p:ext uri="{BB962C8B-B14F-4D97-AF65-F5344CB8AC3E}">
        <p14:creationId xmlns:p14="http://schemas.microsoft.com/office/powerpoint/2010/main" val="2404566518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1575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4" y="914400"/>
            <a:ext cx="3280975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900"/>
            </a:lvl1pPr>
            <a:lvl2pPr marL="257175" indent="0">
              <a:buNone/>
              <a:defRPr sz="900"/>
            </a:lvl2pPr>
            <a:lvl3pPr marL="514350" indent="0">
              <a:buNone/>
              <a:defRPr sz="900"/>
            </a:lvl3pPr>
            <a:lvl4pPr marL="771525" indent="0">
              <a:buNone/>
              <a:defRPr sz="900"/>
            </a:lvl4pPr>
            <a:lvl5pPr marL="1028700" indent="0">
              <a:buNone/>
              <a:defRPr sz="900"/>
            </a:lvl5pPr>
            <a:lvl6pPr marL="1285875" indent="0">
              <a:buNone/>
              <a:defRPr sz="900"/>
            </a:lvl6pPr>
            <a:lvl7pPr marL="1543050" indent="0">
              <a:buNone/>
              <a:defRPr sz="900"/>
            </a:lvl7pPr>
            <a:lvl8pPr marL="1800225" indent="0">
              <a:buNone/>
              <a:defRPr sz="900"/>
            </a:lvl8pPr>
            <a:lvl9pPr marL="2057400" indent="0">
              <a:buNone/>
              <a:defRPr sz="9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4" y="2777067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013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</p:spTree>
    <p:extLst>
      <p:ext uri="{BB962C8B-B14F-4D97-AF65-F5344CB8AC3E}">
        <p14:creationId xmlns:p14="http://schemas.microsoft.com/office/powerpoint/2010/main" val="1559545359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2170">
              <a:srgbClr val="FCFDFE"/>
            </a:gs>
            <a:gs pos="30000">
              <a:srgbClr val="D4E1EE"/>
            </a:gs>
            <a:gs pos="18000">
              <a:srgbClr val="A5C0DB"/>
            </a:gs>
            <a:gs pos="0">
              <a:srgbClr val="4C7FB4"/>
            </a:gs>
            <a:gs pos="50000">
              <a:schemeClr val="tx1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4" y="456893"/>
            <a:ext cx="9164639" cy="811533"/>
          </a:xfrm>
          <a:prstGeom prst="rect">
            <a:avLst/>
          </a:prstGeom>
          <a:effectLst/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dirty="0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4" y="1607423"/>
            <a:ext cx="10450513" cy="43964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en-US" dirty="0"/>
          </a:p>
        </p:txBody>
      </p:sp>
      <p:pic>
        <p:nvPicPr>
          <p:cNvPr id="38" name="Afbeelding 37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2685" y="352118"/>
            <a:ext cx="1258719" cy="811533"/>
          </a:xfrm>
          <a:prstGeom prst="rect">
            <a:avLst/>
          </a:prstGeom>
        </p:spPr>
      </p:pic>
      <p:sp>
        <p:nvSpPr>
          <p:cNvPr id="25" name="Rechthoek 24"/>
          <p:cNvSpPr/>
          <p:nvPr/>
        </p:nvSpPr>
        <p:spPr>
          <a:xfrm rot="5400000">
            <a:off x="10085480" y="4745550"/>
            <a:ext cx="3959278" cy="233265"/>
          </a:xfrm>
          <a:prstGeom prst="rect">
            <a:avLst/>
          </a:prstGeom>
          <a:solidFill>
            <a:srgbClr val="4C7FB4"/>
          </a:solidFill>
          <a:ln>
            <a:solidFill>
              <a:srgbClr val="4C7F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algn="ctr"/>
            <a:r>
              <a:rPr lang="nl-NL" sz="900" dirty="0" smtClean="0"/>
              <a:t>www.economielokaal.nl</a:t>
            </a:r>
            <a:endParaRPr lang="nl-NL" sz="900" dirty="0"/>
          </a:p>
        </p:txBody>
      </p:sp>
      <p:sp>
        <p:nvSpPr>
          <p:cNvPr id="26" name="Rechthoek 25"/>
          <p:cNvSpPr/>
          <p:nvPr/>
        </p:nvSpPr>
        <p:spPr>
          <a:xfrm>
            <a:off x="10813257" y="-2"/>
            <a:ext cx="1368491" cy="180000"/>
          </a:xfrm>
          <a:prstGeom prst="rect">
            <a:avLst/>
          </a:prstGeom>
          <a:solidFill>
            <a:srgbClr val="4C7FB4"/>
          </a:solidFill>
          <a:ln>
            <a:solidFill>
              <a:srgbClr val="4C7F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algn="ctr"/>
            <a:r>
              <a:rPr lang="nl-NL" sz="900" b="1" dirty="0" smtClean="0"/>
              <a:t>vwo</a:t>
            </a:r>
            <a:endParaRPr lang="nl-NL" sz="675" b="1" dirty="0"/>
          </a:p>
        </p:txBody>
      </p:sp>
      <p:sp>
        <p:nvSpPr>
          <p:cNvPr id="27" name="Rechthoek 26"/>
          <p:cNvSpPr/>
          <p:nvPr/>
        </p:nvSpPr>
        <p:spPr>
          <a:xfrm>
            <a:off x="9218613" y="-2"/>
            <a:ext cx="1368491" cy="180000"/>
          </a:xfrm>
          <a:prstGeom prst="rect">
            <a:avLst/>
          </a:prstGeom>
          <a:solidFill>
            <a:srgbClr val="CA4F22"/>
          </a:solidFill>
          <a:ln>
            <a:solidFill>
              <a:srgbClr val="CA4F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algn="ctr"/>
            <a:r>
              <a:rPr lang="nl-NL" sz="800" dirty="0" smtClean="0"/>
              <a:t>havo</a:t>
            </a:r>
            <a:endParaRPr lang="nl-NL" sz="800" dirty="0"/>
          </a:p>
        </p:txBody>
      </p:sp>
      <p:sp>
        <p:nvSpPr>
          <p:cNvPr id="28" name="Rechthoek 27"/>
          <p:cNvSpPr/>
          <p:nvPr/>
        </p:nvSpPr>
        <p:spPr>
          <a:xfrm>
            <a:off x="7623965" y="1933"/>
            <a:ext cx="1368491" cy="180000"/>
          </a:xfrm>
          <a:prstGeom prst="rect">
            <a:avLst/>
          </a:prstGeom>
          <a:solidFill>
            <a:srgbClr val="52893F"/>
          </a:solidFill>
          <a:ln>
            <a:solidFill>
              <a:srgbClr val="5289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algn="ctr"/>
            <a:r>
              <a:rPr lang="nl-NL" sz="800" dirty="0" smtClean="0"/>
              <a:t>mavo</a:t>
            </a:r>
            <a:endParaRPr lang="nl-NL" sz="675" dirty="0"/>
          </a:p>
        </p:txBody>
      </p:sp>
      <p:sp>
        <p:nvSpPr>
          <p:cNvPr id="9" name="Rechthoek 8"/>
          <p:cNvSpPr/>
          <p:nvPr/>
        </p:nvSpPr>
        <p:spPr>
          <a:xfrm rot="5400000">
            <a:off x="11777577" y="2382893"/>
            <a:ext cx="575084" cy="233265"/>
          </a:xfrm>
          <a:prstGeom prst="rect">
            <a:avLst/>
          </a:prstGeom>
          <a:solidFill>
            <a:srgbClr val="4C7FB4"/>
          </a:solidFill>
          <a:ln>
            <a:solidFill>
              <a:srgbClr val="4C7F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algn="ctr"/>
            <a:endParaRPr lang="nl-NL" sz="900" dirty="0"/>
          </a:p>
        </p:txBody>
      </p:sp>
      <p:sp>
        <p:nvSpPr>
          <p:cNvPr id="11" name="Rechthoek 10"/>
          <p:cNvSpPr/>
          <p:nvPr/>
        </p:nvSpPr>
        <p:spPr>
          <a:xfrm rot="5400000">
            <a:off x="11912718" y="1864574"/>
            <a:ext cx="304802" cy="233265"/>
          </a:xfrm>
          <a:prstGeom prst="rect">
            <a:avLst/>
          </a:prstGeom>
          <a:solidFill>
            <a:srgbClr val="4C7FB4"/>
          </a:solidFill>
          <a:ln>
            <a:solidFill>
              <a:srgbClr val="4C7F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algn="ctr"/>
            <a:endParaRPr lang="nl-NL" sz="900" dirty="0"/>
          </a:p>
        </p:txBody>
      </p:sp>
      <p:sp>
        <p:nvSpPr>
          <p:cNvPr id="12" name="Rechthoek 11"/>
          <p:cNvSpPr/>
          <p:nvPr/>
        </p:nvSpPr>
        <p:spPr>
          <a:xfrm rot="5400000">
            <a:off x="11974265" y="1551651"/>
            <a:ext cx="181713" cy="233265"/>
          </a:xfrm>
          <a:prstGeom prst="rect">
            <a:avLst/>
          </a:prstGeom>
          <a:solidFill>
            <a:srgbClr val="4C7FB4"/>
          </a:solidFill>
          <a:ln>
            <a:solidFill>
              <a:srgbClr val="4C7F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algn="ctr"/>
            <a:endParaRPr lang="nl-NL" sz="900" dirty="0"/>
          </a:p>
        </p:txBody>
      </p:sp>
      <p:sp>
        <p:nvSpPr>
          <p:cNvPr id="13" name="Rechthoek 12"/>
          <p:cNvSpPr/>
          <p:nvPr/>
        </p:nvSpPr>
        <p:spPr>
          <a:xfrm rot="5400000">
            <a:off x="12017913" y="1341370"/>
            <a:ext cx="94415" cy="233265"/>
          </a:xfrm>
          <a:prstGeom prst="rect">
            <a:avLst/>
          </a:prstGeom>
          <a:solidFill>
            <a:srgbClr val="4C7FB4"/>
          </a:solidFill>
          <a:ln>
            <a:solidFill>
              <a:srgbClr val="4C7F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algn="ctr"/>
            <a:endParaRPr lang="nl-NL" sz="900" dirty="0"/>
          </a:p>
        </p:txBody>
      </p:sp>
      <p:sp>
        <p:nvSpPr>
          <p:cNvPr id="14" name="Rechthoek 13"/>
          <p:cNvSpPr/>
          <p:nvPr/>
        </p:nvSpPr>
        <p:spPr>
          <a:xfrm rot="5400000">
            <a:off x="12042259" y="1200579"/>
            <a:ext cx="45719" cy="233265"/>
          </a:xfrm>
          <a:prstGeom prst="rect">
            <a:avLst/>
          </a:prstGeom>
          <a:solidFill>
            <a:srgbClr val="4C7FB4"/>
          </a:solidFill>
          <a:ln>
            <a:solidFill>
              <a:srgbClr val="4C7F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algn="ctr"/>
            <a:endParaRPr lang="nl-NL" sz="900" dirty="0"/>
          </a:p>
        </p:txBody>
      </p:sp>
      <p:sp>
        <p:nvSpPr>
          <p:cNvPr id="15" name="Vrije vorm 14"/>
          <p:cNvSpPr/>
          <p:nvPr/>
        </p:nvSpPr>
        <p:spPr>
          <a:xfrm rot="10800000">
            <a:off x="24883" y="4221000"/>
            <a:ext cx="11834327" cy="2296795"/>
          </a:xfrm>
          <a:custGeom>
            <a:avLst/>
            <a:gdLst>
              <a:gd name="connsiteX0" fmla="*/ 0 w 12073812"/>
              <a:gd name="connsiteY0" fmla="*/ 3648269 h 3648269"/>
              <a:gd name="connsiteX1" fmla="*/ 1726163 w 12073812"/>
              <a:gd name="connsiteY1" fmla="*/ 2351314 h 3648269"/>
              <a:gd name="connsiteX2" fmla="*/ 2108718 w 12073812"/>
              <a:gd name="connsiteY2" fmla="*/ 2556588 h 3648269"/>
              <a:gd name="connsiteX3" fmla="*/ 3442996 w 12073812"/>
              <a:gd name="connsiteY3" fmla="*/ 2379306 h 3648269"/>
              <a:gd name="connsiteX4" fmla="*/ 4180114 w 12073812"/>
              <a:gd name="connsiteY4" fmla="*/ 2127380 h 3648269"/>
              <a:gd name="connsiteX5" fmla="*/ 4777274 w 12073812"/>
              <a:gd name="connsiteY5" fmla="*/ 2267339 h 3648269"/>
              <a:gd name="connsiteX6" fmla="*/ 6531429 w 12073812"/>
              <a:gd name="connsiteY6" fmla="*/ 2108718 h 3648269"/>
              <a:gd name="connsiteX7" fmla="*/ 7427167 w 12073812"/>
              <a:gd name="connsiteY7" fmla="*/ 1595535 h 3648269"/>
              <a:gd name="connsiteX8" fmla="*/ 8770776 w 12073812"/>
              <a:gd name="connsiteY8" fmla="*/ 1427584 h 3648269"/>
              <a:gd name="connsiteX9" fmla="*/ 9582539 w 12073812"/>
              <a:gd name="connsiteY9" fmla="*/ 1091682 h 3648269"/>
              <a:gd name="connsiteX10" fmla="*/ 12073812 w 12073812"/>
              <a:gd name="connsiteY10" fmla="*/ 0 h 3648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073812" h="3648269">
                <a:moveTo>
                  <a:pt x="0" y="3648269"/>
                </a:moveTo>
                <a:lnTo>
                  <a:pt x="1726163" y="2351314"/>
                </a:lnTo>
                <a:lnTo>
                  <a:pt x="2108718" y="2556588"/>
                </a:lnTo>
                <a:lnTo>
                  <a:pt x="3442996" y="2379306"/>
                </a:lnTo>
                <a:lnTo>
                  <a:pt x="4180114" y="2127380"/>
                </a:lnTo>
                <a:lnTo>
                  <a:pt x="4777274" y="2267339"/>
                </a:lnTo>
                <a:lnTo>
                  <a:pt x="6531429" y="2108718"/>
                </a:lnTo>
                <a:lnTo>
                  <a:pt x="7427167" y="1595535"/>
                </a:lnTo>
                <a:lnTo>
                  <a:pt x="8770776" y="1427584"/>
                </a:lnTo>
                <a:lnTo>
                  <a:pt x="9582539" y="1091682"/>
                </a:lnTo>
                <a:lnTo>
                  <a:pt x="12073812" y="0"/>
                </a:lnTo>
              </a:path>
            </a:pathLst>
          </a:custGeom>
          <a:noFill/>
          <a:ln w="47625">
            <a:solidFill>
              <a:srgbClr val="CA4F22">
                <a:alpha val="19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013"/>
          </a:p>
        </p:txBody>
      </p:sp>
      <p:sp>
        <p:nvSpPr>
          <p:cNvPr id="4" name="Tekstvak 3"/>
          <p:cNvSpPr txBox="1"/>
          <p:nvPr/>
        </p:nvSpPr>
        <p:spPr>
          <a:xfrm>
            <a:off x="11101260" y="-15793"/>
            <a:ext cx="31931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00" b="1" dirty="0" smtClean="0">
                <a:solidFill>
                  <a:schemeClr val="tx1"/>
                </a:solidFill>
              </a:rPr>
              <a:t>&gt;&gt;</a:t>
            </a:r>
            <a:endParaRPr lang="nl-NL" sz="563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761805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  <p:sldLayoutId id="2147483704" r:id="rId12"/>
  </p:sldLayoutIdLst>
  <p:transition spd="slow">
    <p:blinds/>
  </p:transition>
  <p:timing>
    <p:tnLst>
      <p:par>
        <p:cTn id="1" dur="indefinite" restart="never" nodeType="tmRoot"/>
      </p:par>
    </p:tnLst>
  </p:timing>
  <p:txStyles>
    <p:titleStyle>
      <a:lvl1pPr algn="l" defTabSz="257175" rtl="0" eaLnBrk="1" latinLnBrk="0" hangingPunct="1">
        <a:spcBef>
          <a:spcPct val="0"/>
        </a:spcBef>
        <a:buNone/>
        <a:defRPr sz="3200" b="1" kern="1200" cap="all">
          <a:ln w="3175" cmpd="sng"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69875" indent="-269875" algn="l" defTabSz="257175" rtl="0" eaLnBrk="1" latinLnBrk="0" hangingPunct="1">
        <a:spcBef>
          <a:spcPct val="20000"/>
        </a:spcBef>
        <a:spcAft>
          <a:spcPts val="338"/>
        </a:spcAft>
        <a:buClr>
          <a:schemeClr val="bg1">
            <a:lumMod val="50000"/>
            <a:lumOff val="50000"/>
          </a:schemeClr>
        </a:buClr>
        <a:buSzPct val="80000"/>
        <a:buFont typeface="Wingdings" panose="05000000000000000000" pitchFamily="2" charset="2"/>
        <a:buChar char="Ø"/>
        <a:defRPr sz="2400" kern="1200" cap="none">
          <a:solidFill>
            <a:schemeClr val="bg1"/>
          </a:solidFill>
          <a:effectLst/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452438" indent="-195263" algn="l" defTabSz="257175" rtl="0" eaLnBrk="1" latinLnBrk="0" hangingPunct="1">
        <a:spcBef>
          <a:spcPct val="20000"/>
        </a:spcBef>
        <a:spcAft>
          <a:spcPts val="338"/>
        </a:spcAft>
        <a:buClr>
          <a:schemeClr val="bg1">
            <a:lumMod val="50000"/>
            <a:lumOff val="50000"/>
          </a:schemeClr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1"/>
          </a:solidFill>
          <a:effectLst/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675085" indent="-160735" algn="l" defTabSz="257175" rtl="0" eaLnBrk="1" latinLnBrk="0" hangingPunct="1">
        <a:spcBef>
          <a:spcPct val="20000"/>
        </a:spcBef>
        <a:spcAft>
          <a:spcPts val="338"/>
        </a:spcAft>
        <a:buClr>
          <a:schemeClr val="bg1">
            <a:lumMod val="50000"/>
            <a:lumOff val="50000"/>
          </a:schemeClr>
        </a:buClr>
        <a:buSzPct val="80000"/>
        <a:buFont typeface="Courier New" panose="02070309020205020404" pitchFamily="49" charset="0"/>
        <a:buChar char="o"/>
        <a:defRPr sz="1600" kern="1200" cap="none">
          <a:solidFill>
            <a:schemeClr val="bg1"/>
          </a:solidFill>
          <a:effectLst/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867966" indent="-96441" algn="l" defTabSz="257175" rtl="0" eaLnBrk="1" latinLnBrk="0" hangingPunct="1">
        <a:spcBef>
          <a:spcPct val="20000"/>
        </a:spcBef>
        <a:spcAft>
          <a:spcPts val="338"/>
        </a:spcAft>
        <a:buClr>
          <a:schemeClr val="bg1">
            <a:lumMod val="50000"/>
            <a:lumOff val="50000"/>
          </a:schemeClr>
        </a:buClr>
        <a:buSzPct val="80000"/>
        <a:buFont typeface="Wingdings" panose="05000000000000000000" pitchFamily="2" charset="2"/>
        <a:buChar char="§"/>
        <a:defRPr sz="1400" kern="1200" cap="none">
          <a:solidFill>
            <a:schemeClr val="bg1"/>
          </a:solidFill>
          <a:effectLst/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189435" indent="-160735" algn="l" defTabSz="257175" rtl="0" eaLnBrk="1" latinLnBrk="0" hangingPunct="1">
        <a:spcBef>
          <a:spcPct val="20000"/>
        </a:spcBef>
        <a:spcAft>
          <a:spcPts val="338"/>
        </a:spcAft>
        <a:buClr>
          <a:schemeClr val="bg1">
            <a:lumMod val="50000"/>
            <a:lumOff val="50000"/>
          </a:schemeClr>
        </a:buClr>
        <a:buSzPct val="80000"/>
        <a:buFont typeface="Arial" panose="020B0604020202020204" pitchFamily="34" charset="0"/>
        <a:buChar char="•"/>
        <a:defRPr sz="1400" kern="1200" cap="none">
          <a:solidFill>
            <a:schemeClr val="bg1"/>
          </a:solidFill>
          <a:effectLst/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414463" indent="-128588" algn="l" defTabSz="257175" rtl="0" eaLnBrk="1" latinLnBrk="0" hangingPunct="1">
        <a:spcBef>
          <a:spcPct val="20000"/>
        </a:spcBef>
        <a:spcAft>
          <a:spcPts val="338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788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6pPr>
      <a:lvl7pPr marL="1671638" indent="-128588" algn="l" defTabSz="257175" rtl="0" eaLnBrk="1" latinLnBrk="0" hangingPunct="1">
        <a:spcBef>
          <a:spcPct val="20000"/>
        </a:spcBef>
        <a:spcAft>
          <a:spcPts val="338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788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7pPr>
      <a:lvl8pPr marL="1928813" indent="-128588" algn="l" defTabSz="257175" rtl="0" eaLnBrk="1" latinLnBrk="0" hangingPunct="1">
        <a:spcBef>
          <a:spcPct val="20000"/>
        </a:spcBef>
        <a:spcAft>
          <a:spcPts val="338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788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8pPr>
      <a:lvl9pPr marL="2185988" indent="-128588" algn="l" defTabSz="257175" rtl="0" eaLnBrk="1" latinLnBrk="0" hangingPunct="1">
        <a:spcBef>
          <a:spcPct val="20000"/>
        </a:spcBef>
        <a:spcAft>
          <a:spcPts val="338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788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717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25717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25717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25717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25717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25717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25717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25717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25717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Wat we bereid zijn om te betalen, maar niet hoeven te betalen.</a:t>
            </a:r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Consumentensurplus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56413031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Begrippen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b="1" dirty="0" smtClean="0"/>
              <a:t>Betalingsbereidheid</a:t>
            </a:r>
          </a:p>
          <a:p>
            <a:pPr marL="400050" lvl="1" indent="0">
              <a:buNone/>
            </a:pPr>
            <a:r>
              <a:rPr lang="nl-NL" sz="1600" dirty="0" smtClean="0"/>
              <a:t>= de </a:t>
            </a:r>
            <a:r>
              <a:rPr lang="nl-NL" sz="1600" dirty="0"/>
              <a:t>prijs die de consument maximaal bereid is te </a:t>
            </a:r>
            <a:r>
              <a:rPr lang="nl-NL" sz="1600" dirty="0" smtClean="0"/>
              <a:t>betalen</a:t>
            </a:r>
          </a:p>
          <a:p>
            <a:pPr marL="400050" lvl="1" indent="0">
              <a:buNone/>
            </a:pPr>
            <a:r>
              <a:rPr lang="nl-NL" sz="1600" dirty="0">
                <a:solidFill>
                  <a:schemeClr val="accent4">
                    <a:lumMod val="75000"/>
                  </a:schemeClr>
                </a:solidFill>
              </a:rPr>
              <a:t>Ik wil maximaal € </a:t>
            </a:r>
            <a:r>
              <a:rPr lang="nl-NL" sz="1600" dirty="0" smtClean="0">
                <a:solidFill>
                  <a:schemeClr val="accent4">
                    <a:lumMod val="75000"/>
                  </a:schemeClr>
                </a:solidFill>
              </a:rPr>
              <a:t>700 </a:t>
            </a:r>
            <a:r>
              <a:rPr lang="nl-NL" sz="1600" dirty="0">
                <a:solidFill>
                  <a:schemeClr val="accent4">
                    <a:lumMod val="75000"/>
                  </a:schemeClr>
                </a:solidFill>
              </a:rPr>
              <a:t>betalen voor </a:t>
            </a:r>
            <a:r>
              <a:rPr lang="nl-NL" sz="1600" dirty="0" smtClean="0">
                <a:solidFill>
                  <a:schemeClr val="accent4">
                    <a:lumMod val="75000"/>
                  </a:schemeClr>
                </a:solidFill>
              </a:rPr>
              <a:t>deze </a:t>
            </a:r>
            <a:r>
              <a:rPr lang="nl-NL" sz="1600" dirty="0" smtClean="0">
                <a:solidFill>
                  <a:schemeClr val="accent4">
                    <a:lumMod val="75000"/>
                  </a:schemeClr>
                </a:solidFill>
              </a:rPr>
              <a:t>laptop</a:t>
            </a:r>
            <a:endParaRPr lang="nl-NL" sz="1600" dirty="0" smtClean="0"/>
          </a:p>
          <a:p>
            <a:pPr marL="0" indent="0">
              <a:buNone/>
            </a:pPr>
            <a:endParaRPr lang="nl-NL" dirty="0" smtClean="0"/>
          </a:p>
          <a:p>
            <a:r>
              <a:rPr lang="nl-NL" b="1" dirty="0" smtClean="0"/>
              <a:t>Consumentensurplus</a:t>
            </a:r>
          </a:p>
          <a:p>
            <a:pPr marL="400050" lvl="1" indent="0">
              <a:buNone/>
            </a:pPr>
            <a:r>
              <a:rPr lang="nl-NL" sz="1600" dirty="0" smtClean="0"/>
              <a:t>= het bedrag dat de consument minder betaalt dan hij maximaal bereid is om te betalen</a:t>
            </a:r>
          </a:p>
          <a:p>
            <a:pPr marL="400050" lvl="1" indent="0">
              <a:buNone/>
            </a:pPr>
            <a:r>
              <a:rPr lang="nl-NL" sz="1600" dirty="0">
                <a:solidFill>
                  <a:schemeClr val="accent4">
                    <a:lumMod val="75000"/>
                  </a:schemeClr>
                </a:solidFill>
              </a:rPr>
              <a:t>Als ik </a:t>
            </a:r>
            <a:r>
              <a:rPr lang="nl-NL" sz="1600" dirty="0" smtClean="0">
                <a:solidFill>
                  <a:schemeClr val="accent4">
                    <a:lumMod val="75000"/>
                  </a:schemeClr>
                </a:solidFill>
              </a:rPr>
              <a:t>de </a:t>
            </a:r>
            <a:r>
              <a:rPr lang="nl-NL" sz="1600" dirty="0" smtClean="0">
                <a:solidFill>
                  <a:schemeClr val="accent4">
                    <a:lumMod val="75000"/>
                  </a:schemeClr>
                </a:solidFill>
              </a:rPr>
              <a:t>laptop </a:t>
            </a:r>
            <a:r>
              <a:rPr lang="nl-NL" sz="1600" dirty="0">
                <a:solidFill>
                  <a:schemeClr val="accent4">
                    <a:lumMod val="75000"/>
                  </a:schemeClr>
                </a:solidFill>
              </a:rPr>
              <a:t>kan kopen voor € </a:t>
            </a:r>
            <a:r>
              <a:rPr lang="nl-NL" sz="1600" dirty="0" smtClean="0">
                <a:solidFill>
                  <a:schemeClr val="accent4">
                    <a:lumMod val="75000"/>
                  </a:schemeClr>
                </a:solidFill>
              </a:rPr>
              <a:t>500 </a:t>
            </a:r>
            <a:r>
              <a:rPr lang="nl-NL" sz="1600" dirty="0">
                <a:solidFill>
                  <a:schemeClr val="accent4">
                    <a:lumMod val="75000"/>
                  </a:schemeClr>
                </a:solidFill>
              </a:rPr>
              <a:t>heb ik een consumentensurplus van € </a:t>
            </a:r>
            <a:r>
              <a:rPr lang="nl-NL" sz="1600" dirty="0" smtClean="0">
                <a:solidFill>
                  <a:schemeClr val="accent4">
                    <a:lumMod val="75000"/>
                  </a:schemeClr>
                </a:solidFill>
              </a:rPr>
              <a:t>200</a:t>
            </a:r>
            <a:endParaRPr lang="nl-NL" sz="1600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8128" y="1196752"/>
            <a:ext cx="2752543" cy="2064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4063413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Afgeronde rechthoek 147"/>
          <p:cNvSpPr/>
          <p:nvPr/>
        </p:nvSpPr>
        <p:spPr>
          <a:xfrm>
            <a:off x="6196083" y="1758651"/>
            <a:ext cx="5400600" cy="4896544"/>
          </a:xfrm>
          <a:prstGeom prst="roundRect">
            <a:avLst>
              <a:gd name="adj" fmla="val 9688"/>
            </a:avLst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6" name="Titel 2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Een nieuw boek</a:t>
            </a:r>
            <a:endParaRPr lang="nl-NL" dirty="0"/>
          </a:p>
        </p:txBody>
      </p:sp>
      <p:sp>
        <p:nvSpPr>
          <p:cNvPr id="27" name="Tijdelijke aanduiding voor inhoud 26"/>
          <p:cNvSpPr>
            <a:spLocks noGrp="1"/>
          </p:cNvSpPr>
          <p:nvPr>
            <p:ph sz="half" idx="1"/>
          </p:nvPr>
        </p:nvSpPr>
        <p:spPr>
          <a:xfrm>
            <a:off x="681325" y="1658700"/>
            <a:ext cx="4038600" cy="3503818"/>
          </a:xfrm>
        </p:spPr>
        <p:txBody>
          <a:bodyPr>
            <a:normAutofit/>
          </a:bodyPr>
          <a:lstStyle/>
          <a:p>
            <a:r>
              <a:rPr lang="nl-NL" sz="1800" dirty="0"/>
              <a:t>Suzan is bereid om € 20 te betalen</a:t>
            </a:r>
          </a:p>
          <a:p>
            <a:r>
              <a:rPr lang="nl-NL" sz="1800" dirty="0"/>
              <a:t>Rinus is bereid om € 17,50 te betalen</a:t>
            </a:r>
          </a:p>
          <a:p>
            <a:r>
              <a:rPr lang="nl-NL" sz="1800" dirty="0"/>
              <a:t>Annette is bereid om € 12,50 te betalen</a:t>
            </a:r>
          </a:p>
          <a:p>
            <a:r>
              <a:rPr lang="nl-NL" sz="1800" dirty="0" err="1"/>
              <a:t>Sanja</a:t>
            </a:r>
            <a:r>
              <a:rPr lang="nl-NL" sz="1800" dirty="0"/>
              <a:t> is bereid om € 10 te betalen</a:t>
            </a:r>
          </a:p>
          <a:p>
            <a:r>
              <a:rPr lang="nl-NL" sz="1800" dirty="0"/>
              <a:t>Jaap is bereid om € 7 te betalen</a:t>
            </a:r>
          </a:p>
        </p:txBody>
      </p:sp>
      <p:sp>
        <p:nvSpPr>
          <p:cNvPr id="54" name="Tekstvak 53"/>
          <p:cNvSpPr txBox="1"/>
          <p:nvPr/>
        </p:nvSpPr>
        <p:spPr>
          <a:xfrm>
            <a:off x="681325" y="1658700"/>
            <a:ext cx="4208067" cy="33404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3" indent="-214313" defTabSz="342900">
              <a:spcBef>
                <a:spcPct val="20000"/>
              </a:spcBef>
              <a:spcAft>
                <a:spcPts val="450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Wingdings" panose="05000000000000000000" pitchFamily="2" charset="2"/>
              <a:buChar char="Ø"/>
            </a:pPr>
            <a:r>
              <a:rPr lang="nl-NL" dirty="0">
                <a:solidFill>
                  <a:schemeClr val="bg1"/>
                </a:solidFill>
              </a:rPr>
              <a:t>Suzan is bereid om € 10 méér te betalen dan nu nodig is. Dat is haar consumentensurplus</a:t>
            </a:r>
          </a:p>
          <a:p>
            <a:pPr marL="214313" indent="-214313" defTabSz="342900">
              <a:spcBef>
                <a:spcPct val="20000"/>
              </a:spcBef>
              <a:spcAft>
                <a:spcPts val="450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Wingdings" panose="05000000000000000000" pitchFamily="2" charset="2"/>
              <a:buChar char="Ø"/>
            </a:pPr>
            <a:r>
              <a:rPr lang="nl-NL" dirty="0">
                <a:solidFill>
                  <a:schemeClr val="bg1"/>
                </a:solidFill>
              </a:rPr>
              <a:t>Het consumentensurplus van Rinus is € 7,50</a:t>
            </a:r>
          </a:p>
          <a:p>
            <a:pPr marL="214313" indent="-214313" defTabSz="342900">
              <a:spcBef>
                <a:spcPct val="20000"/>
              </a:spcBef>
              <a:spcAft>
                <a:spcPts val="450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Wingdings" panose="05000000000000000000" pitchFamily="2" charset="2"/>
              <a:buChar char="Ø"/>
            </a:pPr>
            <a:r>
              <a:rPr lang="nl-NL" dirty="0">
                <a:solidFill>
                  <a:schemeClr val="bg1"/>
                </a:solidFill>
              </a:rPr>
              <a:t>Het consumentensurplus van Annette is € 2,50</a:t>
            </a:r>
          </a:p>
          <a:p>
            <a:pPr marL="214313" indent="-214313" defTabSz="342900">
              <a:spcBef>
                <a:spcPct val="20000"/>
              </a:spcBef>
              <a:spcAft>
                <a:spcPts val="450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Wingdings" panose="05000000000000000000" pitchFamily="2" charset="2"/>
              <a:buChar char="Ø"/>
            </a:pPr>
            <a:r>
              <a:rPr lang="nl-NL" dirty="0" err="1">
                <a:solidFill>
                  <a:schemeClr val="bg1"/>
                </a:solidFill>
              </a:rPr>
              <a:t>Sanja</a:t>
            </a:r>
            <a:r>
              <a:rPr lang="nl-NL" dirty="0">
                <a:solidFill>
                  <a:schemeClr val="bg1"/>
                </a:solidFill>
              </a:rPr>
              <a:t> heeft geen surplus</a:t>
            </a:r>
          </a:p>
          <a:p>
            <a:pPr marL="214313" indent="-214313" defTabSz="342900">
              <a:spcBef>
                <a:spcPct val="20000"/>
              </a:spcBef>
              <a:spcAft>
                <a:spcPts val="450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Wingdings" panose="05000000000000000000" pitchFamily="2" charset="2"/>
              <a:buChar char="Ø"/>
            </a:pPr>
            <a:r>
              <a:rPr lang="nl-NL" dirty="0">
                <a:solidFill>
                  <a:schemeClr val="bg1"/>
                </a:solidFill>
              </a:rPr>
              <a:t>Jaap is niet bereid om € 10 te betalen. Hij koopt het boek niet</a:t>
            </a:r>
            <a:r>
              <a:rPr lang="nl-NL" dirty="0">
                <a:solidFill>
                  <a:schemeClr val="bg1"/>
                </a:solidFill>
                <a:cs typeface="Arial" pitchFamily="34" charset="0"/>
              </a:rPr>
              <a:t>.</a:t>
            </a:r>
            <a:endParaRPr lang="nl-NL" sz="1600" dirty="0">
              <a:solidFill>
                <a:schemeClr val="bg1"/>
              </a:solidFill>
              <a:cs typeface="Arial" pitchFamily="34" charset="0"/>
            </a:endParaRPr>
          </a:p>
        </p:txBody>
      </p:sp>
      <p:cxnSp>
        <p:nvCxnSpPr>
          <p:cNvPr id="101" name="Rechte verbindingslijn 100"/>
          <p:cNvCxnSpPr/>
          <p:nvPr/>
        </p:nvCxnSpPr>
        <p:spPr>
          <a:xfrm>
            <a:off x="7248128" y="2204864"/>
            <a:ext cx="0" cy="3528392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2" name="Rechte verbindingslijn 101"/>
          <p:cNvCxnSpPr/>
          <p:nvPr/>
        </p:nvCxnSpPr>
        <p:spPr>
          <a:xfrm flipH="1">
            <a:off x="7248128" y="5733256"/>
            <a:ext cx="3592016" cy="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3" name="Rechte verbindingslijn 102"/>
          <p:cNvCxnSpPr/>
          <p:nvPr/>
        </p:nvCxnSpPr>
        <p:spPr>
          <a:xfrm>
            <a:off x="7248128" y="2204864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Rechte verbindingslijn 103"/>
          <p:cNvCxnSpPr/>
          <p:nvPr/>
        </p:nvCxnSpPr>
        <p:spPr>
          <a:xfrm>
            <a:off x="7248128" y="2924944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Rechte verbindingslijn 104"/>
          <p:cNvCxnSpPr/>
          <p:nvPr/>
        </p:nvCxnSpPr>
        <p:spPr>
          <a:xfrm>
            <a:off x="7248128" y="3645024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Rechte verbindingslijn 105"/>
          <p:cNvCxnSpPr/>
          <p:nvPr/>
        </p:nvCxnSpPr>
        <p:spPr>
          <a:xfrm>
            <a:off x="7248128" y="4365104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Rechte verbindingslijn 106"/>
          <p:cNvCxnSpPr/>
          <p:nvPr/>
        </p:nvCxnSpPr>
        <p:spPr>
          <a:xfrm>
            <a:off x="7248128" y="5085184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Rechte verbindingslijn 107"/>
          <p:cNvCxnSpPr/>
          <p:nvPr/>
        </p:nvCxnSpPr>
        <p:spPr>
          <a:xfrm>
            <a:off x="7968208" y="2204864"/>
            <a:ext cx="0" cy="3528392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Rechte verbindingslijn 108"/>
          <p:cNvCxnSpPr/>
          <p:nvPr/>
        </p:nvCxnSpPr>
        <p:spPr>
          <a:xfrm>
            <a:off x="8688288" y="2204864"/>
            <a:ext cx="0" cy="3528392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Rechte verbindingslijn 109"/>
          <p:cNvCxnSpPr/>
          <p:nvPr/>
        </p:nvCxnSpPr>
        <p:spPr>
          <a:xfrm>
            <a:off x="9408368" y="2204864"/>
            <a:ext cx="0" cy="3528392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Rechte verbindingslijn 110"/>
          <p:cNvCxnSpPr/>
          <p:nvPr/>
        </p:nvCxnSpPr>
        <p:spPr>
          <a:xfrm>
            <a:off x="10128448" y="2204864"/>
            <a:ext cx="0" cy="3528392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Rechte verbindingslijn 111"/>
          <p:cNvCxnSpPr/>
          <p:nvPr/>
        </p:nvCxnSpPr>
        <p:spPr>
          <a:xfrm>
            <a:off x="10848528" y="2204864"/>
            <a:ext cx="0" cy="3528392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Tekstvak 112"/>
          <p:cNvSpPr txBox="1"/>
          <p:nvPr/>
        </p:nvSpPr>
        <p:spPr>
          <a:xfrm>
            <a:off x="9120336" y="6093296"/>
            <a:ext cx="2162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collectieve vraag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14" name="Tekstvak 113"/>
          <p:cNvSpPr txBox="1"/>
          <p:nvPr/>
        </p:nvSpPr>
        <p:spPr>
          <a:xfrm rot="16200000">
            <a:off x="6206935" y="2468977"/>
            <a:ext cx="8675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euro’s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15" name="Tekstvak 114"/>
          <p:cNvSpPr txBox="1"/>
          <p:nvPr/>
        </p:nvSpPr>
        <p:spPr>
          <a:xfrm>
            <a:off x="6744072" y="486916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5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16" name="Tekstvak 115"/>
          <p:cNvSpPr txBox="1"/>
          <p:nvPr/>
        </p:nvSpPr>
        <p:spPr>
          <a:xfrm>
            <a:off x="6744072" y="3501008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15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17" name="Tekstvak 116"/>
          <p:cNvSpPr txBox="1"/>
          <p:nvPr/>
        </p:nvSpPr>
        <p:spPr>
          <a:xfrm>
            <a:off x="6744072" y="2771636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20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18" name="Tekstvak 117"/>
          <p:cNvSpPr txBox="1"/>
          <p:nvPr/>
        </p:nvSpPr>
        <p:spPr>
          <a:xfrm>
            <a:off x="6744072" y="2060848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25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19" name="Tekstvak 118"/>
          <p:cNvSpPr txBox="1"/>
          <p:nvPr/>
        </p:nvSpPr>
        <p:spPr>
          <a:xfrm>
            <a:off x="7512471" y="580526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1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20" name="Tekstvak 119"/>
          <p:cNvSpPr txBox="1"/>
          <p:nvPr/>
        </p:nvSpPr>
        <p:spPr>
          <a:xfrm>
            <a:off x="8245895" y="580526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2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21" name="Tekstvak 120"/>
          <p:cNvSpPr txBox="1"/>
          <p:nvPr/>
        </p:nvSpPr>
        <p:spPr>
          <a:xfrm>
            <a:off x="8965975" y="580526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3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22" name="Tekstvak 121"/>
          <p:cNvSpPr txBox="1"/>
          <p:nvPr/>
        </p:nvSpPr>
        <p:spPr>
          <a:xfrm>
            <a:off x="9686055" y="580526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4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23" name="Tekstvak 122"/>
          <p:cNvSpPr txBox="1"/>
          <p:nvPr/>
        </p:nvSpPr>
        <p:spPr>
          <a:xfrm>
            <a:off x="10334127" y="580526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5</a:t>
            </a:r>
            <a:endParaRPr lang="nl-NL" dirty="0">
              <a:solidFill>
                <a:schemeClr val="bg1"/>
              </a:solidFill>
            </a:endParaRPr>
          </a:p>
        </p:txBody>
      </p:sp>
      <p:grpSp>
        <p:nvGrpSpPr>
          <p:cNvPr id="124" name="Groep 123"/>
          <p:cNvGrpSpPr/>
          <p:nvPr/>
        </p:nvGrpSpPr>
        <p:grpSpPr>
          <a:xfrm>
            <a:off x="8863659" y="3969061"/>
            <a:ext cx="404002" cy="1732296"/>
            <a:chOff x="6826555" y="3376037"/>
            <a:chExt cx="404002" cy="1732296"/>
          </a:xfrm>
        </p:grpSpPr>
        <p:sp>
          <p:nvSpPr>
            <p:cNvPr id="125" name="Rechthoek 124"/>
            <p:cNvSpPr/>
            <p:nvPr/>
          </p:nvSpPr>
          <p:spPr>
            <a:xfrm>
              <a:off x="6826555" y="3376037"/>
              <a:ext cx="404002" cy="1732296"/>
            </a:xfrm>
            <a:prstGeom prst="rect">
              <a:avLst/>
            </a:prstGeom>
            <a:ln>
              <a:noFill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square" rtlCol="0" anchor="ctr">
              <a:spAutoFit/>
            </a:bodyPr>
            <a:lstStyle/>
            <a:p>
              <a:pPr algn="ctr"/>
              <a:endParaRPr lang="nl-NL" sz="700" dirty="0" err="1"/>
            </a:p>
          </p:txBody>
        </p:sp>
        <p:sp>
          <p:nvSpPr>
            <p:cNvPr id="126" name="Tekstvak 125"/>
            <p:cNvSpPr txBox="1"/>
            <p:nvPr/>
          </p:nvSpPr>
          <p:spPr>
            <a:xfrm rot="16200000">
              <a:off x="6593148" y="4461672"/>
              <a:ext cx="87081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 b="1" dirty="0" smtClean="0">
                  <a:solidFill>
                    <a:schemeClr val="bg1"/>
                  </a:solidFill>
                </a:rPr>
                <a:t>Annette</a:t>
              </a:r>
              <a:endParaRPr lang="nl-NL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27" name="Groep 126"/>
          <p:cNvGrpSpPr/>
          <p:nvPr/>
        </p:nvGrpSpPr>
        <p:grpSpPr>
          <a:xfrm>
            <a:off x="10295243" y="4837357"/>
            <a:ext cx="398636" cy="864000"/>
            <a:chOff x="8258139" y="4244333"/>
            <a:chExt cx="398636" cy="864000"/>
          </a:xfrm>
        </p:grpSpPr>
        <p:sp>
          <p:nvSpPr>
            <p:cNvPr id="128" name="Rechthoek 127"/>
            <p:cNvSpPr/>
            <p:nvPr/>
          </p:nvSpPr>
          <p:spPr>
            <a:xfrm>
              <a:off x="8258139" y="4244333"/>
              <a:ext cx="398636" cy="864000"/>
            </a:xfrm>
            <a:prstGeom prst="rect">
              <a:avLst/>
            </a:prstGeom>
            <a:ln>
              <a:noFill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square" rtlCol="0" anchor="ctr">
              <a:spAutoFit/>
            </a:bodyPr>
            <a:lstStyle/>
            <a:p>
              <a:pPr algn="ctr"/>
              <a:endParaRPr lang="nl-NL" sz="700" dirty="0" err="1"/>
            </a:p>
          </p:txBody>
        </p:sp>
        <p:sp>
          <p:nvSpPr>
            <p:cNvPr id="129" name="Tekstvak 128"/>
            <p:cNvSpPr txBox="1"/>
            <p:nvPr/>
          </p:nvSpPr>
          <p:spPr>
            <a:xfrm rot="16200000">
              <a:off x="8165578" y="4620401"/>
              <a:ext cx="56457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 b="1" dirty="0" smtClean="0">
                  <a:solidFill>
                    <a:schemeClr val="bg1"/>
                  </a:solidFill>
                </a:rPr>
                <a:t>Jaap</a:t>
              </a:r>
              <a:endParaRPr lang="nl-NL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30" name="Groep 129"/>
          <p:cNvGrpSpPr/>
          <p:nvPr/>
        </p:nvGrpSpPr>
        <p:grpSpPr>
          <a:xfrm>
            <a:off x="9578472" y="4365103"/>
            <a:ext cx="398636" cy="1335389"/>
            <a:chOff x="7541368" y="3772079"/>
            <a:chExt cx="398636" cy="1335389"/>
          </a:xfrm>
        </p:grpSpPr>
        <p:sp>
          <p:nvSpPr>
            <p:cNvPr id="131" name="Rechthoek 130"/>
            <p:cNvSpPr/>
            <p:nvPr/>
          </p:nvSpPr>
          <p:spPr>
            <a:xfrm>
              <a:off x="7541368" y="3772079"/>
              <a:ext cx="398636" cy="1335389"/>
            </a:xfrm>
            <a:prstGeom prst="rect">
              <a:avLst/>
            </a:prstGeom>
            <a:ln>
              <a:noFill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square" rtlCol="0" anchor="ctr">
              <a:spAutoFit/>
            </a:bodyPr>
            <a:lstStyle/>
            <a:p>
              <a:pPr algn="ctr"/>
              <a:endParaRPr lang="nl-NL" sz="700" dirty="0" err="1"/>
            </a:p>
          </p:txBody>
        </p:sp>
        <p:sp>
          <p:nvSpPr>
            <p:cNvPr id="132" name="Tekstvak 131"/>
            <p:cNvSpPr txBox="1"/>
            <p:nvPr/>
          </p:nvSpPr>
          <p:spPr>
            <a:xfrm rot="16200000">
              <a:off x="7416719" y="4587258"/>
              <a:ext cx="64793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 b="1" dirty="0" err="1" smtClean="0">
                  <a:solidFill>
                    <a:schemeClr val="bg1"/>
                  </a:solidFill>
                </a:rPr>
                <a:t>Sanja</a:t>
              </a:r>
              <a:endParaRPr lang="nl-NL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33" name="Groep 132"/>
          <p:cNvGrpSpPr/>
          <p:nvPr/>
        </p:nvGrpSpPr>
        <p:grpSpPr>
          <a:xfrm>
            <a:off x="8146889" y="3316087"/>
            <a:ext cx="400692" cy="2385270"/>
            <a:chOff x="6109785" y="2723063"/>
            <a:chExt cx="400692" cy="2385270"/>
          </a:xfrm>
        </p:grpSpPr>
        <p:sp>
          <p:nvSpPr>
            <p:cNvPr id="134" name="Rechthoek 133"/>
            <p:cNvSpPr/>
            <p:nvPr/>
          </p:nvSpPr>
          <p:spPr>
            <a:xfrm>
              <a:off x="6109785" y="2723063"/>
              <a:ext cx="400692" cy="2385270"/>
            </a:xfrm>
            <a:prstGeom prst="rect">
              <a:avLst/>
            </a:prstGeom>
            <a:ln>
              <a:noFill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square" rtlCol="0" anchor="ctr">
              <a:spAutoFit/>
            </a:bodyPr>
            <a:lstStyle/>
            <a:p>
              <a:pPr algn="ctr"/>
              <a:endParaRPr lang="nl-NL" sz="700" dirty="0" err="1"/>
            </a:p>
          </p:txBody>
        </p:sp>
        <p:sp>
          <p:nvSpPr>
            <p:cNvPr id="135" name="Tekstvak 134"/>
            <p:cNvSpPr txBox="1"/>
            <p:nvPr/>
          </p:nvSpPr>
          <p:spPr>
            <a:xfrm rot="16200000">
              <a:off x="5983760" y="4576838"/>
              <a:ext cx="65274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 b="1" dirty="0" smtClean="0">
                  <a:solidFill>
                    <a:schemeClr val="bg1"/>
                  </a:solidFill>
                </a:rPr>
                <a:t>Rinus</a:t>
              </a:r>
              <a:endParaRPr lang="nl-NL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36" name="Groep 135"/>
          <p:cNvGrpSpPr/>
          <p:nvPr/>
        </p:nvGrpSpPr>
        <p:grpSpPr>
          <a:xfrm>
            <a:off x="7416774" y="2924944"/>
            <a:ext cx="397383" cy="2776413"/>
            <a:chOff x="5379670" y="2331920"/>
            <a:chExt cx="397383" cy="2776413"/>
          </a:xfrm>
        </p:grpSpPr>
        <p:sp>
          <p:nvSpPr>
            <p:cNvPr id="137" name="Rechthoek 136"/>
            <p:cNvSpPr/>
            <p:nvPr/>
          </p:nvSpPr>
          <p:spPr>
            <a:xfrm>
              <a:off x="5379670" y="2331920"/>
              <a:ext cx="397383" cy="2776413"/>
            </a:xfrm>
            <a:prstGeom prst="rect">
              <a:avLst/>
            </a:prstGeom>
            <a:ln>
              <a:noFill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square" rtlCol="0" anchor="ctr">
              <a:spAutoFit/>
            </a:bodyPr>
            <a:lstStyle/>
            <a:p>
              <a:pPr algn="ctr"/>
              <a:endParaRPr lang="nl-NL" sz="700" dirty="0" err="1"/>
            </a:p>
          </p:txBody>
        </p:sp>
        <p:sp>
          <p:nvSpPr>
            <p:cNvPr id="138" name="Tekstvak 137"/>
            <p:cNvSpPr txBox="1"/>
            <p:nvPr/>
          </p:nvSpPr>
          <p:spPr>
            <a:xfrm rot="16200000">
              <a:off x="5236472" y="4547272"/>
              <a:ext cx="68377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 b="1" dirty="0" smtClean="0">
                  <a:solidFill>
                    <a:schemeClr val="bg1"/>
                  </a:solidFill>
                </a:rPr>
                <a:t>Suzan</a:t>
              </a:r>
              <a:endParaRPr lang="nl-NL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139" name="Tekstvak 138"/>
          <p:cNvSpPr txBox="1"/>
          <p:nvPr/>
        </p:nvSpPr>
        <p:spPr>
          <a:xfrm>
            <a:off x="10799684" y="4135252"/>
            <a:ext cx="593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prijs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40" name="Rechthoek 139"/>
          <p:cNvSpPr/>
          <p:nvPr/>
        </p:nvSpPr>
        <p:spPr>
          <a:xfrm>
            <a:off x="7416773" y="2919956"/>
            <a:ext cx="397383" cy="14400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141" name="Rechthoek 140"/>
          <p:cNvSpPr/>
          <p:nvPr/>
        </p:nvSpPr>
        <p:spPr>
          <a:xfrm>
            <a:off x="8146889" y="3319223"/>
            <a:ext cx="400692" cy="10440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142" name="Rechthoek 141"/>
          <p:cNvSpPr/>
          <p:nvPr/>
        </p:nvSpPr>
        <p:spPr>
          <a:xfrm>
            <a:off x="8863660" y="3967335"/>
            <a:ext cx="400692" cy="3960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cxnSp>
        <p:nvCxnSpPr>
          <p:cNvPr id="143" name="Rechte verbindingslijn 142"/>
          <p:cNvCxnSpPr/>
          <p:nvPr/>
        </p:nvCxnSpPr>
        <p:spPr>
          <a:xfrm>
            <a:off x="7248128" y="4365104"/>
            <a:ext cx="3592016" cy="1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44" name="Tekstvak 143"/>
          <p:cNvSpPr txBox="1"/>
          <p:nvPr/>
        </p:nvSpPr>
        <p:spPr>
          <a:xfrm>
            <a:off x="8019430" y="2245514"/>
            <a:ext cx="2162772" cy="33855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nl-NL" sz="1600" dirty="0" smtClean="0"/>
              <a:t>Betalingsbereidheid</a:t>
            </a:r>
            <a:endParaRPr lang="nl-NL" dirty="0"/>
          </a:p>
        </p:txBody>
      </p:sp>
      <p:sp>
        <p:nvSpPr>
          <p:cNvPr id="145" name="Tekstvak 144"/>
          <p:cNvSpPr txBox="1"/>
          <p:nvPr/>
        </p:nvSpPr>
        <p:spPr>
          <a:xfrm>
            <a:off x="6744072" y="4154302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10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46" name="Tekstvak 145"/>
          <p:cNvSpPr txBox="1"/>
          <p:nvPr/>
        </p:nvSpPr>
        <p:spPr>
          <a:xfrm>
            <a:off x="6757416" y="4163934"/>
            <a:ext cx="441146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10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47" name="Tekstvak 146"/>
          <p:cNvSpPr txBox="1"/>
          <p:nvPr/>
        </p:nvSpPr>
        <p:spPr>
          <a:xfrm>
            <a:off x="7960159" y="2242746"/>
            <a:ext cx="2247731" cy="33855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nl-NL" sz="1600" dirty="0" smtClean="0"/>
              <a:t>Consumentensurplus</a:t>
            </a:r>
            <a:endParaRPr lang="nl-NL" sz="1600" dirty="0"/>
          </a:p>
        </p:txBody>
      </p:sp>
      <p:pic>
        <p:nvPicPr>
          <p:cNvPr id="28" name="Afbeelding 2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218575">
            <a:off x="4725941" y="460306"/>
            <a:ext cx="2216860" cy="1524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286016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25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00"/>
                            </p:stCondLst>
                            <p:childTnLst>
                              <p:par>
                                <p:cTn id="8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500"/>
                            </p:stCondLst>
                            <p:childTnLst>
                              <p:par>
                                <p:cTn id="9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500"/>
                            </p:stCondLst>
                            <p:childTnLst>
                              <p:par>
                                <p:cTn id="10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" grpId="0"/>
      <p:bldP spid="140" grpId="0" animBg="1"/>
      <p:bldP spid="141" grpId="0" animBg="1"/>
      <p:bldP spid="142" grpId="0" animBg="1"/>
      <p:bldP spid="144" grpId="0" animBg="1"/>
      <p:bldP spid="146" grpId="0" animBg="1"/>
      <p:bldP spid="14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el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Meer mensen</a:t>
            </a:r>
            <a:endParaRPr lang="nl-NL" dirty="0"/>
          </a:p>
        </p:txBody>
      </p:sp>
      <p:sp>
        <p:nvSpPr>
          <p:cNvPr id="23" name="Tijdelijke aanduiding voor inhoud 2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nl-NL" sz="2000" dirty="0"/>
              <a:t>We rangschikken de consumenten op hun betalingsbereidheid</a:t>
            </a:r>
          </a:p>
          <a:p>
            <a:endParaRPr lang="nl-NL" sz="2000" dirty="0"/>
          </a:p>
          <a:p>
            <a:r>
              <a:rPr lang="nl-NL" sz="2000" dirty="0"/>
              <a:t>Bij de getoonde prijs zullen dus 15 producten gekocht worden</a:t>
            </a:r>
          </a:p>
          <a:p>
            <a:endParaRPr lang="nl-NL" sz="2000" dirty="0"/>
          </a:p>
          <a:p>
            <a:r>
              <a:rPr lang="nl-NL" sz="2000" dirty="0"/>
              <a:t>Het gezamenlijke consumentensurplus wordt gevormd door alle groene staafjes </a:t>
            </a:r>
            <a:r>
              <a:rPr lang="nl-NL" sz="2000" dirty="0" smtClean="0"/>
              <a:t>samen</a:t>
            </a:r>
          </a:p>
        </p:txBody>
      </p:sp>
      <p:sp>
        <p:nvSpPr>
          <p:cNvPr id="84" name="Afgeronde rechthoek 83"/>
          <p:cNvSpPr/>
          <p:nvPr/>
        </p:nvSpPr>
        <p:spPr>
          <a:xfrm>
            <a:off x="6196083" y="1758651"/>
            <a:ext cx="5400600" cy="4896544"/>
          </a:xfrm>
          <a:prstGeom prst="roundRect">
            <a:avLst>
              <a:gd name="adj" fmla="val 9688"/>
            </a:avLst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151" name="Rechte verbindingslijn 150"/>
          <p:cNvCxnSpPr/>
          <p:nvPr/>
        </p:nvCxnSpPr>
        <p:spPr>
          <a:xfrm>
            <a:off x="7257418" y="2135415"/>
            <a:ext cx="0" cy="3528392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2" name="Rechte verbindingslijn 151"/>
          <p:cNvCxnSpPr/>
          <p:nvPr/>
        </p:nvCxnSpPr>
        <p:spPr>
          <a:xfrm flipH="1">
            <a:off x="7257418" y="5663807"/>
            <a:ext cx="3592016" cy="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3" name="Rechte verbindingslijn 152"/>
          <p:cNvCxnSpPr/>
          <p:nvPr/>
        </p:nvCxnSpPr>
        <p:spPr>
          <a:xfrm>
            <a:off x="7257418" y="2135415"/>
            <a:ext cx="3592016" cy="0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Rechte verbindingslijn 153"/>
          <p:cNvCxnSpPr/>
          <p:nvPr/>
        </p:nvCxnSpPr>
        <p:spPr>
          <a:xfrm>
            <a:off x="7257418" y="2855495"/>
            <a:ext cx="3592016" cy="0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Rechte verbindingslijn 154"/>
          <p:cNvCxnSpPr/>
          <p:nvPr/>
        </p:nvCxnSpPr>
        <p:spPr>
          <a:xfrm>
            <a:off x="7257418" y="3575575"/>
            <a:ext cx="3592016" cy="0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Rechte verbindingslijn 155"/>
          <p:cNvCxnSpPr/>
          <p:nvPr/>
        </p:nvCxnSpPr>
        <p:spPr>
          <a:xfrm>
            <a:off x="7257418" y="4295655"/>
            <a:ext cx="3592016" cy="0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Rechte verbindingslijn 156"/>
          <p:cNvCxnSpPr/>
          <p:nvPr/>
        </p:nvCxnSpPr>
        <p:spPr>
          <a:xfrm>
            <a:off x="7257418" y="5015735"/>
            <a:ext cx="3592016" cy="0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Rechte verbindingslijn 157"/>
          <p:cNvCxnSpPr/>
          <p:nvPr/>
        </p:nvCxnSpPr>
        <p:spPr>
          <a:xfrm>
            <a:off x="7977498" y="2135415"/>
            <a:ext cx="0" cy="3528392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Rechte verbindingslijn 158"/>
          <p:cNvCxnSpPr/>
          <p:nvPr/>
        </p:nvCxnSpPr>
        <p:spPr>
          <a:xfrm>
            <a:off x="8697578" y="2135415"/>
            <a:ext cx="0" cy="3528392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Rechte verbindingslijn 159"/>
          <p:cNvCxnSpPr/>
          <p:nvPr/>
        </p:nvCxnSpPr>
        <p:spPr>
          <a:xfrm>
            <a:off x="9417658" y="2135415"/>
            <a:ext cx="0" cy="3528392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Rechte verbindingslijn 160"/>
          <p:cNvCxnSpPr/>
          <p:nvPr/>
        </p:nvCxnSpPr>
        <p:spPr>
          <a:xfrm>
            <a:off x="10137738" y="2135415"/>
            <a:ext cx="0" cy="3528392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Rechte verbindingslijn 161"/>
          <p:cNvCxnSpPr/>
          <p:nvPr/>
        </p:nvCxnSpPr>
        <p:spPr>
          <a:xfrm>
            <a:off x="10857818" y="2135415"/>
            <a:ext cx="0" cy="3528392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" name="Tekstvak 162"/>
          <p:cNvSpPr txBox="1"/>
          <p:nvPr/>
        </p:nvSpPr>
        <p:spPr>
          <a:xfrm>
            <a:off x="9129626" y="6101678"/>
            <a:ext cx="2162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collectieve vraag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64" name="Tekstvak 163"/>
          <p:cNvSpPr txBox="1"/>
          <p:nvPr/>
        </p:nvSpPr>
        <p:spPr>
          <a:xfrm rot="16200000">
            <a:off x="6134926" y="2685202"/>
            <a:ext cx="8675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euro’s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65" name="Tekstvak 164"/>
          <p:cNvSpPr txBox="1"/>
          <p:nvPr/>
        </p:nvSpPr>
        <p:spPr>
          <a:xfrm>
            <a:off x="6753362" y="4799711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5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66" name="Tekstvak 165"/>
          <p:cNvSpPr txBox="1"/>
          <p:nvPr/>
        </p:nvSpPr>
        <p:spPr>
          <a:xfrm>
            <a:off x="6753362" y="4079631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nl-NL"/>
            </a:defPPr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nl-NL" dirty="0">
                <a:solidFill>
                  <a:schemeClr val="bg1"/>
                </a:solidFill>
              </a:rPr>
              <a:t>10</a:t>
            </a:r>
          </a:p>
        </p:txBody>
      </p:sp>
      <p:sp>
        <p:nvSpPr>
          <p:cNvPr id="167" name="Tekstvak 166"/>
          <p:cNvSpPr txBox="1"/>
          <p:nvPr/>
        </p:nvSpPr>
        <p:spPr>
          <a:xfrm>
            <a:off x="6753362" y="3431559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15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68" name="Tekstvak 167"/>
          <p:cNvSpPr txBox="1"/>
          <p:nvPr/>
        </p:nvSpPr>
        <p:spPr>
          <a:xfrm>
            <a:off x="6753362" y="2702187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20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69" name="Tekstvak 168"/>
          <p:cNvSpPr txBox="1"/>
          <p:nvPr/>
        </p:nvSpPr>
        <p:spPr>
          <a:xfrm>
            <a:off x="6753362" y="1991399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25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70" name="Tekstvak 169"/>
          <p:cNvSpPr txBox="1"/>
          <p:nvPr/>
        </p:nvSpPr>
        <p:spPr>
          <a:xfrm>
            <a:off x="7209793" y="5735815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 smtClean="0">
                <a:solidFill>
                  <a:schemeClr val="bg1"/>
                </a:solidFill>
              </a:rPr>
              <a:t>1</a:t>
            </a:r>
            <a:endParaRPr lang="nl-NL" sz="1400" dirty="0">
              <a:solidFill>
                <a:schemeClr val="bg1"/>
              </a:solidFill>
            </a:endParaRPr>
          </a:p>
        </p:txBody>
      </p:sp>
      <p:sp>
        <p:nvSpPr>
          <p:cNvPr id="171" name="Rechthoek 170"/>
          <p:cNvSpPr/>
          <p:nvPr/>
        </p:nvSpPr>
        <p:spPr>
          <a:xfrm>
            <a:off x="7285994" y="2855495"/>
            <a:ext cx="108000" cy="2776413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172" name="Tekstvak 171"/>
          <p:cNvSpPr txBox="1"/>
          <p:nvPr/>
        </p:nvSpPr>
        <p:spPr>
          <a:xfrm>
            <a:off x="10874216" y="3706980"/>
            <a:ext cx="593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prijs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73" name="Rechthoek 172"/>
          <p:cNvSpPr/>
          <p:nvPr/>
        </p:nvSpPr>
        <p:spPr>
          <a:xfrm>
            <a:off x="7285993" y="2850049"/>
            <a:ext cx="108000" cy="10440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174" name="Rechthoek 173"/>
          <p:cNvSpPr/>
          <p:nvPr/>
        </p:nvSpPr>
        <p:spPr>
          <a:xfrm>
            <a:off x="7438394" y="2925707"/>
            <a:ext cx="108000" cy="270000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175" name="Rechthoek 174"/>
          <p:cNvSpPr/>
          <p:nvPr/>
        </p:nvSpPr>
        <p:spPr>
          <a:xfrm>
            <a:off x="7590794" y="2997707"/>
            <a:ext cx="108000" cy="262800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176" name="Rechthoek 175"/>
          <p:cNvSpPr/>
          <p:nvPr/>
        </p:nvSpPr>
        <p:spPr>
          <a:xfrm>
            <a:off x="7743194" y="3073899"/>
            <a:ext cx="108000" cy="255600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177" name="Rechthoek 176"/>
          <p:cNvSpPr/>
          <p:nvPr/>
        </p:nvSpPr>
        <p:spPr>
          <a:xfrm>
            <a:off x="7895594" y="3140574"/>
            <a:ext cx="108000" cy="248400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178" name="Rechthoek 177"/>
          <p:cNvSpPr/>
          <p:nvPr/>
        </p:nvSpPr>
        <p:spPr>
          <a:xfrm>
            <a:off x="8047994" y="3215535"/>
            <a:ext cx="108000" cy="241200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179" name="Rechthoek 178"/>
          <p:cNvSpPr/>
          <p:nvPr/>
        </p:nvSpPr>
        <p:spPr>
          <a:xfrm>
            <a:off x="8200394" y="3287543"/>
            <a:ext cx="108000" cy="234000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180" name="Rechthoek 179"/>
          <p:cNvSpPr/>
          <p:nvPr/>
        </p:nvSpPr>
        <p:spPr>
          <a:xfrm>
            <a:off x="8352794" y="3359551"/>
            <a:ext cx="108000" cy="226800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181" name="Rechthoek 180"/>
          <p:cNvSpPr/>
          <p:nvPr/>
        </p:nvSpPr>
        <p:spPr>
          <a:xfrm>
            <a:off x="8505194" y="3431559"/>
            <a:ext cx="108000" cy="219600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182" name="Rechthoek 181"/>
          <p:cNvSpPr/>
          <p:nvPr/>
        </p:nvSpPr>
        <p:spPr>
          <a:xfrm>
            <a:off x="8657594" y="3503567"/>
            <a:ext cx="108000" cy="212400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183" name="Tekstvak 182"/>
          <p:cNvSpPr txBox="1"/>
          <p:nvPr/>
        </p:nvSpPr>
        <p:spPr>
          <a:xfrm>
            <a:off x="7821093" y="5735815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 smtClean="0">
                <a:solidFill>
                  <a:schemeClr val="bg1"/>
                </a:solidFill>
              </a:rPr>
              <a:t>5</a:t>
            </a:r>
            <a:endParaRPr lang="nl-NL" sz="1400" dirty="0">
              <a:solidFill>
                <a:schemeClr val="bg1"/>
              </a:solidFill>
            </a:endParaRPr>
          </a:p>
        </p:txBody>
      </p:sp>
      <p:sp>
        <p:nvSpPr>
          <p:cNvPr id="184" name="Tekstvak 183"/>
          <p:cNvSpPr txBox="1"/>
          <p:nvPr/>
        </p:nvSpPr>
        <p:spPr>
          <a:xfrm>
            <a:off x="8531336" y="5735815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 smtClean="0">
                <a:solidFill>
                  <a:schemeClr val="bg1"/>
                </a:solidFill>
              </a:rPr>
              <a:t>10</a:t>
            </a:r>
            <a:endParaRPr lang="nl-NL" sz="1400" dirty="0">
              <a:solidFill>
                <a:schemeClr val="bg1"/>
              </a:solidFill>
            </a:endParaRPr>
          </a:p>
        </p:txBody>
      </p:sp>
      <p:sp>
        <p:nvSpPr>
          <p:cNvPr id="185" name="Rechthoek 184"/>
          <p:cNvSpPr/>
          <p:nvPr/>
        </p:nvSpPr>
        <p:spPr>
          <a:xfrm>
            <a:off x="8809994" y="3575575"/>
            <a:ext cx="108000" cy="205200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186" name="Rechthoek 185"/>
          <p:cNvSpPr/>
          <p:nvPr/>
        </p:nvSpPr>
        <p:spPr>
          <a:xfrm>
            <a:off x="8962394" y="3647583"/>
            <a:ext cx="108000" cy="198000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187" name="Rechthoek 186"/>
          <p:cNvSpPr/>
          <p:nvPr/>
        </p:nvSpPr>
        <p:spPr>
          <a:xfrm>
            <a:off x="9114794" y="3719591"/>
            <a:ext cx="108000" cy="190800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188" name="Rechthoek 187"/>
          <p:cNvSpPr/>
          <p:nvPr/>
        </p:nvSpPr>
        <p:spPr>
          <a:xfrm>
            <a:off x="9267194" y="3791599"/>
            <a:ext cx="108000" cy="183600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189" name="Rechthoek 188"/>
          <p:cNvSpPr/>
          <p:nvPr/>
        </p:nvSpPr>
        <p:spPr>
          <a:xfrm>
            <a:off x="9419594" y="3863607"/>
            <a:ext cx="108000" cy="176400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190" name="Rechthoek 189"/>
          <p:cNvSpPr/>
          <p:nvPr/>
        </p:nvSpPr>
        <p:spPr>
          <a:xfrm>
            <a:off x="9571994" y="3935615"/>
            <a:ext cx="108000" cy="169200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191" name="Rechthoek 190"/>
          <p:cNvSpPr/>
          <p:nvPr/>
        </p:nvSpPr>
        <p:spPr>
          <a:xfrm>
            <a:off x="9724394" y="4007623"/>
            <a:ext cx="108000" cy="162000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192" name="Rechthoek 191"/>
          <p:cNvSpPr/>
          <p:nvPr/>
        </p:nvSpPr>
        <p:spPr>
          <a:xfrm>
            <a:off x="9876794" y="4079631"/>
            <a:ext cx="108000" cy="154800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193" name="Rechthoek 192"/>
          <p:cNvSpPr/>
          <p:nvPr/>
        </p:nvSpPr>
        <p:spPr>
          <a:xfrm>
            <a:off x="10029194" y="4151639"/>
            <a:ext cx="108000" cy="147600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194" name="Rechthoek 193"/>
          <p:cNvSpPr/>
          <p:nvPr/>
        </p:nvSpPr>
        <p:spPr>
          <a:xfrm>
            <a:off x="10181594" y="4223647"/>
            <a:ext cx="108000" cy="140400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195" name="Rechthoek 194"/>
          <p:cNvSpPr/>
          <p:nvPr/>
        </p:nvSpPr>
        <p:spPr>
          <a:xfrm>
            <a:off x="10333994" y="4295655"/>
            <a:ext cx="108000" cy="133200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196" name="Rechthoek 195"/>
          <p:cNvSpPr/>
          <p:nvPr/>
        </p:nvSpPr>
        <p:spPr>
          <a:xfrm>
            <a:off x="10486394" y="4367663"/>
            <a:ext cx="108000" cy="126000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197" name="Rechthoek 196"/>
          <p:cNvSpPr/>
          <p:nvPr/>
        </p:nvSpPr>
        <p:spPr>
          <a:xfrm>
            <a:off x="10638794" y="4439671"/>
            <a:ext cx="108000" cy="118800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198" name="Tekstvak 197"/>
          <p:cNvSpPr txBox="1"/>
          <p:nvPr/>
        </p:nvSpPr>
        <p:spPr>
          <a:xfrm>
            <a:off x="9285324" y="5735815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 smtClean="0">
                <a:solidFill>
                  <a:schemeClr val="bg1"/>
                </a:solidFill>
              </a:rPr>
              <a:t>15</a:t>
            </a:r>
            <a:endParaRPr lang="nl-NL" sz="1400" dirty="0">
              <a:solidFill>
                <a:schemeClr val="bg1"/>
              </a:solidFill>
            </a:endParaRPr>
          </a:p>
        </p:txBody>
      </p:sp>
      <p:sp>
        <p:nvSpPr>
          <p:cNvPr id="199" name="Tekstvak 198"/>
          <p:cNvSpPr txBox="1"/>
          <p:nvPr/>
        </p:nvSpPr>
        <p:spPr>
          <a:xfrm>
            <a:off x="10058362" y="5735815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 smtClean="0">
                <a:solidFill>
                  <a:schemeClr val="bg1"/>
                </a:solidFill>
              </a:rPr>
              <a:t>20</a:t>
            </a:r>
            <a:endParaRPr lang="nl-NL" sz="1400" dirty="0">
              <a:solidFill>
                <a:schemeClr val="bg1"/>
              </a:solidFill>
            </a:endParaRPr>
          </a:p>
        </p:txBody>
      </p:sp>
      <p:sp>
        <p:nvSpPr>
          <p:cNvPr id="200" name="Tekstvak 199"/>
          <p:cNvSpPr txBox="1"/>
          <p:nvPr/>
        </p:nvSpPr>
        <p:spPr>
          <a:xfrm>
            <a:off x="8018499" y="2187183"/>
            <a:ext cx="2162772" cy="33855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nl-NL" sz="1600" dirty="0" smtClean="0"/>
              <a:t>Betalingsbereidheid</a:t>
            </a:r>
            <a:endParaRPr lang="nl-NL" sz="1600" dirty="0"/>
          </a:p>
        </p:txBody>
      </p:sp>
      <p:sp>
        <p:nvSpPr>
          <p:cNvPr id="201" name="Rechthoek 200"/>
          <p:cNvSpPr/>
          <p:nvPr/>
        </p:nvSpPr>
        <p:spPr>
          <a:xfrm>
            <a:off x="7438393" y="2919963"/>
            <a:ext cx="108000" cy="9720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202" name="Rechthoek 201"/>
          <p:cNvSpPr/>
          <p:nvPr/>
        </p:nvSpPr>
        <p:spPr>
          <a:xfrm>
            <a:off x="7590793" y="2991971"/>
            <a:ext cx="108000" cy="9000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203" name="Rechthoek 202"/>
          <p:cNvSpPr/>
          <p:nvPr/>
        </p:nvSpPr>
        <p:spPr>
          <a:xfrm>
            <a:off x="7743193" y="3063979"/>
            <a:ext cx="108000" cy="8280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204" name="Rechthoek 203"/>
          <p:cNvSpPr/>
          <p:nvPr/>
        </p:nvSpPr>
        <p:spPr>
          <a:xfrm>
            <a:off x="7895593" y="3135987"/>
            <a:ext cx="108000" cy="7560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205" name="Rechthoek 204"/>
          <p:cNvSpPr/>
          <p:nvPr/>
        </p:nvSpPr>
        <p:spPr>
          <a:xfrm>
            <a:off x="8047993" y="3207995"/>
            <a:ext cx="108000" cy="6840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206" name="Rechthoek 205"/>
          <p:cNvSpPr/>
          <p:nvPr/>
        </p:nvSpPr>
        <p:spPr>
          <a:xfrm>
            <a:off x="8200393" y="3280003"/>
            <a:ext cx="108000" cy="6120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207" name="Rechthoek 206"/>
          <p:cNvSpPr/>
          <p:nvPr/>
        </p:nvSpPr>
        <p:spPr>
          <a:xfrm>
            <a:off x="8352793" y="3352011"/>
            <a:ext cx="108000" cy="5400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208" name="Rechthoek 207"/>
          <p:cNvSpPr/>
          <p:nvPr/>
        </p:nvSpPr>
        <p:spPr>
          <a:xfrm>
            <a:off x="8505193" y="3424019"/>
            <a:ext cx="108000" cy="4680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209" name="Rechthoek 208"/>
          <p:cNvSpPr/>
          <p:nvPr/>
        </p:nvSpPr>
        <p:spPr>
          <a:xfrm>
            <a:off x="8657593" y="3496027"/>
            <a:ext cx="108000" cy="3960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210" name="Rechthoek 209"/>
          <p:cNvSpPr/>
          <p:nvPr/>
        </p:nvSpPr>
        <p:spPr>
          <a:xfrm>
            <a:off x="8809993" y="3568035"/>
            <a:ext cx="108000" cy="3240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211" name="Rechthoek 210"/>
          <p:cNvSpPr/>
          <p:nvPr/>
        </p:nvSpPr>
        <p:spPr>
          <a:xfrm>
            <a:off x="8962393" y="3640043"/>
            <a:ext cx="108000" cy="2520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212" name="Rechthoek 211"/>
          <p:cNvSpPr/>
          <p:nvPr/>
        </p:nvSpPr>
        <p:spPr>
          <a:xfrm>
            <a:off x="9114793" y="3712051"/>
            <a:ext cx="108000" cy="1800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213" name="Rechthoek 212"/>
          <p:cNvSpPr/>
          <p:nvPr/>
        </p:nvSpPr>
        <p:spPr>
          <a:xfrm>
            <a:off x="9267193" y="3784059"/>
            <a:ext cx="108000" cy="1080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214" name="Rechthoek 213"/>
          <p:cNvSpPr/>
          <p:nvPr/>
        </p:nvSpPr>
        <p:spPr>
          <a:xfrm>
            <a:off x="9419593" y="3856067"/>
            <a:ext cx="108000" cy="360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cxnSp>
        <p:nvCxnSpPr>
          <p:cNvPr id="215" name="Rechte verbindingslijn 214"/>
          <p:cNvCxnSpPr/>
          <p:nvPr/>
        </p:nvCxnSpPr>
        <p:spPr>
          <a:xfrm>
            <a:off x="7257418" y="3915375"/>
            <a:ext cx="3592016" cy="1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16" name="Tekstvak 215"/>
          <p:cNvSpPr txBox="1"/>
          <p:nvPr/>
        </p:nvSpPr>
        <p:spPr>
          <a:xfrm>
            <a:off x="7949593" y="2196676"/>
            <a:ext cx="2247731" cy="33855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nl-NL" sz="1600" dirty="0" smtClean="0"/>
              <a:t>Consumentensurplus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57200565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5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0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5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0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5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80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5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900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500"/>
                            </p:stCondLst>
                            <p:childTnLst>
                              <p:par>
                                <p:cTn id="7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000"/>
                            </p:stCondLst>
                            <p:childTnLst>
                              <p:par>
                                <p:cTn id="8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500"/>
                            </p:stCondLst>
                            <p:childTnLst>
                              <p:par>
                                <p:cTn id="8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1000"/>
                            </p:stCondLst>
                            <p:childTnLst>
                              <p:par>
                                <p:cTn id="8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1500"/>
                            </p:stCondLst>
                            <p:childTnLst>
                              <p:par>
                                <p:cTn id="9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2000"/>
                            </p:stCondLst>
                            <p:childTnLst>
                              <p:par>
                                <p:cTn id="9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500"/>
                            </p:stCondLst>
                            <p:childTnLst>
                              <p:par>
                                <p:cTn id="120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1750"/>
                            </p:stCondLst>
                            <p:childTnLst>
                              <p:par>
                                <p:cTn id="1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2250"/>
                            </p:stCondLst>
                            <p:childTnLst>
                              <p:par>
                                <p:cTn id="1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2750"/>
                            </p:stCondLst>
                            <p:childTnLst>
                              <p:par>
                                <p:cTn id="1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3250"/>
                            </p:stCondLst>
                            <p:childTnLst>
                              <p:par>
                                <p:cTn id="1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3750"/>
                            </p:stCondLst>
                            <p:childTnLst>
                              <p:par>
                                <p:cTn id="1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4250"/>
                            </p:stCondLst>
                            <p:childTnLst>
                              <p:par>
                                <p:cTn id="1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4750"/>
                            </p:stCondLst>
                            <p:childTnLst>
                              <p:par>
                                <p:cTn id="1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5250"/>
                            </p:stCondLst>
                            <p:childTnLst>
                              <p:par>
                                <p:cTn id="1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5750"/>
                            </p:stCondLst>
                            <p:childTnLst>
                              <p:par>
                                <p:cTn id="15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6250"/>
                            </p:stCondLst>
                            <p:childTnLst>
                              <p:par>
                                <p:cTn id="1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6750"/>
                            </p:stCondLst>
                            <p:childTnLst>
                              <p:par>
                                <p:cTn id="16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7250"/>
                            </p:stCondLst>
                            <p:childTnLst>
                              <p:par>
                                <p:cTn id="1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>
                            <p:stCondLst>
                              <p:cond delay="7750"/>
                            </p:stCondLst>
                            <p:childTnLst>
                              <p:par>
                                <p:cTn id="17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8250"/>
                            </p:stCondLst>
                            <p:childTnLst>
                              <p:par>
                                <p:cTn id="17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5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" grpId="0" animBg="1"/>
      <p:bldP spid="172" grpId="0"/>
      <p:bldP spid="173" grpId="0" animBg="1"/>
      <p:bldP spid="174" grpId="0" animBg="1"/>
      <p:bldP spid="175" grpId="0" animBg="1"/>
      <p:bldP spid="176" grpId="0" animBg="1"/>
      <p:bldP spid="177" grpId="0" animBg="1"/>
      <p:bldP spid="178" grpId="0" animBg="1"/>
      <p:bldP spid="179" grpId="0" animBg="1"/>
      <p:bldP spid="180" grpId="0" animBg="1"/>
      <p:bldP spid="181" grpId="0" animBg="1"/>
      <p:bldP spid="182" grpId="0" animBg="1"/>
      <p:bldP spid="185" grpId="0" animBg="1"/>
      <p:bldP spid="186" grpId="0" animBg="1"/>
      <p:bldP spid="187" grpId="0" animBg="1"/>
      <p:bldP spid="188" grpId="0" animBg="1"/>
      <p:bldP spid="189" grpId="0" animBg="1"/>
      <p:bldP spid="190" grpId="0" animBg="1"/>
      <p:bldP spid="191" grpId="0" animBg="1"/>
      <p:bldP spid="192" grpId="0" animBg="1"/>
      <p:bldP spid="193" grpId="0" animBg="1"/>
      <p:bldP spid="194" grpId="0" animBg="1"/>
      <p:bldP spid="195" grpId="0" animBg="1"/>
      <p:bldP spid="196" grpId="0" animBg="1"/>
      <p:bldP spid="197" grpId="0" animBg="1"/>
      <p:bldP spid="200" grpId="0" animBg="1"/>
      <p:bldP spid="201" grpId="0" animBg="1"/>
      <p:bldP spid="202" grpId="0" animBg="1"/>
      <p:bldP spid="203" grpId="0" animBg="1"/>
      <p:bldP spid="204" grpId="0" animBg="1"/>
      <p:bldP spid="205" grpId="0" animBg="1"/>
      <p:bldP spid="206" grpId="0" animBg="1"/>
      <p:bldP spid="207" grpId="0" animBg="1"/>
      <p:bldP spid="208" grpId="0" animBg="1"/>
      <p:bldP spid="209" grpId="0" animBg="1"/>
      <p:bldP spid="210" grpId="0" animBg="1"/>
      <p:bldP spid="211" grpId="0" animBg="1"/>
      <p:bldP spid="212" grpId="0" animBg="1"/>
      <p:bldP spid="213" grpId="0" animBg="1"/>
      <p:bldP spid="214" grpId="0" animBg="1"/>
      <p:bldP spid="2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 collectieve vraaglijn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nl-NL" sz="2000" dirty="0"/>
              <a:t>De collectieve vraag gaat natuurlijk niet om 5 of 25 consumenten, maar </a:t>
            </a:r>
            <a:r>
              <a:rPr lang="nl-NL" sz="2000" dirty="0" smtClean="0"/>
              <a:t>duizenden.</a:t>
            </a:r>
            <a:endParaRPr lang="nl-NL" sz="2000" dirty="0"/>
          </a:p>
          <a:p>
            <a:pPr>
              <a:buFont typeface="Wingdings" pitchFamily="2" charset="2"/>
              <a:buChar char="Ø"/>
            </a:pPr>
            <a:r>
              <a:rPr lang="nl-NL" sz="2000" dirty="0"/>
              <a:t>Staafjes nog dichter tegen elkaar </a:t>
            </a:r>
            <a:r>
              <a:rPr lang="nl-NL" sz="2000" dirty="0">
                <a:sym typeface="Wingdings" pitchFamily="2" charset="2"/>
              </a:rPr>
              <a:t> vormen een lijn.</a:t>
            </a:r>
          </a:p>
          <a:p>
            <a:pPr>
              <a:buFont typeface="Wingdings" pitchFamily="2" charset="2"/>
              <a:buChar char="Ø"/>
            </a:pPr>
            <a:endParaRPr lang="nl-NL" sz="2000" dirty="0">
              <a:sym typeface="Wingdings" pitchFamily="2" charset="2"/>
            </a:endParaRPr>
          </a:p>
          <a:p>
            <a:r>
              <a:rPr lang="nl-NL" sz="2000" dirty="0">
                <a:sym typeface="Wingdings" pitchFamily="2" charset="2"/>
              </a:rPr>
              <a:t>Het consumentensurplus is nog steeds het bedrag dat consumenten bereid zijn om méér te betalen dan zij hoeven.</a:t>
            </a:r>
          </a:p>
          <a:p>
            <a:r>
              <a:rPr lang="nl-NL" sz="2000" dirty="0">
                <a:sym typeface="Wingdings" pitchFamily="2" charset="2"/>
              </a:rPr>
              <a:t>Omvang consumentensurplus:</a:t>
            </a:r>
            <a:br>
              <a:rPr lang="nl-NL" sz="2000" dirty="0">
                <a:sym typeface="Wingdings" pitchFamily="2" charset="2"/>
              </a:rPr>
            </a:br>
            <a:r>
              <a:rPr lang="nl-NL" sz="2000" dirty="0">
                <a:sym typeface="Wingdings" pitchFamily="2" charset="2"/>
              </a:rPr>
              <a:t>oppervlakte </a:t>
            </a:r>
            <a:r>
              <a:rPr lang="nl-NL" sz="2000" dirty="0" smtClean="0">
                <a:sym typeface="Wingdings" pitchFamily="2" charset="2"/>
              </a:rPr>
              <a:t>driehoek</a:t>
            </a:r>
            <a:br>
              <a:rPr lang="nl-NL" sz="2000" dirty="0" smtClean="0">
                <a:sym typeface="Wingdings" pitchFamily="2" charset="2"/>
              </a:rPr>
            </a:br>
            <a:r>
              <a:rPr lang="nl-NL" b="1" dirty="0" smtClean="0">
                <a:sym typeface="Wingdings" pitchFamily="2" charset="2"/>
              </a:rPr>
              <a:t>= </a:t>
            </a:r>
            <a:r>
              <a:rPr lang="nl-NL" b="1" dirty="0" smtClean="0">
                <a:sym typeface="Wingdings" pitchFamily="2" charset="2"/>
              </a:rPr>
              <a:t>½ </a:t>
            </a:r>
            <a:r>
              <a:rPr lang="nl-NL" b="1" dirty="0">
                <a:sym typeface="Wingdings" pitchFamily="2" charset="2"/>
              </a:rPr>
              <a:t>× Basis × Hoogte</a:t>
            </a:r>
            <a:endParaRPr lang="nl-NL" b="1" dirty="0" smtClean="0">
              <a:sym typeface="Wingdings" pitchFamily="2" charset="2"/>
            </a:endParaRPr>
          </a:p>
        </p:txBody>
      </p:sp>
      <p:sp>
        <p:nvSpPr>
          <p:cNvPr id="59" name="Afgeronde rechthoek 58"/>
          <p:cNvSpPr/>
          <p:nvPr/>
        </p:nvSpPr>
        <p:spPr>
          <a:xfrm>
            <a:off x="6196083" y="1758651"/>
            <a:ext cx="5400600" cy="4896544"/>
          </a:xfrm>
          <a:prstGeom prst="roundRect">
            <a:avLst>
              <a:gd name="adj" fmla="val 9688"/>
            </a:avLst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61" name="Rechte verbindingslijn 60"/>
          <p:cNvCxnSpPr/>
          <p:nvPr/>
        </p:nvCxnSpPr>
        <p:spPr>
          <a:xfrm flipH="1">
            <a:off x="7310611" y="5805264"/>
            <a:ext cx="3592016" cy="0"/>
          </a:xfrm>
          <a:prstGeom prst="line">
            <a:avLst/>
          </a:prstGeom>
          <a:noFill/>
          <a:ln w="38100" cap="flat" cmpd="sng" algn="ctr">
            <a:solidFill>
              <a:sysClr val="windowText" lastClr="000000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62" name="Rechte verbindingslijn 61"/>
          <p:cNvCxnSpPr/>
          <p:nvPr/>
        </p:nvCxnSpPr>
        <p:spPr>
          <a:xfrm>
            <a:off x="7320136" y="2276872"/>
            <a:ext cx="3592016" cy="0"/>
          </a:xfrm>
          <a:prstGeom prst="line">
            <a:avLst/>
          </a:prstGeom>
          <a:noFill/>
          <a:ln w="3175" cap="flat" cmpd="sng" algn="ctr">
            <a:solidFill>
              <a:sysClr val="windowText" lastClr="000000"/>
            </a:solidFill>
            <a:prstDash val="dash"/>
          </a:ln>
          <a:effectLst/>
        </p:spPr>
      </p:cxnSp>
      <p:cxnSp>
        <p:nvCxnSpPr>
          <p:cNvPr id="63" name="Rechte verbindingslijn 62"/>
          <p:cNvCxnSpPr/>
          <p:nvPr/>
        </p:nvCxnSpPr>
        <p:spPr>
          <a:xfrm>
            <a:off x="7320136" y="2996952"/>
            <a:ext cx="3592016" cy="0"/>
          </a:xfrm>
          <a:prstGeom prst="line">
            <a:avLst/>
          </a:prstGeom>
          <a:noFill/>
          <a:ln w="3175" cap="flat" cmpd="sng" algn="ctr">
            <a:solidFill>
              <a:sysClr val="windowText" lastClr="000000"/>
            </a:solidFill>
            <a:prstDash val="dash"/>
          </a:ln>
          <a:effectLst/>
        </p:spPr>
      </p:cxnSp>
      <p:cxnSp>
        <p:nvCxnSpPr>
          <p:cNvPr id="64" name="Rechte verbindingslijn 63"/>
          <p:cNvCxnSpPr/>
          <p:nvPr/>
        </p:nvCxnSpPr>
        <p:spPr>
          <a:xfrm>
            <a:off x="7320136" y="3717032"/>
            <a:ext cx="3592016" cy="0"/>
          </a:xfrm>
          <a:prstGeom prst="line">
            <a:avLst/>
          </a:prstGeom>
          <a:noFill/>
          <a:ln w="3175" cap="flat" cmpd="sng" algn="ctr">
            <a:solidFill>
              <a:sysClr val="windowText" lastClr="000000"/>
            </a:solidFill>
            <a:prstDash val="dash"/>
          </a:ln>
          <a:effectLst/>
        </p:spPr>
      </p:cxnSp>
      <p:cxnSp>
        <p:nvCxnSpPr>
          <p:cNvPr id="65" name="Rechte verbindingslijn 64"/>
          <p:cNvCxnSpPr/>
          <p:nvPr/>
        </p:nvCxnSpPr>
        <p:spPr>
          <a:xfrm>
            <a:off x="7320136" y="4437112"/>
            <a:ext cx="3592016" cy="0"/>
          </a:xfrm>
          <a:prstGeom prst="line">
            <a:avLst/>
          </a:prstGeom>
          <a:noFill/>
          <a:ln w="3175" cap="flat" cmpd="sng" algn="ctr">
            <a:solidFill>
              <a:sysClr val="windowText" lastClr="000000"/>
            </a:solidFill>
            <a:prstDash val="dash"/>
          </a:ln>
          <a:effectLst/>
        </p:spPr>
      </p:cxnSp>
      <p:cxnSp>
        <p:nvCxnSpPr>
          <p:cNvPr id="66" name="Rechte verbindingslijn 65"/>
          <p:cNvCxnSpPr/>
          <p:nvPr/>
        </p:nvCxnSpPr>
        <p:spPr>
          <a:xfrm>
            <a:off x="7320136" y="5157192"/>
            <a:ext cx="3592016" cy="0"/>
          </a:xfrm>
          <a:prstGeom prst="line">
            <a:avLst/>
          </a:prstGeom>
          <a:noFill/>
          <a:ln w="3175" cap="flat" cmpd="sng" algn="ctr">
            <a:solidFill>
              <a:sysClr val="windowText" lastClr="000000"/>
            </a:solidFill>
            <a:prstDash val="dash"/>
          </a:ln>
          <a:effectLst/>
        </p:spPr>
      </p:cxnSp>
      <p:cxnSp>
        <p:nvCxnSpPr>
          <p:cNvPr id="67" name="Rechte verbindingslijn 66"/>
          <p:cNvCxnSpPr/>
          <p:nvPr/>
        </p:nvCxnSpPr>
        <p:spPr>
          <a:xfrm>
            <a:off x="8040216" y="2276872"/>
            <a:ext cx="0" cy="3528392"/>
          </a:xfrm>
          <a:prstGeom prst="line">
            <a:avLst/>
          </a:prstGeom>
          <a:noFill/>
          <a:ln w="3175" cap="flat" cmpd="sng" algn="ctr">
            <a:solidFill>
              <a:sysClr val="windowText" lastClr="000000"/>
            </a:solidFill>
            <a:prstDash val="dash"/>
          </a:ln>
          <a:effectLst/>
        </p:spPr>
      </p:cxnSp>
      <p:cxnSp>
        <p:nvCxnSpPr>
          <p:cNvPr id="68" name="Rechte verbindingslijn 67"/>
          <p:cNvCxnSpPr/>
          <p:nvPr/>
        </p:nvCxnSpPr>
        <p:spPr>
          <a:xfrm>
            <a:off x="8760296" y="2276872"/>
            <a:ext cx="0" cy="3528392"/>
          </a:xfrm>
          <a:prstGeom prst="line">
            <a:avLst/>
          </a:prstGeom>
          <a:noFill/>
          <a:ln w="3175" cap="flat" cmpd="sng" algn="ctr">
            <a:solidFill>
              <a:sysClr val="windowText" lastClr="000000"/>
            </a:solidFill>
            <a:prstDash val="dash"/>
          </a:ln>
          <a:effectLst/>
        </p:spPr>
      </p:cxnSp>
      <p:cxnSp>
        <p:nvCxnSpPr>
          <p:cNvPr id="70" name="Rechte verbindingslijn 69"/>
          <p:cNvCxnSpPr/>
          <p:nvPr/>
        </p:nvCxnSpPr>
        <p:spPr>
          <a:xfrm>
            <a:off x="9480376" y="2276872"/>
            <a:ext cx="0" cy="3528392"/>
          </a:xfrm>
          <a:prstGeom prst="line">
            <a:avLst/>
          </a:prstGeom>
          <a:noFill/>
          <a:ln w="3175" cap="flat" cmpd="sng" algn="ctr">
            <a:solidFill>
              <a:sysClr val="windowText" lastClr="000000"/>
            </a:solidFill>
            <a:prstDash val="dash"/>
          </a:ln>
          <a:effectLst/>
        </p:spPr>
      </p:cxnSp>
      <p:cxnSp>
        <p:nvCxnSpPr>
          <p:cNvPr id="71" name="Rechte verbindingslijn 70"/>
          <p:cNvCxnSpPr/>
          <p:nvPr/>
        </p:nvCxnSpPr>
        <p:spPr>
          <a:xfrm>
            <a:off x="10200456" y="2276872"/>
            <a:ext cx="0" cy="3528392"/>
          </a:xfrm>
          <a:prstGeom prst="line">
            <a:avLst/>
          </a:prstGeom>
          <a:noFill/>
          <a:ln w="3175" cap="flat" cmpd="sng" algn="ctr">
            <a:solidFill>
              <a:sysClr val="windowText" lastClr="000000"/>
            </a:solidFill>
            <a:prstDash val="dash"/>
          </a:ln>
          <a:effectLst/>
        </p:spPr>
      </p:cxnSp>
      <p:cxnSp>
        <p:nvCxnSpPr>
          <p:cNvPr id="77" name="Rechte verbindingslijn 76"/>
          <p:cNvCxnSpPr/>
          <p:nvPr/>
        </p:nvCxnSpPr>
        <p:spPr>
          <a:xfrm>
            <a:off x="10920536" y="2276872"/>
            <a:ext cx="0" cy="3528392"/>
          </a:xfrm>
          <a:prstGeom prst="line">
            <a:avLst/>
          </a:prstGeom>
          <a:noFill/>
          <a:ln w="3175" cap="flat" cmpd="sng" algn="ctr">
            <a:solidFill>
              <a:sysClr val="windowText" lastClr="000000"/>
            </a:solidFill>
            <a:prstDash val="dash"/>
          </a:ln>
          <a:effectLst/>
        </p:spPr>
      </p:cxnSp>
      <p:sp>
        <p:nvSpPr>
          <p:cNvPr id="78" name="Tekstvak 77"/>
          <p:cNvSpPr txBox="1"/>
          <p:nvPr/>
        </p:nvSpPr>
        <p:spPr>
          <a:xfrm>
            <a:off x="9143319" y="6073314"/>
            <a:ext cx="19415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 smtClean="0">
                <a:solidFill>
                  <a:prstClr val="black"/>
                </a:solidFill>
              </a:rPr>
              <a:t>collectieve vraag</a:t>
            </a:r>
            <a:endParaRPr lang="nl-NL" sz="1600" dirty="0">
              <a:solidFill>
                <a:prstClr val="black"/>
              </a:solidFill>
            </a:endParaRPr>
          </a:p>
        </p:txBody>
      </p:sp>
      <p:sp>
        <p:nvSpPr>
          <p:cNvPr id="79" name="Tekstvak 78"/>
          <p:cNvSpPr txBox="1"/>
          <p:nvPr/>
        </p:nvSpPr>
        <p:spPr>
          <a:xfrm rot="16200000">
            <a:off x="6235314" y="2842048"/>
            <a:ext cx="7922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 smtClean="0">
                <a:solidFill>
                  <a:prstClr val="black"/>
                </a:solidFill>
              </a:rPr>
              <a:t>euro’s</a:t>
            </a:r>
            <a:endParaRPr lang="nl-NL" sz="1600" dirty="0">
              <a:solidFill>
                <a:prstClr val="black"/>
              </a:solidFill>
            </a:endParaRPr>
          </a:p>
        </p:txBody>
      </p:sp>
      <p:sp>
        <p:nvSpPr>
          <p:cNvPr id="80" name="Tekstvak 79"/>
          <p:cNvSpPr txBox="1"/>
          <p:nvPr/>
        </p:nvSpPr>
        <p:spPr>
          <a:xfrm>
            <a:off x="6816080" y="4941168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 smtClean="0">
                <a:solidFill>
                  <a:prstClr val="black"/>
                </a:solidFill>
              </a:rPr>
              <a:t>5</a:t>
            </a:r>
            <a:endParaRPr lang="nl-NL" sz="1600" dirty="0">
              <a:solidFill>
                <a:prstClr val="black"/>
              </a:solidFill>
            </a:endParaRPr>
          </a:p>
        </p:txBody>
      </p:sp>
      <p:sp>
        <p:nvSpPr>
          <p:cNvPr id="81" name="Tekstvak 80"/>
          <p:cNvSpPr txBox="1"/>
          <p:nvPr/>
        </p:nvSpPr>
        <p:spPr>
          <a:xfrm>
            <a:off x="6816080" y="4221088"/>
            <a:ext cx="4122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nl-NL"/>
            </a:defPPr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nl-NL" sz="1600" dirty="0">
                <a:solidFill>
                  <a:prstClr val="black"/>
                </a:solidFill>
              </a:rPr>
              <a:t>10</a:t>
            </a:r>
          </a:p>
        </p:txBody>
      </p:sp>
      <p:sp>
        <p:nvSpPr>
          <p:cNvPr id="82" name="Tekstvak 81"/>
          <p:cNvSpPr txBox="1"/>
          <p:nvPr/>
        </p:nvSpPr>
        <p:spPr>
          <a:xfrm>
            <a:off x="6816080" y="3573016"/>
            <a:ext cx="4122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 smtClean="0">
                <a:solidFill>
                  <a:prstClr val="black"/>
                </a:solidFill>
              </a:rPr>
              <a:t>15</a:t>
            </a:r>
            <a:endParaRPr lang="nl-NL" sz="1600" dirty="0">
              <a:solidFill>
                <a:prstClr val="black"/>
              </a:solidFill>
            </a:endParaRPr>
          </a:p>
        </p:txBody>
      </p:sp>
      <p:sp>
        <p:nvSpPr>
          <p:cNvPr id="83" name="Tekstvak 82"/>
          <p:cNvSpPr txBox="1"/>
          <p:nvPr/>
        </p:nvSpPr>
        <p:spPr>
          <a:xfrm>
            <a:off x="6816080" y="2843644"/>
            <a:ext cx="4122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 smtClean="0">
                <a:solidFill>
                  <a:prstClr val="black"/>
                </a:solidFill>
              </a:rPr>
              <a:t>20</a:t>
            </a:r>
            <a:endParaRPr lang="nl-NL" sz="1600" dirty="0">
              <a:solidFill>
                <a:prstClr val="black"/>
              </a:solidFill>
            </a:endParaRPr>
          </a:p>
        </p:txBody>
      </p:sp>
      <p:sp>
        <p:nvSpPr>
          <p:cNvPr id="84" name="Tekstvak 83"/>
          <p:cNvSpPr txBox="1"/>
          <p:nvPr/>
        </p:nvSpPr>
        <p:spPr>
          <a:xfrm>
            <a:off x="6816080" y="2132856"/>
            <a:ext cx="4122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 smtClean="0">
                <a:solidFill>
                  <a:prstClr val="black"/>
                </a:solidFill>
              </a:rPr>
              <a:t>25</a:t>
            </a:r>
            <a:endParaRPr lang="nl-NL" sz="1600" dirty="0">
              <a:solidFill>
                <a:prstClr val="black"/>
              </a:solidFill>
            </a:endParaRPr>
          </a:p>
        </p:txBody>
      </p:sp>
      <p:sp>
        <p:nvSpPr>
          <p:cNvPr id="85" name="Tekstvak 84"/>
          <p:cNvSpPr txBox="1"/>
          <p:nvPr/>
        </p:nvSpPr>
        <p:spPr>
          <a:xfrm>
            <a:off x="7272511" y="5877272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 smtClean="0">
                <a:solidFill>
                  <a:prstClr val="black"/>
                </a:solidFill>
              </a:rPr>
              <a:t>1</a:t>
            </a:r>
            <a:endParaRPr lang="nl-NL" sz="1200" dirty="0">
              <a:solidFill>
                <a:prstClr val="black"/>
              </a:solidFill>
            </a:endParaRPr>
          </a:p>
        </p:txBody>
      </p:sp>
      <p:sp>
        <p:nvSpPr>
          <p:cNvPr id="86" name="Rechthoek 85"/>
          <p:cNvSpPr/>
          <p:nvPr/>
        </p:nvSpPr>
        <p:spPr>
          <a:xfrm>
            <a:off x="7348712" y="2996952"/>
            <a:ext cx="108000" cy="2776413"/>
          </a:xfrm>
          <a:prstGeom prst="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wrap="square" rtlCol="0" anchor="ctr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700" b="0" i="0" u="none" strike="noStrike" kern="0" cap="none" spc="0" normalizeH="0" baseline="0" noProof="0" dirty="0" err="1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7" name="Tekstvak 86"/>
          <p:cNvSpPr txBox="1"/>
          <p:nvPr/>
        </p:nvSpPr>
        <p:spPr>
          <a:xfrm>
            <a:off x="10395502" y="3696792"/>
            <a:ext cx="5501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 smtClean="0">
                <a:solidFill>
                  <a:prstClr val="black"/>
                </a:solidFill>
              </a:rPr>
              <a:t>prijs</a:t>
            </a:r>
            <a:endParaRPr lang="nl-NL" sz="1600" dirty="0">
              <a:solidFill>
                <a:prstClr val="black"/>
              </a:solidFill>
            </a:endParaRPr>
          </a:p>
        </p:txBody>
      </p:sp>
      <p:sp>
        <p:nvSpPr>
          <p:cNvPr id="88" name="Rechthoek 87"/>
          <p:cNvSpPr/>
          <p:nvPr/>
        </p:nvSpPr>
        <p:spPr>
          <a:xfrm>
            <a:off x="7501112" y="3067164"/>
            <a:ext cx="108000" cy="2700000"/>
          </a:xfrm>
          <a:prstGeom prst="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wrap="square" rtlCol="0" anchor="ctr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700" b="0" i="0" u="none" strike="noStrike" kern="0" cap="none" spc="0" normalizeH="0" baseline="0" noProof="0" dirty="0" err="1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9" name="Rechthoek 88"/>
          <p:cNvSpPr/>
          <p:nvPr/>
        </p:nvSpPr>
        <p:spPr>
          <a:xfrm>
            <a:off x="7653512" y="3139164"/>
            <a:ext cx="108000" cy="2628000"/>
          </a:xfrm>
          <a:prstGeom prst="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wrap="square" rtlCol="0" anchor="ctr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700" b="0" i="0" u="none" strike="noStrike" kern="0" cap="none" spc="0" normalizeH="0" baseline="0" noProof="0" dirty="0" err="1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0" name="Rechthoek 89"/>
          <p:cNvSpPr/>
          <p:nvPr/>
        </p:nvSpPr>
        <p:spPr>
          <a:xfrm>
            <a:off x="7805912" y="3215356"/>
            <a:ext cx="108000" cy="2556000"/>
          </a:xfrm>
          <a:prstGeom prst="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wrap="square" rtlCol="0" anchor="ctr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700" b="0" i="0" u="none" strike="noStrike" kern="0" cap="none" spc="0" normalizeH="0" baseline="0" noProof="0" dirty="0" err="1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1" name="Rechthoek 90"/>
          <p:cNvSpPr/>
          <p:nvPr/>
        </p:nvSpPr>
        <p:spPr>
          <a:xfrm>
            <a:off x="7958312" y="3282031"/>
            <a:ext cx="108000" cy="2484000"/>
          </a:xfrm>
          <a:prstGeom prst="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wrap="square" rtlCol="0" anchor="ctr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700" b="0" i="0" u="none" strike="noStrike" kern="0" cap="none" spc="0" normalizeH="0" baseline="0" noProof="0" dirty="0" err="1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2" name="Rechthoek 91"/>
          <p:cNvSpPr/>
          <p:nvPr/>
        </p:nvSpPr>
        <p:spPr>
          <a:xfrm>
            <a:off x="8110712" y="3356992"/>
            <a:ext cx="108000" cy="2412000"/>
          </a:xfrm>
          <a:prstGeom prst="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wrap="square" rtlCol="0" anchor="ctr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700" b="0" i="0" u="none" strike="noStrike" kern="0" cap="none" spc="0" normalizeH="0" baseline="0" noProof="0" dirty="0" err="1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3" name="Rechthoek 92"/>
          <p:cNvSpPr/>
          <p:nvPr/>
        </p:nvSpPr>
        <p:spPr>
          <a:xfrm>
            <a:off x="8263112" y="3429000"/>
            <a:ext cx="108000" cy="2340000"/>
          </a:xfrm>
          <a:prstGeom prst="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wrap="square" rtlCol="0" anchor="ctr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700" b="0" i="0" u="none" strike="noStrike" kern="0" cap="none" spc="0" normalizeH="0" baseline="0" noProof="0" dirty="0" err="1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4" name="Rechthoek 93"/>
          <p:cNvSpPr/>
          <p:nvPr/>
        </p:nvSpPr>
        <p:spPr>
          <a:xfrm>
            <a:off x="8415512" y="3501008"/>
            <a:ext cx="108000" cy="2268000"/>
          </a:xfrm>
          <a:prstGeom prst="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wrap="square" rtlCol="0" anchor="ctr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700" b="0" i="0" u="none" strike="noStrike" kern="0" cap="none" spc="0" normalizeH="0" baseline="0" noProof="0" dirty="0" err="1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5" name="Rechthoek 94"/>
          <p:cNvSpPr/>
          <p:nvPr/>
        </p:nvSpPr>
        <p:spPr>
          <a:xfrm>
            <a:off x="8567912" y="3573016"/>
            <a:ext cx="108000" cy="2196000"/>
          </a:xfrm>
          <a:prstGeom prst="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wrap="square" rtlCol="0" anchor="ctr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700" b="0" i="0" u="none" strike="noStrike" kern="0" cap="none" spc="0" normalizeH="0" baseline="0" noProof="0" dirty="0" err="1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6" name="Rechthoek 95"/>
          <p:cNvSpPr/>
          <p:nvPr/>
        </p:nvSpPr>
        <p:spPr>
          <a:xfrm>
            <a:off x="8720312" y="3645024"/>
            <a:ext cx="108000" cy="2124000"/>
          </a:xfrm>
          <a:prstGeom prst="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wrap="square" rtlCol="0" anchor="ctr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700" b="0" i="0" u="none" strike="noStrike" kern="0" cap="none" spc="0" normalizeH="0" baseline="0" noProof="0" dirty="0" err="1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7" name="Tekstvak 96"/>
          <p:cNvSpPr txBox="1"/>
          <p:nvPr/>
        </p:nvSpPr>
        <p:spPr>
          <a:xfrm>
            <a:off x="7883811" y="5877272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 smtClean="0">
                <a:solidFill>
                  <a:prstClr val="black"/>
                </a:solidFill>
              </a:rPr>
              <a:t>5</a:t>
            </a:r>
            <a:endParaRPr lang="nl-NL" sz="1200" dirty="0">
              <a:solidFill>
                <a:prstClr val="black"/>
              </a:solidFill>
            </a:endParaRPr>
          </a:p>
        </p:txBody>
      </p:sp>
      <p:sp>
        <p:nvSpPr>
          <p:cNvPr id="98" name="Tekstvak 97"/>
          <p:cNvSpPr txBox="1"/>
          <p:nvPr/>
        </p:nvSpPr>
        <p:spPr>
          <a:xfrm>
            <a:off x="8594054" y="5877272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 smtClean="0">
                <a:solidFill>
                  <a:prstClr val="black"/>
                </a:solidFill>
              </a:rPr>
              <a:t>10</a:t>
            </a:r>
            <a:endParaRPr lang="nl-NL" sz="1200" dirty="0">
              <a:solidFill>
                <a:prstClr val="black"/>
              </a:solidFill>
            </a:endParaRPr>
          </a:p>
        </p:txBody>
      </p:sp>
      <p:sp>
        <p:nvSpPr>
          <p:cNvPr id="99" name="Rechthoek 98"/>
          <p:cNvSpPr/>
          <p:nvPr/>
        </p:nvSpPr>
        <p:spPr>
          <a:xfrm>
            <a:off x="8872712" y="3717032"/>
            <a:ext cx="108000" cy="2052000"/>
          </a:xfrm>
          <a:prstGeom prst="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wrap="square" rtlCol="0" anchor="ctr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700" b="0" i="0" u="none" strike="noStrike" kern="0" cap="none" spc="0" normalizeH="0" baseline="0" noProof="0" dirty="0" err="1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0" name="Rechthoek 99"/>
          <p:cNvSpPr/>
          <p:nvPr/>
        </p:nvSpPr>
        <p:spPr>
          <a:xfrm>
            <a:off x="9025112" y="3789040"/>
            <a:ext cx="108000" cy="1980000"/>
          </a:xfrm>
          <a:prstGeom prst="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wrap="square" rtlCol="0" anchor="ctr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700" b="0" i="0" u="none" strike="noStrike" kern="0" cap="none" spc="0" normalizeH="0" baseline="0" noProof="0" dirty="0" err="1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1" name="Rechthoek 100"/>
          <p:cNvSpPr/>
          <p:nvPr/>
        </p:nvSpPr>
        <p:spPr>
          <a:xfrm>
            <a:off x="9177512" y="3861048"/>
            <a:ext cx="108000" cy="1908000"/>
          </a:xfrm>
          <a:prstGeom prst="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wrap="square" rtlCol="0" anchor="ctr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700" b="0" i="0" u="none" strike="noStrike" kern="0" cap="none" spc="0" normalizeH="0" baseline="0" noProof="0" dirty="0" err="1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2" name="Rechthoek 101"/>
          <p:cNvSpPr/>
          <p:nvPr/>
        </p:nvSpPr>
        <p:spPr>
          <a:xfrm>
            <a:off x="9329912" y="3933056"/>
            <a:ext cx="108000" cy="1836000"/>
          </a:xfrm>
          <a:prstGeom prst="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wrap="square" rtlCol="0" anchor="ctr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700" b="0" i="0" u="none" strike="noStrike" kern="0" cap="none" spc="0" normalizeH="0" baseline="0" noProof="0" dirty="0" err="1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3" name="Rechthoek 102"/>
          <p:cNvSpPr/>
          <p:nvPr/>
        </p:nvSpPr>
        <p:spPr>
          <a:xfrm>
            <a:off x="9482312" y="4005064"/>
            <a:ext cx="108000" cy="1764000"/>
          </a:xfrm>
          <a:prstGeom prst="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wrap="square" rtlCol="0" anchor="ctr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700" b="0" i="0" u="none" strike="noStrike" kern="0" cap="none" spc="0" normalizeH="0" baseline="0" noProof="0" dirty="0" err="1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4" name="Rechthoek 103"/>
          <p:cNvSpPr/>
          <p:nvPr/>
        </p:nvSpPr>
        <p:spPr>
          <a:xfrm>
            <a:off x="9634712" y="4077072"/>
            <a:ext cx="108000" cy="1692000"/>
          </a:xfrm>
          <a:prstGeom prst="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wrap="square" rtlCol="0" anchor="ctr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700" b="0" i="0" u="none" strike="noStrike" kern="0" cap="none" spc="0" normalizeH="0" baseline="0" noProof="0" dirty="0" err="1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5" name="Rechthoek 104"/>
          <p:cNvSpPr/>
          <p:nvPr/>
        </p:nvSpPr>
        <p:spPr>
          <a:xfrm>
            <a:off x="9787112" y="4149080"/>
            <a:ext cx="108000" cy="1620000"/>
          </a:xfrm>
          <a:prstGeom prst="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wrap="square" rtlCol="0" anchor="ctr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700" b="0" i="0" u="none" strike="noStrike" kern="0" cap="none" spc="0" normalizeH="0" baseline="0" noProof="0" dirty="0" err="1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6" name="Rechthoek 105"/>
          <p:cNvSpPr/>
          <p:nvPr/>
        </p:nvSpPr>
        <p:spPr>
          <a:xfrm>
            <a:off x="9939512" y="4221088"/>
            <a:ext cx="108000" cy="1548000"/>
          </a:xfrm>
          <a:prstGeom prst="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wrap="square" rtlCol="0" anchor="ctr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700" b="0" i="0" u="none" strike="noStrike" kern="0" cap="none" spc="0" normalizeH="0" baseline="0" noProof="0" dirty="0" err="1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7" name="Rechthoek 106"/>
          <p:cNvSpPr/>
          <p:nvPr/>
        </p:nvSpPr>
        <p:spPr>
          <a:xfrm>
            <a:off x="10091912" y="4293096"/>
            <a:ext cx="108000" cy="1476000"/>
          </a:xfrm>
          <a:prstGeom prst="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wrap="square" rtlCol="0" anchor="ctr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700" b="0" i="0" u="none" strike="noStrike" kern="0" cap="none" spc="0" normalizeH="0" baseline="0" noProof="0" dirty="0" err="1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8" name="Rechthoek 107"/>
          <p:cNvSpPr/>
          <p:nvPr/>
        </p:nvSpPr>
        <p:spPr>
          <a:xfrm>
            <a:off x="10244312" y="4365104"/>
            <a:ext cx="108000" cy="1404000"/>
          </a:xfrm>
          <a:prstGeom prst="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wrap="square" rtlCol="0" anchor="ctr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700" b="0" i="0" u="none" strike="noStrike" kern="0" cap="none" spc="0" normalizeH="0" baseline="0" noProof="0" dirty="0" err="1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9" name="Rechthoek 108"/>
          <p:cNvSpPr/>
          <p:nvPr/>
        </p:nvSpPr>
        <p:spPr>
          <a:xfrm>
            <a:off x="10396712" y="4437112"/>
            <a:ext cx="108000" cy="1332000"/>
          </a:xfrm>
          <a:prstGeom prst="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wrap="square" rtlCol="0" anchor="ctr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700" b="0" i="0" u="none" strike="noStrike" kern="0" cap="none" spc="0" normalizeH="0" baseline="0" noProof="0" dirty="0" err="1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0" name="Rechthoek 109"/>
          <p:cNvSpPr/>
          <p:nvPr/>
        </p:nvSpPr>
        <p:spPr>
          <a:xfrm>
            <a:off x="10549112" y="4509120"/>
            <a:ext cx="108000" cy="1260000"/>
          </a:xfrm>
          <a:prstGeom prst="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wrap="square" rtlCol="0" anchor="ctr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700" b="0" i="0" u="none" strike="noStrike" kern="0" cap="none" spc="0" normalizeH="0" baseline="0" noProof="0" dirty="0" err="1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1" name="Rechthoek 110"/>
          <p:cNvSpPr/>
          <p:nvPr/>
        </p:nvSpPr>
        <p:spPr>
          <a:xfrm>
            <a:off x="10701512" y="4581128"/>
            <a:ext cx="108000" cy="1188000"/>
          </a:xfrm>
          <a:prstGeom prst="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wrap="square" rtlCol="0" anchor="ctr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700" b="0" i="0" u="none" strike="noStrike" kern="0" cap="none" spc="0" normalizeH="0" baseline="0" noProof="0" dirty="0" err="1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2" name="Tekstvak 111"/>
          <p:cNvSpPr txBox="1"/>
          <p:nvPr/>
        </p:nvSpPr>
        <p:spPr>
          <a:xfrm>
            <a:off x="9348042" y="5877272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 smtClean="0">
                <a:solidFill>
                  <a:prstClr val="black"/>
                </a:solidFill>
              </a:rPr>
              <a:t>15</a:t>
            </a:r>
            <a:endParaRPr lang="nl-NL" sz="1200" dirty="0">
              <a:solidFill>
                <a:prstClr val="black"/>
              </a:solidFill>
            </a:endParaRPr>
          </a:p>
        </p:txBody>
      </p:sp>
      <p:sp>
        <p:nvSpPr>
          <p:cNvPr id="113" name="Tekstvak 112"/>
          <p:cNvSpPr txBox="1"/>
          <p:nvPr/>
        </p:nvSpPr>
        <p:spPr>
          <a:xfrm>
            <a:off x="10121080" y="5877272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 smtClean="0">
                <a:solidFill>
                  <a:prstClr val="black"/>
                </a:solidFill>
              </a:rPr>
              <a:t>20</a:t>
            </a:r>
            <a:endParaRPr lang="nl-NL" sz="1200" dirty="0">
              <a:solidFill>
                <a:prstClr val="black"/>
              </a:solidFill>
            </a:endParaRPr>
          </a:p>
        </p:txBody>
      </p:sp>
      <p:sp>
        <p:nvSpPr>
          <p:cNvPr id="114" name="Tekstvak 113"/>
          <p:cNvSpPr txBox="1"/>
          <p:nvPr/>
        </p:nvSpPr>
        <p:spPr>
          <a:xfrm>
            <a:off x="8081217" y="2328640"/>
            <a:ext cx="2162772" cy="338554"/>
          </a:xfrm>
          <a:prstGeom prst="rect">
            <a:avLst/>
          </a:prstGeom>
          <a:solidFill>
            <a:srgbClr val="C0504D"/>
          </a:solidFill>
          <a:ln w="38100" cap="flat" cmpd="sng" algn="ctr">
            <a:solidFill>
              <a:sysClr val="window" lastClr="FFFFFF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+mn-cs"/>
              </a:rPr>
              <a:t>Betalingsbereidheid</a:t>
            </a:r>
          </a:p>
        </p:txBody>
      </p:sp>
      <p:sp>
        <p:nvSpPr>
          <p:cNvPr id="117" name="Tekstvak 116"/>
          <p:cNvSpPr txBox="1"/>
          <p:nvPr/>
        </p:nvSpPr>
        <p:spPr>
          <a:xfrm>
            <a:off x="10545788" y="4221088"/>
            <a:ext cx="43954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 err="1" smtClean="0">
                <a:solidFill>
                  <a:prstClr val="black"/>
                </a:solidFill>
              </a:rPr>
              <a:t>Q</a:t>
            </a:r>
            <a:r>
              <a:rPr lang="nl-NL" sz="1600" baseline="-25000" dirty="0" err="1" smtClean="0">
                <a:solidFill>
                  <a:prstClr val="black"/>
                </a:solidFill>
              </a:rPr>
              <a:t>v</a:t>
            </a:r>
            <a:endParaRPr lang="nl-NL" sz="1600" baseline="-25000" dirty="0">
              <a:solidFill>
                <a:prstClr val="black"/>
              </a:solidFill>
            </a:endParaRPr>
          </a:p>
        </p:txBody>
      </p:sp>
      <p:sp>
        <p:nvSpPr>
          <p:cNvPr id="118" name="Tekstvak 117"/>
          <p:cNvSpPr txBox="1"/>
          <p:nvPr/>
        </p:nvSpPr>
        <p:spPr>
          <a:xfrm>
            <a:off x="10010896" y="6347418"/>
            <a:ext cx="7697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 smtClean="0">
                <a:solidFill>
                  <a:prstClr val="black"/>
                </a:solidFill>
              </a:rPr>
              <a:t>x 10.000</a:t>
            </a:r>
            <a:endParaRPr lang="nl-NL" sz="1200" dirty="0">
              <a:solidFill>
                <a:prstClr val="black"/>
              </a:solidFill>
            </a:endParaRPr>
          </a:p>
        </p:txBody>
      </p:sp>
      <p:sp>
        <p:nvSpPr>
          <p:cNvPr id="119" name="Tekstvak 118"/>
          <p:cNvSpPr txBox="1"/>
          <p:nvPr/>
        </p:nvSpPr>
        <p:spPr>
          <a:xfrm>
            <a:off x="8040216" y="2321424"/>
            <a:ext cx="2247731" cy="338554"/>
          </a:xfrm>
          <a:prstGeom prst="rect">
            <a:avLst/>
          </a:prstGeom>
          <a:solidFill>
            <a:srgbClr val="9BBB59"/>
          </a:solidFill>
          <a:ln w="38100" cap="flat" cmpd="sng" algn="ctr">
            <a:solidFill>
              <a:sysClr val="window" lastClr="FFFFFF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+mn-cs"/>
              </a:rPr>
              <a:t>Consumentensurplus</a:t>
            </a:r>
          </a:p>
        </p:txBody>
      </p:sp>
      <p:sp>
        <p:nvSpPr>
          <p:cNvPr id="120" name="Rechthoekige driehoek 119"/>
          <p:cNvSpPr/>
          <p:nvPr/>
        </p:nvSpPr>
        <p:spPr>
          <a:xfrm>
            <a:off x="7320136" y="2984912"/>
            <a:ext cx="2216176" cy="1056156"/>
          </a:xfrm>
          <a:prstGeom prst="rtTriangle">
            <a:avLst/>
          </a:prstGeom>
          <a:pattFill prst="dkVert">
            <a:fgClr>
              <a:schemeClr val="accent3"/>
            </a:fgClr>
            <a:bgClr>
              <a:schemeClr val="tx1"/>
            </a:bgClr>
          </a:patt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115" name="Rechte verbindingslijn 114"/>
          <p:cNvCxnSpPr/>
          <p:nvPr/>
        </p:nvCxnSpPr>
        <p:spPr>
          <a:xfrm>
            <a:off x="7320136" y="4056832"/>
            <a:ext cx="3592016" cy="1"/>
          </a:xfrm>
          <a:prstGeom prst="line">
            <a:avLst/>
          </a:prstGeom>
          <a:noFill/>
          <a:ln w="38100" cap="flat" cmpd="sng" algn="ctr">
            <a:solidFill>
              <a:srgbClr val="4F81BD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</p:cxnSp>
      <p:cxnSp>
        <p:nvCxnSpPr>
          <p:cNvPr id="116" name="Rechte verbindingslijn 115"/>
          <p:cNvCxnSpPr>
            <a:stCxn id="120" idx="0"/>
          </p:cNvCxnSpPr>
          <p:nvPr/>
        </p:nvCxnSpPr>
        <p:spPr>
          <a:xfrm>
            <a:off x="7320136" y="2984912"/>
            <a:ext cx="3592016" cy="1686104"/>
          </a:xfrm>
          <a:prstGeom prst="line">
            <a:avLst/>
          </a:prstGeom>
          <a:noFill/>
          <a:ln w="38100" cap="flat" cmpd="sng" algn="ctr">
            <a:solidFill>
              <a:srgbClr val="8064A2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</p:cxnSp>
      <p:cxnSp>
        <p:nvCxnSpPr>
          <p:cNvPr id="60" name="Rechte verbindingslijn 59"/>
          <p:cNvCxnSpPr/>
          <p:nvPr/>
        </p:nvCxnSpPr>
        <p:spPr>
          <a:xfrm>
            <a:off x="7320136" y="2276872"/>
            <a:ext cx="0" cy="3528392"/>
          </a:xfrm>
          <a:prstGeom prst="line">
            <a:avLst/>
          </a:prstGeom>
          <a:noFill/>
          <a:ln w="38100" cap="flat" cmpd="sng" algn="ctr">
            <a:solidFill>
              <a:sysClr val="windowText" lastClr="000000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</p:spTree>
    <p:extLst>
      <p:ext uri="{BB962C8B-B14F-4D97-AF65-F5344CB8AC3E}">
        <p14:creationId xmlns:p14="http://schemas.microsoft.com/office/powerpoint/2010/main" val="1887121808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2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8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" dur="2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10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0" presetClass="exit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xit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0" presetClass="exit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0" presetClass="exit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0" presetClass="exit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0" presetClass="exit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0" presetClass="exit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0" presetClass="exit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0" presetClass="exit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0" presetClass="exit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0" presetClass="exit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0" presetClass="exit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5500"/>
                            </p:stCondLst>
                            <p:childTnLst>
                              <p:par>
                                <p:cTn id="9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00"/>
                            </p:stCondLst>
                            <p:childTnLst>
                              <p:par>
                                <p:cTn id="10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500"/>
                            </p:stCondLst>
                            <p:childTnLst>
                              <p:par>
                                <p:cTn id="117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" grpId="0" animBg="1"/>
      <p:bldP spid="87" grpId="0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7" grpId="0"/>
      <p:bldP spid="118" grpId="0"/>
      <p:bldP spid="118" grpId="1"/>
      <p:bldP spid="118" grpId="2"/>
      <p:bldP spid="119" grpId="0" animBg="1"/>
      <p:bldP spid="12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Verwerkingsopgave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nl-NL" sz="2400" dirty="0"/>
              <a:t>Teken:</a:t>
            </a:r>
          </a:p>
          <a:p>
            <a:pPr marL="400050" lvl="1" indent="0">
              <a:buNone/>
            </a:pPr>
            <a:r>
              <a:rPr lang="nl-NL" sz="2000" dirty="0" err="1"/>
              <a:t>Q</a:t>
            </a:r>
            <a:r>
              <a:rPr lang="nl-NL" sz="2000" baseline="-25000" dirty="0" err="1"/>
              <a:t>v</a:t>
            </a:r>
            <a:r>
              <a:rPr lang="nl-NL" sz="2000" dirty="0"/>
              <a:t> = -2P + </a:t>
            </a:r>
            <a:r>
              <a:rPr lang="nl-NL" sz="2000" dirty="0" smtClean="0"/>
              <a:t>100</a:t>
            </a:r>
            <a:r>
              <a:rPr lang="nl-NL" dirty="0" smtClean="0"/>
              <a:t/>
            </a:r>
            <a:br>
              <a:rPr lang="nl-NL" dirty="0" smtClean="0"/>
            </a:br>
            <a:r>
              <a:rPr lang="nl-NL" sz="2000" dirty="0" err="1"/>
              <a:t>Q</a:t>
            </a:r>
            <a:r>
              <a:rPr lang="nl-NL" sz="2000" baseline="-25000" dirty="0" err="1"/>
              <a:t>a</a:t>
            </a:r>
            <a:r>
              <a:rPr lang="nl-NL" sz="2000" dirty="0"/>
              <a:t> = 50</a:t>
            </a:r>
          </a:p>
          <a:p>
            <a:pPr>
              <a:buFont typeface="Wingdings" pitchFamily="2" charset="2"/>
              <a:buChar char="ü"/>
            </a:pPr>
            <a:endParaRPr lang="nl-NL" sz="1400" dirty="0"/>
          </a:p>
          <a:p>
            <a:pPr>
              <a:buFont typeface="Wingdings" pitchFamily="2" charset="2"/>
              <a:buChar char="ü"/>
            </a:pPr>
            <a:r>
              <a:rPr lang="nl-NL" sz="2400" dirty="0"/>
              <a:t>Arceer het </a:t>
            </a:r>
            <a:r>
              <a:rPr lang="nl-NL" sz="2400" dirty="0" smtClean="0"/>
              <a:t>consumentensurplus</a:t>
            </a:r>
          </a:p>
          <a:p>
            <a:pPr>
              <a:buFont typeface="Wingdings" pitchFamily="2" charset="2"/>
              <a:buChar char="ü"/>
            </a:pPr>
            <a:r>
              <a:rPr lang="nl-NL" sz="2400" dirty="0" smtClean="0"/>
              <a:t>Bereken de omvang van het consumentensurplus</a:t>
            </a:r>
          </a:p>
          <a:p>
            <a:pPr>
              <a:buFont typeface="Wingdings" pitchFamily="2" charset="2"/>
              <a:buChar char="ü"/>
            </a:pPr>
            <a:endParaRPr lang="nl-NL" dirty="0"/>
          </a:p>
          <a:p>
            <a:r>
              <a:rPr lang="nl-NL" sz="2000" dirty="0">
                <a:sym typeface="Wingdings" pitchFamily="2" charset="2"/>
              </a:rPr>
              <a:t>½ × Basis × </a:t>
            </a:r>
            <a:r>
              <a:rPr lang="nl-NL" sz="2000" dirty="0" smtClean="0">
                <a:sym typeface="Wingdings" pitchFamily="2" charset="2"/>
              </a:rPr>
              <a:t>Hoogte</a:t>
            </a:r>
            <a:br>
              <a:rPr lang="nl-NL" sz="2000" dirty="0" smtClean="0">
                <a:sym typeface="Wingdings" pitchFamily="2" charset="2"/>
              </a:rPr>
            </a:br>
            <a:r>
              <a:rPr lang="nl-NL" sz="2000" dirty="0">
                <a:sym typeface="Wingdings" pitchFamily="2" charset="2"/>
              </a:rPr>
              <a:t>½ × </a:t>
            </a:r>
            <a:r>
              <a:rPr lang="nl-NL" sz="2000" dirty="0" smtClean="0">
                <a:sym typeface="Wingdings" pitchFamily="2" charset="2"/>
              </a:rPr>
              <a:t>50 </a:t>
            </a:r>
            <a:r>
              <a:rPr lang="nl-NL" sz="2000" dirty="0">
                <a:sym typeface="Wingdings" pitchFamily="2" charset="2"/>
              </a:rPr>
              <a:t>× </a:t>
            </a:r>
            <a:r>
              <a:rPr lang="nl-NL" sz="2000" dirty="0" smtClean="0">
                <a:sym typeface="Wingdings" pitchFamily="2" charset="2"/>
              </a:rPr>
              <a:t>(€ 50 – € 25) = € 625</a:t>
            </a:r>
            <a:endParaRPr lang="nl-NL" sz="2000" dirty="0"/>
          </a:p>
        </p:txBody>
      </p:sp>
      <p:sp>
        <p:nvSpPr>
          <p:cNvPr id="44" name="Afgeronde rechthoek 43"/>
          <p:cNvSpPr/>
          <p:nvPr/>
        </p:nvSpPr>
        <p:spPr>
          <a:xfrm>
            <a:off x="6196083" y="1758651"/>
            <a:ext cx="5400600" cy="4896544"/>
          </a:xfrm>
          <a:prstGeom prst="roundRect">
            <a:avLst>
              <a:gd name="adj" fmla="val 9688"/>
            </a:avLst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8" name="Rechthoekige driehoek 77"/>
          <p:cNvSpPr/>
          <p:nvPr/>
        </p:nvSpPr>
        <p:spPr>
          <a:xfrm>
            <a:off x="7333060" y="2257162"/>
            <a:ext cx="1788911" cy="1711607"/>
          </a:xfrm>
          <a:prstGeom prst="rtTriangle">
            <a:avLst/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6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cxnSp>
        <p:nvCxnSpPr>
          <p:cNvPr id="81" name="Rechte verbindingslijn 80"/>
          <p:cNvCxnSpPr/>
          <p:nvPr/>
        </p:nvCxnSpPr>
        <p:spPr>
          <a:xfrm>
            <a:off x="7320136" y="2204864"/>
            <a:ext cx="3592016" cy="0"/>
          </a:xfrm>
          <a:prstGeom prst="line">
            <a:avLst/>
          </a:prstGeom>
          <a:noFill/>
          <a:ln w="3175" cap="flat" cmpd="sng" algn="ctr">
            <a:solidFill>
              <a:sysClr val="windowText" lastClr="000000"/>
            </a:solidFill>
            <a:prstDash val="dash"/>
          </a:ln>
          <a:effectLst/>
        </p:spPr>
      </p:cxnSp>
      <p:cxnSp>
        <p:nvCxnSpPr>
          <p:cNvPr id="82" name="Rechte verbindingslijn 81"/>
          <p:cNvCxnSpPr/>
          <p:nvPr/>
        </p:nvCxnSpPr>
        <p:spPr>
          <a:xfrm>
            <a:off x="7320136" y="2924944"/>
            <a:ext cx="3592016" cy="0"/>
          </a:xfrm>
          <a:prstGeom prst="line">
            <a:avLst/>
          </a:prstGeom>
          <a:noFill/>
          <a:ln w="3175" cap="flat" cmpd="sng" algn="ctr">
            <a:solidFill>
              <a:sysClr val="windowText" lastClr="000000"/>
            </a:solidFill>
            <a:prstDash val="dash"/>
          </a:ln>
          <a:effectLst/>
        </p:spPr>
      </p:cxnSp>
      <p:cxnSp>
        <p:nvCxnSpPr>
          <p:cNvPr id="83" name="Rechte verbindingslijn 82"/>
          <p:cNvCxnSpPr/>
          <p:nvPr/>
        </p:nvCxnSpPr>
        <p:spPr>
          <a:xfrm>
            <a:off x="7320136" y="3645024"/>
            <a:ext cx="3592016" cy="0"/>
          </a:xfrm>
          <a:prstGeom prst="line">
            <a:avLst/>
          </a:prstGeom>
          <a:noFill/>
          <a:ln w="3175" cap="flat" cmpd="sng" algn="ctr">
            <a:solidFill>
              <a:sysClr val="windowText" lastClr="000000"/>
            </a:solidFill>
            <a:prstDash val="dash"/>
          </a:ln>
          <a:effectLst/>
        </p:spPr>
      </p:cxnSp>
      <p:cxnSp>
        <p:nvCxnSpPr>
          <p:cNvPr id="84" name="Rechte verbindingslijn 83"/>
          <p:cNvCxnSpPr/>
          <p:nvPr/>
        </p:nvCxnSpPr>
        <p:spPr>
          <a:xfrm>
            <a:off x="7320136" y="4365104"/>
            <a:ext cx="3592016" cy="0"/>
          </a:xfrm>
          <a:prstGeom prst="line">
            <a:avLst/>
          </a:prstGeom>
          <a:noFill/>
          <a:ln w="3175" cap="flat" cmpd="sng" algn="ctr">
            <a:solidFill>
              <a:sysClr val="windowText" lastClr="000000"/>
            </a:solidFill>
            <a:prstDash val="dash"/>
          </a:ln>
          <a:effectLst/>
        </p:spPr>
      </p:cxnSp>
      <p:cxnSp>
        <p:nvCxnSpPr>
          <p:cNvPr id="85" name="Rechte verbindingslijn 84"/>
          <p:cNvCxnSpPr/>
          <p:nvPr/>
        </p:nvCxnSpPr>
        <p:spPr>
          <a:xfrm>
            <a:off x="7320136" y="5085184"/>
            <a:ext cx="3592016" cy="0"/>
          </a:xfrm>
          <a:prstGeom prst="line">
            <a:avLst/>
          </a:prstGeom>
          <a:noFill/>
          <a:ln w="3175" cap="flat" cmpd="sng" algn="ctr">
            <a:solidFill>
              <a:sysClr val="windowText" lastClr="000000"/>
            </a:solidFill>
            <a:prstDash val="dash"/>
          </a:ln>
          <a:effectLst/>
        </p:spPr>
      </p:cxnSp>
      <p:cxnSp>
        <p:nvCxnSpPr>
          <p:cNvPr id="86" name="Rechte verbindingslijn 85"/>
          <p:cNvCxnSpPr/>
          <p:nvPr/>
        </p:nvCxnSpPr>
        <p:spPr>
          <a:xfrm>
            <a:off x="8040216" y="2204864"/>
            <a:ext cx="0" cy="3528392"/>
          </a:xfrm>
          <a:prstGeom prst="line">
            <a:avLst/>
          </a:prstGeom>
          <a:noFill/>
          <a:ln w="3175" cap="flat" cmpd="sng" algn="ctr">
            <a:solidFill>
              <a:sysClr val="windowText" lastClr="000000"/>
            </a:solidFill>
            <a:prstDash val="dash"/>
          </a:ln>
          <a:effectLst/>
        </p:spPr>
      </p:cxnSp>
      <p:cxnSp>
        <p:nvCxnSpPr>
          <p:cNvPr id="87" name="Rechte verbindingslijn 86"/>
          <p:cNvCxnSpPr/>
          <p:nvPr/>
        </p:nvCxnSpPr>
        <p:spPr>
          <a:xfrm>
            <a:off x="8760296" y="2204864"/>
            <a:ext cx="0" cy="3528392"/>
          </a:xfrm>
          <a:prstGeom prst="line">
            <a:avLst/>
          </a:prstGeom>
          <a:noFill/>
          <a:ln w="3175" cap="flat" cmpd="sng" algn="ctr">
            <a:solidFill>
              <a:sysClr val="windowText" lastClr="000000"/>
            </a:solidFill>
            <a:prstDash val="dash"/>
          </a:ln>
          <a:effectLst/>
        </p:spPr>
      </p:cxnSp>
      <p:cxnSp>
        <p:nvCxnSpPr>
          <p:cNvPr id="88" name="Rechte verbindingslijn 87"/>
          <p:cNvCxnSpPr/>
          <p:nvPr/>
        </p:nvCxnSpPr>
        <p:spPr>
          <a:xfrm>
            <a:off x="9480376" y="2204864"/>
            <a:ext cx="0" cy="3528392"/>
          </a:xfrm>
          <a:prstGeom prst="line">
            <a:avLst/>
          </a:prstGeom>
          <a:noFill/>
          <a:ln w="3175" cap="flat" cmpd="sng" algn="ctr">
            <a:solidFill>
              <a:sysClr val="windowText" lastClr="000000"/>
            </a:solidFill>
            <a:prstDash val="dash"/>
          </a:ln>
          <a:effectLst/>
        </p:spPr>
      </p:cxnSp>
      <p:cxnSp>
        <p:nvCxnSpPr>
          <p:cNvPr id="89" name="Rechte verbindingslijn 88"/>
          <p:cNvCxnSpPr/>
          <p:nvPr/>
        </p:nvCxnSpPr>
        <p:spPr>
          <a:xfrm>
            <a:off x="10200456" y="2204864"/>
            <a:ext cx="0" cy="3528392"/>
          </a:xfrm>
          <a:prstGeom prst="line">
            <a:avLst/>
          </a:prstGeom>
          <a:noFill/>
          <a:ln w="3175" cap="flat" cmpd="sng" algn="ctr">
            <a:solidFill>
              <a:sysClr val="windowText" lastClr="000000"/>
            </a:solidFill>
            <a:prstDash val="dash"/>
          </a:ln>
          <a:effectLst/>
        </p:spPr>
      </p:cxnSp>
      <p:cxnSp>
        <p:nvCxnSpPr>
          <p:cNvPr id="90" name="Rechte verbindingslijn 89"/>
          <p:cNvCxnSpPr/>
          <p:nvPr/>
        </p:nvCxnSpPr>
        <p:spPr>
          <a:xfrm>
            <a:off x="10920536" y="2204864"/>
            <a:ext cx="0" cy="3528392"/>
          </a:xfrm>
          <a:prstGeom prst="line">
            <a:avLst/>
          </a:prstGeom>
          <a:noFill/>
          <a:ln w="3175" cap="flat" cmpd="sng" algn="ctr">
            <a:solidFill>
              <a:sysClr val="windowText" lastClr="000000"/>
            </a:solidFill>
            <a:prstDash val="dash"/>
          </a:ln>
          <a:effectLst/>
        </p:spPr>
      </p:cxnSp>
      <p:sp>
        <p:nvSpPr>
          <p:cNvPr id="91" name="Tekstvak 90"/>
          <p:cNvSpPr txBox="1"/>
          <p:nvPr/>
        </p:nvSpPr>
        <p:spPr>
          <a:xfrm>
            <a:off x="9013288" y="6171127"/>
            <a:ext cx="14398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 smtClean="0">
                <a:solidFill>
                  <a:prstClr val="black"/>
                </a:solidFill>
              </a:rPr>
              <a:t>hoeveelheid</a:t>
            </a:r>
            <a:endParaRPr lang="nl-NL" sz="1600" dirty="0">
              <a:solidFill>
                <a:prstClr val="black"/>
              </a:solidFill>
            </a:endParaRPr>
          </a:p>
        </p:txBody>
      </p:sp>
      <p:sp>
        <p:nvSpPr>
          <p:cNvPr id="92" name="Tekstvak 91"/>
          <p:cNvSpPr txBox="1"/>
          <p:nvPr/>
        </p:nvSpPr>
        <p:spPr>
          <a:xfrm rot="16200000">
            <a:off x="6472764" y="2423726"/>
            <a:ext cx="5501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 smtClean="0">
                <a:solidFill>
                  <a:prstClr val="black"/>
                </a:solidFill>
              </a:rPr>
              <a:t>prijs</a:t>
            </a:r>
            <a:endParaRPr lang="nl-NL" sz="1600" dirty="0">
              <a:solidFill>
                <a:prstClr val="black"/>
              </a:solidFill>
            </a:endParaRPr>
          </a:p>
        </p:txBody>
      </p:sp>
      <p:sp>
        <p:nvSpPr>
          <p:cNvPr id="93" name="Tekstvak 92"/>
          <p:cNvSpPr txBox="1"/>
          <p:nvPr/>
        </p:nvSpPr>
        <p:spPr>
          <a:xfrm>
            <a:off x="6816080" y="4869160"/>
            <a:ext cx="4122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 smtClean="0">
                <a:solidFill>
                  <a:prstClr val="black"/>
                </a:solidFill>
              </a:rPr>
              <a:t>10</a:t>
            </a:r>
            <a:endParaRPr lang="nl-NL" sz="1600" dirty="0">
              <a:solidFill>
                <a:prstClr val="black"/>
              </a:solidFill>
            </a:endParaRPr>
          </a:p>
        </p:txBody>
      </p:sp>
      <p:sp>
        <p:nvSpPr>
          <p:cNvPr id="94" name="Tekstvak 93"/>
          <p:cNvSpPr txBox="1"/>
          <p:nvPr/>
        </p:nvSpPr>
        <p:spPr>
          <a:xfrm>
            <a:off x="6816080" y="4149080"/>
            <a:ext cx="4122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 smtClean="0">
                <a:solidFill>
                  <a:prstClr val="black"/>
                </a:solidFill>
              </a:rPr>
              <a:t>20</a:t>
            </a:r>
            <a:endParaRPr lang="nl-NL" sz="1600" dirty="0">
              <a:solidFill>
                <a:prstClr val="black"/>
              </a:solidFill>
            </a:endParaRPr>
          </a:p>
        </p:txBody>
      </p:sp>
      <p:sp>
        <p:nvSpPr>
          <p:cNvPr id="95" name="Tekstvak 94"/>
          <p:cNvSpPr txBox="1"/>
          <p:nvPr/>
        </p:nvSpPr>
        <p:spPr>
          <a:xfrm>
            <a:off x="6816080" y="3501008"/>
            <a:ext cx="4122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 smtClean="0">
                <a:solidFill>
                  <a:prstClr val="black"/>
                </a:solidFill>
              </a:rPr>
              <a:t>30</a:t>
            </a:r>
            <a:endParaRPr lang="nl-NL" sz="1600" dirty="0">
              <a:solidFill>
                <a:prstClr val="black"/>
              </a:solidFill>
            </a:endParaRPr>
          </a:p>
        </p:txBody>
      </p:sp>
      <p:sp>
        <p:nvSpPr>
          <p:cNvPr id="96" name="Tekstvak 95"/>
          <p:cNvSpPr txBox="1"/>
          <p:nvPr/>
        </p:nvSpPr>
        <p:spPr>
          <a:xfrm>
            <a:off x="6816080" y="2771636"/>
            <a:ext cx="4122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 smtClean="0">
                <a:solidFill>
                  <a:prstClr val="black"/>
                </a:solidFill>
              </a:rPr>
              <a:t>40</a:t>
            </a:r>
            <a:endParaRPr lang="nl-NL" sz="1600" dirty="0">
              <a:solidFill>
                <a:prstClr val="black"/>
              </a:solidFill>
            </a:endParaRPr>
          </a:p>
        </p:txBody>
      </p:sp>
      <p:sp>
        <p:nvSpPr>
          <p:cNvPr id="97" name="Tekstvak 96"/>
          <p:cNvSpPr txBox="1"/>
          <p:nvPr/>
        </p:nvSpPr>
        <p:spPr>
          <a:xfrm>
            <a:off x="6816080" y="2060848"/>
            <a:ext cx="4122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 smtClean="0">
                <a:solidFill>
                  <a:prstClr val="black"/>
                </a:solidFill>
              </a:rPr>
              <a:t>50</a:t>
            </a:r>
            <a:endParaRPr lang="nl-NL" sz="1600" dirty="0">
              <a:solidFill>
                <a:prstClr val="black"/>
              </a:solidFill>
            </a:endParaRPr>
          </a:p>
        </p:txBody>
      </p:sp>
      <p:sp>
        <p:nvSpPr>
          <p:cNvPr id="98" name="Tekstvak 97"/>
          <p:cNvSpPr txBox="1"/>
          <p:nvPr/>
        </p:nvSpPr>
        <p:spPr>
          <a:xfrm>
            <a:off x="7824192" y="5805264"/>
            <a:ext cx="4122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 smtClean="0">
                <a:solidFill>
                  <a:prstClr val="black"/>
                </a:solidFill>
              </a:rPr>
              <a:t>20</a:t>
            </a:r>
            <a:endParaRPr lang="nl-NL" sz="1600" dirty="0">
              <a:solidFill>
                <a:prstClr val="black"/>
              </a:solidFill>
            </a:endParaRPr>
          </a:p>
        </p:txBody>
      </p:sp>
      <p:sp>
        <p:nvSpPr>
          <p:cNvPr id="99" name="Tekstvak 98"/>
          <p:cNvSpPr txBox="1"/>
          <p:nvPr/>
        </p:nvSpPr>
        <p:spPr>
          <a:xfrm>
            <a:off x="8557616" y="5805264"/>
            <a:ext cx="4122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 smtClean="0">
                <a:solidFill>
                  <a:prstClr val="black"/>
                </a:solidFill>
              </a:rPr>
              <a:t>40</a:t>
            </a:r>
            <a:endParaRPr lang="nl-NL" sz="1600" dirty="0">
              <a:solidFill>
                <a:prstClr val="black"/>
              </a:solidFill>
            </a:endParaRPr>
          </a:p>
        </p:txBody>
      </p:sp>
      <p:sp>
        <p:nvSpPr>
          <p:cNvPr id="100" name="Tekstvak 99"/>
          <p:cNvSpPr txBox="1"/>
          <p:nvPr/>
        </p:nvSpPr>
        <p:spPr>
          <a:xfrm>
            <a:off x="9277696" y="5805264"/>
            <a:ext cx="4122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 smtClean="0">
                <a:solidFill>
                  <a:prstClr val="black"/>
                </a:solidFill>
              </a:rPr>
              <a:t>60</a:t>
            </a:r>
            <a:endParaRPr lang="nl-NL" sz="1600" dirty="0">
              <a:solidFill>
                <a:prstClr val="black"/>
              </a:solidFill>
            </a:endParaRPr>
          </a:p>
        </p:txBody>
      </p:sp>
      <p:sp>
        <p:nvSpPr>
          <p:cNvPr id="101" name="Tekstvak 100"/>
          <p:cNvSpPr txBox="1"/>
          <p:nvPr/>
        </p:nvSpPr>
        <p:spPr>
          <a:xfrm>
            <a:off x="9997776" y="5805264"/>
            <a:ext cx="4122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 smtClean="0">
                <a:solidFill>
                  <a:prstClr val="black"/>
                </a:solidFill>
              </a:rPr>
              <a:t>80</a:t>
            </a:r>
            <a:endParaRPr lang="nl-NL" sz="1600" dirty="0">
              <a:solidFill>
                <a:prstClr val="black"/>
              </a:solidFill>
            </a:endParaRPr>
          </a:p>
        </p:txBody>
      </p:sp>
      <p:sp>
        <p:nvSpPr>
          <p:cNvPr id="102" name="Tekstvak 101"/>
          <p:cNvSpPr txBox="1"/>
          <p:nvPr/>
        </p:nvSpPr>
        <p:spPr>
          <a:xfrm>
            <a:off x="10645848" y="5805264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 smtClean="0">
                <a:solidFill>
                  <a:prstClr val="black"/>
                </a:solidFill>
              </a:rPr>
              <a:t>100</a:t>
            </a:r>
            <a:endParaRPr lang="nl-NL" sz="1600" dirty="0">
              <a:solidFill>
                <a:prstClr val="black"/>
              </a:solidFill>
            </a:endParaRPr>
          </a:p>
        </p:txBody>
      </p:sp>
      <p:grpSp>
        <p:nvGrpSpPr>
          <p:cNvPr id="103" name="Groep 102"/>
          <p:cNvGrpSpPr/>
          <p:nvPr/>
        </p:nvGrpSpPr>
        <p:grpSpPr>
          <a:xfrm>
            <a:off x="7320136" y="2204864"/>
            <a:ext cx="3600400" cy="3528392"/>
            <a:chOff x="5255112" y="1710100"/>
            <a:chExt cx="3600400" cy="3528392"/>
          </a:xfrm>
        </p:grpSpPr>
        <p:cxnSp>
          <p:nvCxnSpPr>
            <p:cNvPr id="104" name="Rechte verbindingslijn 103"/>
            <p:cNvCxnSpPr/>
            <p:nvPr/>
          </p:nvCxnSpPr>
          <p:spPr>
            <a:xfrm>
              <a:off x="5255112" y="1710100"/>
              <a:ext cx="3600400" cy="3528392"/>
            </a:xfrm>
            <a:prstGeom prst="line">
              <a:avLst/>
            </a:prstGeom>
            <a:noFill/>
            <a:ln w="38100" cap="flat" cmpd="sng" algn="ctr">
              <a:solidFill>
                <a:srgbClr val="8064A2"/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</p:cxnSp>
        <p:sp>
          <p:nvSpPr>
            <p:cNvPr id="105" name="Rechthoek 104"/>
            <p:cNvSpPr/>
            <p:nvPr/>
          </p:nvSpPr>
          <p:spPr>
            <a:xfrm>
              <a:off x="5547421" y="1741975"/>
              <a:ext cx="439544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6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Q</a:t>
              </a:r>
              <a:r>
                <a:rPr kumimoji="0" lang="nl-NL" sz="1600" b="0" i="0" u="none" strike="noStrike" kern="0" cap="none" spc="0" normalizeH="0" baseline="-2500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v</a:t>
              </a:r>
              <a:endParaRPr kumimoji="0" lang="nl-NL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106" name="Groep 105"/>
          <p:cNvGrpSpPr/>
          <p:nvPr/>
        </p:nvGrpSpPr>
        <p:grpSpPr>
          <a:xfrm>
            <a:off x="9120336" y="2301096"/>
            <a:ext cx="458811" cy="3432160"/>
            <a:chOff x="7055312" y="1806332"/>
            <a:chExt cx="458811" cy="3432160"/>
          </a:xfrm>
        </p:grpSpPr>
        <p:cxnSp>
          <p:nvCxnSpPr>
            <p:cNvPr id="107" name="Rechte verbindingslijn 106"/>
            <p:cNvCxnSpPr/>
            <p:nvPr/>
          </p:nvCxnSpPr>
          <p:spPr>
            <a:xfrm flipV="1">
              <a:off x="7055312" y="1935416"/>
              <a:ext cx="0" cy="3303076"/>
            </a:xfrm>
            <a:prstGeom prst="line">
              <a:avLst/>
            </a:prstGeom>
            <a:noFill/>
            <a:ln w="38100" cap="flat" cmpd="sng" algn="ctr">
              <a:solidFill>
                <a:srgbClr val="4F81BD"/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</p:cxnSp>
        <p:sp>
          <p:nvSpPr>
            <p:cNvPr id="108" name="Rechthoek 107"/>
            <p:cNvSpPr/>
            <p:nvPr/>
          </p:nvSpPr>
          <p:spPr>
            <a:xfrm>
              <a:off x="7056947" y="1806332"/>
              <a:ext cx="457176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6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Q</a:t>
              </a:r>
              <a:r>
                <a:rPr kumimoji="0" lang="nl-NL" sz="1600" b="0" i="0" u="none" strike="noStrike" kern="0" cap="none" spc="0" normalizeH="0" baseline="-2500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a</a:t>
              </a:r>
              <a:endParaRPr kumimoji="0" lang="nl-NL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</p:grpSp>
      <p:cxnSp>
        <p:nvCxnSpPr>
          <p:cNvPr id="109" name="Rechte verbindingslijn 108"/>
          <p:cNvCxnSpPr/>
          <p:nvPr/>
        </p:nvCxnSpPr>
        <p:spPr>
          <a:xfrm flipH="1">
            <a:off x="7320136" y="3982708"/>
            <a:ext cx="1796008" cy="0"/>
          </a:xfrm>
          <a:prstGeom prst="line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lgDash"/>
          </a:ln>
          <a:effectLst/>
        </p:spPr>
      </p:cxnSp>
      <p:sp>
        <p:nvSpPr>
          <p:cNvPr id="110" name="Tekstvak 109"/>
          <p:cNvSpPr txBox="1"/>
          <p:nvPr/>
        </p:nvSpPr>
        <p:spPr>
          <a:xfrm>
            <a:off x="6777408" y="3784104"/>
            <a:ext cx="5790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b="1" dirty="0" smtClean="0">
                <a:solidFill>
                  <a:prstClr val="black"/>
                </a:solidFill>
              </a:rPr>
              <a:t>prijs</a:t>
            </a:r>
            <a:endParaRPr lang="nl-NL" sz="1600" b="1" dirty="0">
              <a:solidFill>
                <a:prstClr val="black"/>
              </a:solidFill>
            </a:endParaRPr>
          </a:p>
        </p:txBody>
      </p:sp>
      <p:cxnSp>
        <p:nvCxnSpPr>
          <p:cNvPr id="79" name="Rechte verbindingslijn 78"/>
          <p:cNvCxnSpPr/>
          <p:nvPr/>
        </p:nvCxnSpPr>
        <p:spPr>
          <a:xfrm>
            <a:off x="7320136" y="2204864"/>
            <a:ext cx="0" cy="3528392"/>
          </a:xfrm>
          <a:prstGeom prst="line">
            <a:avLst/>
          </a:prstGeom>
          <a:noFill/>
          <a:ln w="38100" cap="flat" cmpd="sng" algn="ctr">
            <a:solidFill>
              <a:sysClr val="windowText" lastClr="000000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80" name="Rechte verbindingslijn 79"/>
          <p:cNvCxnSpPr/>
          <p:nvPr/>
        </p:nvCxnSpPr>
        <p:spPr>
          <a:xfrm flipH="1">
            <a:off x="7310611" y="5733256"/>
            <a:ext cx="3592016" cy="0"/>
          </a:xfrm>
          <a:prstGeom prst="line">
            <a:avLst/>
          </a:prstGeom>
          <a:noFill/>
          <a:ln w="38100" cap="flat" cmpd="sng" algn="ctr">
            <a:solidFill>
              <a:sysClr val="windowText" lastClr="000000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</p:spTree>
    <p:extLst>
      <p:ext uri="{BB962C8B-B14F-4D97-AF65-F5344CB8AC3E}">
        <p14:creationId xmlns:p14="http://schemas.microsoft.com/office/powerpoint/2010/main" val="2434777813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 animBg="1"/>
      <p:bldP spid="93" grpId="0"/>
      <p:bldP spid="94" grpId="0"/>
      <p:bldP spid="95" grpId="0"/>
      <p:bldP spid="96" grpId="0"/>
      <p:bldP spid="97" grpId="0"/>
      <p:bldP spid="98" grpId="0"/>
      <p:bldP spid="99" grpId="0"/>
      <p:bldP spid="100" grpId="0"/>
      <p:bldP spid="101" grpId="0"/>
      <p:bldP spid="102" grpId="0"/>
      <p:bldP spid="1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38537802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conomielokaal vwo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angepast 1">
      <a:majorFont>
        <a:latin typeface="Century Gothic"/>
        <a:ea typeface=""/>
        <a:cs typeface=""/>
      </a:majorFont>
      <a:minorFont>
        <a:latin typeface="Arial"/>
        <a:ea typeface=""/>
        <a:cs typeface=""/>
      </a:minorFont>
    </a:fontScheme>
    <a:fmtScheme name="Segment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62000"/>
                <a:satMod val="200000"/>
                <a:lumMod val="124000"/>
              </a:schemeClr>
            </a:gs>
            <a:gs pos="100000">
              <a:schemeClr val="phClr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conomielokaal vwo" id="{98126E13-F554-43D2-A79C-5E6A3D2A1EDB}" vid="{498362B2-93F2-4A50-9E9B-2519364EE9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Economielokaal vwo</Template>
  <TotalTime>885</TotalTime>
  <Words>325</Words>
  <Application>Microsoft Office PowerPoint</Application>
  <PresentationFormat>Breedbeeld</PresentationFormat>
  <Paragraphs>109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4" baseType="lpstr">
      <vt:lpstr>Arial</vt:lpstr>
      <vt:lpstr>Calibri</vt:lpstr>
      <vt:lpstr>Century Gothic</vt:lpstr>
      <vt:lpstr>Courier New</vt:lpstr>
      <vt:lpstr>Wingdings</vt:lpstr>
      <vt:lpstr>Wingdings 3</vt:lpstr>
      <vt:lpstr>Economielokaal vwo</vt:lpstr>
      <vt:lpstr>Consumentensurplus</vt:lpstr>
      <vt:lpstr>Begrippen</vt:lpstr>
      <vt:lpstr>Een nieuw boek</vt:lpstr>
      <vt:lpstr>Meer mensen</vt:lpstr>
      <vt:lpstr>De collectieve vraaglijn</vt:lpstr>
      <vt:lpstr>Verwerkingsopgave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Consumentensurplus</dc:title>
  <dc:creator>Paul</dc:creator>
  <cp:lastModifiedBy>Paul Bloemers</cp:lastModifiedBy>
  <cp:revision>33</cp:revision>
  <dcterms:created xsi:type="dcterms:W3CDTF">2011-11-07T19:45:01Z</dcterms:created>
  <dcterms:modified xsi:type="dcterms:W3CDTF">2018-09-06T09:44:58Z</dcterms:modified>
</cp:coreProperties>
</file>