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  <p:sldId id="261" r:id="rId9"/>
    <p:sldId id="262" r:id="rId10"/>
    <p:sldId id="265" r:id="rId11"/>
    <p:sldId id="266" r:id="rId12"/>
    <p:sldId id="270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22" descr="LogoKC.BMP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13" y="4572000"/>
            <a:ext cx="3000375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57290" y="228599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449" y="49182"/>
            <a:ext cx="6643734" cy="593736"/>
          </a:xfrm>
        </p:spPr>
        <p:txBody>
          <a:bodyPr anchor="t"/>
          <a:lstStyle>
            <a:lvl1pPr algn="l">
              <a:defRPr sz="3000" b="1" cap="none" baseline="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785918" y="1571612"/>
            <a:ext cx="6772268" cy="228601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4038600" cy="51435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285860"/>
            <a:ext cx="4038600" cy="51435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28596" y="114298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928802"/>
            <a:ext cx="4040188" cy="45720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3438" y="114298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1928802"/>
            <a:ext cx="4041775" cy="45720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449" y="134463"/>
            <a:ext cx="6043626" cy="512768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1142984"/>
            <a:ext cx="5111750" cy="55007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142984"/>
            <a:ext cx="3008313" cy="55007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85918" y="1000108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398CD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21" descr="banner(2).jpg"/>
          <p:cNvPicPr>
            <a:picLocks noChangeAspect="1"/>
          </p:cNvPicPr>
          <p:nvPr/>
        </p:nvPicPr>
        <p:blipFill>
          <a:blip r:embed="rId11" cstate="print"/>
          <a:srcRect t="11687"/>
          <a:stretch>
            <a:fillRect/>
          </a:stretch>
        </p:blipFill>
        <p:spPr bwMode="auto">
          <a:xfrm>
            <a:off x="0" y="0"/>
            <a:ext cx="9144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71500" y="214313"/>
            <a:ext cx="625792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</a:p>
        </p:txBody>
      </p:sp>
      <p:sp>
        <p:nvSpPr>
          <p:cNvPr id="2053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214313" y="1143000"/>
            <a:ext cx="8472487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grpSp>
        <p:nvGrpSpPr>
          <p:cNvPr id="2054" name="Groep 6"/>
          <p:cNvGrpSpPr>
            <a:grpSpLocks/>
          </p:cNvGrpSpPr>
          <p:nvPr/>
        </p:nvGrpSpPr>
        <p:grpSpPr bwMode="auto">
          <a:xfrm>
            <a:off x="0" y="923925"/>
            <a:ext cx="9144000" cy="71438"/>
            <a:chOff x="0" y="642918"/>
            <a:chExt cx="9144000" cy="71438"/>
          </a:xfrm>
        </p:grpSpPr>
        <p:sp>
          <p:nvSpPr>
            <p:cNvPr id="9" name="Trapezium 8"/>
            <p:cNvSpPr/>
            <p:nvPr/>
          </p:nvSpPr>
          <p:spPr>
            <a:xfrm>
              <a:off x="4071938" y="642918"/>
              <a:ext cx="2500312" cy="71438"/>
            </a:xfrm>
            <a:prstGeom prst="trapezoid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/>
            </a:p>
          </p:txBody>
        </p:sp>
        <p:sp>
          <p:nvSpPr>
            <p:cNvPr id="10" name="Rechthoek 9"/>
            <p:cNvSpPr/>
            <p:nvPr/>
          </p:nvSpPr>
          <p:spPr>
            <a:xfrm>
              <a:off x="8429625" y="642918"/>
              <a:ext cx="714375" cy="71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/>
            </a:p>
          </p:txBody>
        </p:sp>
        <p:sp>
          <p:nvSpPr>
            <p:cNvPr id="11" name="Trapezium 10"/>
            <p:cNvSpPr/>
            <p:nvPr/>
          </p:nvSpPr>
          <p:spPr>
            <a:xfrm>
              <a:off x="6429375" y="642918"/>
              <a:ext cx="2071688" cy="71438"/>
            </a:xfrm>
            <a:prstGeom prst="trapezoid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/>
            </a:p>
          </p:txBody>
        </p:sp>
        <p:sp>
          <p:nvSpPr>
            <p:cNvPr id="12" name="Rechthoek 11"/>
            <p:cNvSpPr/>
            <p:nvPr/>
          </p:nvSpPr>
          <p:spPr>
            <a:xfrm>
              <a:off x="0" y="642918"/>
              <a:ext cx="357188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/>
            </a:p>
          </p:txBody>
        </p:sp>
        <p:sp>
          <p:nvSpPr>
            <p:cNvPr id="13" name="Parallellogram 12"/>
            <p:cNvSpPr/>
            <p:nvPr/>
          </p:nvSpPr>
          <p:spPr>
            <a:xfrm>
              <a:off x="285750" y="642918"/>
              <a:ext cx="2071688" cy="71438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/>
            </a:p>
          </p:txBody>
        </p:sp>
        <p:sp>
          <p:nvSpPr>
            <p:cNvPr id="14" name="Trapezium 13"/>
            <p:cNvSpPr/>
            <p:nvPr/>
          </p:nvSpPr>
          <p:spPr>
            <a:xfrm>
              <a:off x="2143125" y="642918"/>
              <a:ext cx="2000250" cy="71438"/>
            </a:xfrm>
            <a:prstGeom prst="trapezoid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/>
            </a:p>
          </p:txBody>
        </p:sp>
      </p:grpSp>
      <p:grpSp>
        <p:nvGrpSpPr>
          <p:cNvPr id="2055" name="Groep 14"/>
          <p:cNvGrpSpPr>
            <a:grpSpLocks/>
          </p:cNvGrpSpPr>
          <p:nvPr/>
        </p:nvGrpSpPr>
        <p:grpSpPr bwMode="auto">
          <a:xfrm>
            <a:off x="7089775" y="206375"/>
            <a:ext cx="1866900" cy="300038"/>
            <a:chOff x="7089672" y="205784"/>
            <a:chExt cx="1866793" cy="300894"/>
          </a:xfrm>
        </p:grpSpPr>
        <p:sp>
          <p:nvSpPr>
            <p:cNvPr id="16" name="Afgeronde rechthoek 15"/>
            <p:cNvSpPr/>
            <p:nvPr/>
          </p:nvSpPr>
          <p:spPr>
            <a:xfrm rot="21024463">
              <a:off x="7143644" y="213745"/>
              <a:ext cx="500034" cy="286565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 dirty="0"/>
            </a:p>
          </p:txBody>
        </p:sp>
        <p:sp>
          <p:nvSpPr>
            <p:cNvPr id="17" name="Afgeronde rechthoek 16"/>
            <p:cNvSpPr/>
            <p:nvPr/>
          </p:nvSpPr>
          <p:spPr>
            <a:xfrm rot="20329155">
              <a:off x="7562720" y="205784"/>
              <a:ext cx="500034" cy="284974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/>
            </a:p>
          </p:txBody>
        </p:sp>
        <p:sp>
          <p:nvSpPr>
            <p:cNvPr id="18" name="Afgeronde rechthoek 17"/>
            <p:cNvSpPr/>
            <p:nvPr/>
          </p:nvSpPr>
          <p:spPr>
            <a:xfrm rot="576698">
              <a:off x="8000845" y="213745"/>
              <a:ext cx="500034" cy="286565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/>
            </a:p>
          </p:txBody>
        </p:sp>
        <p:sp>
          <p:nvSpPr>
            <p:cNvPr id="19" name="Afgeronde rechthoek 18"/>
            <p:cNvSpPr/>
            <p:nvPr/>
          </p:nvSpPr>
          <p:spPr>
            <a:xfrm rot="20773746">
              <a:off x="8429445" y="213745"/>
              <a:ext cx="500034" cy="286565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/>
            </a:p>
          </p:txBody>
        </p:sp>
        <p:sp>
          <p:nvSpPr>
            <p:cNvPr id="20" name="Tekstvak 19"/>
            <p:cNvSpPr txBox="1"/>
            <p:nvPr/>
          </p:nvSpPr>
          <p:spPr>
            <a:xfrm>
              <a:off x="7089672" y="213745"/>
              <a:ext cx="1866793" cy="29293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300" b="1" dirty="0" err="1">
                  <a:solidFill>
                    <a:schemeClr val="bg1"/>
                  </a:solidFill>
                  <a:latin typeface="+mn-lt"/>
                </a:rPr>
                <a:t>www.economielokaal.nl</a:t>
              </a:r>
              <a:endParaRPr lang="nl-NL" sz="130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cxnSp>
        <p:nvCxnSpPr>
          <p:cNvPr id="21" name="Rechte verbindingslijn 20"/>
          <p:cNvCxnSpPr/>
          <p:nvPr/>
        </p:nvCxnSpPr>
        <p:spPr>
          <a:xfrm>
            <a:off x="0" y="1000125"/>
            <a:ext cx="9144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rgbClr val="8A0000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8A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8A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8A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8A0000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8A0000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8A0000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8A0000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8A0000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komen tot een weloverwogen keuze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Opofferingskosten</a:t>
            </a: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1" y="4869160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929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Opofferingskosten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2381030"/>
              </p:ext>
            </p:extLst>
          </p:nvPr>
        </p:nvGraphicFramePr>
        <p:xfrm>
          <a:off x="395536" y="3033504"/>
          <a:ext cx="8229600" cy="1691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Keuze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Opbrengst</a:t>
                      </a:r>
                      <a:br>
                        <a:rPr lang="nl-NL" dirty="0" smtClean="0"/>
                      </a:br>
                      <a:r>
                        <a:rPr lang="nl-NL" sz="1400" dirty="0" smtClean="0"/>
                        <a:t>(waardering)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Kosten</a:t>
                      </a:r>
                    </a:p>
                    <a:p>
                      <a:r>
                        <a:rPr lang="nl-NL" sz="1400" dirty="0" smtClean="0"/>
                        <a:t>(waardering ongemak)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Netto baten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Serveren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€ 40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€ 30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Toiletten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- € 50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Bioscoop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€ 250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15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235</a:t>
                      </a:r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jdelijke aanduiding voor inhoud 2"/>
          <p:cNvSpPr txBox="1">
            <a:spLocks/>
          </p:cNvSpPr>
          <p:nvPr/>
        </p:nvSpPr>
        <p:spPr bwMode="auto">
          <a:xfrm>
            <a:off x="457200" y="1285860"/>
            <a:ext cx="8229600" cy="17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 smtClean="0"/>
              <a:t>Als je naar de bioscoop gaat, kun je niet serveren. </a:t>
            </a:r>
          </a:p>
          <a:p>
            <a:pPr marL="457200" lvl="1" indent="0">
              <a:buNone/>
            </a:pPr>
            <a:r>
              <a:rPr lang="nl-NL" sz="2000" dirty="0" smtClean="0"/>
              <a:t>de netto-baten daarvan offer je dus op!</a:t>
            </a:r>
          </a:p>
          <a:p>
            <a:pPr marL="400050"/>
            <a:r>
              <a:rPr lang="nl-NL" sz="2400" dirty="0" smtClean="0"/>
              <a:t>De opofferingskosten zijn de netto-baten van het beste alternatief.</a:t>
            </a:r>
            <a:endParaRPr lang="nl-NL" sz="2400" dirty="0"/>
          </a:p>
          <a:p>
            <a:pPr marL="457200" lvl="1" indent="0">
              <a:buNone/>
            </a:pPr>
            <a:endParaRPr lang="nl-NL" sz="1600" dirty="0" smtClean="0"/>
          </a:p>
        </p:txBody>
      </p:sp>
      <p:graphicFrame>
        <p:nvGraphicFramePr>
          <p:cNvPr id="6" name="Tijdelijke aanduiding voor inhou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0023864"/>
              </p:ext>
            </p:extLst>
          </p:nvPr>
        </p:nvGraphicFramePr>
        <p:xfrm>
          <a:off x="395536" y="4977720"/>
          <a:ext cx="8229600" cy="1752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Keuze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Netto baten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Opofferingskosten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Gecorrigeerde</a:t>
                      </a:r>
                    </a:p>
                    <a:p>
                      <a:r>
                        <a:rPr lang="nl-NL" dirty="0" smtClean="0"/>
                        <a:t>baten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Serveren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€ 30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Toiletten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- € 50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Bioscoop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235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43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Opofferingskosten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0185893"/>
              </p:ext>
            </p:extLst>
          </p:nvPr>
        </p:nvGraphicFramePr>
        <p:xfrm>
          <a:off x="395536" y="3033504"/>
          <a:ext cx="8229600" cy="1691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Keuze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Opbrengst</a:t>
                      </a:r>
                      <a:br>
                        <a:rPr lang="nl-NL" dirty="0" smtClean="0"/>
                      </a:br>
                      <a:r>
                        <a:rPr lang="nl-NL" sz="1400" dirty="0" smtClean="0"/>
                        <a:t>(waardering)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Kosten</a:t>
                      </a:r>
                    </a:p>
                    <a:p>
                      <a:r>
                        <a:rPr lang="nl-NL" sz="1400" dirty="0" smtClean="0"/>
                        <a:t>(waardering ongemak)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Netto baten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Serveren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€ 40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€ 30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Toiletten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- € 50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Bioscoop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€ 250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15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235</a:t>
                      </a:r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jdelijke aanduiding voor inhoud 2"/>
          <p:cNvSpPr txBox="1">
            <a:spLocks/>
          </p:cNvSpPr>
          <p:nvPr/>
        </p:nvSpPr>
        <p:spPr bwMode="auto">
          <a:xfrm>
            <a:off x="457200" y="1285860"/>
            <a:ext cx="8229600" cy="17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 smtClean="0"/>
              <a:t>Als je naar de bioscoop gaat, kun je niet serveren. </a:t>
            </a:r>
          </a:p>
          <a:p>
            <a:pPr marL="457200" lvl="1" indent="0">
              <a:buNone/>
            </a:pPr>
            <a:r>
              <a:rPr lang="nl-NL" sz="2000" dirty="0" smtClean="0"/>
              <a:t>de netto-baten daarvan offer je dus op!</a:t>
            </a:r>
          </a:p>
          <a:p>
            <a:pPr marL="400050"/>
            <a:r>
              <a:rPr lang="nl-NL" sz="2400" dirty="0" smtClean="0"/>
              <a:t>De opofferingskosten zijn de netto-baten van het beste alternatief.</a:t>
            </a:r>
            <a:endParaRPr lang="nl-NL" sz="2400" dirty="0"/>
          </a:p>
          <a:p>
            <a:pPr marL="457200" lvl="1" indent="0">
              <a:buNone/>
            </a:pPr>
            <a:endParaRPr lang="nl-NL" sz="1600" dirty="0" smtClean="0"/>
          </a:p>
        </p:txBody>
      </p:sp>
      <p:graphicFrame>
        <p:nvGraphicFramePr>
          <p:cNvPr id="6" name="Tijdelijke aanduiding voor inhou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3723492"/>
              </p:ext>
            </p:extLst>
          </p:nvPr>
        </p:nvGraphicFramePr>
        <p:xfrm>
          <a:off x="395536" y="4977720"/>
          <a:ext cx="8229600" cy="1752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Keuze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Netto baten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Opofferingskosten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Gecorrigeerde</a:t>
                      </a:r>
                    </a:p>
                    <a:p>
                      <a:r>
                        <a:rPr lang="nl-NL" dirty="0" smtClean="0"/>
                        <a:t>baten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Serveren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€ 30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235 </a:t>
                      </a:r>
                      <a:r>
                        <a:rPr lang="nl-NL" dirty="0" smtClean="0"/>
                        <a:t>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Toiletten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- € 50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235 </a:t>
                      </a:r>
                      <a:r>
                        <a:rPr lang="nl-NL" dirty="0" smtClean="0"/>
                        <a:t>(-)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Bioscoop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235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€ 30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887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Opofferingskosten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384952"/>
              </p:ext>
            </p:extLst>
          </p:nvPr>
        </p:nvGraphicFramePr>
        <p:xfrm>
          <a:off x="395536" y="3033504"/>
          <a:ext cx="8229600" cy="1691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Keuze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Opbrengst</a:t>
                      </a:r>
                      <a:br>
                        <a:rPr lang="nl-NL" dirty="0" smtClean="0"/>
                      </a:br>
                      <a:r>
                        <a:rPr lang="nl-NL" sz="1400" dirty="0" smtClean="0"/>
                        <a:t>(waardering)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Kosten</a:t>
                      </a:r>
                    </a:p>
                    <a:p>
                      <a:r>
                        <a:rPr lang="nl-NL" sz="1400" dirty="0" smtClean="0"/>
                        <a:t>(waardering ongemak)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Netto baten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Serveren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€ 40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€ 30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Toiletten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- € 50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Bioscoop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€ 250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15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235</a:t>
                      </a:r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jdelijke aanduiding voor inhoud 2"/>
          <p:cNvSpPr txBox="1">
            <a:spLocks/>
          </p:cNvSpPr>
          <p:nvPr/>
        </p:nvSpPr>
        <p:spPr bwMode="auto">
          <a:xfrm>
            <a:off x="457200" y="1285860"/>
            <a:ext cx="8229600" cy="17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 smtClean="0"/>
              <a:t>Als je naar de bioscoop gaat, kun je niet serveren. </a:t>
            </a:r>
          </a:p>
          <a:p>
            <a:pPr marL="457200" lvl="1" indent="0">
              <a:buNone/>
            </a:pPr>
            <a:r>
              <a:rPr lang="nl-NL" sz="2000" dirty="0" smtClean="0"/>
              <a:t>de netto-baten daarvan offer je dus op!</a:t>
            </a:r>
          </a:p>
          <a:p>
            <a:pPr marL="400050"/>
            <a:r>
              <a:rPr lang="nl-NL" sz="2400" dirty="0" smtClean="0"/>
              <a:t>De opofferingskosten zijn de netto-baten van het beste alternatief.</a:t>
            </a:r>
            <a:endParaRPr lang="nl-NL" sz="2400" dirty="0"/>
          </a:p>
          <a:p>
            <a:pPr marL="457200" lvl="1" indent="0">
              <a:buNone/>
            </a:pPr>
            <a:endParaRPr lang="nl-NL" sz="1600" dirty="0" smtClean="0"/>
          </a:p>
        </p:txBody>
      </p:sp>
      <p:graphicFrame>
        <p:nvGraphicFramePr>
          <p:cNvPr id="6" name="Tijdelijke aanduiding voor inhou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393866"/>
              </p:ext>
            </p:extLst>
          </p:nvPr>
        </p:nvGraphicFramePr>
        <p:xfrm>
          <a:off x="395536" y="4977720"/>
          <a:ext cx="8229600" cy="1752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Keuze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Netto baten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Opofferingskosten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Gecorrigeerde</a:t>
                      </a:r>
                    </a:p>
                    <a:p>
                      <a:r>
                        <a:rPr lang="nl-NL" dirty="0" smtClean="0"/>
                        <a:t>baten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Serveren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€ 30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235 </a:t>
                      </a:r>
                      <a:r>
                        <a:rPr lang="nl-NL" dirty="0" smtClean="0"/>
                        <a:t>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- € </a:t>
                      </a:r>
                      <a:r>
                        <a:rPr lang="nl-NL" dirty="0" smtClean="0"/>
                        <a:t>205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Toiletten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- € 50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235 </a:t>
                      </a:r>
                      <a:r>
                        <a:rPr lang="nl-NL" dirty="0" smtClean="0"/>
                        <a:t>(-)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- € </a:t>
                      </a:r>
                      <a:r>
                        <a:rPr lang="nl-NL" dirty="0" smtClean="0"/>
                        <a:t>285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Bioscoop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235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€ 30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205</a:t>
                      </a:r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8658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Andere opofferingskosten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3000" b="1" dirty="0">
                <a:solidFill>
                  <a:srgbClr val="8A0000"/>
                </a:solidFill>
                <a:ea typeface="+mj-ea"/>
              </a:rPr>
              <a:t>Wat offer je op, waarom doe je dat?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Je kiest ervoor om door te gaan met studeren.</a:t>
            </a:r>
          </a:p>
          <a:p>
            <a:pPr lvl="1"/>
            <a:r>
              <a:rPr lang="nl-NL" sz="2400" dirty="0" smtClean="0"/>
              <a:t>Opofferingskosten = misgelopen salaris tijdens studie</a:t>
            </a:r>
          </a:p>
          <a:p>
            <a:pPr lvl="1"/>
            <a:r>
              <a:rPr lang="nl-NL" sz="2400" dirty="0" smtClean="0"/>
              <a:t>Je verwacht dat de toekomstige salarisstijging groter is dan het misgelopen salaris</a:t>
            </a:r>
          </a:p>
          <a:p>
            <a:pPr lvl="1"/>
            <a:r>
              <a:rPr lang="nl-NL" sz="2400" dirty="0" smtClean="0"/>
              <a:t>Je verwacht dat je daardoor een veel fijnere baan kunt krijgen, die je positiever waardeert</a:t>
            </a:r>
            <a:r>
              <a:rPr lang="nl-NL" dirty="0" smtClean="0"/>
              <a:t>.</a:t>
            </a: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517232"/>
            <a:ext cx="2228478" cy="1232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23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Andere opofferingskosten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3000" b="1" dirty="0">
                <a:solidFill>
                  <a:srgbClr val="8A0000"/>
                </a:solidFill>
                <a:ea typeface="+mj-ea"/>
              </a:rPr>
              <a:t>Wat offer je op, waarom doe je dat?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Je gaat een deel van je inkomen sparen.</a:t>
            </a:r>
          </a:p>
          <a:p>
            <a:pPr lvl="1"/>
            <a:r>
              <a:rPr lang="nl-NL" sz="2400" dirty="0" smtClean="0"/>
              <a:t>Opofferingskosten = minder koopkracht in heden</a:t>
            </a:r>
          </a:p>
          <a:p>
            <a:pPr lvl="1"/>
            <a:r>
              <a:rPr lang="nl-NL" sz="2400" dirty="0" smtClean="0"/>
              <a:t>Het hebben van een auto is het (meer dan) waard om jarenlang minder te kopen.</a:t>
            </a:r>
          </a:p>
          <a:p>
            <a:pPr lvl="1"/>
            <a:r>
              <a:rPr lang="nl-NL" sz="2400" dirty="0" smtClean="0"/>
              <a:t>De zekerheid van een financiële buffer is belangrijker dan die aankomen die je mis loopt</a:t>
            </a:r>
            <a:r>
              <a:rPr lang="nl-NL" dirty="0" smtClean="0"/>
              <a:t>.</a:t>
            </a: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013176"/>
            <a:ext cx="2133600" cy="1724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25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Andere opofferingskosten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3000" b="1" dirty="0">
                <a:solidFill>
                  <a:srgbClr val="8A0000"/>
                </a:solidFill>
                <a:ea typeface="+mj-ea"/>
              </a:rPr>
              <a:t>Wat offer je op, waarom doe je dat?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Je gaat een eigen bedrijf beginnen in plaats van in loondienst.</a:t>
            </a:r>
          </a:p>
          <a:p>
            <a:pPr lvl="1"/>
            <a:r>
              <a:rPr lang="nl-NL" sz="2400" dirty="0" smtClean="0"/>
              <a:t>Opofferingskosten = salaris loondienst</a:t>
            </a:r>
          </a:p>
          <a:p>
            <a:pPr lvl="1"/>
            <a:r>
              <a:rPr lang="nl-NL" sz="2400" dirty="0" smtClean="0"/>
              <a:t>Je verwacht meer te verdienen dan in loondienst.</a:t>
            </a:r>
          </a:p>
          <a:p>
            <a:pPr lvl="1"/>
            <a:r>
              <a:rPr lang="nl-NL" sz="2400" dirty="0" smtClean="0"/>
              <a:t>Je waardeert het zelf-baas-zijn meer dan het financiële risico</a:t>
            </a:r>
            <a:r>
              <a:rPr lang="nl-NL" dirty="0" smtClean="0"/>
              <a:t>.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97152"/>
            <a:ext cx="1927101" cy="19271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27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keuze maak jij?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Je hebt de keuze tussen 2 baantjes:</a:t>
            </a:r>
          </a:p>
          <a:p>
            <a:pPr lvl="1">
              <a:buFont typeface="Wingdings" pitchFamily="2" charset="2"/>
              <a:buChar char="Ø"/>
            </a:pPr>
            <a:r>
              <a:rPr lang="nl-NL" sz="2400" dirty="0" smtClean="0"/>
              <a:t>een avond hapjes serveren op een feestje van je ouders, waarvoor je € 40 krijgt.</a:t>
            </a:r>
          </a:p>
          <a:p>
            <a:pPr lvl="1">
              <a:buFont typeface="Wingdings" pitchFamily="2" charset="2"/>
              <a:buChar char="Ø"/>
            </a:pPr>
            <a:r>
              <a:rPr lang="nl-NL" sz="2400" dirty="0" smtClean="0"/>
              <a:t>een avond toiletten schoonmaken in een drukke bioscoop, waarvoor je € 50 krijgt.</a:t>
            </a:r>
          </a:p>
          <a:p>
            <a:pPr lvl="1">
              <a:buFont typeface="Wingdings" pitchFamily="2" charset="2"/>
              <a:buChar char="Ø"/>
            </a:pPr>
            <a:endParaRPr lang="nl-NL" dirty="0" smtClean="0"/>
          </a:p>
          <a:p>
            <a:pPr lvl="1">
              <a:buFont typeface="Wingdings" pitchFamily="2" charset="2"/>
              <a:buChar char="Ø"/>
            </a:pPr>
            <a:endParaRPr lang="nl-NL" dirty="0" smtClean="0"/>
          </a:p>
          <a:p>
            <a:pPr lvl="1">
              <a:buFont typeface="Wingdings" pitchFamily="2" charset="2"/>
              <a:buChar char="Ø"/>
            </a:pPr>
            <a:endParaRPr lang="nl-NL" dirty="0" smtClean="0"/>
          </a:p>
          <a:p>
            <a:pPr marL="57150" indent="0" algn="ctr">
              <a:buNone/>
            </a:pPr>
            <a:r>
              <a:rPr lang="nl-NL" sz="3000" b="1" dirty="0">
                <a:solidFill>
                  <a:srgbClr val="8A0000"/>
                </a:solidFill>
                <a:ea typeface="+mj-ea"/>
              </a:rPr>
              <a:t>Welke keuze maak jij?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58344"/>
            <a:ext cx="1600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8" b="6792"/>
          <a:stretch/>
        </p:blipFill>
        <p:spPr bwMode="auto">
          <a:xfrm>
            <a:off x="539552" y="3658344"/>
            <a:ext cx="1600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3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Aftrek: kosten/ongemak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 smtClean="0"/>
              <a:t>Iedereen die kiest voor ‘serveren’ rekent dus een ‘aftrek’ voor het vervelende/vieze werk.</a:t>
            </a:r>
          </a:p>
          <a:p>
            <a:r>
              <a:rPr lang="nl-NL" sz="2800" dirty="0" smtClean="0"/>
              <a:t>Iemand die kiest voor ‘toiletten’ heeft blijkbaar geen (of een zeer beperkte) aftrek voor dit werk.</a:t>
            </a:r>
          </a:p>
          <a:p>
            <a:endParaRPr lang="nl-NL" dirty="0" smtClean="0"/>
          </a:p>
          <a:p>
            <a:endParaRPr lang="nl-NL" dirty="0"/>
          </a:p>
          <a:p>
            <a:pPr marL="0" indent="0" algn="ctr">
              <a:buNone/>
            </a:pPr>
            <a:r>
              <a:rPr lang="nl-NL" sz="3000" b="1" dirty="0">
                <a:solidFill>
                  <a:srgbClr val="8A0000"/>
                </a:solidFill>
                <a:ea typeface="+mj-ea"/>
              </a:rPr>
              <a:t>Hoe groot is jouw aftrek?</a:t>
            </a:r>
          </a:p>
          <a:p>
            <a:pPr marL="0" indent="0" algn="ctr">
              <a:buNone/>
            </a:pPr>
            <a:r>
              <a:rPr lang="nl-NL" sz="2400" dirty="0" smtClean="0"/>
              <a:t>Hoeveel zou je moeten verdienen voordat je </a:t>
            </a:r>
          </a:p>
          <a:p>
            <a:pPr marL="0" indent="0" algn="ctr">
              <a:buNone/>
            </a:pPr>
            <a:r>
              <a:rPr lang="nl-NL" sz="2400" dirty="0" smtClean="0"/>
              <a:t>toiletten gaat schoonmaken i.p.v. serveren?</a:t>
            </a:r>
          </a:p>
          <a:p>
            <a:pPr marL="0" indent="0" algn="ctr">
              <a:buNone/>
            </a:pPr>
            <a:r>
              <a:rPr lang="nl-NL" sz="2800" b="1" dirty="0"/>
              <a:t>Je kijkt dus niet alleen naar de harde euro’s!!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284984"/>
            <a:ext cx="1600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8" b="6792"/>
          <a:stretch/>
        </p:blipFill>
        <p:spPr bwMode="auto">
          <a:xfrm>
            <a:off x="539552" y="3284984"/>
            <a:ext cx="1600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187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Netto baten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9644143"/>
              </p:ext>
            </p:extLst>
          </p:nvPr>
        </p:nvGraphicFramePr>
        <p:xfrm>
          <a:off x="395536" y="4869160"/>
          <a:ext cx="8229600" cy="1691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Keuze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Opbrengst</a:t>
                      </a:r>
                      <a:br>
                        <a:rPr lang="nl-NL" dirty="0" smtClean="0"/>
                      </a:br>
                      <a:r>
                        <a:rPr lang="nl-NL" sz="1400" dirty="0" smtClean="0"/>
                        <a:t>(waardering)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Kosten</a:t>
                      </a:r>
                    </a:p>
                    <a:p>
                      <a:r>
                        <a:rPr lang="nl-NL" sz="1400" dirty="0" smtClean="0"/>
                        <a:t>(waardering ongemak)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Netto baten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jdelijke aanduiding voor inhoud 2"/>
          <p:cNvSpPr txBox="1">
            <a:spLocks/>
          </p:cNvSpPr>
          <p:nvPr/>
        </p:nvSpPr>
        <p:spPr bwMode="auto">
          <a:xfrm>
            <a:off x="457200" y="1285860"/>
            <a:ext cx="8229600" cy="3151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 smtClean="0"/>
              <a:t>Veronderstel eens dat je de volgende keuze moet maken:</a:t>
            </a:r>
          </a:p>
          <a:p>
            <a:pPr lvl="1"/>
            <a:r>
              <a:rPr lang="nl-NL" sz="2000" dirty="0" smtClean="0"/>
              <a:t>Het avondje serveren, waarvoor je € 40 krijgt. Je zou het ook al voor € 10 gedaan hebben, omdat je het gewoon gezellig vindt.</a:t>
            </a:r>
          </a:p>
          <a:p>
            <a:pPr lvl="1"/>
            <a:r>
              <a:rPr lang="nl-NL" sz="2000" dirty="0" smtClean="0"/>
              <a:t>De avond toiletten schoonmaken, waarvoor je € 50 krijgt. Je vindt dit zó vies dat je het pas zou doen voor € 100.</a:t>
            </a:r>
          </a:p>
          <a:p>
            <a:pPr lvl="1"/>
            <a:r>
              <a:rPr lang="nl-NL" sz="2000" dirty="0" smtClean="0"/>
              <a:t>Een avond naar de bioscoop met een vriendin. Een kaartje kost € 15 en je gaat al heel regelmatig samen op stap (geen extra waardering )</a:t>
            </a:r>
          </a:p>
        </p:txBody>
      </p:sp>
    </p:spTree>
    <p:extLst>
      <p:ext uri="{BB962C8B-B14F-4D97-AF65-F5344CB8AC3E}">
        <p14:creationId xmlns:p14="http://schemas.microsoft.com/office/powerpoint/2010/main" val="204325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Netto baten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2934721"/>
              </p:ext>
            </p:extLst>
          </p:nvPr>
        </p:nvGraphicFramePr>
        <p:xfrm>
          <a:off x="395536" y="4869160"/>
          <a:ext cx="8229600" cy="1691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Keuze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Opbrengst</a:t>
                      </a:r>
                      <a:br>
                        <a:rPr lang="nl-NL" dirty="0" smtClean="0"/>
                      </a:br>
                      <a:r>
                        <a:rPr lang="nl-NL" sz="1400" dirty="0" smtClean="0"/>
                        <a:t>(waardering)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Kosten</a:t>
                      </a:r>
                    </a:p>
                    <a:p>
                      <a:r>
                        <a:rPr lang="nl-NL" sz="1400" dirty="0" smtClean="0"/>
                        <a:t>(waardering ongemak)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Netto baten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Serveren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€ 40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Toiletten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Bioscoop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€ 15 (-)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jdelijke aanduiding voor inhoud 2"/>
          <p:cNvSpPr txBox="1">
            <a:spLocks/>
          </p:cNvSpPr>
          <p:nvPr/>
        </p:nvSpPr>
        <p:spPr bwMode="auto">
          <a:xfrm>
            <a:off x="457200" y="1285860"/>
            <a:ext cx="8229600" cy="3151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 smtClean="0"/>
              <a:t>Veronderstel eens dat je de volgende keuze moet maken:</a:t>
            </a:r>
          </a:p>
          <a:p>
            <a:pPr lvl="1"/>
            <a:r>
              <a:rPr lang="nl-NL" sz="2000" dirty="0" smtClean="0"/>
              <a:t>Het avondje serveren, waarvoor je € 40 krijgt. Je zou het ook al voor € 10 gedaan hebben, omdat je het gewoon gezellig vindt.</a:t>
            </a:r>
          </a:p>
          <a:p>
            <a:pPr lvl="1"/>
            <a:r>
              <a:rPr lang="nl-NL" sz="2000" dirty="0" smtClean="0"/>
              <a:t>De avond toiletten schoonmaken, waarvoor je € 50 krijgt. Je vindt dit zó vies dat je het pas zou doen voor € 100.</a:t>
            </a:r>
          </a:p>
          <a:p>
            <a:pPr lvl="1"/>
            <a:r>
              <a:rPr lang="nl-NL" sz="2000" dirty="0" smtClean="0"/>
              <a:t>Een avond naar de bioscoop met een vriendin. Een kaartje kost € 15 en je gaat al heel regelmatig samen op stap (geen extra waardering )</a:t>
            </a:r>
          </a:p>
        </p:txBody>
      </p:sp>
    </p:spTree>
    <p:extLst>
      <p:ext uri="{BB962C8B-B14F-4D97-AF65-F5344CB8AC3E}">
        <p14:creationId xmlns:p14="http://schemas.microsoft.com/office/powerpoint/2010/main" val="2185121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Netto baten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2856323"/>
              </p:ext>
            </p:extLst>
          </p:nvPr>
        </p:nvGraphicFramePr>
        <p:xfrm>
          <a:off x="395536" y="4869160"/>
          <a:ext cx="8229600" cy="1691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Keuze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Opbrengst</a:t>
                      </a:r>
                      <a:br>
                        <a:rPr lang="nl-NL" dirty="0" smtClean="0"/>
                      </a:br>
                      <a:r>
                        <a:rPr lang="nl-NL" sz="1400" dirty="0" smtClean="0"/>
                        <a:t>(waardering)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Kosten</a:t>
                      </a:r>
                    </a:p>
                    <a:p>
                      <a:r>
                        <a:rPr lang="nl-NL" sz="1400" dirty="0" smtClean="0"/>
                        <a:t>(waardering ongemak)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Netto baten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Serveren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€ 40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Toiletten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Bioscoop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15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</a:t>
                      </a:r>
                      <a:r>
                        <a:rPr lang="nl-NL" baseline="0" dirty="0" smtClean="0"/>
                        <a:t> 15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jdelijke aanduiding voor inhoud 2"/>
          <p:cNvSpPr txBox="1">
            <a:spLocks/>
          </p:cNvSpPr>
          <p:nvPr/>
        </p:nvSpPr>
        <p:spPr bwMode="auto">
          <a:xfrm>
            <a:off x="457200" y="1285860"/>
            <a:ext cx="8229600" cy="3151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 smtClean="0"/>
              <a:t>Veronderstel eens dat je de volgende keuze moet maken:</a:t>
            </a:r>
          </a:p>
          <a:p>
            <a:pPr lvl="1"/>
            <a:r>
              <a:rPr lang="nl-NL" sz="2000" dirty="0" smtClean="0"/>
              <a:t>Het avondje serveren, waarvoor je € 40 krijgt. Je zou het ook al voor € 10 gedaan hebben, omdat je het gewoon gezellig vindt.</a:t>
            </a:r>
          </a:p>
          <a:p>
            <a:pPr lvl="1"/>
            <a:r>
              <a:rPr lang="nl-NL" sz="2000" dirty="0" smtClean="0"/>
              <a:t>De avond toiletten schoonmaken, waarvoor je € 50 krijgt. Je vindt dit zó vies dat je het pas zou doen voor € 100.</a:t>
            </a:r>
          </a:p>
          <a:p>
            <a:pPr lvl="1"/>
            <a:r>
              <a:rPr lang="nl-NL" sz="2000" dirty="0" smtClean="0"/>
              <a:t>Een avond naar de bioscoop met een vriendin. Een kaartje kost € 15 en je gaat al heel regelmatig samen op stap (geen extra waardering )</a:t>
            </a:r>
          </a:p>
        </p:txBody>
      </p:sp>
    </p:spTree>
    <p:extLst>
      <p:ext uri="{BB962C8B-B14F-4D97-AF65-F5344CB8AC3E}">
        <p14:creationId xmlns:p14="http://schemas.microsoft.com/office/powerpoint/2010/main" val="380766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Netto baten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3380057"/>
              </p:ext>
            </p:extLst>
          </p:nvPr>
        </p:nvGraphicFramePr>
        <p:xfrm>
          <a:off x="395536" y="4869160"/>
          <a:ext cx="8229600" cy="1691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Keuze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Opbrengst</a:t>
                      </a:r>
                      <a:br>
                        <a:rPr lang="nl-NL" dirty="0" smtClean="0"/>
                      </a:br>
                      <a:r>
                        <a:rPr lang="nl-NL" sz="1400" dirty="0" smtClean="0"/>
                        <a:t>(waardering)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Kosten</a:t>
                      </a:r>
                    </a:p>
                    <a:p>
                      <a:r>
                        <a:rPr lang="nl-NL" sz="1400" dirty="0" smtClean="0"/>
                        <a:t>(waardering ongemak)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Netto baten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Serveren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€ 40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€ 30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Toiletten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- € 50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Bioscoop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15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</a:t>
                      </a:r>
                      <a:r>
                        <a:rPr lang="nl-NL" baseline="0" dirty="0" smtClean="0"/>
                        <a:t> 15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0</a:t>
                      </a:r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jdelijke aanduiding voor inhoud 2"/>
          <p:cNvSpPr txBox="1">
            <a:spLocks/>
          </p:cNvSpPr>
          <p:nvPr/>
        </p:nvSpPr>
        <p:spPr bwMode="auto">
          <a:xfrm>
            <a:off x="457200" y="1285860"/>
            <a:ext cx="8229600" cy="3151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 smtClean="0"/>
              <a:t>Veronderstel eens dat je de volgende keuze moet maken:</a:t>
            </a:r>
          </a:p>
          <a:p>
            <a:pPr lvl="1"/>
            <a:r>
              <a:rPr lang="nl-NL" sz="2000" dirty="0" smtClean="0"/>
              <a:t>Het avondje serveren, waarvoor je € 40 krijgt. Je zou het ook al voor € 10 gedaan hebben, omdat je het gewoon gezellig vindt.</a:t>
            </a:r>
          </a:p>
          <a:p>
            <a:pPr lvl="1"/>
            <a:r>
              <a:rPr lang="nl-NL" sz="2000" dirty="0" smtClean="0"/>
              <a:t>De avond toiletten schoonmaken, waarvoor je € 50 krijgt. Je vindt dit zó vies dat je het pas zou doen voor € 100.</a:t>
            </a:r>
          </a:p>
          <a:p>
            <a:pPr lvl="1"/>
            <a:r>
              <a:rPr lang="nl-NL" sz="2000" dirty="0" smtClean="0"/>
              <a:t>Een avond naar de bioscoop met een vriendin. Een kaartje kost € 15 en je gaat al heel regelmatig samen op stap (geen extra waardering )</a:t>
            </a:r>
          </a:p>
        </p:txBody>
      </p:sp>
    </p:spTree>
    <p:extLst>
      <p:ext uri="{BB962C8B-B14F-4D97-AF65-F5344CB8AC3E}">
        <p14:creationId xmlns:p14="http://schemas.microsoft.com/office/powerpoint/2010/main" val="2563679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Netto baten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578614"/>
              </p:ext>
            </p:extLst>
          </p:nvPr>
        </p:nvGraphicFramePr>
        <p:xfrm>
          <a:off x="395536" y="4869160"/>
          <a:ext cx="8229600" cy="1691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Keuze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Opbrengst</a:t>
                      </a:r>
                      <a:br>
                        <a:rPr lang="nl-NL" dirty="0" smtClean="0"/>
                      </a:br>
                      <a:r>
                        <a:rPr lang="nl-NL" sz="1400" dirty="0" smtClean="0"/>
                        <a:t>(waardering)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Kosten</a:t>
                      </a:r>
                    </a:p>
                    <a:p>
                      <a:r>
                        <a:rPr lang="nl-NL" sz="1400" dirty="0" smtClean="0"/>
                        <a:t>(waardering ongemak)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Netto baten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Serveren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€ 40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€ 30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Toiletten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- € 50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Bioscoop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15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</a:t>
                      </a:r>
                      <a:r>
                        <a:rPr lang="nl-NL" baseline="0" dirty="0" smtClean="0"/>
                        <a:t> 15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0</a:t>
                      </a:r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jdelijke aanduiding voor inhoud 2"/>
          <p:cNvSpPr txBox="1">
            <a:spLocks/>
          </p:cNvSpPr>
          <p:nvPr/>
        </p:nvSpPr>
        <p:spPr bwMode="auto">
          <a:xfrm>
            <a:off x="457200" y="1285860"/>
            <a:ext cx="8229600" cy="3151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 smtClean="0"/>
              <a:t>Op basis van deze gegevens kies je dus voor ‘serveren’.</a:t>
            </a:r>
          </a:p>
          <a:p>
            <a:r>
              <a:rPr lang="nl-NL" sz="2400" dirty="0" smtClean="0"/>
              <a:t>Stel dat het bioscoopbezoek met een nichtje uit Australië is, die toevallig 1 dag hier op bezoek is.</a:t>
            </a:r>
          </a:p>
          <a:p>
            <a:pPr marL="457200" lvl="1" indent="0">
              <a:buNone/>
            </a:pPr>
            <a:r>
              <a:rPr lang="nl-NL" sz="2000" dirty="0" smtClean="0"/>
              <a:t>Blijft de keuze hetzelfde als voorheen? </a:t>
            </a:r>
          </a:p>
          <a:p>
            <a:pPr marL="457200" lvl="1" indent="0">
              <a:buNone/>
            </a:pPr>
            <a:r>
              <a:rPr lang="nl-NL" sz="2000" dirty="0"/>
              <a:t>Wat verandert er </a:t>
            </a:r>
            <a:r>
              <a:rPr lang="nl-NL" sz="2000" dirty="0" smtClean="0"/>
              <a:t>dan in de tabel?</a:t>
            </a:r>
            <a:endParaRPr lang="nl-NL" sz="2000" dirty="0"/>
          </a:p>
          <a:p>
            <a:pPr marL="457200" lvl="1" indent="0">
              <a:buNone/>
            </a:pPr>
            <a:endParaRPr lang="nl-NL" sz="1600" dirty="0" smtClean="0"/>
          </a:p>
        </p:txBody>
      </p:sp>
    </p:spTree>
    <p:extLst>
      <p:ext uri="{BB962C8B-B14F-4D97-AF65-F5344CB8AC3E}">
        <p14:creationId xmlns:p14="http://schemas.microsoft.com/office/powerpoint/2010/main" val="145528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Netto baten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1495306"/>
              </p:ext>
            </p:extLst>
          </p:nvPr>
        </p:nvGraphicFramePr>
        <p:xfrm>
          <a:off x="395536" y="4869160"/>
          <a:ext cx="8229600" cy="1691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Keuze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Opbrengst</a:t>
                      </a:r>
                      <a:br>
                        <a:rPr lang="nl-NL" dirty="0" smtClean="0"/>
                      </a:br>
                      <a:r>
                        <a:rPr lang="nl-NL" sz="1400" dirty="0" smtClean="0"/>
                        <a:t>(waardering)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Kosten</a:t>
                      </a:r>
                    </a:p>
                    <a:p>
                      <a:r>
                        <a:rPr lang="nl-NL" sz="1400" dirty="0" smtClean="0"/>
                        <a:t>(waardering ongemak)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Netto baten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Serveren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€ 40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€ 30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Toiletten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€ 100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- € 50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Bioscoop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€ 250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€ 15 (-)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 </a:t>
                      </a:r>
                      <a:r>
                        <a:rPr lang="nl-NL" dirty="0" smtClean="0"/>
                        <a:t>235</a:t>
                      </a:r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jdelijke aanduiding voor inhoud 2"/>
          <p:cNvSpPr txBox="1">
            <a:spLocks/>
          </p:cNvSpPr>
          <p:nvPr/>
        </p:nvSpPr>
        <p:spPr bwMode="auto">
          <a:xfrm>
            <a:off x="457200" y="1285860"/>
            <a:ext cx="8229600" cy="3151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 smtClean="0"/>
              <a:t>Op basis van deze gegevens kies je dus voor ‘serveren’.</a:t>
            </a:r>
          </a:p>
          <a:p>
            <a:r>
              <a:rPr lang="nl-NL" sz="2400" dirty="0" smtClean="0"/>
              <a:t>Stel dat het bioscoopbezoek met een nichtje uit Australië is, die toevallig 1 dag hier op bezoek is.</a:t>
            </a:r>
          </a:p>
          <a:p>
            <a:pPr marL="457200" lvl="1" indent="0">
              <a:buNone/>
            </a:pPr>
            <a:r>
              <a:rPr lang="nl-NL" sz="2000" dirty="0" smtClean="0"/>
              <a:t>Blijft de keuze hetzelfde als voorheen? </a:t>
            </a:r>
          </a:p>
          <a:p>
            <a:pPr marL="457200" lvl="1" indent="0">
              <a:buNone/>
            </a:pPr>
            <a:r>
              <a:rPr lang="nl-NL" sz="2000" dirty="0"/>
              <a:t>Wat verandert er </a:t>
            </a:r>
            <a:r>
              <a:rPr lang="nl-NL" sz="2000" dirty="0" smtClean="0"/>
              <a:t>dan in de tabel?</a:t>
            </a:r>
            <a:endParaRPr lang="nl-NL" sz="2000" dirty="0"/>
          </a:p>
          <a:p>
            <a:pPr marL="457200" lvl="1" indent="0">
              <a:buNone/>
            </a:pPr>
            <a:endParaRPr lang="nl-NL" sz="1600" dirty="0" smtClean="0"/>
          </a:p>
        </p:txBody>
      </p:sp>
    </p:spTree>
    <p:extLst>
      <p:ext uri="{BB962C8B-B14F-4D97-AF65-F5344CB8AC3E}">
        <p14:creationId xmlns:p14="http://schemas.microsoft.com/office/powerpoint/2010/main" val="4008403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onomielokaal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Economielokaal</Template>
  <TotalTime>156</TotalTime>
  <Words>1189</Words>
  <Application>Microsoft Office PowerPoint</Application>
  <PresentationFormat>Diavoorstelling (4:3)</PresentationFormat>
  <Paragraphs>256</Paragraphs>
  <Slides>15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Economielokaal</vt:lpstr>
      <vt:lpstr>Opofferingskosten</vt:lpstr>
      <vt:lpstr>Welke keuze maak jij?</vt:lpstr>
      <vt:lpstr>Aftrek: kosten/ongemak</vt:lpstr>
      <vt:lpstr>Netto baten</vt:lpstr>
      <vt:lpstr>Netto baten</vt:lpstr>
      <vt:lpstr>Netto baten</vt:lpstr>
      <vt:lpstr>Netto baten</vt:lpstr>
      <vt:lpstr>Netto baten</vt:lpstr>
      <vt:lpstr>Netto baten</vt:lpstr>
      <vt:lpstr>Opofferingskosten</vt:lpstr>
      <vt:lpstr>Opofferingskosten</vt:lpstr>
      <vt:lpstr>Opofferingskosten</vt:lpstr>
      <vt:lpstr>Andere opofferingskosten</vt:lpstr>
      <vt:lpstr>Andere opofferingskosten</vt:lpstr>
      <vt:lpstr>Andere opofferingskosten</vt:lpstr>
    </vt:vector>
  </TitlesOfParts>
  <Company>Krimpenerwaard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Opofferingskosten</dc:title>
  <dc:creator>Blm</dc:creator>
  <cp:lastModifiedBy>Blm</cp:lastModifiedBy>
  <cp:revision>10</cp:revision>
  <dcterms:created xsi:type="dcterms:W3CDTF">2012-09-03T09:41:59Z</dcterms:created>
  <dcterms:modified xsi:type="dcterms:W3CDTF">2012-09-03T13:15:44Z</dcterms:modified>
</cp:coreProperties>
</file>